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27"/>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84" r:id="rId15"/>
    <p:sldId id="279" r:id="rId16"/>
    <p:sldId id="286" r:id="rId17"/>
    <p:sldId id="285" r:id="rId18"/>
    <p:sldId id="283" r:id="rId19"/>
    <p:sldId id="287" r:id="rId20"/>
    <p:sldId id="272" r:id="rId21"/>
    <p:sldId id="273" r:id="rId22"/>
    <p:sldId id="274" r:id="rId23"/>
    <p:sldId id="275" r:id="rId24"/>
    <p:sldId id="276" r:id="rId25"/>
    <p:sldId id="277" r:id="rId26"/>
  </p:sldIdLst>
  <p:sldSz cx="9144000" cy="6858000" type="screen4x3"/>
  <p:notesSz cx="6858000" cy="9144000"/>
  <p:defaultTextStyle>
    <a:defPPr>
      <a:defRPr lang="ja-JP"/>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中間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スタイル/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スタイルなし/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87" d="100"/>
          <a:sy n="87" d="100"/>
        </p:scale>
        <p:origin x="-1912" y="-10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notesMaster" Target="notesMasters/notesMaster1.xml"/><Relationship Id="rId28" Type="http://schemas.openxmlformats.org/officeDocument/2006/relationships/printerSettings" Target="printerSettings/printerSettings1.bin"/><Relationship Id="rId29" Type="http://schemas.openxmlformats.org/officeDocument/2006/relationships/presProps" Target="presProps.xml"/><Relationship Id="rId30" Type="http://schemas.openxmlformats.org/officeDocument/2006/relationships/viewProps" Target="viewProps.xml"/><Relationship Id="rId31" Type="http://schemas.openxmlformats.org/officeDocument/2006/relationships/theme" Target="theme/theme1.xml"/><Relationship Id="rId32"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5B5D0CC-2A0C-C64D-AE7C-169E8B34541D}" type="datetimeFigureOut">
              <a:rPr kumimoji="1" lang="ja-JP" altLang="en-US" smtClean="0"/>
              <a:t>15/03/04</a:t>
            </a:fld>
            <a:endParaRPr kumimoji="1" lang="ja-JP" altLang="en-US"/>
          </a:p>
        </p:txBody>
      </p:sp>
      <p:sp>
        <p:nvSpPr>
          <p:cNvPr id="4" name="スライド イメージ プレースホルダー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A55A5A6-7A5D-784E-974F-D2B554CC3FD8}" type="slidenum">
              <a:rPr kumimoji="1" lang="ja-JP" altLang="en-US" smtClean="0"/>
              <a:t>‹#›</a:t>
            </a:fld>
            <a:endParaRPr kumimoji="1" lang="ja-JP" altLang="en-US"/>
          </a:p>
        </p:txBody>
      </p:sp>
    </p:spTree>
    <p:extLst>
      <p:ext uri="{BB962C8B-B14F-4D97-AF65-F5344CB8AC3E}">
        <p14:creationId xmlns:p14="http://schemas.microsoft.com/office/powerpoint/2010/main" val="2581140959"/>
      </p:ext>
    </p:extLst>
  </p:cSld>
  <p:clrMap bg1="lt1" tx1="dk1" bg2="lt2" tx2="dk2" accent1="accent1" accent2="accent2" accent3="accent3" accent4="accent4" accent5="accent5" accent6="accent6" hlink="hlink" folHlink="folHlink"/>
  <p:notesStyle>
    <a:lvl1pPr marL="0" algn="l" defTabSz="457200" rtl="0" eaLnBrk="1" latinLnBrk="0" hangingPunct="1">
      <a:defRPr kumimoji="1" sz="1200" kern="1200">
        <a:solidFill>
          <a:schemeClr val="tx1"/>
        </a:solidFill>
        <a:latin typeface="+mn-lt"/>
        <a:ea typeface="+mn-ea"/>
        <a:cs typeface="+mn-cs"/>
      </a:defRPr>
    </a:lvl1pPr>
    <a:lvl2pPr marL="457200" algn="l" defTabSz="457200" rtl="0" eaLnBrk="1" latinLnBrk="0" hangingPunct="1">
      <a:defRPr kumimoji="1" sz="1200" kern="1200">
        <a:solidFill>
          <a:schemeClr val="tx1"/>
        </a:solidFill>
        <a:latin typeface="+mn-lt"/>
        <a:ea typeface="+mn-ea"/>
        <a:cs typeface="+mn-cs"/>
      </a:defRPr>
    </a:lvl2pPr>
    <a:lvl3pPr marL="914400" algn="l" defTabSz="457200" rtl="0" eaLnBrk="1" latinLnBrk="0" hangingPunct="1">
      <a:defRPr kumimoji="1" sz="1200" kern="1200">
        <a:solidFill>
          <a:schemeClr val="tx1"/>
        </a:solidFill>
        <a:latin typeface="+mn-lt"/>
        <a:ea typeface="+mn-ea"/>
        <a:cs typeface="+mn-cs"/>
      </a:defRPr>
    </a:lvl3pPr>
    <a:lvl4pPr marL="1371600" algn="l" defTabSz="457200" rtl="0" eaLnBrk="1" latinLnBrk="0" hangingPunct="1">
      <a:defRPr kumimoji="1" sz="1200" kern="1200">
        <a:solidFill>
          <a:schemeClr val="tx1"/>
        </a:solidFill>
        <a:latin typeface="+mn-lt"/>
        <a:ea typeface="+mn-ea"/>
        <a:cs typeface="+mn-cs"/>
      </a:defRPr>
    </a:lvl4pPr>
    <a:lvl5pPr marL="1828800" algn="l" defTabSz="457200" rtl="0" eaLnBrk="1" latinLnBrk="0" hangingPunct="1">
      <a:defRPr kumimoji="1" sz="1200" kern="1200">
        <a:solidFill>
          <a:schemeClr val="tx1"/>
        </a:solidFill>
        <a:latin typeface="+mn-lt"/>
        <a:ea typeface="+mn-ea"/>
        <a:cs typeface="+mn-cs"/>
      </a:defRPr>
    </a:lvl5pPr>
    <a:lvl6pPr marL="2286000" algn="l" defTabSz="457200" rtl="0" eaLnBrk="1" latinLnBrk="0" hangingPunct="1">
      <a:defRPr kumimoji="1" sz="1200" kern="1200">
        <a:solidFill>
          <a:schemeClr val="tx1"/>
        </a:solidFill>
        <a:latin typeface="+mn-lt"/>
        <a:ea typeface="+mn-ea"/>
        <a:cs typeface="+mn-cs"/>
      </a:defRPr>
    </a:lvl6pPr>
    <a:lvl7pPr marL="2743200" algn="l" defTabSz="457200" rtl="0" eaLnBrk="1" latinLnBrk="0" hangingPunct="1">
      <a:defRPr kumimoji="1" sz="1200" kern="1200">
        <a:solidFill>
          <a:schemeClr val="tx1"/>
        </a:solidFill>
        <a:latin typeface="+mn-lt"/>
        <a:ea typeface="+mn-ea"/>
        <a:cs typeface="+mn-cs"/>
      </a:defRPr>
    </a:lvl7pPr>
    <a:lvl8pPr marL="3200400" algn="l" defTabSz="457200" rtl="0" eaLnBrk="1" latinLnBrk="0" hangingPunct="1">
      <a:defRPr kumimoji="1" sz="1200" kern="1200">
        <a:solidFill>
          <a:schemeClr val="tx1"/>
        </a:solidFill>
        <a:latin typeface="+mn-lt"/>
        <a:ea typeface="+mn-ea"/>
        <a:cs typeface="+mn-cs"/>
      </a:defRPr>
    </a:lvl8pPr>
    <a:lvl9pPr marL="3657600" algn="l" defTabSz="4572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それでは，テキストマイニングに基づく</a:t>
            </a:r>
            <a:r>
              <a:rPr kumimoji="1" lang="en-US" altLang="ja-JP" dirty="0" smtClean="0"/>
              <a:t>OSS</a:t>
            </a:r>
            <a:r>
              <a:rPr kumimoji="1" lang="ja-JP" altLang="en-US" dirty="0" smtClean="0"/>
              <a:t>ライセンス記述の分析</a:t>
            </a:r>
            <a:r>
              <a:rPr kumimoji="1" lang="en-US" altLang="ja-JP" dirty="0" smtClean="0"/>
              <a:t> : OSS</a:t>
            </a:r>
            <a:r>
              <a:rPr kumimoji="1" lang="ja-JP" altLang="en-US" dirty="0" smtClean="0"/>
              <a:t>ライセンス特定のためのルール作成支援と題しまして，東が発表いたします</a:t>
            </a:r>
            <a:endParaRPr kumimoji="1" lang="ja-JP" altLang="en-US" dirty="0"/>
          </a:p>
        </p:txBody>
      </p:sp>
      <p:sp>
        <p:nvSpPr>
          <p:cNvPr id="4" name="スライド番号プレースホルダー 3"/>
          <p:cNvSpPr>
            <a:spLocks noGrp="1"/>
          </p:cNvSpPr>
          <p:nvPr>
            <p:ph type="sldNum" sz="quarter" idx="10"/>
          </p:nvPr>
        </p:nvSpPr>
        <p:spPr/>
        <p:txBody>
          <a:bodyPr/>
          <a:lstStyle/>
          <a:p>
            <a:fld id="{D616D1FB-F387-9E4C-855B-41B61C7EE270}" type="slidenum">
              <a:rPr lang="ja-JP" altLang="en-US" smtClean="0">
                <a:solidFill>
                  <a:prstClr val="black"/>
                </a:solidFill>
                <a:latin typeface="Calibri"/>
                <a:ea typeface="ＭＳ Ｐゴシック"/>
              </a:rPr>
              <a:pPr/>
              <a:t>1</a:t>
            </a:fld>
            <a:endParaRPr lang="ja-JP" altLang="en-US">
              <a:solidFill>
                <a:prstClr val="black"/>
              </a:solidFill>
              <a:latin typeface="Calibri"/>
              <a:ea typeface="ＭＳ Ｐゴシック"/>
            </a:endParaRPr>
          </a:p>
        </p:txBody>
      </p:sp>
    </p:spTree>
    <p:extLst>
      <p:ext uri="{BB962C8B-B14F-4D97-AF65-F5344CB8AC3E}">
        <p14:creationId xmlns:p14="http://schemas.microsoft.com/office/powerpoint/2010/main" val="7442555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kumimoji="1" lang="ja-JP" altLang="en-US" dirty="0" smtClean="0"/>
              <a:t>背景を説明します</a:t>
            </a:r>
            <a:endParaRPr kumimoji="1" lang="en-US" altLang="ja-JP" dirty="0" smtClean="0"/>
          </a:p>
          <a:p>
            <a:pPr marL="0" marR="0" indent="0" algn="l" defTabSz="457200" rtl="0" eaLnBrk="1" fontAlgn="auto" latinLnBrk="0" hangingPunct="1">
              <a:lnSpc>
                <a:spcPct val="100000"/>
              </a:lnSpc>
              <a:spcBef>
                <a:spcPts val="0"/>
              </a:spcBef>
              <a:spcAft>
                <a:spcPts val="0"/>
              </a:spcAft>
              <a:buClrTx/>
              <a:buSzTx/>
              <a:buFontTx/>
              <a:buNone/>
              <a:tabLst/>
              <a:defRPr/>
            </a:pPr>
            <a:r>
              <a:rPr kumimoji="1" lang="ja-JP" altLang="en-US" dirty="0" smtClean="0"/>
              <a:t>近年のソフトウェア開発はコスト削減のため，ソフトウェアを再利用することがあります</a:t>
            </a:r>
            <a:endParaRPr kumimoji="1" lang="en-US" altLang="ja-JP" dirty="0" smtClean="0"/>
          </a:p>
          <a:p>
            <a:endParaRPr kumimoji="1" lang="en-US" altLang="ja-JP" dirty="0" smtClean="0"/>
          </a:p>
          <a:p>
            <a:r>
              <a:rPr kumimoji="1" lang="ja-JP" altLang="en-US" dirty="0" smtClean="0"/>
              <a:t>ソフトウェアを再利用するには，ライセンスを遵守しなければなりません</a:t>
            </a:r>
            <a:endParaRPr kumimoji="1" lang="en-US" altLang="ja-JP" dirty="0" smtClean="0"/>
          </a:p>
          <a:p>
            <a:endParaRPr kumimoji="1" lang="en-US" altLang="ja-JP" dirty="0" smtClean="0"/>
          </a:p>
          <a:p>
            <a:r>
              <a:rPr kumimoji="1" lang="ja-JP" altLang="en-US" dirty="0" smtClean="0"/>
              <a:t>ライセンスを正確に把握せず，ソフトウェアを再利用してしまうと，ライセンス違反となってしまう恐れがあります</a:t>
            </a:r>
            <a:endParaRPr kumimoji="1" lang="en-US" altLang="ja-JP" dirty="0" smtClean="0"/>
          </a:p>
        </p:txBody>
      </p:sp>
      <p:sp>
        <p:nvSpPr>
          <p:cNvPr id="4" name="スライド番号プレースホルダー 3"/>
          <p:cNvSpPr>
            <a:spLocks noGrp="1"/>
          </p:cNvSpPr>
          <p:nvPr>
            <p:ph type="sldNum" sz="quarter" idx="10"/>
          </p:nvPr>
        </p:nvSpPr>
        <p:spPr/>
        <p:txBody>
          <a:bodyPr/>
          <a:lstStyle/>
          <a:p>
            <a:fld id="{D616D1FB-F387-9E4C-855B-41B61C7EE270}" type="slidenum">
              <a:rPr lang="ja-JP" altLang="en-US" smtClean="0">
                <a:solidFill>
                  <a:prstClr val="black"/>
                </a:solidFill>
                <a:latin typeface="Calibri"/>
                <a:ea typeface="ＭＳ Ｐゴシック"/>
              </a:rPr>
              <a:pPr/>
              <a:t>2</a:t>
            </a:fld>
            <a:endParaRPr lang="ja-JP" altLang="en-US">
              <a:solidFill>
                <a:prstClr val="black"/>
              </a:solidFill>
              <a:latin typeface="Calibri"/>
              <a:ea typeface="ＭＳ Ｐゴシック"/>
            </a:endParaRPr>
          </a:p>
        </p:txBody>
      </p:sp>
    </p:spTree>
    <p:extLst>
      <p:ext uri="{BB962C8B-B14F-4D97-AF65-F5344CB8AC3E}">
        <p14:creationId xmlns:p14="http://schemas.microsoft.com/office/powerpoint/2010/main" val="31326247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オープンソースソフトウェアの場合，</a:t>
            </a:r>
            <a:endParaRPr kumimoji="1" lang="en-US" altLang="ja-JP" dirty="0" smtClean="0"/>
          </a:p>
          <a:p>
            <a:r>
              <a:rPr kumimoji="1" lang="ja-JP" altLang="en-US" dirty="0" smtClean="0"/>
              <a:t>主にソースコードのコメントアウト部分で明示された</a:t>
            </a:r>
            <a:r>
              <a:rPr kumimoji="1" lang="en-US" altLang="ja-JP" dirty="0" smtClean="0"/>
              <a:t>OSS</a:t>
            </a:r>
            <a:r>
              <a:rPr kumimoji="1" lang="ja-JP" altLang="en-US" dirty="0" smtClean="0"/>
              <a:t>ライセンスを遵守することで，利用できます</a:t>
            </a:r>
            <a:endParaRPr kumimoji="1" lang="en-US" altLang="ja-JP" dirty="0" smtClean="0"/>
          </a:p>
          <a:p>
            <a:r>
              <a:rPr kumimoji="1" lang="ja-JP" altLang="en-US" dirty="0" smtClean="0"/>
              <a:t>以下に示すのは</a:t>
            </a:r>
            <a:r>
              <a:rPr kumimoji="1" lang="en-US" altLang="ja-JP" dirty="0" err="1" smtClean="0"/>
              <a:t>BSDLicense</a:t>
            </a:r>
            <a:r>
              <a:rPr kumimoji="1" lang="ja-JP" altLang="en-US" dirty="0" smtClean="0"/>
              <a:t>のライセンス記述です</a:t>
            </a:r>
            <a:endParaRPr kumimoji="1" lang="en-US" altLang="ja-JP" dirty="0" smtClean="0"/>
          </a:p>
          <a:p>
            <a:endParaRPr kumimoji="1" lang="en-US" altLang="ja-JP" dirty="0" smtClean="0"/>
          </a:p>
          <a:p>
            <a:pPr marL="0" marR="0" indent="0" algn="l" defTabSz="457200" rtl="0" eaLnBrk="1" fontAlgn="auto" latinLnBrk="0" hangingPunct="1">
              <a:lnSpc>
                <a:spcPct val="100000"/>
              </a:lnSpc>
              <a:spcBef>
                <a:spcPts val="0"/>
              </a:spcBef>
              <a:spcAft>
                <a:spcPts val="0"/>
              </a:spcAft>
              <a:buClrTx/>
              <a:buSzTx/>
              <a:buFontTx/>
              <a:buNone/>
              <a:tabLst/>
              <a:defRPr/>
            </a:pPr>
            <a:r>
              <a:rPr kumimoji="1" lang="en-US" altLang="ja-JP" dirty="0" smtClean="0"/>
              <a:t>OSS</a:t>
            </a:r>
            <a:r>
              <a:rPr kumimoji="1" lang="ja-JP" altLang="en-US" dirty="0" smtClean="0"/>
              <a:t>ライセンスは様々な種類が存在します</a:t>
            </a:r>
            <a:endParaRPr kumimoji="1" lang="en-US" altLang="ja-JP" dirty="0" smtClean="0"/>
          </a:p>
          <a:p>
            <a:r>
              <a:rPr kumimoji="1" lang="en-US" altLang="ja-JP" dirty="0" smtClean="0"/>
              <a:t>OSS</a:t>
            </a:r>
            <a:r>
              <a:rPr kumimoji="1" lang="ja-JP" altLang="en-US" dirty="0" smtClean="0"/>
              <a:t>を促進する組織，オープンソースイニシアチブには</a:t>
            </a:r>
            <a:r>
              <a:rPr kumimoji="1" lang="en-US" altLang="ja-JP" dirty="0" smtClean="0"/>
              <a:t>69</a:t>
            </a:r>
            <a:r>
              <a:rPr kumimoji="1" lang="ja-JP" altLang="en-US" dirty="0" smtClean="0"/>
              <a:t>種類の</a:t>
            </a:r>
            <a:r>
              <a:rPr kumimoji="1" lang="en-US" altLang="ja-JP" dirty="0" smtClean="0"/>
              <a:t>OSS</a:t>
            </a:r>
            <a:r>
              <a:rPr kumimoji="1" lang="ja-JP" altLang="en-US" dirty="0" smtClean="0"/>
              <a:t>ライセンスが登録されており，</a:t>
            </a:r>
            <a:endParaRPr kumimoji="1" lang="en-US" altLang="ja-JP" dirty="0" smtClean="0"/>
          </a:p>
          <a:p>
            <a:r>
              <a:rPr kumimoji="1" lang="ja-JP" altLang="en-US" dirty="0" smtClean="0"/>
              <a:t>また，</a:t>
            </a:r>
            <a:r>
              <a:rPr kumimoji="1" lang="en-US" altLang="ja-JP" dirty="0" err="1" smtClean="0"/>
              <a:t>BlackDuck</a:t>
            </a:r>
            <a:r>
              <a:rPr kumimoji="1" lang="ja-JP" altLang="en-US" dirty="0" smtClean="0"/>
              <a:t>のナレッジベースには</a:t>
            </a:r>
            <a:r>
              <a:rPr kumimoji="1" lang="en-US" altLang="ja-JP" dirty="0" smtClean="0"/>
              <a:t>2050</a:t>
            </a:r>
            <a:r>
              <a:rPr kumimoji="1" lang="ja-JP" altLang="en-US" dirty="0" smtClean="0"/>
              <a:t>種類以上のユニークライセンスが確認されています</a:t>
            </a:r>
            <a:endParaRPr kumimoji="1" lang="en-US" altLang="ja-JP" dirty="0" smtClean="0"/>
          </a:p>
          <a:p>
            <a:endParaRPr kumimoji="1" lang="en-US" altLang="ja-JP" dirty="0" smtClean="0"/>
          </a:p>
          <a:p>
            <a:endParaRPr kumimoji="1" lang="ja-JP" altLang="en-US" dirty="0"/>
          </a:p>
        </p:txBody>
      </p:sp>
      <p:sp>
        <p:nvSpPr>
          <p:cNvPr id="4" name="スライド番号プレースホルダー 3"/>
          <p:cNvSpPr>
            <a:spLocks noGrp="1"/>
          </p:cNvSpPr>
          <p:nvPr>
            <p:ph type="sldNum" sz="quarter" idx="10"/>
          </p:nvPr>
        </p:nvSpPr>
        <p:spPr/>
        <p:txBody>
          <a:bodyPr/>
          <a:lstStyle/>
          <a:p>
            <a:fld id="{D616D1FB-F387-9E4C-855B-41B61C7EE270}" type="slidenum">
              <a:rPr lang="ja-JP" altLang="en-US" smtClean="0">
                <a:solidFill>
                  <a:prstClr val="black"/>
                </a:solidFill>
                <a:latin typeface="Calibri"/>
                <a:ea typeface="ＭＳ Ｐゴシック"/>
              </a:rPr>
              <a:pPr/>
              <a:t>3</a:t>
            </a:fld>
            <a:endParaRPr lang="ja-JP" altLang="en-US">
              <a:solidFill>
                <a:prstClr val="black"/>
              </a:solidFill>
              <a:latin typeface="Calibri"/>
              <a:ea typeface="ＭＳ Ｐゴシック"/>
            </a:endParaRPr>
          </a:p>
        </p:txBody>
      </p:sp>
    </p:spTree>
    <p:extLst>
      <p:ext uri="{BB962C8B-B14F-4D97-AF65-F5344CB8AC3E}">
        <p14:creationId xmlns:p14="http://schemas.microsoft.com/office/powerpoint/2010/main" val="28083861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先行研究として，ライセンス特定手法が複数提案されています</a:t>
            </a:r>
            <a:endParaRPr kumimoji="1" lang="en-US" altLang="ja-JP" dirty="0" smtClean="0"/>
          </a:p>
          <a:p>
            <a:r>
              <a:rPr kumimoji="1" lang="ja-JP" altLang="en-US" dirty="0" smtClean="0"/>
              <a:t>ライセンス特定手法は主に，正規表現を用いてライセンスを特定します</a:t>
            </a:r>
            <a:endParaRPr kumimoji="1" lang="en-US" altLang="ja-JP" dirty="0" smtClean="0"/>
          </a:p>
          <a:p>
            <a:r>
              <a:rPr kumimoji="1" lang="ja-JP" altLang="en-US" dirty="0" smtClean="0"/>
              <a:t>最も精度が高いのは</a:t>
            </a:r>
            <a:r>
              <a:rPr kumimoji="1" lang="en-US" altLang="ja-JP" dirty="0" err="1" smtClean="0"/>
              <a:t>Ninka</a:t>
            </a:r>
            <a:r>
              <a:rPr kumimoji="1" lang="ja-JP" altLang="en-US" dirty="0" smtClean="0"/>
              <a:t>というツールです．</a:t>
            </a:r>
            <a:endParaRPr kumimoji="1" lang="en-US" altLang="ja-JP" dirty="0" smtClean="0"/>
          </a:p>
          <a:p>
            <a:endParaRPr kumimoji="1" lang="en-US" altLang="ja-JP" dirty="0" smtClean="0"/>
          </a:p>
          <a:p>
            <a:r>
              <a:rPr kumimoji="1" lang="ja-JP" altLang="en-US" dirty="0" smtClean="0"/>
              <a:t>その精度は</a:t>
            </a:r>
            <a:r>
              <a:rPr kumimoji="1" lang="en-US" altLang="ja-JP" dirty="0" smtClean="0"/>
              <a:t>966%</a:t>
            </a:r>
            <a:r>
              <a:rPr kumimoji="1" lang="ja-JP" altLang="en-US" dirty="0" smtClean="0"/>
              <a:t>であり，他のツールを圧倒していることが分かります</a:t>
            </a:r>
            <a:endParaRPr kumimoji="1" lang="en-US" altLang="ja-JP" dirty="0" smtClean="0"/>
          </a:p>
          <a:p>
            <a:r>
              <a:rPr kumimoji="1" lang="ja-JP" altLang="en-US" dirty="0" smtClean="0"/>
              <a:t>ただし，この結果は，</a:t>
            </a:r>
            <a:r>
              <a:rPr kumimoji="1" lang="en-US" altLang="ja-JP" dirty="0" err="1" smtClean="0"/>
              <a:t>Ninka</a:t>
            </a:r>
            <a:r>
              <a:rPr kumimoji="1" lang="ja-JP" altLang="en-US" dirty="0" smtClean="0"/>
              <a:t>が未知のライセンスに対して</a:t>
            </a:r>
            <a:r>
              <a:rPr kumimoji="1" lang="en-US" altLang="ja-JP" dirty="0" smtClean="0"/>
              <a:t>UNKNOWN</a:t>
            </a:r>
            <a:r>
              <a:rPr kumimoji="1" lang="ja-JP" altLang="en-US" dirty="0" smtClean="0"/>
              <a:t>を出力できるからであり，</a:t>
            </a:r>
            <a:endParaRPr kumimoji="1" lang="en-US" altLang="ja-JP" dirty="0" smtClean="0"/>
          </a:p>
          <a:p>
            <a:r>
              <a:rPr kumimoji="1" lang="en-US" altLang="ja-JP" dirty="0" smtClean="0"/>
              <a:t>UNKNOWN</a:t>
            </a:r>
            <a:r>
              <a:rPr kumimoji="1" lang="ja-JP" altLang="en-US" dirty="0" smtClean="0"/>
              <a:t>が出力されたファイルは，目視でそのライセンスを確認しなければなりません</a:t>
            </a:r>
            <a:endParaRPr kumimoji="1" lang="en-US" altLang="ja-JP" dirty="0" smtClean="0"/>
          </a:p>
          <a:p>
            <a:r>
              <a:rPr kumimoji="1" lang="ja-JP" altLang="en-US" dirty="0" smtClean="0"/>
              <a:t>本研究では，この</a:t>
            </a:r>
            <a:r>
              <a:rPr kumimoji="1" lang="en-US" altLang="ja-JP" dirty="0" smtClean="0"/>
              <a:t>UNKNOWN</a:t>
            </a:r>
            <a:r>
              <a:rPr kumimoji="1" lang="ja-JP" altLang="en-US" dirty="0" smtClean="0"/>
              <a:t>ファイルについての分析を行いました．</a:t>
            </a:r>
            <a:endParaRPr kumimoji="1" lang="en-US" altLang="ja-JP" dirty="0" smtClean="0"/>
          </a:p>
          <a:p>
            <a:endParaRPr kumimoji="1" lang="en-US" altLang="ja-JP" dirty="0" smtClean="0"/>
          </a:p>
          <a:p>
            <a:endParaRPr kumimoji="1" lang="en-US" altLang="ja-JP" dirty="0" smtClean="0"/>
          </a:p>
          <a:p>
            <a:endParaRPr kumimoji="1" lang="en-US" altLang="ja-JP" dirty="0" smtClean="0"/>
          </a:p>
          <a:p>
            <a:endParaRPr kumimoji="1" lang="en-US" altLang="ja-JP" dirty="0" smtClean="0"/>
          </a:p>
        </p:txBody>
      </p:sp>
      <p:sp>
        <p:nvSpPr>
          <p:cNvPr id="4" name="スライド番号プレースホルダー 3"/>
          <p:cNvSpPr>
            <a:spLocks noGrp="1"/>
          </p:cNvSpPr>
          <p:nvPr>
            <p:ph type="sldNum" sz="quarter" idx="10"/>
          </p:nvPr>
        </p:nvSpPr>
        <p:spPr/>
        <p:txBody>
          <a:bodyPr/>
          <a:lstStyle/>
          <a:p>
            <a:fld id="{D616D1FB-F387-9E4C-855B-41B61C7EE270}" type="slidenum">
              <a:rPr lang="ja-JP" altLang="en-US" smtClean="0">
                <a:solidFill>
                  <a:prstClr val="black"/>
                </a:solidFill>
                <a:latin typeface="Calibri"/>
                <a:ea typeface="ＭＳ Ｐゴシック"/>
              </a:rPr>
              <a:pPr/>
              <a:t>4</a:t>
            </a:fld>
            <a:endParaRPr lang="ja-JP" altLang="en-US">
              <a:solidFill>
                <a:prstClr val="black"/>
              </a:solidFill>
              <a:latin typeface="Calibri"/>
              <a:ea typeface="ＭＳ Ｐゴシック"/>
            </a:endParaRPr>
          </a:p>
        </p:txBody>
      </p:sp>
    </p:spTree>
    <p:extLst>
      <p:ext uri="{BB962C8B-B14F-4D97-AF65-F5344CB8AC3E}">
        <p14:creationId xmlns:p14="http://schemas.microsoft.com/office/powerpoint/2010/main" val="4479526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100" dirty="0" smtClean="0">
                <a:solidFill>
                  <a:srgbClr val="000000"/>
                </a:solidFill>
              </a:rPr>
              <a:t>まず，</a:t>
            </a:r>
            <a:r>
              <a:rPr kumimoji="1" lang="en-US" altLang="en-US" sz="1100" dirty="0" err="1" smtClean="0">
                <a:solidFill>
                  <a:srgbClr val="000000"/>
                </a:solidFill>
              </a:rPr>
              <a:t>Ninka</a:t>
            </a:r>
            <a:r>
              <a:rPr kumimoji="1" lang="ja-JP" altLang="en-US" sz="1100" dirty="0" smtClean="0">
                <a:solidFill>
                  <a:srgbClr val="000000"/>
                </a:solidFill>
              </a:rPr>
              <a:t>の</a:t>
            </a:r>
            <a:r>
              <a:rPr kumimoji="1" lang="en-US" altLang="ja-JP" sz="1100" dirty="0" smtClean="0">
                <a:solidFill>
                  <a:srgbClr val="000000"/>
                </a:solidFill>
              </a:rPr>
              <a:t>Unknown</a:t>
            </a:r>
            <a:r>
              <a:rPr kumimoji="1" lang="ja-JP" altLang="en-US" sz="1100" dirty="0" smtClean="0">
                <a:solidFill>
                  <a:srgbClr val="000000"/>
                </a:solidFill>
              </a:rPr>
              <a:t>は一体どれくらいの頻度で出力されるのかを調べるため，</a:t>
            </a:r>
            <a:r>
              <a:rPr kumimoji="1" lang="en-US" altLang="ja-JP" sz="1100" dirty="0" smtClean="0">
                <a:solidFill>
                  <a:srgbClr val="000000"/>
                </a:solidFill>
              </a:rPr>
              <a:t>Firefox v25.0</a:t>
            </a:r>
            <a:r>
              <a:rPr kumimoji="1" lang="ja-JP" altLang="en-US" sz="1100" dirty="0" smtClean="0">
                <a:solidFill>
                  <a:srgbClr val="000000"/>
                </a:solidFill>
              </a:rPr>
              <a:t>の予備調査を行いました</a:t>
            </a:r>
            <a:endParaRPr kumimoji="1" lang="en-US" altLang="ja-JP" sz="1100" dirty="0" smtClean="0">
              <a:solidFill>
                <a:srgbClr val="000000"/>
              </a:solidFill>
            </a:endParaRPr>
          </a:p>
          <a:p>
            <a:r>
              <a:rPr kumimoji="1" lang="ja-JP" altLang="en-US" sz="1100" dirty="0" smtClean="0">
                <a:solidFill>
                  <a:srgbClr val="000000"/>
                </a:solidFill>
              </a:rPr>
              <a:t>未知ライセンスは全体の</a:t>
            </a:r>
            <a:r>
              <a:rPr kumimoji="1" lang="en-US" altLang="ja-JP" sz="1100" dirty="0" smtClean="0">
                <a:solidFill>
                  <a:srgbClr val="000000"/>
                </a:solidFill>
              </a:rPr>
              <a:t>79%</a:t>
            </a:r>
            <a:r>
              <a:rPr kumimoji="1" lang="ja-JP" altLang="en-US" sz="1100" dirty="0" smtClean="0">
                <a:solidFill>
                  <a:srgbClr val="000000"/>
                </a:solidFill>
              </a:rPr>
              <a:t>，</a:t>
            </a:r>
            <a:r>
              <a:rPr kumimoji="1" lang="en-US" altLang="ja-JP" sz="1100" dirty="0" smtClean="0">
                <a:solidFill>
                  <a:srgbClr val="000000"/>
                </a:solidFill>
              </a:rPr>
              <a:t>NONE6%</a:t>
            </a:r>
            <a:r>
              <a:rPr kumimoji="1" lang="ja-JP" altLang="en-US" sz="1100" dirty="0" smtClean="0">
                <a:solidFill>
                  <a:srgbClr val="000000"/>
                </a:solidFill>
              </a:rPr>
              <a:t>，既知ライセンスが</a:t>
            </a:r>
            <a:r>
              <a:rPr kumimoji="1" lang="en-US" altLang="ja-JP" sz="1100" dirty="0" smtClean="0">
                <a:solidFill>
                  <a:srgbClr val="000000"/>
                </a:solidFill>
              </a:rPr>
              <a:t>15%</a:t>
            </a:r>
            <a:r>
              <a:rPr kumimoji="1" lang="ja-JP" altLang="en-US" sz="1100" dirty="0" smtClean="0">
                <a:solidFill>
                  <a:srgbClr val="000000"/>
                </a:solidFill>
              </a:rPr>
              <a:t>でした</a:t>
            </a:r>
            <a:endParaRPr kumimoji="1" lang="en-US" altLang="ja-JP" sz="1100" dirty="0" smtClean="0">
              <a:solidFill>
                <a:srgbClr val="000000"/>
              </a:solidFill>
            </a:endParaRPr>
          </a:p>
          <a:p>
            <a:endParaRPr kumimoji="1" lang="en-US" altLang="ja-JP" sz="1100" dirty="0" smtClean="0">
              <a:solidFill>
                <a:srgbClr val="000000"/>
              </a:solidFill>
            </a:endParaRPr>
          </a:p>
          <a:p>
            <a:r>
              <a:rPr kumimoji="1" lang="en-US" altLang="ja-JP" sz="1100" dirty="0" smtClean="0">
                <a:solidFill>
                  <a:srgbClr val="000000"/>
                </a:solidFill>
              </a:rPr>
              <a:t>NONE</a:t>
            </a:r>
            <a:r>
              <a:rPr kumimoji="1" lang="ja-JP" altLang="en-US" sz="1100" dirty="0" smtClean="0">
                <a:solidFill>
                  <a:srgbClr val="000000"/>
                </a:solidFill>
              </a:rPr>
              <a:t>は，ライセンス記述がなかったものを指します．</a:t>
            </a:r>
            <a:endParaRPr kumimoji="1" lang="en-US" altLang="ja-JP" sz="1100" dirty="0" smtClean="0">
              <a:solidFill>
                <a:srgbClr val="000000"/>
              </a:solidFill>
            </a:endParaRPr>
          </a:p>
          <a:p>
            <a:endParaRPr kumimoji="1" lang="en-US" altLang="ja-JP" sz="1100" dirty="0" smtClean="0">
              <a:solidFill>
                <a:srgbClr val="000000"/>
              </a:solidFill>
            </a:endParaRPr>
          </a:p>
          <a:p>
            <a:r>
              <a:rPr kumimoji="1" lang="en-US" altLang="ja-JP" sz="1100" dirty="0" err="1" smtClean="0">
                <a:solidFill>
                  <a:srgbClr val="000000"/>
                </a:solidFill>
              </a:rPr>
              <a:t>firefox</a:t>
            </a:r>
            <a:r>
              <a:rPr kumimoji="1" lang="en-US" altLang="ja-JP" sz="1100" dirty="0" smtClean="0">
                <a:solidFill>
                  <a:srgbClr val="000000"/>
                </a:solidFill>
              </a:rPr>
              <a:t> </a:t>
            </a:r>
            <a:r>
              <a:rPr kumimoji="1" lang="en-US" altLang="en-US" sz="1100" dirty="0" smtClean="0">
                <a:solidFill>
                  <a:srgbClr val="000000"/>
                </a:solidFill>
              </a:rPr>
              <a:t>v25.0</a:t>
            </a:r>
            <a:r>
              <a:rPr kumimoji="1" lang="ja-JP" altLang="en-US" sz="1100" dirty="0" smtClean="0">
                <a:solidFill>
                  <a:srgbClr val="000000"/>
                </a:solidFill>
              </a:rPr>
              <a:t>は，</a:t>
            </a:r>
            <a:r>
              <a:rPr kumimoji="1" lang="en-US" altLang="ja-JP" sz="1100" dirty="0" smtClean="0">
                <a:solidFill>
                  <a:srgbClr val="000000"/>
                </a:solidFill>
              </a:rPr>
              <a:t>17,678</a:t>
            </a:r>
            <a:r>
              <a:rPr kumimoji="1" lang="ja-JP" altLang="en-US" sz="1100" dirty="0" smtClean="0">
                <a:solidFill>
                  <a:srgbClr val="000000"/>
                </a:solidFill>
              </a:rPr>
              <a:t>ファイルに対して</a:t>
            </a:r>
            <a:r>
              <a:rPr kumimoji="1" lang="en-US" altLang="ja-JP" sz="1100" dirty="0" smtClean="0">
                <a:solidFill>
                  <a:srgbClr val="000000"/>
                </a:solidFill>
              </a:rPr>
              <a:t>UNKNOWN</a:t>
            </a:r>
            <a:r>
              <a:rPr kumimoji="1" lang="ja-JP" altLang="en-US" sz="1100" dirty="0" smtClean="0">
                <a:solidFill>
                  <a:srgbClr val="000000"/>
                </a:solidFill>
              </a:rPr>
              <a:t>が出力されました</a:t>
            </a:r>
            <a:endParaRPr kumimoji="1" lang="en-US" altLang="ja-JP" sz="1100" dirty="0" smtClean="0">
              <a:solidFill>
                <a:srgbClr val="000000"/>
              </a:solidFill>
            </a:endParaRPr>
          </a:p>
          <a:p>
            <a:endParaRPr kumimoji="1" lang="en-US" altLang="ja-JP" sz="1100" dirty="0" smtClean="0">
              <a:solidFill>
                <a:srgbClr val="000000"/>
              </a:solidFill>
            </a:endParaRPr>
          </a:p>
          <a:p>
            <a:r>
              <a:rPr kumimoji="1" lang="ja-JP" altLang="en-US" sz="1100" dirty="0" smtClean="0">
                <a:solidFill>
                  <a:srgbClr val="000000"/>
                </a:solidFill>
              </a:rPr>
              <a:t>しかし全てのファイルを目視で特定するには、大変労力がかかってしまいます</a:t>
            </a:r>
            <a:endParaRPr kumimoji="1" lang="en-US" altLang="ja-JP" sz="1100" dirty="0" smtClean="0">
              <a:solidFill>
                <a:srgbClr val="000000"/>
              </a:solidFill>
            </a:endParaRPr>
          </a:p>
          <a:p>
            <a:endParaRPr kumimoji="1" lang="en-US" altLang="ja-JP" sz="1100" dirty="0" smtClean="0">
              <a:solidFill>
                <a:srgbClr val="000000"/>
              </a:solidFill>
            </a:endParaRPr>
          </a:p>
          <a:p>
            <a:pPr marL="0" marR="0" indent="0" algn="l" defTabSz="457200" rtl="0" eaLnBrk="1" fontAlgn="auto" latinLnBrk="0" hangingPunct="1">
              <a:lnSpc>
                <a:spcPct val="100000"/>
              </a:lnSpc>
              <a:spcBef>
                <a:spcPts val="0"/>
              </a:spcBef>
              <a:spcAft>
                <a:spcPts val="0"/>
              </a:spcAft>
              <a:buClrTx/>
              <a:buSzTx/>
              <a:buFontTx/>
              <a:buNone/>
              <a:tabLst/>
              <a:defRPr/>
            </a:pPr>
            <a:endParaRPr kumimoji="1" lang="en-US" altLang="ja-JP" sz="1100" dirty="0" smtClean="0">
              <a:solidFill>
                <a:srgbClr val="000000"/>
              </a:solidFill>
            </a:endParaRPr>
          </a:p>
          <a:p>
            <a:pPr marL="0" marR="0" indent="0" algn="l" defTabSz="457200" rtl="0" eaLnBrk="1" fontAlgn="auto" latinLnBrk="0" hangingPunct="1">
              <a:lnSpc>
                <a:spcPct val="100000"/>
              </a:lnSpc>
              <a:spcBef>
                <a:spcPts val="0"/>
              </a:spcBef>
              <a:spcAft>
                <a:spcPts val="0"/>
              </a:spcAft>
              <a:buClrTx/>
              <a:buSzTx/>
              <a:buFontTx/>
              <a:buNone/>
              <a:tabLst/>
              <a:defRPr/>
            </a:pPr>
            <a:r>
              <a:rPr kumimoji="1" lang="ja-JP" altLang="en-US" sz="1100" dirty="0" smtClean="0">
                <a:solidFill>
                  <a:srgbClr val="000000"/>
                </a:solidFill>
              </a:rPr>
              <a:t>アニメーション</a:t>
            </a:r>
            <a:endParaRPr kumimoji="1" lang="en-US" altLang="ja-JP" sz="1100" dirty="0" smtClean="0">
              <a:solidFill>
                <a:srgbClr val="000000"/>
              </a:solidFill>
            </a:endParaRPr>
          </a:p>
          <a:p>
            <a:pPr algn="l"/>
            <a:r>
              <a:rPr kumimoji="1" lang="ja-JP" altLang="en-US" sz="1100" dirty="0" smtClean="0">
                <a:solidFill>
                  <a:srgbClr val="000000"/>
                </a:solidFill>
              </a:rPr>
              <a:t>やはり</a:t>
            </a:r>
            <a:r>
              <a:rPr kumimoji="1" lang="ja-JP" altLang="ja-JP" sz="1100" dirty="0" smtClean="0">
                <a:solidFill>
                  <a:srgbClr val="000000"/>
                </a:solidFill>
              </a:rPr>
              <a:t>U</a:t>
            </a:r>
            <a:r>
              <a:rPr kumimoji="1" lang="en-US" altLang="ja-JP" sz="1100" dirty="0" smtClean="0">
                <a:solidFill>
                  <a:srgbClr val="000000"/>
                </a:solidFill>
              </a:rPr>
              <a:t>NKNOWN</a:t>
            </a:r>
            <a:r>
              <a:rPr kumimoji="1" lang="ja-JP" altLang="en-US" sz="1100" dirty="0" smtClean="0">
                <a:solidFill>
                  <a:srgbClr val="000000"/>
                </a:solidFill>
              </a:rPr>
              <a:t>ファイルの中のライセンスを特定できないと</a:t>
            </a:r>
            <a:endParaRPr kumimoji="1" lang="en-US" altLang="ja-JP" sz="1100" dirty="0" smtClean="0">
              <a:solidFill>
                <a:srgbClr val="000000"/>
              </a:solidFill>
            </a:endParaRPr>
          </a:p>
          <a:p>
            <a:pPr algn="l"/>
            <a:r>
              <a:rPr lang="ja-JP" altLang="en-US" sz="1100" dirty="0" smtClean="0">
                <a:solidFill>
                  <a:srgbClr val="000000"/>
                </a:solidFill>
              </a:rPr>
              <a:t>実用的であるとはいえない</a:t>
            </a:r>
            <a:endParaRPr kumimoji="1" lang="en-US" altLang="ja-JP" sz="1100" dirty="0" smtClean="0">
              <a:solidFill>
                <a:srgbClr val="000000"/>
              </a:solidFill>
            </a:endParaRPr>
          </a:p>
          <a:p>
            <a:endParaRPr kumimoji="1" lang="en-US" altLang="ja-JP" sz="1100" dirty="0" smtClean="0">
              <a:solidFill>
                <a:srgbClr val="000000"/>
              </a:solidFill>
            </a:endParaRPr>
          </a:p>
          <a:p>
            <a:endParaRPr kumimoji="1" lang="en-US" altLang="ja-JP" dirty="0" smtClean="0"/>
          </a:p>
        </p:txBody>
      </p:sp>
      <p:sp>
        <p:nvSpPr>
          <p:cNvPr id="4" name="スライド番号プレースホルダー 3"/>
          <p:cNvSpPr>
            <a:spLocks noGrp="1"/>
          </p:cNvSpPr>
          <p:nvPr>
            <p:ph type="sldNum" sz="quarter" idx="10"/>
          </p:nvPr>
        </p:nvSpPr>
        <p:spPr/>
        <p:txBody>
          <a:bodyPr/>
          <a:lstStyle/>
          <a:p>
            <a:fld id="{D616D1FB-F387-9E4C-855B-41B61C7EE270}" type="slidenum">
              <a:rPr lang="ja-JP" altLang="en-US" smtClean="0">
                <a:solidFill>
                  <a:prstClr val="black"/>
                </a:solidFill>
                <a:latin typeface="Calibri"/>
                <a:ea typeface="ＭＳ Ｐゴシック"/>
              </a:rPr>
              <a:pPr/>
              <a:t>5</a:t>
            </a:fld>
            <a:endParaRPr lang="ja-JP" altLang="en-US">
              <a:solidFill>
                <a:prstClr val="black"/>
              </a:solidFill>
              <a:latin typeface="Calibri"/>
              <a:ea typeface="ＭＳ Ｐゴシック"/>
            </a:endParaRPr>
          </a:p>
        </p:txBody>
      </p:sp>
    </p:spTree>
    <p:extLst>
      <p:ext uri="{BB962C8B-B14F-4D97-AF65-F5344CB8AC3E}">
        <p14:creationId xmlns:p14="http://schemas.microsoft.com/office/powerpoint/2010/main" val="40027564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en-US" altLang="ja-JP" dirty="0" smtClean="0"/>
              <a:t>UNKNOWN</a:t>
            </a:r>
            <a:r>
              <a:rPr lang="ja-JP" altLang="en-US" dirty="0" smtClean="0"/>
              <a:t>ファイルを出力されないようにするには新しくライセンスを追加する必要があります</a:t>
            </a:r>
            <a:endParaRPr lang="en-US" altLang="ja-JP" dirty="0" smtClean="0"/>
          </a:p>
          <a:p>
            <a:endParaRPr lang="en-US" altLang="ja-JP" dirty="0" smtClean="0"/>
          </a:p>
          <a:p>
            <a:r>
              <a:rPr lang="ja-JP" altLang="en-US" dirty="0" smtClean="0"/>
              <a:t>現在未知ライセンス記述を自動で学習する仕組みは，設けられていません</a:t>
            </a:r>
            <a:endParaRPr lang="en-US" altLang="ja-JP" dirty="0" smtClean="0"/>
          </a:p>
          <a:p>
            <a:r>
              <a:rPr lang="ja-JP" altLang="en-US" dirty="0" smtClean="0"/>
              <a:t>ライセンスルール作成の自動化の支援を行う必要があります</a:t>
            </a:r>
            <a:endParaRPr lang="en-US" altLang="ja-JP" dirty="0" smtClean="0"/>
          </a:p>
          <a:p>
            <a:endParaRPr lang="en-US" altLang="ja-JP" dirty="0" smtClean="0"/>
          </a:p>
          <a:p>
            <a:endParaRPr lang="en-US" altLang="ja-JP" dirty="0" smtClean="0"/>
          </a:p>
          <a:p>
            <a:r>
              <a:rPr kumimoji="1" lang="ja-JP" altLang="en-US" dirty="0" smtClean="0"/>
              <a:t>その際には，</a:t>
            </a:r>
            <a:r>
              <a:rPr lang="ja-JP" altLang="en-US" dirty="0" smtClean="0"/>
              <a:t>テキスト分類などの</a:t>
            </a:r>
            <a:r>
              <a:rPr kumimoji="1" lang="ja-JP" altLang="en-US" dirty="0" smtClean="0"/>
              <a:t>テキストマイニング手法が必須であると考えられます</a:t>
            </a:r>
            <a:endParaRPr kumimoji="1" lang="en-US" altLang="ja-JP" dirty="0" smtClean="0"/>
          </a:p>
          <a:p>
            <a:endParaRPr kumimoji="1" lang="en-US" altLang="ja-JP" dirty="0" smtClean="0"/>
          </a:p>
          <a:p>
            <a:endParaRPr kumimoji="1" lang="en-US" altLang="ja-JP" dirty="0" smtClean="0"/>
          </a:p>
          <a:p>
            <a:r>
              <a:rPr kumimoji="1" lang="ja-JP" altLang="en-US" dirty="0" smtClean="0"/>
              <a:t>テキスト分類とは，テキストの内容に基づいて，</a:t>
            </a:r>
            <a:r>
              <a:rPr kumimoji="1" lang="en-US" altLang="ja-JP" dirty="0" smtClean="0"/>
              <a:t>1</a:t>
            </a:r>
            <a:r>
              <a:rPr kumimoji="1" lang="ja-JP" altLang="en-US" dirty="0" smtClean="0"/>
              <a:t>つ以上に分類することです</a:t>
            </a:r>
            <a:endParaRPr kumimoji="1" lang="en-US" altLang="ja-JP" dirty="0" smtClean="0"/>
          </a:p>
          <a:p>
            <a:endParaRPr kumimoji="1" lang="en-US" altLang="ja-JP" dirty="0" smtClean="0"/>
          </a:p>
          <a:p>
            <a:endParaRPr kumimoji="1" lang="en-US" altLang="ja-JP" dirty="0" smtClean="0"/>
          </a:p>
          <a:p>
            <a:r>
              <a:rPr kumimoji="1" lang="ja-JP" altLang="en-US" dirty="0" smtClean="0"/>
              <a:t>テキスト分類が必要な理由は，</a:t>
            </a:r>
            <a:endParaRPr kumimoji="1" lang="en-US" altLang="ja-JP" dirty="0" smtClean="0"/>
          </a:p>
          <a:p>
            <a:r>
              <a:rPr kumimoji="1" lang="en-US" altLang="ja-JP" dirty="0" smtClean="0"/>
              <a:t>UNKNOWN</a:t>
            </a:r>
            <a:r>
              <a:rPr kumimoji="1" lang="ja-JP" altLang="en-US" dirty="0" smtClean="0"/>
              <a:t>ファイルの中には，同じライセンスが存在するので，それらを整理しなければならないからです</a:t>
            </a:r>
            <a:endParaRPr kumimoji="1" lang="en-US" altLang="ja-JP" dirty="0" smtClean="0"/>
          </a:p>
          <a:p>
            <a:endParaRPr kumimoji="1" lang="en-US" altLang="ja-JP" dirty="0" smtClean="0"/>
          </a:p>
          <a:p>
            <a:endParaRPr kumimoji="1" lang="en-US" altLang="ja-JP" dirty="0" smtClean="0"/>
          </a:p>
          <a:p>
            <a:r>
              <a:rPr kumimoji="1" lang="ja-JP" altLang="en-US" dirty="0" smtClean="0"/>
              <a:t>しかし，未知ライセンス記述に対してテキスト分類が行われた例はないので，自動化するためには，テキスト分類の限界を明らかににする必要があります</a:t>
            </a:r>
            <a:endParaRPr kumimoji="1" lang="ja-JP" altLang="en-US" dirty="0"/>
          </a:p>
        </p:txBody>
      </p:sp>
      <p:sp>
        <p:nvSpPr>
          <p:cNvPr id="4" name="スライド番号プレースホルダー 3"/>
          <p:cNvSpPr>
            <a:spLocks noGrp="1"/>
          </p:cNvSpPr>
          <p:nvPr>
            <p:ph type="sldNum" sz="quarter" idx="10"/>
          </p:nvPr>
        </p:nvSpPr>
        <p:spPr/>
        <p:txBody>
          <a:bodyPr/>
          <a:lstStyle/>
          <a:p>
            <a:fld id="{D616D1FB-F387-9E4C-855B-41B61C7EE270}" type="slidenum">
              <a:rPr lang="ja-JP" altLang="en-US" smtClean="0">
                <a:solidFill>
                  <a:prstClr val="black"/>
                </a:solidFill>
                <a:latin typeface="Calibri"/>
                <a:ea typeface="ＭＳ Ｐゴシック"/>
              </a:rPr>
              <a:pPr/>
              <a:t>6</a:t>
            </a:fld>
            <a:endParaRPr lang="ja-JP" altLang="en-US">
              <a:solidFill>
                <a:prstClr val="black"/>
              </a:solidFill>
              <a:latin typeface="Calibri"/>
              <a:ea typeface="ＭＳ Ｐゴシック"/>
            </a:endParaRPr>
          </a:p>
        </p:txBody>
      </p:sp>
    </p:spTree>
    <p:extLst>
      <p:ext uri="{BB962C8B-B14F-4D97-AF65-F5344CB8AC3E}">
        <p14:creationId xmlns:p14="http://schemas.microsoft.com/office/powerpoint/2010/main" val="30208338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1" indent="0" algn="l" defTabSz="457200" rtl="0" eaLnBrk="1" fontAlgn="auto" latinLnBrk="0" hangingPunct="1">
              <a:lnSpc>
                <a:spcPct val="100000"/>
              </a:lnSpc>
              <a:spcBef>
                <a:spcPts val="0"/>
              </a:spcBef>
              <a:spcAft>
                <a:spcPts val="0"/>
              </a:spcAft>
              <a:buClrTx/>
              <a:buSzTx/>
              <a:buFontTx/>
              <a:buNone/>
              <a:tabLst/>
              <a:defRPr/>
            </a:pPr>
            <a:r>
              <a:rPr lang="ja-JP" altLang="en-US" sz="1200" dirty="0" smtClean="0"/>
              <a:t>そこで本研究は，テキスト分類がライセンスルール作成支援にどれくらい有用かどうかを明らかにすることを目的とします</a:t>
            </a:r>
          </a:p>
          <a:p>
            <a:pPr marL="0" marR="0" lvl="1" indent="0" algn="l" defTabSz="457200" rtl="0" eaLnBrk="1" fontAlgn="auto" latinLnBrk="0" hangingPunct="1">
              <a:lnSpc>
                <a:spcPct val="100000"/>
              </a:lnSpc>
              <a:spcBef>
                <a:spcPts val="0"/>
              </a:spcBef>
              <a:spcAft>
                <a:spcPts val="0"/>
              </a:spcAft>
              <a:buClrTx/>
              <a:buSzTx/>
              <a:buFontTx/>
              <a:buNone/>
              <a:tabLst/>
              <a:defRPr/>
            </a:pPr>
            <a:r>
              <a:rPr lang="ja-JP" altLang="en-US" sz="1200" dirty="0" smtClean="0"/>
              <a:t>支援の対象となるプロセスは，追加する未知ライセンス決定のための調査です</a:t>
            </a:r>
            <a:endParaRPr lang="en-US" altLang="ja-JP" sz="1200" dirty="0" smtClean="0"/>
          </a:p>
          <a:p>
            <a:pPr marL="0" marR="0" lvl="1" indent="0" algn="l" defTabSz="457200" rtl="0" eaLnBrk="1" fontAlgn="auto" latinLnBrk="0" hangingPunct="1">
              <a:lnSpc>
                <a:spcPct val="100000"/>
              </a:lnSpc>
              <a:spcBef>
                <a:spcPts val="0"/>
              </a:spcBef>
              <a:spcAft>
                <a:spcPts val="0"/>
              </a:spcAft>
              <a:buClrTx/>
              <a:buSzTx/>
              <a:buFontTx/>
              <a:buNone/>
              <a:tabLst/>
              <a:defRPr/>
            </a:pPr>
            <a:endParaRPr lang="en-US" altLang="ja-JP" sz="1200" dirty="0" smtClean="0"/>
          </a:p>
          <a:p>
            <a:pPr marL="0" marR="0" lvl="1" indent="0" algn="l" defTabSz="457200" rtl="0" eaLnBrk="1" fontAlgn="auto" latinLnBrk="0" hangingPunct="1">
              <a:lnSpc>
                <a:spcPct val="100000"/>
              </a:lnSpc>
              <a:spcBef>
                <a:spcPts val="0"/>
              </a:spcBef>
              <a:spcAft>
                <a:spcPts val="0"/>
              </a:spcAft>
              <a:buClrTx/>
              <a:buSzTx/>
              <a:buFontTx/>
              <a:buNone/>
              <a:tabLst/>
              <a:defRPr/>
            </a:pPr>
            <a:r>
              <a:rPr lang="ja-JP" altLang="en-US" sz="1200" dirty="0" smtClean="0"/>
              <a:t>アプローチとしては，クラスタリングによるテキスト分類を行います</a:t>
            </a:r>
            <a:endParaRPr lang="en-US" altLang="ja-JP" sz="1200" dirty="0" smtClean="0"/>
          </a:p>
          <a:p>
            <a:pPr marL="0" marR="0" lvl="1" indent="0" algn="l" defTabSz="457200" rtl="0" eaLnBrk="1" fontAlgn="auto" latinLnBrk="0" hangingPunct="1">
              <a:lnSpc>
                <a:spcPct val="100000"/>
              </a:lnSpc>
              <a:spcBef>
                <a:spcPts val="0"/>
              </a:spcBef>
              <a:spcAft>
                <a:spcPts val="0"/>
              </a:spcAft>
              <a:buClrTx/>
              <a:buSzTx/>
              <a:buFontTx/>
              <a:buNone/>
              <a:tabLst/>
              <a:defRPr/>
            </a:pPr>
            <a:r>
              <a:rPr lang="ja-JP" altLang="en-US" sz="1200" dirty="0" smtClean="0"/>
              <a:t>テキスト分類後は，追加すべきライセンスの存在を明らかにするために，各クラスタの調査を行う．</a:t>
            </a:r>
            <a:endParaRPr lang="en-US" altLang="ja-JP" sz="1200" dirty="0" smtClean="0"/>
          </a:p>
        </p:txBody>
      </p:sp>
      <p:sp>
        <p:nvSpPr>
          <p:cNvPr id="4" name="スライド番号プレースホルダー 3"/>
          <p:cNvSpPr>
            <a:spLocks noGrp="1"/>
          </p:cNvSpPr>
          <p:nvPr>
            <p:ph type="sldNum" sz="quarter" idx="10"/>
          </p:nvPr>
        </p:nvSpPr>
        <p:spPr/>
        <p:txBody>
          <a:bodyPr/>
          <a:lstStyle/>
          <a:p>
            <a:fld id="{D616D1FB-F387-9E4C-855B-41B61C7EE270}" type="slidenum">
              <a:rPr lang="ja-JP" altLang="en-US" smtClean="0">
                <a:solidFill>
                  <a:prstClr val="black"/>
                </a:solidFill>
                <a:latin typeface="Calibri"/>
                <a:ea typeface="ＭＳ Ｐゴシック"/>
              </a:rPr>
              <a:pPr/>
              <a:t>7</a:t>
            </a:fld>
            <a:endParaRPr lang="ja-JP" altLang="en-US">
              <a:solidFill>
                <a:prstClr val="black"/>
              </a:solidFill>
              <a:latin typeface="Calibri"/>
              <a:ea typeface="ＭＳ Ｐゴシック"/>
            </a:endParaRPr>
          </a:p>
        </p:txBody>
      </p:sp>
    </p:spTree>
    <p:extLst>
      <p:ext uri="{BB962C8B-B14F-4D97-AF65-F5344CB8AC3E}">
        <p14:creationId xmlns:p14="http://schemas.microsoft.com/office/powerpoint/2010/main" val="18581042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テキスト分類方法と調査内容について説明します</a:t>
            </a:r>
            <a:endParaRPr kumimoji="1" lang="en-US" altLang="ja-JP" dirty="0" smtClean="0"/>
          </a:p>
          <a:p>
            <a:endParaRPr kumimoji="1" lang="en-US" altLang="ja-JP" dirty="0" smtClean="0"/>
          </a:p>
          <a:p>
            <a:r>
              <a:rPr kumimoji="1" lang="ja-JP" altLang="en-US" dirty="0" smtClean="0"/>
              <a:t>クラスタリングアルゴリズムには</a:t>
            </a:r>
            <a:r>
              <a:rPr kumimoji="1" lang="en-US" altLang="ja-JP" dirty="0" smtClean="0"/>
              <a:t>K-means</a:t>
            </a:r>
            <a:r>
              <a:rPr kumimoji="1" lang="ja-JP" altLang="en-US" dirty="0" smtClean="0"/>
              <a:t>を用います</a:t>
            </a:r>
            <a:endParaRPr kumimoji="1" lang="en-US" altLang="ja-JP" dirty="0" smtClean="0"/>
          </a:p>
          <a:p>
            <a:endParaRPr kumimoji="1" lang="en-US" altLang="ja-JP" dirty="0" smtClean="0"/>
          </a:p>
          <a:p>
            <a:endParaRPr kumimoji="1" lang="en-US" altLang="ja-JP" dirty="0" smtClean="0"/>
          </a:p>
          <a:p>
            <a:r>
              <a:rPr kumimoji="1" lang="en-US" altLang="ja-JP" dirty="0" smtClean="0"/>
              <a:t>K-means</a:t>
            </a:r>
            <a:r>
              <a:rPr kumimoji="1" lang="ja-JP" altLang="en-US" dirty="0" smtClean="0"/>
              <a:t>を用いた理由として，</a:t>
            </a:r>
            <a:endParaRPr kumimoji="1" lang="en-US" altLang="ja-JP" dirty="0" smtClean="0"/>
          </a:p>
          <a:p>
            <a:r>
              <a:rPr kumimoji="1" lang="ja-JP" altLang="en-US" dirty="0" smtClean="0"/>
              <a:t>過去にライセンス記述に対してクラスタリングが行われた例がなく，</a:t>
            </a:r>
            <a:endParaRPr kumimoji="1" lang="en-US" altLang="ja-JP" dirty="0" smtClean="0"/>
          </a:p>
          <a:p>
            <a:r>
              <a:rPr kumimoji="1" lang="ja-JP" altLang="en-US" dirty="0" smtClean="0"/>
              <a:t>結果が予想できないことから，</a:t>
            </a:r>
            <a:endParaRPr kumimoji="1" lang="en-US" altLang="ja-JP" dirty="0" smtClean="0"/>
          </a:p>
          <a:p>
            <a:r>
              <a:rPr kumimoji="1" lang="ja-JP" altLang="en-US" dirty="0" smtClean="0"/>
              <a:t>結果の読み取りやすい、シンプルなアルゴリズムである必要があったためです。</a:t>
            </a:r>
            <a:endParaRPr kumimoji="1" lang="en-US" altLang="ja-JP" dirty="0" smtClean="0"/>
          </a:p>
          <a:p>
            <a:endParaRPr kumimoji="1" lang="en-US" altLang="ja-JP" dirty="0" smtClean="0"/>
          </a:p>
          <a:p>
            <a:endParaRPr kumimoji="1" lang="en-US" altLang="ja-JP" dirty="0" smtClean="0"/>
          </a:p>
          <a:p>
            <a:pPr marL="0" indent="0">
              <a:buNone/>
            </a:pPr>
            <a:r>
              <a:rPr kumimoji="1" lang="ja-JP" altLang="en-US" dirty="0" smtClean="0"/>
              <a:t>そしてクラスタリング後は</a:t>
            </a:r>
            <a:endParaRPr kumimoji="1" lang="en-US" altLang="ja-JP" dirty="0" smtClean="0"/>
          </a:p>
          <a:p>
            <a:pPr marL="0" indent="0">
              <a:buNone/>
            </a:pPr>
            <a:r>
              <a:rPr kumimoji="1" lang="ja-JP" altLang="en-US" dirty="0" smtClean="0"/>
              <a:t>各クラスタに同一のライセンスがどれくらい存在するか</a:t>
            </a:r>
            <a:endParaRPr kumimoji="1" lang="en-US" altLang="ja-JP" dirty="0" smtClean="0"/>
          </a:p>
          <a:p>
            <a:r>
              <a:rPr kumimoji="1" lang="ja-JP" altLang="en-US" dirty="0" smtClean="0"/>
              <a:t>どうかの調査を行います</a:t>
            </a:r>
            <a:endParaRPr kumimoji="1" lang="en-US" altLang="ja-JP"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kumimoji="1" lang="en-US" altLang="ja-JP" dirty="0" smtClean="0"/>
          </a:p>
          <a:p>
            <a:pPr marL="0" marR="0" indent="0" algn="l" defTabSz="457200" rtl="0" eaLnBrk="1" fontAlgn="auto" latinLnBrk="0" hangingPunct="1">
              <a:lnSpc>
                <a:spcPct val="100000"/>
              </a:lnSpc>
              <a:spcBef>
                <a:spcPts val="0"/>
              </a:spcBef>
              <a:spcAft>
                <a:spcPts val="0"/>
              </a:spcAft>
              <a:buClrTx/>
              <a:buSzTx/>
              <a:buFontTx/>
              <a:buNone/>
              <a:tabLst/>
              <a:defRPr/>
            </a:pPr>
            <a:r>
              <a:rPr kumimoji="1" lang="ja-JP" altLang="en-US" dirty="0" smtClean="0"/>
              <a:t>右の図のように，同じライセンスで固まっているクラスタができれば，容易に追加すべきライセンスを見つけることができます</a:t>
            </a:r>
            <a:endParaRPr kumimoji="1" lang="en-US" altLang="ja-JP" dirty="0" smtClean="0"/>
          </a:p>
          <a:p>
            <a:endParaRPr kumimoji="1" lang="en-US" altLang="ja-JP" dirty="0" smtClean="0"/>
          </a:p>
          <a:p>
            <a:endParaRPr kumimoji="1" lang="en-US" altLang="ja-JP" dirty="0" smtClean="0"/>
          </a:p>
          <a:p>
            <a:endParaRPr kumimoji="1" lang="en-US" altLang="ja-JP" dirty="0" smtClean="0"/>
          </a:p>
          <a:p>
            <a:endParaRPr kumimoji="1" lang="en-US" altLang="ja-JP" dirty="0" smtClean="0"/>
          </a:p>
          <a:p>
            <a:endParaRPr kumimoji="1" lang="en-US" altLang="ja-JP" dirty="0" smtClean="0"/>
          </a:p>
          <a:p>
            <a:endParaRPr kumimoji="1" lang="ja-JP" altLang="en-US" dirty="0"/>
          </a:p>
        </p:txBody>
      </p:sp>
      <p:sp>
        <p:nvSpPr>
          <p:cNvPr id="4" name="スライド番号プレースホルダー 3"/>
          <p:cNvSpPr>
            <a:spLocks noGrp="1"/>
          </p:cNvSpPr>
          <p:nvPr>
            <p:ph type="sldNum" sz="quarter" idx="10"/>
          </p:nvPr>
        </p:nvSpPr>
        <p:spPr/>
        <p:txBody>
          <a:bodyPr/>
          <a:lstStyle/>
          <a:p>
            <a:fld id="{D616D1FB-F387-9E4C-855B-41B61C7EE270}" type="slidenum">
              <a:rPr lang="ja-JP" altLang="en-US" smtClean="0">
                <a:solidFill>
                  <a:prstClr val="black"/>
                </a:solidFill>
                <a:latin typeface="Calibri"/>
                <a:ea typeface="ＭＳ Ｐゴシック"/>
              </a:rPr>
              <a:pPr/>
              <a:t>8</a:t>
            </a:fld>
            <a:endParaRPr lang="ja-JP" altLang="en-US">
              <a:solidFill>
                <a:prstClr val="black"/>
              </a:solidFill>
              <a:latin typeface="Calibri"/>
              <a:ea typeface="ＭＳ Ｐゴシック"/>
            </a:endParaRPr>
          </a:p>
        </p:txBody>
      </p:sp>
    </p:spTree>
    <p:extLst>
      <p:ext uri="{BB962C8B-B14F-4D97-AF65-F5344CB8AC3E}">
        <p14:creationId xmlns:p14="http://schemas.microsoft.com/office/powerpoint/2010/main" val="1131593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クラスタリング時のクラスタ数を説明します</a:t>
            </a:r>
            <a:endParaRPr kumimoji="1" lang="en-US" altLang="ja-JP" dirty="0" smtClean="0"/>
          </a:p>
          <a:p>
            <a:endParaRPr kumimoji="1" lang="en-US" altLang="ja-JP" dirty="0" smtClean="0"/>
          </a:p>
          <a:p>
            <a:endParaRPr kumimoji="1" lang="en-US" altLang="ja-JP" dirty="0" smtClean="0"/>
          </a:p>
          <a:p>
            <a:r>
              <a:rPr kumimoji="1" lang="en-US" altLang="ja-JP" dirty="0" smtClean="0"/>
              <a:t>OSI</a:t>
            </a:r>
            <a:r>
              <a:rPr kumimoji="1" lang="ja-JP" altLang="en-US" dirty="0" smtClean="0"/>
              <a:t>が認定している，</a:t>
            </a:r>
            <a:r>
              <a:rPr kumimoji="1" lang="en-US" altLang="ja-JP" dirty="0" smtClean="0"/>
              <a:t>OSS</a:t>
            </a:r>
            <a:r>
              <a:rPr kumimoji="1" lang="ja-JP" altLang="en-US" dirty="0" smtClean="0"/>
              <a:t>ライセンスから以下の</a:t>
            </a:r>
            <a:r>
              <a:rPr kumimoji="1" lang="en-US" altLang="ja-JP" dirty="0" smtClean="0"/>
              <a:t>14</a:t>
            </a:r>
            <a:r>
              <a:rPr kumimoji="1" lang="ja-JP" altLang="en-US" dirty="0" smtClean="0"/>
              <a:t>のライセンスを選びました．</a:t>
            </a:r>
            <a:endParaRPr kumimoji="1" lang="en-US" altLang="ja-JP" dirty="0" smtClean="0"/>
          </a:p>
          <a:p>
            <a:endParaRPr kumimoji="1" lang="en-US" altLang="ja-JP" dirty="0" smtClean="0"/>
          </a:p>
          <a:p>
            <a:endParaRPr kumimoji="1" lang="en-US" altLang="ja-JP" dirty="0" smtClean="0"/>
          </a:p>
          <a:p>
            <a:r>
              <a:rPr kumimoji="1" lang="en-US" altLang="ja-JP" dirty="0" smtClean="0"/>
              <a:t>K-means</a:t>
            </a:r>
            <a:r>
              <a:rPr kumimoji="1" lang="ja-JP" altLang="en-US" dirty="0" smtClean="0"/>
              <a:t>の最適クラスタ数は不明なため，クラスタ数は選んだライセンスの数である１４とします</a:t>
            </a:r>
            <a:endParaRPr kumimoji="1" lang="en-US" altLang="ja-JP" dirty="0" smtClean="0"/>
          </a:p>
          <a:p>
            <a:endParaRPr kumimoji="1" lang="en-US" altLang="ja-JP" dirty="0" smtClean="0"/>
          </a:p>
        </p:txBody>
      </p:sp>
      <p:sp>
        <p:nvSpPr>
          <p:cNvPr id="4" name="スライド番号プレースホルダー 3"/>
          <p:cNvSpPr>
            <a:spLocks noGrp="1"/>
          </p:cNvSpPr>
          <p:nvPr>
            <p:ph type="sldNum" sz="quarter" idx="10"/>
          </p:nvPr>
        </p:nvSpPr>
        <p:spPr/>
        <p:txBody>
          <a:bodyPr/>
          <a:lstStyle/>
          <a:p>
            <a:fld id="{D616D1FB-F387-9E4C-855B-41B61C7EE270}" type="slidenum">
              <a:rPr lang="ja-JP" altLang="en-US" smtClean="0">
                <a:solidFill>
                  <a:prstClr val="black"/>
                </a:solidFill>
                <a:latin typeface="Calibri"/>
                <a:ea typeface="ＭＳ Ｐゴシック"/>
              </a:rPr>
              <a:pPr/>
              <a:t>9</a:t>
            </a:fld>
            <a:endParaRPr lang="ja-JP" altLang="en-US">
              <a:solidFill>
                <a:prstClr val="black"/>
              </a:solidFill>
              <a:latin typeface="Calibri"/>
              <a:ea typeface="ＭＳ Ｐゴシック"/>
            </a:endParaRPr>
          </a:p>
        </p:txBody>
      </p:sp>
    </p:spTree>
    <p:extLst>
      <p:ext uri="{BB962C8B-B14F-4D97-AF65-F5344CB8AC3E}">
        <p14:creationId xmlns:p14="http://schemas.microsoft.com/office/powerpoint/2010/main" val="26189092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kumimoji="1" lang="ja-JP" altLang="en-US" dirty="0" smtClean="0"/>
              <a:t>データセットとして</a:t>
            </a:r>
            <a:r>
              <a:rPr kumimoji="1" lang="en-US" altLang="ja-JP" dirty="0" smtClean="0"/>
              <a:t>Linux</a:t>
            </a:r>
            <a:r>
              <a:rPr kumimoji="1" lang="ja-JP" altLang="en-US" dirty="0" smtClean="0"/>
              <a:t>ディストリビューションの一つである</a:t>
            </a:r>
            <a:r>
              <a:rPr kumimoji="1" lang="en-US" altLang="ja-JP" dirty="0" err="1" smtClean="0"/>
              <a:t>Debian</a:t>
            </a:r>
            <a:r>
              <a:rPr kumimoji="1" lang="en-US" altLang="ja-JP" dirty="0" smtClean="0"/>
              <a:t> v7.8.0</a:t>
            </a:r>
            <a:r>
              <a:rPr kumimoji="1" lang="ja-JP" altLang="en-US" dirty="0" smtClean="0"/>
              <a:t>から抽出した</a:t>
            </a:r>
            <a:r>
              <a:rPr kumimoji="1" lang="en-US" altLang="ja-JP" dirty="0" smtClean="0"/>
              <a:t>2838</a:t>
            </a:r>
            <a:r>
              <a:rPr kumimoji="1" lang="ja-JP" altLang="en-US" dirty="0" smtClean="0"/>
              <a:t>の</a:t>
            </a:r>
            <a:r>
              <a:rPr kumimoji="1" lang="en-US" altLang="ja-JP" dirty="0" smtClean="0"/>
              <a:t>UNKNOWN</a:t>
            </a:r>
            <a:r>
              <a:rPr kumimoji="1" lang="ja-JP" altLang="en-US" dirty="0" smtClean="0"/>
              <a:t>ファイルを用いました，</a:t>
            </a:r>
            <a:endParaRPr kumimoji="1" lang="en-US" altLang="ja-JP" dirty="0" smtClean="0"/>
          </a:p>
          <a:p>
            <a:pPr marL="0" marR="0" indent="0" algn="l" defTabSz="457200" rtl="0" eaLnBrk="1" fontAlgn="auto" latinLnBrk="0" hangingPunct="1">
              <a:lnSpc>
                <a:spcPct val="100000"/>
              </a:lnSpc>
              <a:spcBef>
                <a:spcPts val="0"/>
              </a:spcBef>
              <a:spcAft>
                <a:spcPts val="0"/>
              </a:spcAft>
              <a:buClrTx/>
              <a:buSzTx/>
              <a:buFontTx/>
              <a:buNone/>
              <a:tabLst/>
              <a:defRPr/>
            </a:pPr>
            <a:r>
              <a:rPr kumimoji="1" lang="en-US" altLang="ja-JP" dirty="0" err="1" smtClean="0"/>
              <a:t>Debian</a:t>
            </a:r>
            <a:r>
              <a:rPr kumimoji="1" lang="ja-JP" altLang="en-US" dirty="0" smtClean="0"/>
              <a:t>を用いた理由は，</a:t>
            </a:r>
            <a:r>
              <a:rPr kumimoji="1" lang="en-US" altLang="ja-JP" dirty="0" err="1" smtClean="0"/>
              <a:t>Debian</a:t>
            </a:r>
            <a:r>
              <a:rPr kumimoji="1" lang="ja-JP" altLang="en-US" dirty="0" smtClean="0"/>
              <a:t>にはソフトウェアパッケージが多数存在し，</a:t>
            </a:r>
            <a:r>
              <a:rPr kumimoji="1" lang="en-US" altLang="ja-JP" dirty="0" smtClean="0"/>
              <a:t>OSS</a:t>
            </a:r>
            <a:r>
              <a:rPr kumimoji="1" lang="ja-JP" altLang="en-US" dirty="0" smtClean="0"/>
              <a:t>ライセンスがたくさん存在するので，実験結果に一般性を持たせることができるからです</a:t>
            </a:r>
            <a:endParaRPr kumimoji="1" lang="en-US" altLang="ja-JP"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kumimoji="1" lang="en-US" altLang="ja-JP" dirty="0" smtClean="0"/>
          </a:p>
          <a:p>
            <a:pPr marL="0" marR="0" indent="0" algn="l" defTabSz="457200" rtl="0" eaLnBrk="1" fontAlgn="auto" latinLnBrk="0" hangingPunct="1">
              <a:lnSpc>
                <a:spcPct val="100000"/>
              </a:lnSpc>
              <a:spcBef>
                <a:spcPts val="0"/>
              </a:spcBef>
              <a:spcAft>
                <a:spcPts val="0"/>
              </a:spcAft>
              <a:buClrTx/>
              <a:buSzTx/>
              <a:buFontTx/>
              <a:buNone/>
              <a:tabLst/>
              <a:defRPr/>
            </a:pPr>
            <a:r>
              <a:rPr kumimoji="1" lang="en-US" altLang="ja-JP" dirty="0" smtClean="0"/>
              <a:t>UNKNOWN</a:t>
            </a:r>
            <a:r>
              <a:rPr kumimoji="1" lang="ja-JP" altLang="en-US" dirty="0" smtClean="0"/>
              <a:t>ファイル抽出方法は</a:t>
            </a:r>
            <a:endParaRPr kumimoji="1" lang="en-US" altLang="ja-JP" dirty="0" smtClean="0"/>
          </a:p>
          <a:p>
            <a:pPr marL="0" marR="0" indent="0" algn="l" defTabSz="457200" rtl="0" eaLnBrk="1" fontAlgn="auto" latinLnBrk="0" hangingPunct="1">
              <a:lnSpc>
                <a:spcPct val="100000"/>
              </a:lnSpc>
              <a:spcBef>
                <a:spcPts val="0"/>
              </a:spcBef>
              <a:spcAft>
                <a:spcPts val="0"/>
              </a:spcAft>
              <a:buClrTx/>
              <a:buSzTx/>
              <a:buFontTx/>
              <a:buNone/>
              <a:tabLst/>
              <a:defRPr/>
            </a:pPr>
            <a:r>
              <a:rPr kumimoji="1" lang="ja-JP" altLang="en-US" dirty="0" smtClean="0"/>
              <a:t>まず</a:t>
            </a:r>
            <a:r>
              <a:rPr kumimoji="1" lang="en-US" altLang="ja-JP" dirty="0" smtClean="0"/>
              <a:t>12,725</a:t>
            </a:r>
            <a:r>
              <a:rPr kumimoji="1" lang="ja-JP" altLang="en-US" dirty="0" smtClean="0"/>
              <a:t>のソフトウェアパッケージを選出します</a:t>
            </a:r>
            <a:endParaRPr kumimoji="1" lang="en-US" altLang="ja-JP" dirty="0" smtClean="0"/>
          </a:p>
          <a:p>
            <a:pPr marL="0" marR="0" indent="0" algn="l" defTabSz="457200" rtl="0" eaLnBrk="1" fontAlgn="auto" latinLnBrk="0" hangingPunct="1">
              <a:lnSpc>
                <a:spcPct val="100000"/>
              </a:lnSpc>
              <a:spcBef>
                <a:spcPts val="0"/>
              </a:spcBef>
              <a:spcAft>
                <a:spcPts val="0"/>
              </a:spcAft>
              <a:buClrTx/>
              <a:buSzTx/>
              <a:buFontTx/>
              <a:buNone/>
              <a:tabLst/>
              <a:defRPr/>
            </a:pPr>
            <a:r>
              <a:rPr kumimoji="1" lang="ja-JP" altLang="en-US" dirty="0" smtClean="0"/>
              <a:t>同じソフトウェアパッケージから抽出すると，同じライセンス記述を抽出してしまう恐れがあるので，</a:t>
            </a:r>
            <a:endParaRPr kumimoji="1" lang="en-US" altLang="ja-JP" dirty="0" smtClean="0"/>
          </a:p>
          <a:p>
            <a:pPr marL="0" marR="0" indent="0" algn="l" defTabSz="457200" rtl="0" eaLnBrk="1" fontAlgn="auto" latinLnBrk="0" hangingPunct="1">
              <a:lnSpc>
                <a:spcPct val="100000"/>
              </a:lnSpc>
              <a:spcBef>
                <a:spcPts val="0"/>
              </a:spcBef>
              <a:spcAft>
                <a:spcPts val="0"/>
              </a:spcAft>
              <a:buClrTx/>
              <a:buSzTx/>
              <a:buFontTx/>
              <a:buNone/>
              <a:tabLst/>
              <a:defRPr/>
            </a:pPr>
            <a:r>
              <a:rPr kumimoji="1" lang="ja-JP" altLang="en-US" dirty="0" smtClean="0"/>
              <a:t>各ソフトウェアパッケージからランダムに</a:t>
            </a:r>
            <a:r>
              <a:rPr kumimoji="1" lang="en-US" altLang="ja-JP" dirty="0" smtClean="0"/>
              <a:t>1</a:t>
            </a:r>
            <a:r>
              <a:rPr kumimoji="1" lang="ja-JP" altLang="en-US" dirty="0" smtClean="0"/>
              <a:t>ファイル選びソースファイル集合を作成しました</a:t>
            </a:r>
            <a:endParaRPr kumimoji="1" lang="en-US" altLang="ja-JP" dirty="0" smtClean="0"/>
          </a:p>
          <a:p>
            <a:pPr marL="0" marR="0" indent="0" algn="l" defTabSz="457200" rtl="0" eaLnBrk="1" fontAlgn="auto" latinLnBrk="0" hangingPunct="1">
              <a:lnSpc>
                <a:spcPct val="100000"/>
              </a:lnSpc>
              <a:spcBef>
                <a:spcPts val="0"/>
              </a:spcBef>
              <a:spcAft>
                <a:spcPts val="0"/>
              </a:spcAft>
              <a:buClrTx/>
              <a:buSzTx/>
              <a:buFontTx/>
              <a:buNone/>
              <a:tabLst/>
              <a:defRPr/>
            </a:pPr>
            <a:r>
              <a:rPr kumimoji="1" lang="ja-JP" altLang="en-US" dirty="0" smtClean="0"/>
              <a:t>そのソースファイル集合のライセンスを</a:t>
            </a:r>
            <a:r>
              <a:rPr kumimoji="1" lang="en-US" altLang="ja-JP" dirty="0" err="1" smtClean="0"/>
              <a:t>Ninka</a:t>
            </a:r>
            <a:r>
              <a:rPr kumimoji="1" lang="ja-JP" altLang="en-US" dirty="0" smtClean="0"/>
              <a:t>で特定し，出力された</a:t>
            </a:r>
            <a:r>
              <a:rPr kumimoji="1" lang="en-US" altLang="ja-JP" dirty="0" smtClean="0"/>
              <a:t>2838</a:t>
            </a:r>
            <a:r>
              <a:rPr kumimoji="1" lang="ja-JP" altLang="en-US" dirty="0" smtClean="0"/>
              <a:t>の</a:t>
            </a:r>
            <a:r>
              <a:rPr kumimoji="1" lang="en-US" altLang="ja-JP" dirty="0" smtClean="0"/>
              <a:t>UNKNOWN</a:t>
            </a:r>
            <a:r>
              <a:rPr kumimoji="1" lang="ja-JP" altLang="en-US" dirty="0" smtClean="0"/>
              <a:t>ファイルを抽出しました</a:t>
            </a:r>
            <a:endParaRPr kumimoji="1" lang="en-US" altLang="ja-JP"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kumimoji="1" lang="en-US" altLang="ja-JP" dirty="0" smtClean="0"/>
          </a:p>
          <a:p>
            <a:pPr marL="0" marR="0" indent="0" algn="l" defTabSz="457200" rtl="0" eaLnBrk="1" fontAlgn="auto" latinLnBrk="0" hangingPunct="1">
              <a:lnSpc>
                <a:spcPct val="100000"/>
              </a:lnSpc>
              <a:spcBef>
                <a:spcPts val="0"/>
              </a:spcBef>
              <a:spcAft>
                <a:spcPts val="0"/>
              </a:spcAft>
              <a:buClrTx/>
              <a:buSzTx/>
              <a:buFontTx/>
              <a:buNone/>
              <a:tabLst/>
              <a:defRPr/>
            </a:pPr>
            <a:r>
              <a:rPr kumimoji="1" lang="ja-JP" altLang="en-US" dirty="0" smtClean="0"/>
              <a:t>その後データセットのライセンスを目視により特定しました</a:t>
            </a:r>
            <a:endParaRPr kumimoji="1" lang="en-US" altLang="ja-JP" dirty="0" smtClean="0"/>
          </a:p>
          <a:p>
            <a:endParaRPr kumimoji="1" lang="ja-JP" altLang="en-US" dirty="0"/>
          </a:p>
        </p:txBody>
      </p:sp>
      <p:sp>
        <p:nvSpPr>
          <p:cNvPr id="4" name="スライド番号プレースホルダー 3"/>
          <p:cNvSpPr>
            <a:spLocks noGrp="1"/>
          </p:cNvSpPr>
          <p:nvPr>
            <p:ph type="sldNum" sz="quarter" idx="10"/>
          </p:nvPr>
        </p:nvSpPr>
        <p:spPr/>
        <p:txBody>
          <a:bodyPr/>
          <a:lstStyle/>
          <a:p>
            <a:fld id="{D616D1FB-F387-9E4C-855B-41B61C7EE270}" type="slidenum">
              <a:rPr lang="ja-JP" altLang="en-US" smtClean="0">
                <a:solidFill>
                  <a:prstClr val="black"/>
                </a:solidFill>
                <a:latin typeface="Calibri"/>
                <a:ea typeface="ＭＳ Ｐゴシック"/>
              </a:rPr>
              <a:pPr/>
              <a:t>10</a:t>
            </a:fld>
            <a:endParaRPr lang="ja-JP" altLang="en-US">
              <a:solidFill>
                <a:prstClr val="black"/>
              </a:solidFill>
              <a:latin typeface="Calibri"/>
              <a:ea typeface="ＭＳ Ｐゴシック"/>
            </a:endParaRPr>
          </a:p>
        </p:txBody>
      </p:sp>
    </p:spTree>
    <p:extLst>
      <p:ext uri="{BB962C8B-B14F-4D97-AF65-F5344CB8AC3E}">
        <p14:creationId xmlns:p14="http://schemas.microsoft.com/office/powerpoint/2010/main" val="2741700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データセットの</a:t>
            </a:r>
            <a:r>
              <a:rPr kumimoji="1" lang="en-US" altLang="ja-JP" dirty="0" smtClean="0"/>
              <a:t>UNKNWNO</a:t>
            </a:r>
            <a:r>
              <a:rPr kumimoji="1" lang="ja-JP" altLang="en-US" dirty="0" smtClean="0"/>
              <a:t>ファイルのライセンスを目視により特定した結果の上位</a:t>
            </a:r>
            <a:r>
              <a:rPr kumimoji="1" lang="en-US" altLang="ja-JP" dirty="0" smtClean="0"/>
              <a:t>10</a:t>
            </a:r>
            <a:r>
              <a:rPr kumimoji="1" lang="ja-JP" altLang="en-US" dirty="0" smtClean="0"/>
              <a:t>位をを示します</a:t>
            </a:r>
            <a:endParaRPr kumimoji="1" lang="en-US" altLang="ja-JP" dirty="0" smtClean="0"/>
          </a:p>
          <a:p>
            <a:endParaRPr kumimoji="1" lang="en-US" altLang="ja-JP" dirty="0" smtClean="0"/>
          </a:p>
          <a:p>
            <a:r>
              <a:rPr kumimoji="1" lang="ja-JP" altLang="en-US" dirty="0" smtClean="0"/>
              <a:t>合計で</a:t>
            </a:r>
            <a:r>
              <a:rPr kumimoji="1" lang="en-US" altLang="ja-JP" dirty="0" smtClean="0"/>
              <a:t>137</a:t>
            </a:r>
            <a:r>
              <a:rPr kumimoji="1" lang="ja-JP" altLang="en-US" dirty="0" smtClean="0"/>
              <a:t>種類ものライセンスが存在しました．</a:t>
            </a:r>
            <a:endParaRPr kumimoji="1" lang="en-US" altLang="ja-JP" dirty="0" smtClean="0"/>
          </a:p>
          <a:p>
            <a:endParaRPr kumimoji="1" lang="en-US" altLang="ja-JP" dirty="0" smtClean="0"/>
          </a:p>
          <a:p>
            <a:r>
              <a:rPr kumimoji="1" lang="ja-JP" altLang="en-US" dirty="0" smtClean="0"/>
              <a:t>最も多いものは，</a:t>
            </a:r>
            <a:r>
              <a:rPr kumimoji="1" lang="en-US" altLang="ja-JP" dirty="0" smtClean="0"/>
              <a:t>Copyright</a:t>
            </a:r>
            <a:r>
              <a:rPr kumimoji="1" lang="ja-JP" altLang="en-US" dirty="0" smtClean="0"/>
              <a:t>のみの記述でした．</a:t>
            </a:r>
            <a:endParaRPr kumimoji="1" lang="en-US" altLang="ja-JP" dirty="0" smtClean="0"/>
          </a:p>
          <a:p>
            <a:r>
              <a:rPr kumimoji="1" lang="ja-JP" altLang="en-US" dirty="0" smtClean="0"/>
              <a:t>その次に多いものが</a:t>
            </a:r>
            <a:r>
              <a:rPr kumimoji="1" lang="en-US" altLang="ja-JP" dirty="0" smtClean="0"/>
              <a:t>NONE</a:t>
            </a:r>
            <a:r>
              <a:rPr kumimoji="1" lang="ja-JP" altLang="en-US" dirty="0" smtClean="0"/>
              <a:t>でした．</a:t>
            </a:r>
            <a:endParaRPr kumimoji="1" lang="en-US" altLang="ja-JP" dirty="0" smtClean="0"/>
          </a:p>
          <a:p>
            <a:endParaRPr kumimoji="1" lang="en-US" altLang="ja-JP" dirty="0" smtClean="0"/>
          </a:p>
          <a:p>
            <a:r>
              <a:rPr kumimoji="1" lang="en-US" altLang="ja-JP" dirty="0" smtClean="0"/>
              <a:t>NONE</a:t>
            </a:r>
            <a:r>
              <a:rPr kumimoji="1" lang="ja-JP" altLang="en-US" dirty="0" smtClean="0"/>
              <a:t>はライセンス記述が存在しなかったものです．</a:t>
            </a:r>
            <a:endParaRPr kumimoji="1" lang="en-US" altLang="ja-JP" dirty="0" smtClean="0"/>
          </a:p>
          <a:p>
            <a:r>
              <a:rPr kumimoji="1" lang="en-US" altLang="en-US" dirty="0" smtClean="0"/>
              <a:t>NONE</a:t>
            </a:r>
            <a:r>
              <a:rPr kumimoji="1" lang="ja-JP" altLang="en-US" dirty="0" smtClean="0"/>
              <a:t>が</a:t>
            </a:r>
            <a:r>
              <a:rPr kumimoji="1" lang="en-US" altLang="ja-JP" dirty="0" smtClean="0"/>
              <a:t>UNKNOWN</a:t>
            </a:r>
            <a:r>
              <a:rPr kumimoji="1" lang="ja-JP" altLang="en-US" dirty="0" smtClean="0"/>
              <a:t>ファイルの中に存在する理由は</a:t>
            </a:r>
            <a:endParaRPr kumimoji="1" lang="en-US" altLang="ja-JP" dirty="0" smtClean="0"/>
          </a:p>
          <a:p>
            <a:r>
              <a:rPr kumimoji="1" lang="en-US" altLang="ja-JP" dirty="0" err="1" smtClean="0"/>
              <a:t>Ninka</a:t>
            </a:r>
            <a:r>
              <a:rPr kumimoji="1" lang="ja-JP" altLang="en-US" dirty="0" smtClean="0"/>
              <a:t>のライセンス記述の抽出は稀に失敗します．</a:t>
            </a:r>
            <a:endParaRPr kumimoji="1" lang="en-US" altLang="ja-JP" dirty="0" smtClean="0"/>
          </a:p>
          <a:p>
            <a:r>
              <a:rPr kumimoji="1" lang="en-US" altLang="ja-JP" dirty="0" err="1" smtClean="0"/>
              <a:t>Ninka</a:t>
            </a:r>
            <a:r>
              <a:rPr kumimoji="1" lang="ja-JP" altLang="en-US" dirty="0" smtClean="0"/>
              <a:t>に対応していないコメントアウト記法や，ライセンスを表示するプログラムなどが，検出されてしまうからです．</a:t>
            </a:r>
            <a:endParaRPr kumimoji="1" lang="en-US" altLang="ja-JP" dirty="0" smtClean="0"/>
          </a:p>
          <a:p>
            <a:endParaRPr kumimoji="1" lang="en-US" altLang="ja-JP" dirty="0" smtClean="0"/>
          </a:p>
          <a:p>
            <a:endParaRPr kumimoji="1" lang="en-US" altLang="ja-JP" dirty="0" smtClean="0"/>
          </a:p>
          <a:p>
            <a:r>
              <a:rPr kumimoji="1" lang="en-US" altLang="ja-JP" dirty="0" err="1" smtClean="0"/>
              <a:t>SeeFile</a:t>
            </a:r>
            <a:r>
              <a:rPr kumimoji="1" lang="ja-JP" altLang="en-US" dirty="0" smtClean="0"/>
              <a:t>はライセンスが書かれたファイルへの参照を示す，ライセンス記述です．</a:t>
            </a:r>
            <a:endParaRPr kumimoji="1" lang="en-US" altLang="ja-JP" dirty="0" smtClean="0"/>
          </a:p>
          <a:p>
            <a:endParaRPr kumimoji="1" lang="en-US" altLang="ja-JP" dirty="0" smtClean="0"/>
          </a:p>
          <a:p>
            <a:r>
              <a:rPr kumimoji="1" lang="ja-JP" altLang="en-US" dirty="0" smtClean="0"/>
              <a:t>このようなライセンスで構成されている</a:t>
            </a:r>
            <a:r>
              <a:rPr kumimoji="1" lang="en-US" altLang="ja-JP" dirty="0" smtClean="0"/>
              <a:t>UNKNOWN</a:t>
            </a:r>
            <a:r>
              <a:rPr kumimoji="1" lang="ja-JP" altLang="en-US" dirty="0" smtClean="0"/>
              <a:t>ファイルのクラスタリングを行います．</a:t>
            </a:r>
            <a:endParaRPr kumimoji="1" lang="en-US" altLang="ja-JP" dirty="0" smtClean="0"/>
          </a:p>
          <a:p>
            <a:endParaRPr kumimoji="1" lang="ja-JP" altLang="en-US" dirty="0"/>
          </a:p>
        </p:txBody>
      </p:sp>
      <p:sp>
        <p:nvSpPr>
          <p:cNvPr id="4" name="スライド番号プレースホルダー 3"/>
          <p:cNvSpPr>
            <a:spLocks noGrp="1"/>
          </p:cNvSpPr>
          <p:nvPr>
            <p:ph type="sldNum" sz="quarter" idx="10"/>
          </p:nvPr>
        </p:nvSpPr>
        <p:spPr/>
        <p:txBody>
          <a:bodyPr/>
          <a:lstStyle/>
          <a:p>
            <a:fld id="{D616D1FB-F387-9E4C-855B-41B61C7EE270}" type="slidenum">
              <a:rPr lang="ja-JP" altLang="en-US" smtClean="0">
                <a:solidFill>
                  <a:prstClr val="black"/>
                </a:solidFill>
                <a:latin typeface="Calibri"/>
                <a:ea typeface="ＭＳ Ｐゴシック"/>
              </a:rPr>
              <a:pPr/>
              <a:t>11</a:t>
            </a:fld>
            <a:endParaRPr lang="ja-JP" altLang="en-US">
              <a:solidFill>
                <a:prstClr val="black"/>
              </a:solidFill>
              <a:latin typeface="Calibri"/>
              <a:ea typeface="ＭＳ Ｐゴシック"/>
            </a:endParaRPr>
          </a:p>
        </p:txBody>
      </p:sp>
    </p:spTree>
    <p:extLst>
      <p:ext uri="{BB962C8B-B14F-4D97-AF65-F5344CB8AC3E}">
        <p14:creationId xmlns:p14="http://schemas.microsoft.com/office/powerpoint/2010/main" val="4668285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分析結果です</a:t>
            </a:r>
            <a:endParaRPr kumimoji="1" lang="en-US" altLang="ja-JP" dirty="0" smtClean="0"/>
          </a:p>
          <a:p>
            <a:r>
              <a:rPr kumimoji="1" lang="en-US" altLang="ja-JP" dirty="0" smtClean="0"/>
              <a:t>2,838</a:t>
            </a:r>
            <a:r>
              <a:rPr kumimoji="1" lang="ja-JP" altLang="en-US" dirty="0" smtClean="0"/>
              <a:t>のファイルをクラスタリングした結果を示します</a:t>
            </a:r>
            <a:endParaRPr kumimoji="1" lang="en-US" altLang="ja-JP" dirty="0" smtClean="0"/>
          </a:p>
          <a:p>
            <a:r>
              <a:rPr kumimoji="1" lang="ja-JP" altLang="en-US" dirty="0" smtClean="0"/>
              <a:t>表には，目視によるクラスタのライセンスの内訳と，ファイル数を表示しています</a:t>
            </a:r>
            <a:endParaRPr kumimoji="1" lang="en-US" altLang="ja-JP" dirty="0" smtClean="0"/>
          </a:p>
          <a:p>
            <a:r>
              <a:rPr kumimoji="1" lang="ja-JP" altLang="en-US" dirty="0" smtClean="0"/>
              <a:t>セルが緑色のクラスタは，</a:t>
            </a:r>
            <a:r>
              <a:rPr kumimoji="1" lang="en-US" altLang="ja-JP" dirty="0" smtClean="0"/>
              <a:t>1</a:t>
            </a:r>
            <a:r>
              <a:rPr kumimoji="1" lang="ja-JP" altLang="en-US" dirty="0" smtClean="0"/>
              <a:t>つのライセンスで</a:t>
            </a:r>
            <a:r>
              <a:rPr kumimoji="1" lang="en-US" altLang="ja-JP" dirty="0" smtClean="0"/>
              <a:t>75%</a:t>
            </a:r>
            <a:r>
              <a:rPr kumimoji="1" lang="ja-JP" altLang="en-US" dirty="0" smtClean="0"/>
              <a:t>以上占めているクラスタ，オレンジ色のクラスタはライセンス記述がないクラスタです</a:t>
            </a:r>
            <a:endParaRPr kumimoji="1" lang="en-US" altLang="ja-JP" dirty="0" smtClean="0"/>
          </a:p>
          <a:p>
            <a:endParaRPr kumimoji="1" lang="en-US" altLang="ja-JP" dirty="0" smtClean="0"/>
          </a:p>
          <a:p>
            <a:r>
              <a:rPr kumimoji="1" lang="ja-JP" altLang="en-US" dirty="0" smtClean="0"/>
              <a:t>目視によるライセンスの内訳はクラスタ内で上位</a:t>
            </a:r>
            <a:r>
              <a:rPr kumimoji="1" lang="en-US" altLang="ja-JP" dirty="0" smtClean="0"/>
              <a:t>3</a:t>
            </a:r>
            <a:r>
              <a:rPr kumimoji="1" lang="ja-JP" altLang="en-US" dirty="0" smtClean="0"/>
              <a:t>つのライセンスを表示しています</a:t>
            </a:r>
            <a:endParaRPr kumimoji="1" lang="en-US" altLang="ja-JP" dirty="0" smtClean="0"/>
          </a:p>
          <a:p>
            <a:endParaRPr kumimoji="1" lang="en-US" altLang="ja-JP" dirty="0" smtClean="0"/>
          </a:p>
          <a:p>
            <a:endParaRPr kumimoji="1" lang="en-US" altLang="ja-JP" dirty="0" smtClean="0"/>
          </a:p>
          <a:p>
            <a:r>
              <a:rPr kumimoji="1" lang="ja-JP" altLang="en-US" dirty="0" smtClean="0"/>
              <a:t>ライセンス記述が全くなかったクラスタは</a:t>
            </a:r>
            <a:r>
              <a:rPr kumimoji="1" lang="en-US" altLang="ja-JP" dirty="0" smtClean="0"/>
              <a:t>3</a:t>
            </a:r>
            <a:r>
              <a:rPr kumimoji="1" lang="ja-JP" altLang="en-US" dirty="0" smtClean="0"/>
              <a:t>つ存在します</a:t>
            </a:r>
            <a:endParaRPr kumimoji="1" lang="en-US" altLang="ja-JP" dirty="0" smtClean="0"/>
          </a:p>
          <a:p>
            <a:r>
              <a:rPr kumimoji="1" lang="en-US" altLang="ja-JP" dirty="0" err="1" smtClean="0"/>
              <a:t>Ninka</a:t>
            </a:r>
            <a:r>
              <a:rPr kumimoji="1" lang="ja-JP" altLang="en-US" dirty="0" smtClean="0"/>
              <a:t>は稀にライセンス記述抽出に失敗することがあるのですが，</a:t>
            </a:r>
            <a:endParaRPr kumimoji="1" lang="en-US" altLang="ja-JP" dirty="0" smtClean="0"/>
          </a:p>
          <a:p>
            <a:r>
              <a:rPr kumimoji="1" lang="ja-JP" altLang="en-US" dirty="0" smtClean="0"/>
              <a:t>一つのクラスタに固まってくれると，目視しなくても済むので負担をへらすことができそうです</a:t>
            </a:r>
            <a:endParaRPr kumimoji="1" lang="en-US" altLang="ja-JP" dirty="0" smtClean="0"/>
          </a:p>
          <a:p>
            <a:endParaRPr kumimoji="1" lang="en-US" altLang="ja-JP" dirty="0" smtClean="0"/>
          </a:p>
          <a:p>
            <a:pPr marL="0" marR="0" indent="0" algn="l" defTabSz="457200" rtl="0" eaLnBrk="1" fontAlgn="auto" latinLnBrk="0" hangingPunct="1">
              <a:lnSpc>
                <a:spcPct val="100000"/>
              </a:lnSpc>
              <a:spcBef>
                <a:spcPts val="0"/>
              </a:spcBef>
              <a:spcAft>
                <a:spcPts val="0"/>
              </a:spcAft>
              <a:buClrTx/>
              <a:buSzTx/>
              <a:buFontTx/>
              <a:buNone/>
              <a:tabLst/>
              <a:defRPr/>
            </a:pPr>
            <a:r>
              <a:rPr kumimoji="1" lang="ja-JP" altLang="en-US" dirty="0" smtClean="0"/>
              <a:t>ファイル数が</a:t>
            </a:r>
            <a:r>
              <a:rPr kumimoji="1" lang="en-US" altLang="ja-JP" dirty="0" smtClean="0"/>
              <a:t>10</a:t>
            </a:r>
            <a:r>
              <a:rPr kumimoji="1" lang="ja-JP" altLang="en-US" dirty="0" smtClean="0"/>
              <a:t>以下のクラスタが</a:t>
            </a:r>
            <a:r>
              <a:rPr kumimoji="1" lang="en-US" altLang="ja-JP" dirty="0" smtClean="0"/>
              <a:t>5</a:t>
            </a:r>
            <a:r>
              <a:rPr kumimoji="1" lang="ja-JP" altLang="en-US" dirty="0" smtClean="0"/>
              <a:t>つできています</a:t>
            </a:r>
            <a:endParaRPr kumimoji="1" lang="en-US" altLang="ja-JP" dirty="0" smtClean="0"/>
          </a:p>
          <a:p>
            <a:pPr marL="0" marR="0" indent="0" algn="l" defTabSz="457200" rtl="0" eaLnBrk="1" fontAlgn="auto" latinLnBrk="0" hangingPunct="1">
              <a:lnSpc>
                <a:spcPct val="100000"/>
              </a:lnSpc>
              <a:spcBef>
                <a:spcPts val="0"/>
              </a:spcBef>
              <a:spcAft>
                <a:spcPts val="0"/>
              </a:spcAft>
              <a:buClrTx/>
              <a:buSzTx/>
              <a:buFontTx/>
              <a:buNone/>
              <a:tabLst/>
              <a:defRPr/>
            </a:pPr>
            <a:r>
              <a:rPr kumimoji="1" lang="ja-JP" altLang="en-US" dirty="0" smtClean="0"/>
              <a:t>，クラスタ</a:t>
            </a:r>
            <a:r>
              <a:rPr kumimoji="1" lang="en-US" altLang="ja-JP" dirty="0" smtClean="0"/>
              <a:t>2</a:t>
            </a:r>
            <a:r>
              <a:rPr kumimoji="1" lang="ja-JP" altLang="en-US" dirty="0" smtClean="0"/>
              <a:t>，</a:t>
            </a:r>
            <a:r>
              <a:rPr kumimoji="1" lang="en-US" altLang="ja-JP" dirty="0" smtClean="0"/>
              <a:t>9</a:t>
            </a:r>
            <a:r>
              <a:rPr kumimoji="1" lang="ja-JP" altLang="en-US" dirty="0" smtClean="0"/>
              <a:t>，</a:t>
            </a:r>
            <a:r>
              <a:rPr kumimoji="1" lang="en-US" altLang="ja-JP" dirty="0" smtClean="0"/>
              <a:t>10</a:t>
            </a:r>
            <a:r>
              <a:rPr kumimoji="1" lang="ja-JP" altLang="en-US" dirty="0" smtClean="0"/>
              <a:t>，</a:t>
            </a:r>
            <a:r>
              <a:rPr kumimoji="1" lang="en-US" altLang="ja-JP" dirty="0" smtClean="0"/>
              <a:t>11</a:t>
            </a:r>
            <a:r>
              <a:rPr kumimoji="1" lang="ja-JP" altLang="en-US" dirty="0" smtClean="0"/>
              <a:t>，</a:t>
            </a:r>
            <a:r>
              <a:rPr kumimoji="1" lang="en-US" altLang="ja-JP" dirty="0" smtClean="0"/>
              <a:t>13</a:t>
            </a:r>
            <a:r>
              <a:rPr kumimoji="1" lang="ja-JP" altLang="en-US" dirty="0" smtClean="0"/>
              <a:t>です</a:t>
            </a:r>
            <a:endParaRPr kumimoji="1" lang="en-US" altLang="ja-JP" dirty="0" smtClean="0"/>
          </a:p>
          <a:p>
            <a:pPr marL="0" marR="0" indent="0" algn="l" defTabSz="457200" rtl="0" eaLnBrk="1" fontAlgn="auto" latinLnBrk="0" hangingPunct="1">
              <a:lnSpc>
                <a:spcPct val="100000"/>
              </a:lnSpc>
              <a:spcBef>
                <a:spcPts val="0"/>
              </a:spcBef>
              <a:spcAft>
                <a:spcPts val="0"/>
              </a:spcAft>
              <a:buClrTx/>
              <a:buSzTx/>
              <a:buFontTx/>
              <a:buNone/>
              <a:tabLst/>
              <a:defRPr/>
            </a:pPr>
            <a:r>
              <a:rPr kumimoji="1" lang="ja-JP" altLang="en-US" dirty="0" smtClean="0"/>
              <a:t>これらは主にソースコードやライセンスの全文などで，ものすごく長い文章でした．</a:t>
            </a:r>
            <a:endParaRPr kumimoji="1" lang="en-US" altLang="ja-JP" dirty="0" smtClean="0"/>
          </a:p>
          <a:p>
            <a:pPr marL="0" marR="0" indent="0" algn="l" defTabSz="457200" rtl="0" eaLnBrk="1" fontAlgn="auto" latinLnBrk="0" hangingPunct="1">
              <a:lnSpc>
                <a:spcPct val="100000"/>
              </a:lnSpc>
              <a:spcBef>
                <a:spcPts val="0"/>
              </a:spcBef>
              <a:spcAft>
                <a:spcPts val="0"/>
              </a:spcAft>
              <a:buClrTx/>
              <a:buSzTx/>
              <a:buFontTx/>
              <a:buNone/>
              <a:tabLst/>
              <a:defRPr/>
            </a:pPr>
            <a:r>
              <a:rPr kumimoji="1" lang="ja-JP" altLang="en-US" dirty="0" smtClean="0"/>
              <a:t>逆にクラスタ</a:t>
            </a:r>
            <a:r>
              <a:rPr kumimoji="1" lang="en-US" altLang="ja-JP" dirty="0" smtClean="0"/>
              <a:t>14</a:t>
            </a:r>
            <a:r>
              <a:rPr kumimoji="1" lang="ja-JP" altLang="en-US" dirty="0" smtClean="0"/>
              <a:t>には，</a:t>
            </a:r>
            <a:r>
              <a:rPr kumimoji="1" lang="en-US" altLang="ja-JP" dirty="0" smtClean="0"/>
              <a:t>Copyright</a:t>
            </a:r>
            <a:r>
              <a:rPr kumimoji="1" lang="ja-JP" altLang="en-US" dirty="0" smtClean="0"/>
              <a:t>のみやライセンス名のみなどの短い文章が入っています．</a:t>
            </a:r>
            <a:endParaRPr kumimoji="1" lang="en-US" altLang="ja-JP" dirty="0" smtClean="0"/>
          </a:p>
          <a:p>
            <a:endParaRPr kumimoji="1" lang="en-US" altLang="ja-JP" dirty="0" smtClean="0"/>
          </a:p>
          <a:p>
            <a:endParaRPr kumimoji="1" lang="en-US" altLang="ja-JP" dirty="0" smtClean="0"/>
          </a:p>
          <a:p>
            <a:r>
              <a:rPr kumimoji="1" lang="ja-JP" altLang="en-US" dirty="0" smtClean="0"/>
              <a:t>調査内容である，各クラスタに同じライセンスがどれくらい存在するかについてですが</a:t>
            </a:r>
            <a:endParaRPr kumimoji="1" lang="en-US" altLang="ja-JP" dirty="0" smtClean="0"/>
          </a:p>
          <a:p>
            <a:pPr marL="0" marR="0" indent="0" algn="l" defTabSz="457200" rtl="0" eaLnBrk="1" fontAlgn="auto" latinLnBrk="0" hangingPunct="1">
              <a:lnSpc>
                <a:spcPct val="100000"/>
              </a:lnSpc>
              <a:spcBef>
                <a:spcPts val="0"/>
              </a:spcBef>
              <a:spcAft>
                <a:spcPts val="0"/>
              </a:spcAft>
              <a:buClrTx/>
              <a:buSzTx/>
              <a:buFontTx/>
              <a:buNone/>
              <a:tabLst/>
              <a:defRPr/>
            </a:pPr>
            <a:r>
              <a:rPr kumimoji="1" lang="en-US" altLang="ja-JP" dirty="0" smtClean="0"/>
              <a:t>1</a:t>
            </a:r>
            <a:r>
              <a:rPr kumimoji="1" lang="ja-JP" altLang="en-US" dirty="0" smtClean="0"/>
              <a:t>つのライセンスで</a:t>
            </a:r>
            <a:r>
              <a:rPr kumimoji="1" lang="en-US" altLang="ja-JP" dirty="0" smtClean="0"/>
              <a:t>75%</a:t>
            </a:r>
            <a:r>
              <a:rPr kumimoji="1" lang="ja-JP" altLang="en-US" dirty="0" smtClean="0"/>
              <a:t>を占めているクラスタは</a:t>
            </a:r>
            <a:r>
              <a:rPr kumimoji="1" lang="en-US" altLang="ja-JP" dirty="0" smtClean="0"/>
              <a:t>3</a:t>
            </a:r>
            <a:r>
              <a:rPr kumimoji="1" lang="ja-JP" altLang="en-US" dirty="0" smtClean="0"/>
              <a:t>つ存在します</a:t>
            </a:r>
            <a:endParaRPr kumimoji="1" lang="en-US" altLang="ja-JP" dirty="0" smtClean="0"/>
          </a:p>
          <a:p>
            <a:pPr marL="0" marR="0" indent="0" algn="l" defTabSz="457200" rtl="0" eaLnBrk="1" fontAlgn="auto" latinLnBrk="0" hangingPunct="1">
              <a:lnSpc>
                <a:spcPct val="100000"/>
              </a:lnSpc>
              <a:spcBef>
                <a:spcPts val="0"/>
              </a:spcBef>
              <a:spcAft>
                <a:spcPts val="0"/>
              </a:spcAft>
              <a:buClrTx/>
              <a:buSzTx/>
              <a:buFontTx/>
              <a:buNone/>
              <a:tabLst/>
              <a:defRPr/>
            </a:pPr>
            <a:r>
              <a:rPr kumimoji="1" lang="ja-JP" altLang="en-US" dirty="0" smtClean="0"/>
              <a:t>特にクラスタ</a:t>
            </a:r>
            <a:r>
              <a:rPr kumimoji="1" lang="en-US" altLang="ja-JP" dirty="0" smtClean="0"/>
              <a:t>7</a:t>
            </a:r>
            <a:r>
              <a:rPr kumimoji="1" lang="ja-JP" altLang="en-US" dirty="0" smtClean="0"/>
              <a:t>は</a:t>
            </a:r>
            <a:r>
              <a:rPr kumimoji="1" lang="en-US" altLang="ja-JP" dirty="0" smtClean="0"/>
              <a:t>ZLIB</a:t>
            </a:r>
            <a:r>
              <a:rPr kumimoji="1" lang="ja-JP" altLang="en-US" dirty="0" smtClean="0"/>
              <a:t>ライセンスが</a:t>
            </a:r>
            <a:r>
              <a:rPr kumimoji="1" lang="en-US" altLang="ja-JP" dirty="0" smtClean="0"/>
              <a:t>95%</a:t>
            </a:r>
            <a:r>
              <a:rPr kumimoji="1" lang="ja-JP" altLang="en-US" dirty="0" smtClean="0"/>
              <a:t>を占めています</a:t>
            </a:r>
            <a:endParaRPr kumimoji="1" lang="en-US" altLang="ja-JP" dirty="0" smtClean="0"/>
          </a:p>
          <a:p>
            <a:r>
              <a:rPr kumimoji="1" lang="ja-JP" altLang="en-US" dirty="0" smtClean="0"/>
              <a:t>アニメーション</a:t>
            </a:r>
            <a:endParaRPr kumimoji="1" lang="en-US" altLang="ja-JP" dirty="0" smtClean="0"/>
          </a:p>
          <a:p>
            <a:r>
              <a:rPr kumimoji="1" lang="ja-JP" altLang="en-US" dirty="0" smtClean="0"/>
              <a:t>以上のことから，</a:t>
            </a:r>
            <a:r>
              <a:rPr kumimoji="1" lang="en-US" altLang="ja-JP" dirty="0" smtClean="0"/>
              <a:t>K-means</a:t>
            </a:r>
            <a:r>
              <a:rPr kumimoji="1" lang="ja-JP" altLang="en-US" dirty="0" smtClean="0"/>
              <a:t>法によるクラスタリングはライセンスルール作成プロセスの支援に有用ではないかと考えられます</a:t>
            </a:r>
            <a:endParaRPr kumimoji="1" lang="ja-JP" altLang="en-US" dirty="0"/>
          </a:p>
        </p:txBody>
      </p:sp>
      <p:sp>
        <p:nvSpPr>
          <p:cNvPr id="4" name="スライド番号プレースホルダー 3"/>
          <p:cNvSpPr>
            <a:spLocks noGrp="1"/>
          </p:cNvSpPr>
          <p:nvPr>
            <p:ph type="sldNum" sz="quarter" idx="10"/>
          </p:nvPr>
        </p:nvSpPr>
        <p:spPr/>
        <p:txBody>
          <a:bodyPr/>
          <a:lstStyle/>
          <a:p>
            <a:fld id="{D616D1FB-F387-9E4C-855B-41B61C7EE270}" type="slidenum">
              <a:rPr lang="ja-JP" altLang="en-US" smtClean="0">
                <a:solidFill>
                  <a:prstClr val="black"/>
                </a:solidFill>
                <a:latin typeface="Calibri"/>
                <a:ea typeface="ＭＳ Ｐゴシック"/>
              </a:rPr>
              <a:pPr/>
              <a:t>12</a:t>
            </a:fld>
            <a:endParaRPr lang="ja-JP" altLang="en-US">
              <a:solidFill>
                <a:prstClr val="black"/>
              </a:solidFill>
              <a:latin typeface="Calibri"/>
              <a:ea typeface="ＭＳ Ｐゴシック"/>
            </a:endParaRPr>
          </a:p>
        </p:txBody>
      </p:sp>
    </p:spTree>
    <p:extLst>
      <p:ext uri="{BB962C8B-B14F-4D97-AF65-F5344CB8AC3E}">
        <p14:creationId xmlns:p14="http://schemas.microsoft.com/office/powerpoint/2010/main" val="10524850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以上のことから，</a:t>
            </a:r>
            <a:r>
              <a:rPr kumimoji="1" lang="en-US" altLang="ja-JP" dirty="0" smtClean="0"/>
              <a:t>K-means</a:t>
            </a:r>
            <a:r>
              <a:rPr kumimoji="1" lang="ja-JP" altLang="en-US" dirty="0" smtClean="0"/>
              <a:t>法によるクラスタリングはライセンスルール作成プロセスの支援に有用ではないかと考えられます</a:t>
            </a:r>
            <a:endParaRPr kumimoji="1" lang="ja-JP" altLang="en-US" dirty="0"/>
          </a:p>
        </p:txBody>
      </p:sp>
      <p:sp>
        <p:nvSpPr>
          <p:cNvPr id="4" name="スライド番号プレースホルダー 3"/>
          <p:cNvSpPr>
            <a:spLocks noGrp="1"/>
          </p:cNvSpPr>
          <p:nvPr>
            <p:ph type="sldNum" sz="quarter" idx="10"/>
          </p:nvPr>
        </p:nvSpPr>
        <p:spPr/>
        <p:txBody>
          <a:bodyPr/>
          <a:lstStyle/>
          <a:p>
            <a:fld id="{D616D1FB-F387-9E4C-855B-41B61C7EE270}" type="slidenum">
              <a:rPr lang="ja-JP" altLang="en-US" smtClean="0">
                <a:solidFill>
                  <a:prstClr val="black"/>
                </a:solidFill>
                <a:latin typeface="Calibri"/>
                <a:ea typeface="ＭＳ Ｐゴシック"/>
              </a:rPr>
              <a:pPr/>
              <a:t>13</a:t>
            </a:fld>
            <a:endParaRPr lang="ja-JP" altLang="en-US">
              <a:solidFill>
                <a:prstClr val="black"/>
              </a:solidFill>
              <a:latin typeface="Calibri"/>
              <a:ea typeface="ＭＳ Ｐゴシック"/>
            </a:endParaRPr>
          </a:p>
        </p:txBody>
      </p:sp>
    </p:spTree>
    <p:extLst>
      <p:ext uri="{BB962C8B-B14F-4D97-AF65-F5344CB8AC3E}">
        <p14:creationId xmlns:p14="http://schemas.microsoft.com/office/powerpoint/2010/main" val="26525900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これは，各ライセンス記述に出てくる単語の頻度を多次元尺度構成法によりプロットした</a:t>
            </a:r>
            <a:r>
              <a:rPr kumimoji="1" lang="ja-JP" altLang="en-US" smtClean="0"/>
              <a:t>図です．縦軸</a:t>
            </a:r>
            <a:r>
              <a:rPr kumimoji="1" lang="ja-JP" altLang="en-US" dirty="0" smtClean="0"/>
              <a:t>と横軸はライセンス記述間の</a:t>
            </a:r>
            <a:r>
              <a:rPr kumimoji="1" lang="ja-JP" altLang="en-US" smtClean="0"/>
              <a:t>距離です．</a:t>
            </a:r>
            <a:endParaRPr kumimoji="1" lang="en-US" altLang="ja-JP" dirty="0" smtClean="0"/>
          </a:p>
          <a:p>
            <a:r>
              <a:rPr kumimoji="1" lang="ja-JP" altLang="en-US" dirty="0" smtClean="0"/>
              <a:t>ライセンス同士が</a:t>
            </a:r>
            <a:endParaRPr kumimoji="1" lang="en-US" altLang="ja-JP" dirty="0" smtClean="0"/>
          </a:p>
          <a:p>
            <a:r>
              <a:rPr kumimoji="1" lang="en-US" altLang="ja-JP" dirty="0" smtClean="0"/>
              <a:t>GPL</a:t>
            </a:r>
            <a:r>
              <a:rPr kumimoji="1" lang="ja-JP" altLang="en-US" dirty="0" smtClean="0"/>
              <a:t>，</a:t>
            </a:r>
            <a:r>
              <a:rPr kumimoji="1" lang="en-US" altLang="ja-JP" dirty="0" smtClean="0"/>
              <a:t>LGPL</a:t>
            </a:r>
            <a:r>
              <a:rPr kumimoji="1" lang="ja-JP" altLang="en-US" dirty="0" smtClean="0"/>
              <a:t>，</a:t>
            </a:r>
            <a:r>
              <a:rPr kumimoji="1" lang="en-US" altLang="ja-JP" dirty="0" smtClean="0"/>
              <a:t>AGPL</a:t>
            </a:r>
            <a:r>
              <a:rPr kumimoji="1" lang="ja-JP" altLang="en-US" dirty="0" smtClean="0"/>
              <a:t>の</a:t>
            </a:r>
            <a:r>
              <a:rPr kumimoji="1" lang="en-US" altLang="ja-JP" dirty="0" smtClean="0"/>
              <a:t>GPL</a:t>
            </a:r>
            <a:r>
              <a:rPr kumimoji="1" lang="ja-JP" altLang="en-US" dirty="0" smtClean="0"/>
              <a:t>系</a:t>
            </a:r>
            <a:endParaRPr kumimoji="1" lang="en-US" altLang="ja-JP" dirty="0" smtClean="0"/>
          </a:p>
          <a:p>
            <a:r>
              <a:rPr kumimoji="1" lang="en-US" altLang="ja-JP" dirty="0" smtClean="0"/>
              <a:t>BSD2</a:t>
            </a:r>
            <a:r>
              <a:rPr kumimoji="1" lang="ja-JP" altLang="en-US" dirty="0" smtClean="0"/>
              <a:t>，</a:t>
            </a:r>
            <a:r>
              <a:rPr kumimoji="1" lang="en-US" altLang="ja-JP" dirty="0" smtClean="0"/>
              <a:t>BSD</a:t>
            </a:r>
            <a:r>
              <a:rPr kumimoji="1" lang="ja-JP" altLang="en-US" dirty="0" smtClean="0"/>
              <a:t>３，</a:t>
            </a:r>
            <a:r>
              <a:rPr kumimoji="1" lang="en-US" altLang="ja-JP" dirty="0" smtClean="0"/>
              <a:t>BSD4</a:t>
            </a:r>
            <a:r>
              <a:rPr kumimoji="1" lang="ja-JP" altLang="en-US" dirty="0" smtClean="0"/>
              <a:t>の</a:t>
            </a:r>
            <a:r>
              <a:rPr kumimoji="1" lang="en-US" altLang="ja-JP" dirty="0" smtClean="0"/>
              <a:t>BSD</a:t>
            </a:r>
            <a:r>
              <a:rPr kumimoji="1" lang="ja-JP" altLang="en-US" dirty="0" smtClean="0"/>
              <a:t>系</a:t>
            </a:r>
            <a:endParaRPr kumimoji="1" lang="en-US" altLang="ja-JP" dirty="0" smtClean="0"/>
          </a:p>
          <a:p>
            <a:pPr marL="0" marR="0" indent="0" algn="l" defTabSz="457200" rtl="0" eaLnBrk="1" fontAlgn="auto" latinLnBrk="0" hangingPunct="1">
              <a:lnSpc>
                <a:spcPct val="100000"/>
              </a:lnSpc>
              <a:spcBef>
                <a:spcPts val="0"/>
              </a:spcBef>
              <a:spcAft>
                <a:spcPts val="0"/>
              </a:spcAft>
              <a:buClrTx/>
              <a:buSzTx/>
              <a:buFontTx/>
              <a:buNone/>
              <a:tabLst/>
              <a:defRPr/>
            </a:pPr>
            <a:r>
              <a:rPr kumimoji="1" lang="en-US" altLang="ja-JP" dirty="0" smtClean="0"/>
              <a:t>MIT</a:t>
            </a:r>
            <a:r>
              <a:rPr kumimoji="1" lang="ja-JP" altLang="en-US" dirty="0" smtClean="0"/>
              <a:t>と</a:t>
            </a:r>
            <a:r>
              <a:rPr kumimoji="1" lang="en-US" altLang="ja-JP" dirty="0" smtClean="0"/>
              <a:t>ZLIB</a:t>
            </a:r>
            <a:r>
              <a:rPr kumimoji="1" lang="ja-JP" altLang="en-US" dirty="0" smtClean="0"/>
              <a:t>などいくつかの塊になっていること</a:t>
            </a:r>
            <a:r>
              <a:rPr kumimoji="1" lang="ja-JP" altLang="en-US" smtClean="0"/>
              <a:t>が分かります．</a:t>
            </a:r>
            <a:endParaRPr kumimoji="1" lang="en-US" altLang="ja-JP"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kumimoji="1" lang="en-US" altLang="ja-JP" dirty="0" smtClean="0"/>
          </a:p>
          <a:p>
            <a:pPr marL="0" marR="0" indent="0" algn="l" defTabSz="457200" rtl="0" eaLnBrk="1" fontAlgn="auto" latinLnBrk="0" hangingPunct="1">
              <a:lnSpc>
                <a:spcPct val="100000"/>
              </a:lnSpc>
              <a:spcBef>
                <a:spcPts val="0"/>
              </a:spcBef>
              <a:spcAft>
                <a:spcPts val="0"/>
              </a:spcAft>
              <a:buClrTx/>
              <a:buSzTx/>
              <a:buFontTx/>
              <a:buNone/>
              <a:tabLst/>
              <a:defRPr/>
            </a:pPr>
            <a:r>
              <a:rPr kumimoji="1" lang="en-US" altLang="ja-JP" dirty="0" smtClean="0"/>
              <a:t>K-means</a:t>
            </a:r>
            <a:r>
              <a:rPr kumimoji="1" lang="ja-JP" altLang="en-US" dirty="0" smtClean="0"/>
              <a:t>や</a:t>
            </a:r>
            <a:r>
              <a:rPr kumimoji="1" lang="en-US" altLang="ja-JP" dirty="0" err="1" smtClean="0"/>
              <a:t>RandomForest</a:t>
            </a:r>
            <a:r>
              <a:rPr kumimoji="1" lang="ja-JP" altLang="en-US" dirty="0" smtClean="0"/>
              <a:t>はこのようなデータを用いてテキスト分類，テキストを</a:t>
            </a:r>
            <a:r>
              <a:rPr kumimoji="1" lang="ja-JP" altLang="en-US" smtClean="0"/>
              <a:t>判別します．</a:t>
            </a:r>
            <a:endParaRPr kumimoji="1" lang="en-US" altLang="ja-JP" dirty="0" smtClean="0"/>
          </a:p>
          <a:p>
            <a:endParaRPr kumimoji="1" lang="en-US" altLang="ja-JP" dirty="0" smtClean="0"/>
          </a:p>
          <a:p>
            <a:endParaRPr kumimoji="1" lang="ja-JP" altLang="en-US" dirty="0"/>
          </a:p>
        </p:txBody>
      </p:sp>
      <p:sp>
        <p:nvSpPr>
          <p:cNvPr id="4" name="スライド番号プレースホルダー 3"/>
          <p:cNvSpPr>
            <a:spLocks noGrp="1"/>
          </p:cNvSpPr>
          <p:nvPr>
            <p:ph type="sldNum" sz="quarter" idx="10"/>
          </p:nvPr>
        </p:nvSpPr>
        <p:spPr/>
        <p:txBody>
          <a:bodyPr/>
          <a:lstStyle/>
          <a:p>
            <a:fld id="{D616D1FB-F387-9E4C-855B-41B61C7EE270}" type="slidenum">
              <a:rPr lang="ja-JP" altLang="en-US" smtClean="0">
                <a:solidFill>
                  <a:prstClr val="black"/>
                </a:solidFill>
                <a:latin typeface="Calibri"/>
                <a:ea typeface="ＭＳ Ｐゴシック"/>
              </a:rPr>
              <a:pPr/>
              <a:t>20</a:t>
            </a:fld>
            <a:endParaRPr lang="ja-JP" altLang="en-US">
              <a:solidFill>
                <a:prstClr val="black"/>
              </a:solidFill>
              <a:latin typeface="Calibri"/>
              <a:ea typeface="ＭＳ Ｐゴシック"/>
            </a:endParaRPr>
          </a:p>
        </p:txBody>
      </p:sp>
    </p:spTree>
    <p:extLst>
      <p:ext uri="{BB962C8B-B14F-4D97-AF65-F5344CB8AC3E}">
        <p14:creationId xmlns:p14="http://schemas.microsoft.com/office/powerpoint/2010/main" val="36657975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err="1" smtClean="0"/>
              <a:t>Ninka</a:t>
            </a:r>
            <a:r>
              <a:rPr kumimoji="1" lang="ja-JP" altLang="en-US" dirty="0" smtClean="0"/>
              <a:t>のライセンスルールの作成手順について</a:t>
            </a:r>
            <a:r>
              <a:rPr kumimoji="1" lang="ja-JP" altLang="en-US" smtClean="0"/>
              <a:t>説明します．</a:t>
            </a:r>
            <a:endParaRPr kumimoji="1" lang="en-US" altLang="ja-JP" dirty="0" smtClean="0"/>
          </a:p>
          <a:p>
            <a:endParaRPr kumimoji="1" lang="en-US" altLang="ja-JP" dirty="0" smtClean="0"/>
          </a:p>
          <a:p>
            <a:r>
              <a:rPr kumimoji="1" lang="ja-JP" altLang="en-US" dirty="0" smtClean="0"/>
              <a:t>手順</a:t>
            </a:r>
            <a:r>
              <a:rPr kumimoji="1" lang="en-US" altLang="ja-JP" dirty="0" smtClean="0"/>
              <a:t>1</a:t>
            </a:r>
            <a:r>
              <a:rPr kumimoji="1" lang="ja-JP" altLang="en-US" dirty="0" smtClean="0"/>
              <a:t>は，まず</a:t>
            </a:r>
            <a:r>
              <a:rPr kumimoji="1" lang="en-US" altLang="ja-JP" dirty="0" err="1" smtClean="0"/>
              <a:t>Ninka</a:t>
            </a:r>
            <a:r>
              <a:rPr kumimoji="1" lang="ja-JP" altLang="en-US" dirty="0" smtClean="0"/>
              <a:t>に追加するライセンス記述を決定するために，未知ライセンス記述群の調査</a:t>
            </a:r>
            <a:r>
              <a:rPr kumimoji="1" lang="ja-JP" altLang="en-US" smtClean="0"/>
              <a:t>を行います．</a:t>
            </a:r>
            <a:endParaRPr kumimoji="1" lang="en-US" altLang="ja-JP" dirty="0" smtClean="0"/>
          </a:p>
          <a:p>
            <a:r>
              <a:rPr kumimoji="1" lang="ja-JP" altLang="en-US" dirty="0" smtClean="0"/>
              <a:t>手順</a:t>
            </a:r>
            <a:r>
              <a:rPr kumimoji="1" lang="en-US" altLang="ja-JP" dirty="0" smtClean="0"/>
              <a:t>2</a:t>
            </a:r>
            <a:r>
              <a:rPr kumimoji="1" lang="ja-JP" altLang="en-US" dirty="0" smtClean="0"/>
              <a:t>は，</a:t>
            </a:r>
            <a:r>
              <a:rPr kumimoji="1" lang="en-US" altLang="ja-JP" dirty="0" err="1" smtClean="0"/>
              <a:t>Ninka</a:t>
            </a:r>
            <a:r>
              <a:rPr kumimoji="1" lang="ja-JP" altLang="en-US" dirty="0" smtClean="0"/>
              <a:t>はライセンス特定を，文単位で行うため，ライセンス記述をライセンス文に</a:t>
            </a:r>
            <a:r>
              <a:rPr kumimoji="1" lang="ja-JP" altLang="en-US" smtClean="0"/>
              <a:t>分解します．</a:t>
            </a:r>
            <a:endParaRPr kumimoji="1" lang="en-US" altLang="ja-JP" dirty="0" smtClean="0"/>
          </a:p>
          <a:p>
            <a:r>
              <a:rPr kumimoji="1" lang="ja-JP" altLang="en-US" dirty="0" smtClean="0"/>
              <a:t>手順</a:t>
            </a:r>
            <a:r>
              <a:rPr kumimoji="1" lang="en-US" altLang="ja-JP" dirty="0" smtClean="0"/>
              <a:t>3</a:t>
            </a:r>
            <a:r>
              <a:rPr kumimoji="1" lang="ja-JP" altLang="en-US" dirty="0" smtClean="0"/>
              <a:t>は，既知なライセンス文が存在しないか</a:t>
            </a:r>
            <a:r>
              <a:rPr kumimoji="1" lang="en-US" altLang="ja-JP" dirty="0" err="1" smtClean="0"/>
              <a:t>Ninka</a:t>
            </a:r>
            <a:r>
              <a:rPr kumimoji="1" lang="ja-JP" altLang="en-US" dirty="0" smtClean="0"/>
              <a:t>の知識に存在する正規表現を調査する必要</a:t>
            </a:r>
            <a:r>
              <a:rPr kumimoji="1" lang="ja-JP" altLang="en-US" smtClean="0"/>
              <a:t>があります．</a:t>
            </a:r>
            <a:endParaRPr kumimoji="1" lang="en-US" altLang="ja-JP" dirty="0" smtClean="0"/>
          </a:p>
          <a:p>
            <a:r>
              <a:rPr kumimoji="1" lang="ja-JP" altLang="en-US" dirty="0" smtClean="0"/>
              <a:t>仮に同じライセンス文が</a:t>
            </a:r>
            <a:r>
              <a:rPr kumimoji="1" lang="en-US" altLang="ja-JP" dirty="0" smtClean="0"/>
              <a:t>2</a:t>
            </a:r>
            <a:r>
              <a:rPr kumimoji="1" lang="ja-JP" altLang="en-US" dirty="0" smtClean="0"/>
              <a:t>つ登録されると正しくライセンス特定が</a:t>
            </a:r>
            <a:r>
              <a:rPr kumimoji="1" lang="ja-JP" altLang="en-US" smtClean="0"/>
              <a:t>行えなくなります．</a:t>
            </a:r>
            <a:endParaRPr kumimoji="1" lang="en-US" altLang="ja-JP" dirty="0" smtClean="0"/>
          </a:p>
          <a:p>
            <a:endParaRPr kumimoji="1" lang="en-US" altLang="ja-JP" dirty="0" smtClean="0"/>
          </a:p>
          <a:p>
            <a:r>
              <a:rPr kumimoji="1" lang="ja-JP" altLang="en-US" dirty="0" smtClean="0"/>
              <a:t>手順</a:t>
            </a:r>
            <a:r>
              <a:rPr kumimoji="1" lang="en-US" altLang="ja-JP" smtClean="0"/>
              <a:t>4</a:t>
            </a:r>
            <a:r>
              <a:rPr kumimoji="1" lang="ja-JP" altLang="en-US" smtClean="0"/>
              <a:t>は．既知</a:t>
            </a:r>
            <a:r>
              <a:rPr kumimoji="1" lang="ja-JP" altLang="en-US" dirty="0" smtClean="0"/>
              <a:t>ではないライセンス文の正規表現を作成し，</a:t>
            </a:r>
            <a:r>
              <a:rPr kumimoji="1" lang="en-US" altLang="ja-JP" dirty="0" err="1" smtClean="0"/>
              <a:t>Ninka</a:t>
            </a:r>
            <a:r>
              <a:rPr kumimoji="1" lang="ja-JP" altLang="en-US" dirty="0" smtClean="0"/>
              <a:t>に</a:t>
            </a:r>
            <a:r>
              <a:rPr kumimoji="1" lang="ja-JP" altLang="en-US" smtClean="0"/>
              <a:t>追加します．</a:t>
            </a:r>
            <a:endParaRPr kumimoji="1" lang="en-US" altLang="ja-JP" dirty="0" smtClean="0"/>
          </a:p>
          <a:p>
            <a:endParaRPr kumimoji="1" lang="en-US" altLang="ja-JP" dirty="0" smtClean="0"/>
          </a:p>
          <a:p>
            <a:endParaRPr kumimoji="1" lang="en-US" altLang="ja-JP" dirty="0" smtClean="0"/>
          </a:p>
          <a:p>
            <a:r>
              <a:rPr kumimoji="1" lang="en-US" altLang="ja-JP" dirty="0" smtClean="0"/>
              <a:t>!</a:t>
            </a:r>
            <a:r>
              <a:rPr kumimoji="1" lang="ja-JP" altLang="en-US" dirty="0" smtClean="0"/>
              <a:t>アニメーション</a:t>
            </a:r>
            <a:r>
              <a:rPr kumimoji="1" lang="en-US" altLang="ja-JP" dirty="0" smtClean="0"/>
              <a:t>!</a:t>
            </a:r>
          </a:p>
          <a:p>
            <a:endParaRPr kumimoji="1" lang="en-US" altLang="ja-JP" dirty="0" smtClean="0"/>
          </a:p>
          <a:p>
            <a:r>
              <a:rPr kumimoji="1" lang="ja-JP" altLang="en-US" dirty="0" smtClean="0"/>
              <a:t>しかし，手順</a:t>
            </a:r>
            <a:r>
              <a:rPr kumimoji="1" lang="en-US" altLang="ja-JP" dirty="0" smtClean="0"/>
              <a:t>1</a:t>
            </a:r>
            <a:r>
              <a:rPr kumimoji="1" lang="ja-JP" altLang="en-US" dirty="0" smtClean="0"/>
              <a:t>と手順</a:t>
            </a:r>
            <a:r>
              <a:rPr kumimoji="1" lang="en-US" altLang="ja-JP" dirty="0" smtClean="0"/>
              <a:t>3</a:t>
            </a:r>
            <a:r>
              <a:rPr kumimoji="1" lang="ja-JP" altLang="en-US" dirty="0" smtClean="0"/>
              <a:t>は調査を行わなければならず，労力</a:t>
            </a:r>
            <a:r>
              <a:rPr kumimoji="1" lang="ja-JP" altLang="en-US" smtClean="0"/>
              <a:t>がかかります．</a:t>
            </a:r>
            <a:endParaRPr kumimoji="1" lang="ja-JP" altLang="en-US" dirty="0"/>
          </a:p>
        </p:txBody>
      </p:sp>
      <p:sp>
        <p:nvSpPr>
          <p:cNvPr id="4" name="スライド番号プレースホルダー 3"/>
          <p:cNvSpPr>
            <a:spLocks noGrp="1"/>
          </p:cNvSpPr>
          <p:nvPr>
            <p:ph type="sldNum" sz="quarter" idx="10"/>
          </p:nvPr>
        </p:nvSpPr>
        <p:spPr/>
        <p:txBody>
          <a:bodyPr/>
          <a:lstStyle/>
          <a:p>
            <a:fld id="{D616D1FB-F387-9E4C-855B-41B61C7EE270}" type="slidenum">
              <a:rPr lang="ja-JP" altLang="en-US" smtClean="0">
                <a:solidFill>
                  <a:prstClr val="black"/>
                </a:solidFill>
                <a:latin typeface="Calibri"/>
                <a:ea typeface="ＭＳ Ｐゴシック"/>
              </a:rPr>
              <a:pPr/>
              <a:t>21</a:t>
            </a:fld>
            <a:endParaRPr lang="ja-JP" altLang="en-US">
              <a:solidFill>
                <a:prstClr val="black"/>
              </a:solidFill>
              <a:latin typeface="Calibri"/>
              <a:ea typeface="ＭＳ Ｐゴシック"/>
            </a:endParaRPr>
          </a:p>
        </p:txBody>
      </p:sp>
    </p:spTree>
    <p:extLst>
      <p:ext uri="{BB962C8B-B14F-4D97-AF65-F5344CB8AC3E}">
        <p14:creationId xmlns:p14="http://schemas.microsoft.com/office/powerpoint/2010/main" val="15366082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次にテキスト分類の結果です</a:t>
            </a:r>
            <a:r>
              <a:rPr kumimoji="1" lang="en-US" altLang="ja-JP" dirty="0" err="1" smtClean="0"/>
              <a:t>RandomForest</a:t>
            </a:r>
            <a:r>
              <a:rPr kumimoji="1" lang="ja-JP" altLang="en-US" dirty="0" smtClean="0"/>
              <a:t>による類似ライセンス推定結果が，目視で特定したライセンスの類似ライセンスであれば推定成功とする</a:t>
            </a:r>
            <a:endParaRPr kumimoji="1" lang="en-US" altLang="ja-JP" dirty="0" smtClean="0"/>
          </a:p>
          <a:p>
            <a:r>
              <a:rPr kumimoji="1" lang="ja-JP" altLang="en-US" dirty="0" smtClean="0"/>
              <a:t>なお，ファイル数が</a:t>
            </a:r>
            <a:r>
              <a:rPr kumimoji="1" lang="en-US" altLang="ja-JP" dirty="0" smtClean="0"/>
              <a:t>1</a:t>
            </a:r>
            <a:r>
              <a:rPr kumimoji="1" lang="ja-JP" altLang="en-US" dirty="0" smtClean="0"/>
              <a:t>桁のクラスタや，目視によるクラスタのライセンスが，</a:t>
            </a:r>
            <a:r>
              <a:rPr kumimoji="1" lang="en-US" altLang="ja-JP" dirty="0" err="1" smtClean="0"/>
              <a:t>RandomForest</a:t>
            </a:r>
            <a:r>
              <a:rPr kumimoji="1" lang="ja-JP" altLang="en-US" dirty="0" smtClean="0"/>
              <a:t>が推定できるライセンスに存在しなかった場合，</a:t>
            </a:r>
            <a:r>
              <a:rPr kumimoji="1" lang="en-US" altLang="ja-JP" dirty="0" err="1" smtClean="0"/>
              <a:t>RandomForest</a:t>
            </a:r>
            <a:r>
              <a:rPr kumimoji="1" lang="ja-JP" altLang="en-US" dirty="0" smtClean="0"/>
              <a:t>法の評価が行えないため，除外します</a:t>
            </a:r>
            <a:endParaRPr kumimoji="1" lang="en-US" altLang="ja-JP" dirty="0" smtClean="0"/>
          </a:p>
          <a:p>
            <a:r>
              <a:rPr kumimoji="1" lang="ja-JP" altLang="en-US" dirty="0" smtClean="0"/>
              <a:t>類似ライセンス推定に成功したクラスタは</a:t>
            </a:r>
            <a:r>
              <a:rPr kumimoji="1" lang="en-US" altLang="ja-JP" dirty="0" smtClean="0"/>
              <a:t>6</a:t>
            </a:r>
            <a:r>
              <a:rPr kumimoji="1" lang="ja-JP" altLang="en-US" dirty="0" smtClean="0"/>
              <a:t>個中</a:t>
            </a:r>
            <a:r>
              <a:rPr kumimoji="1" lang="en-US" altLang="ja-JP" dirty="0" smtClean="0"/>
              <a:t>4</a:t>
            </a:r>
            <a:r>
              <a:rPr kumimoji="1" lang="ja-JP" altLang="en-US" dirty="0" smtClean="0"/>
              <a:t>個存在しましたその精度は約</a:t>
            </a:r>
            <a:r>
              <a:rPr kumimoji="1" lang="en-US" altLang="ja-JP" dirty="0" smtClean="0"/>
              <a:t>67%</a:t>
            </a:r>
            <a:r>
              <a:rPr kumimoji="1" lang="ja-JP" altLang="en-US" dirty="0" smtClean="0"/>
              <a:t>であるので，</a:t>
            </a:r>
            <a:r>
              <a:rPr kumimoji="1" lang="en-US" altLang="ja-JP" dirty="0" err="1" smtClean="0"/>
              <a:t>Ninka</a:t>
            </a:r>
            <a:r>
              <a:rPr kumimoji="1" lang="ja-JP" altLang="en-US" dirty="0" smtClean="0"/>
              <a:t>知識内の比較すべきライセンスが容易に判明する</a:t>
            </a:r>
            <a:endParaRPr kumimoji="1" lang="en-US" altLang="ja-JP" dirty="0" smtClean="0"/>
          </a:p>
          <a:p>
            <a:r>
              <a:rPr kumimoji="1" lang="en-US" altLang="ja-JP" dirty="0" err="1" smtClean="0"/>
              <a:t>RandomForest</a:t>
            </a:r>
            <a:r>
              <a:rPr kumimoji="1" lang="ja-JP" altLang="en-US" dirty="0" smtClean="0"/>
              <a:t>法によるクラスタリングはルール作成プロセスの支援に有用ではないかと考えられる</a:t>
            </a:r>
            <a:endParaRPr kumimoji="1" lang="en-US" altLang="ja-JP" dirty="0" smtClean="0"/>
          </a:p>
        </p:txBody>
      </p:sp>
      <p:sp>
        <p:nvSpPr>
          <p:cNvPr id="4" name="スライド番号プレースホルダー 3"/>
          <p:cNvSpPr>
            <a:spLocks noGrp="1"/>
          </p:cNvSpPr>
          <p:nvPr>
            <p:ph type="sldNum" sz="quarter" idx="10"/>
          </p:nvPr>
        </p:nvSpPr>
        <p:spPr/>
        <p:txBody>
          <a:bodyPr/>
          <a:lstStyle/>
          <a:p>
            <a:fld id="{D616D1FB-F387-9E4C-855B-41B61C7EE270}" type="slidenum">
              <a:rPr lang="ja-JP" altLang="en-US" smtClean="0">
                <a:solidFill>
                  <a:prstClr val="black"/>
                </a:solidFill>
                <a:latin typeface="Calibri"/>
                <a:ea typeface="ＭＳ Ｐゴシック"/>
              </a:rPr>
              <a:pPr/>
              <a:t>22</a:t>
            </a:fld>
            <a:endParaRPr lang="ja-JP" altLang="en-US">
              <a:solidFill>
                <a:prstClr val="black"/>
              </a:solidFill>
              <a:latin typeface="Calibri"/>
              <a:ea typeface="ＭＳ Ｐゴシック"/>
            </a:endParaRPr>
          </a:p>
        </p:txBody>
      </p:sp>
    </p:spTree>
    <p:extLst>
      <p:ext uri="{BB962C8B-B14F-4D97-AF65-F5344CB8AC3E}">
        <p14:creationId xmlns:p14="http://schemas.microsoft.com/office/powerpoint/2010/main" val="28674620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kumimoji="1" lang="ja-JP" altLang="en-US" dirty="0" smtClean="0"/>
              <a:t>次に</a:t>
            </a:r>
            <a:r>
              <a:rPr kumimoji="1" lang="en-US" altLang="ja-JP" dirty="0" err="1" smtClean="0"/>
              <a:t>Ninka</a:t>
            </a:r>
            <a:r>
              <a:rPr kumimoji="1" lang="ja-JP" altLang="en-US" dirty="0" smtClean="0"/>
              <a:t>のライセンス特定を</a:t>
            </a:r>
            <a:r>
              <a:rPr kumimoji="1" lang="ja-JP" altLang="en-US" smtClean="0"/>
              <a:t>説明します．</a:t>
            </a:r>
            <a:endParaRPr kumimoji="1" lang="en-US" altLang="ja-JP" dirty="0" smtClean="0"/>
          </a:p>
          <a:p>
            <a:pPr marL="0" marR="0" indent="0" algn="l" defTabSz="457200" rtl="0" eaLnBrk="1" fontAlgn="auto" latinLnBrk="0" hangingPunct="1">
              <a:lnSpc>
                <a:spcPct val="100000"/>
              </a:lnSpc>
              <a:spcBef>
                <a:spcPts val="0"/>
              </a:spcBef>
              <a:spcAft>
                <a:spcPts val="0"/>
              </a:spcAft>
              <a:buClrTx/>
              <a:buSzTx/>
              <a:buFontTx/>
              <a:buNone/>
              <a:tabLst/>
              <a:defRPr/>
            </a:pPr>
            <a:r>
              <a:rPr kumimoji="1" lang="en-US" altLang="ja-JP" dirty="0" err="1" smtClean="0"/>
              <a:t>Ninka</a:t>
            </a:r>
            <a:r>
              <a:rPr kumimoji="1" lang="ja-JP" altLang="en-US" dirty="0" smtClean="0"/>
              <a:t>のライセンス特定の特徴として，未知のライセンスに対して</a:t>
            </a:r>
            <a:r>
              <a:rPr kumimoji="1" lang="en-US" altLang="ja-JP" dirty="0" smtClean="0"/>
              <a:t>UNKNOWN</a:t>
            </a:r>
            <a:r>
              <a:rPr kumimoji="1" lang="ja-JP" altLang="en-US" dirty="0" smtClean="0"/>
              <a:t>を出力できることが挙げられます</a:t>
            </a:r>
            <a:endParaRPr kumimoji="1" lang="en-US" altLang="ja-JP" dirty="0" smtClean="0"/>
          </a:p>
          <a:p>
            <a:pPr marL="0" marR="0" indent="0" algn="l" defTabSz="457200" rtl="0" eaLnBrk="1" fontAlgn="auto" latinLnBrk="0" hangingPunct="1">
              <a:lnSpc>
                <a:spcPct val="100000"/>
              </a:lnSpc>
              <a:spcBef>
                <a:spcPts val="0"/>
              </a:spcBef>
              <a:spcAft>
                <a:spcPts val="0"/>
              </a:spcAft>
              <a:buClrTx/>
              <a:buSzTx/>
              <a:buFontTx/>
              <a:buNone/>
              <a:tabLst/>
              <a:defRPr/>
            </a:pPr>
            <a:r>
              <a:rPr kumimoji="1" lang="ja-JP" altLang="ja-JP" dirty="0" smtClean="0"/>
              <a:t>N</a:t>
            </a:r>
            <a:r>
              <a:rPr kumimoji="1" lang="en-US" altLang="ja-JP" dirty="0" err="1" smtClean="0"/>
              <a:t>inka</a:t>
            </a:r>
            <a:r>
              <a:rPr kumimoji="1" lang="ja-JP" altLang="en-US" dirty="0" smtClean="0"/>
              <a:t>は，まず，ライセンスに関する単語があるかどうかを</a:t>
            </a:r>
            <a:r>
              <a:rPr kumimoji="1" lang="ja-JP" altLang="en-US" smtClean="0"/>
              <a:t>チェックします．</a:t>
            </a:r>
            <a:endParaRPr kumimoji="1" lang="en-US" altLang="ja-JP" dirty="0" smtClean="0"/>
          </a:p>
          <a:p>
            <a:pPr marL="0" marR="0" indent="0" algn="l" defTabSz="457200" rtl="0" eaLnBrk="1" fontAlgn="auto" latinLnBrk="0" hangingPunct="1">
              <a:lnSpc>
                <a:spcPct val="100000"/>
              </a:lnSpc>
              <a:spcBef>
                <a:spcPts val="0"/>
              </a:spcBef>
              <a:spcAft>
                <a:spcPts val="0"/>
              </a:spcAft>
              <a:buClrTx/>
              <a:buSzTx/>
              <a:buFontTx/>
              <a:buNone/>
              <a:tabLst/>
              <a:defRPr/>
            </a:pPr>
            <a:r>
              <a:rPr kumimoji="1" lang="ja-JP" altLang="en-US" dirty="0" smtClean="0"/>
              <a:t>もしライセンスに関する単語がなければ</a:t>
            </a:r>
            <a:r>
              <a:rPr kumimoji="1" lang="en-US" altLang="ja-JP" dirty="0" smtClean="0"/>
              <a:t>NONE</a:t>
            </a:r>
            <a:r>
              <a:rPr kumimoji="1" lang="ja-JP" altLang="en-US" dirty="0" smtClean="0"/>
              <a:t>が</a:t>
            </a:r>
            <a:r>
              <a:rPr kumimoji="1" lang="ja-JP" altLang="en-US" smtClean="0"/>
              <a:t>出力されます．</a:t>
            </a:r>
            <a:endParaRPr kumimoji="1" lang="en-US" altLang="ja-JP" dirty="0" smtClean="0"/>
          </a:p>
          <a:p>
            <a:pPr marL="0" marR="0" indent="0" algn="l" defTabSz="457200" rtl="0" eaLnBrk="1" fontAlgn="auto" latinLnBrk="0" hangingPunct="1">
              <a:lnSpc>
                <a:spcPct val="100000"/>
              </a:lnSpc>
              <a:spcBef>
                <a:spcPts val="0"/>
              </a:spcBef>
              <a:spcAft>
                <a:spcPts val="0"/>
              </a:spcAft>
              <a:buClrTx/>
              <a:buSzTx/>
              <a:buFontTx/>
              <a:buNone/>
              <a:tabLst/>
              <a:defRPr/>
            </a:pPr>
            <a:r>
              <a:rPr kumimoji="1" lang="ja-JP" altLang="en-US" dirty="0" smtClean="0"/>
              <a:t>ライセンスに関する単語があった場合，ライセンス特定</a:t>
            </a:r>
            <a:r>
              <a:rPr kumimoji="1" lang="ja-JP" altLang="en-US" smtClean="0"/>
              <a:t>を行います．</a:t>
            </a:r>
            <a:endParaRPr kumimoji="1" lang="en-US" altLang="ja-JP"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kumimoji="1" lang="en-US" altLang="ja-JP" dirty="0" smtClean="0"/>
          </a:p>
          <a:p>
            <a:pPr marL="0" marR="0" indent="0" algn="l" defTabSz="457200" rtl="0" eaLnBrk="1" fontAlgn="auto" latinLnBrk="0" hangingPunct="1">
              <a:lnSpc>
                <a:spcPct val="100000"/>
              </a:lnSpc>
              <a:spcBef>
                <a:spcPts val="0"/>
              </a:spcBef>
              <a:spcAft>
                <a:spcPts val="0"/>
              </a:spcAft>
              <a:buClrTx/>
              <a:buSzTx/>
              <a:buFontTx/>
              <a:buNone/>
              <a:tabLst/>
              <a:defRPr/>
            </a:pPr>
            <a:r>
              <a:rPr kumimoji="1" lang="ja-JP" altLang="en-US" dirty="0" smtClean="0"/>
              <a:t>次にライセンス文の特定</a:t>
            </a:r>
            <a:r>
              <a:rPr kumimoji="1" lang="ja-JP" altLang="en-US" smtClean="0"/>
              <a:t>を行います．</a:t>
            </a:r>
            <a:endParaRPr kumimoji="1" lang="en-US" altLang="ja-JP" dirty="0" smtClean="0"/>
          </a:p>
          <a:p>
            <a:pPr marL="0" marR="0" indent="0" algn="l" defTabSz="457200" rtl="0" eaLnBrk="1" fontAlgn="auto" latinLnBrk="0" hangingPunct="1">
              <a:lnSpc>
                <a:spcPct val="100000"/>
              </a:lnSpc>
              <a:spcBef>
                <a:spcPts val="0"/>
              </a:spcBef>
              <a:spcAft>
                <a:spcPts val="0"/>
              </a:spcAft>
              <a:buClrTx/>
              <a:buSzTx/>
              <a:buFontTx/>
              <a:buNone/>
              <a:tabLst/>
              <a:defRPr/>
            </a:pPr>
            <a:r>
              <a:rPr kumimoji="1" lang="ja-JP" altLang="en-US" dirty="0" smtClean="0"/>
              <a:t>ライセンス文はライセンス記述の文であり，</a:t>
            </a:r>
            <a:r>
              <a:rPr kumimoji="1" lang="en-US" altLang="en-US" dirty="0" err="1" smtClean="0"/>
              <a:t>Ninka</a:t>
            </a:r>
            <a:r>
              <a:rPr kumimoji="1" lang="ja-JP" altLang="en-US" dirty="0" smtClean="0"/>
              <a:t>は，ライセンス特定を文単位</a:t>
            </a:r>
            <a:r>
              <a:rPr kumimoji="1" lang="ja-JP" altLang="en-US" smtClean="0"/>
              <a:t>で行います．</a:t>
            </a:r>
            <a:endParaRPr kumimoji="1" lang="en-US" altLang="ja-JP"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kumimoji="1" lang="en-US" altLang="ja-JP" dirty="0" smtClean="0"/>
          </a:p>
          <a:p>
            <a:pPr marL="0" marR="0" indent="0" algn="l" defTabSz="457200" rtl="0" eaLnBrk="1" fontAlgn="auto" latinLnBrk="0" hangingPunct="1">
              <a:lnSpc>
                <a:spcPct val="100000"/>
              </a:lnSpc>
              <a:spcBef>
                <a:spcPts val="0"/>
              </a:spcBef>
              <a:spcAft>
                <a:spcPts val="0"/>
              </a:spcAft>
              <a:buClrTx/>
              <a:buSzTx/>
              <a:buFontTx/>
              <a:buNone/>
              <a:tabLst/>
              <a:defRPr/>
            </a:pPr>
            <a:r>
              <a:rPr kumimoji="1" lang="ja-JP" altLang="en-US" dirty="0" smtClean="0"/>
              <a:t>特定できた文が，</a:t>
            </a:r>
            <a:r>
              <a:rPr kumimoji="1" lang="en-US" altLang="en-US" dirty="0" err="1" smtClean="0"/>
              <a:t>Ninka</a:t>
            </a:r>
            <a:r>
              <a:rPr kumimoji="1" lang="ja-JP" altLang="en-US" dirty="0" smtClean="0"/>
              <a:t>にとって既知のライセンス記述で</a:t>
            </a:r>
            <a:r>
              <a:rPr kumimoji="1" lang="ja-JP" altLang="en-US" smtClean="0"/>
              <a:t>あった場合．その</a:t>
            </a:r>
            <a:r>
              <a:rPr kumimoji="1" lang="ja-JP" altLang="en-US" dirty="0" smtClean="0"/>
              <a:t>ライセンス名を出力し，未知のライセンス記述であった場合は</a:t>
            </a:r>
            <a:r>
              <a:rPr kumimoji="1" lang="en-US" altLang="ja-JP" dirty="0" smtClean="0"/>
              <a:t>UNKNOWN</a:t>
            </a:r>
            <a:r>
              <a:rPr kumimoji="1" lang="ja-JP" altLang="en-US" dirty="0" smtClean="0"/>
              <a:t>を</a:t>
            </a:r>
            <a:r>
              <a:rPr kumimoji="1" lang="ja-JP" altLang="en-US" smtClean="0"/>
              <a:t>出力します．</a:t>
            </a:r>
            <a:endParaRPr kumimoji="1" lang="en-US" altLang="ja-JP"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kumimoji="1" lang="en-US" altLang="ja-JP" dirty="0" smtClean="0"/>
          </a:p>
          <a:p>
            <a:pPr marL="0" marR="0" indent="0" algn="l" defTabSz="457200" rtl="0" eaLnBrk="1" fontAlgn="auto" latinLnBrk="0" hangingPunct="1">
              <a:lnSpc>
                <a:spcPct val="100000"/>
              </a:lnSpc>
              <a:spcBef>
                <a:spcPts val="0"/>
              </a:spcBef>
              <a:spcAft>
                <a:spcPts val="0"/>
              </a:spcAft>
              <a:buClrTx/>
              <a:buSzTx/>
              <a:buFontTx/>
              <a:buNone/>
              <a:tabLst/>
              <a:defRPr/>
            </a:pPr>
            <a:r>
              <a:rPr kumimoji="1" lang="ja-JP" altLang="en-US" dirty="0" smtClean="0"/>
              <a:t>しかし</a:t>
            </a:r>
            <a:r>
              <a:rPr kumimoji="1" lang="en-US" altLang="ja-JP" dirty="0" smtClean="0"/>
              <a:t>UNKNOWN</a:t>
            </a:r>
            <a:r>
              <a:rPr kumimoji="1" lang="ja-JP" altLang="en-US" dirty="0" smtClean="0"/>
              <a:t>が出力されたファイルのライセンスは，目視でライセンスを特定する必要</a:t>
            </a:r>
            <a:r>
              <a:rPr kumimoji="1" lang="ja-JP" altLang="en-US" smtClean="0"/>
              <a:t>があります．</a:t>
            </a:r>
            <a:endParaRPr kumimoji="1" lang="en-US" altLang="ja-JP"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kumimoji="1" lang="en-US" altLang="ja-JP" dirty="0" smtClean="0"/>
          </a:p>
          <a:p>
            <a:pPr marL="0" marR="0" indent="0" algn="l" defTabSz="457200" rtl="0" eaLnBrk="1" fontAlgn="auto" latinLnBrk="0" hangingPunct="1">
              <a:lnSpc>
                <a:spcPct val="100000"/>
              </a:lnSpc>
              <a:spcBef>
                <a:spcPts val="0"/>
              </a:spcBef>
              <a:spcAft>
                <a:spcPts val="0"/>
              </a:spcAft>
              <a:buClrTx/>
              <a:buSzTx/>
              <a:buFontTx/>
              <a:buNone/>
              <a:tabLst/>
              <a:defRPr/>
            </a:pPr>
            <a:r>
              <a:rPr kumimoji="1" lang="ja-JP" altLang="en-US" dirty="0" smtClean="0"/>
              <a:t>そこで本研究では，</a:t>
            </a:r>
            <a:r>
              <a:rPr kumimoji="1" lang="en-US" altLang="ja-JP" dirty="0" smtClean="0"/>
              <a:t>UNKNWON</a:t>
            </a:r>
            <a:r>
              <a:rPr kumimoji="1" lang="ja-JP" altLang="en-US" dirty="0" smtClean="0"/>
              <a:t>ファイルに着目した，分析</a:t>
            </a:r>
            <a:r>
              <a:rPr kumimoji="1" lang="ja-JP" altLang="en-US" smtClean="0"/>
              <a:t>を行いました．</a:t>
            </a:r>
            <a:endParaRPr kumimoji="1" lang="en-US" altLang="ja-JP"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kumimoji="1" lang="ja-JP" altLang="en-US" dirty="0"/>
          </a:p>
        </p:txBody>
      </p:sp>
      <p:sp>
        <p:nvSpPr>
          <p:cNvPr id="4" name="スライド番号プレースホルダー 3"/>
          <p:cNvSpPr>
            <a:spLocks noGrp="1"/>
          </p:cNvSpPr>
          <p:nvPr>
            <p:ph type="sldNum" sz="quarter" idx="10"/>
          </p:nvPr>
        </p:nvSpPr>
        <p:spPr/>
        <p:txBody>
          <a:bodyPr/>
          <a:lstStyle/>
          <a:p>
            <a:fld id="{D616D1FB-F387-9E4C-855B-41B61C7EE270}" type="slidenum">
              <a:rPr lang="ja-JP" altLang="en-US" smtClean="0">
                <a:solidFill>
                  <a:prstClr val="black"/>
                </a:solidFill>
                <a:latin typeface="Calibri"/>
                <a:ea typeface="ＭＳ Ｐゴシック"/>
              </a:rPr>
              <a:pPr/>
              <a:t>23</a:t>
            </a:fld>
            <a:endParaRPr lang="ja-JP" altLang="en-US">
              <a:solidFill>
                <a:prstClr val="black"/>
              </a:solidFill>
              <a:latin typeface="Calibri"/>
              <a:ea typeface="ＭＳ Ｐゴシック"/>
            </a:endParaRPr>
          </a:p>
        </p:txBody>
      </p:sp>
    </p:spTree>
    <p:extLst>
      <p:ext uri="{BB962C8B-B14F-4D97-AF65-F5344CB8AC3E}">
        <p14:creationId xmlns:p14="http://schemas.microsoft.com/office/powerpoint/2010/main" val="28060678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lvl1pPr>
              <a:defRPr>
                <a:latin typeface="+mj-ea"/>
                <a:ea typeface="+mj-ea"/>
              </a:defRPr>
            </a:lvl1pPr>
          </a:lstStyle>
          <a:p>
            <a:r>
              <a:rPr kumimoji="1" lang="ja-JP" altLang="en-US" dirty="0" smtClean="0"/>
              <a:t>マスター タイトルの書式設定</a:t>
            </a:r>
            <a:endParaRPr kumimoji="1" lang="ja-JP" altLang="en-US" dirty="0"/>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latin typeface="+mn-ea"/>
                <a:ea typeface="+mn-ea"/>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dirty="0"/>
          </a:p>
        </p:txBody>
      </p:sp>
      <p:sp>
        <p:nvSpPr>
          <p:cNvPr id="7" name="正方形/長方形 6"/>
          <p:cNvSpPr/>
          <p:nvPr/>
        </p:nvSpPr>
        <p:spPr>
          <a:xfrm>
            <a:off x="0" y="0"/>
            <a:ext cx="9144000" cy="8367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latin typeface="Calibri"/>
              <a:ea typeface="ＭＳ Ｐゴシック"/>
            </a:endParaRPr>
          </a:p>
        </p:txBody>
      </p:sp>
      <p:sp>
        <p:nvSpPr>
          <p:cNvPr id="8" name="正方形/長方形 7"/>
          <p:cNvSpPr/>
          <p:nvPr/>
        </p:nvSpPr>
        <p:spPr>
          <a:xfrm>
            <a:off x="0" y="6093296"/>
            <a:ext cx="9144000" cy="7647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latin typeface="Calibri"/>
              <a:ea typeface="ＭＳ Ｐゴシック"/>
            </a:endParaRPr>
          </a:p>
        </p:txBody>
      </p:sp>
    </p:spTree>
    <p:extLst>
      <p:ext uri="{BB962C8B-B14F-4D97-AF65-F5344CB8AC3E}">
        <p14:creationId xmlns:p14="http://schemas.microsoft.com/office/powerpoint/2010/main" val="3186210867"/>
      </p:ext>
    </p:extLst>
  </p:cSld>
  <p:clrMapOvr>
    <a:masterClrMapping/>
  </p:clrMapOvr>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lvl1pPr>
              <a:defRPr sz="4000">
                <a:latin typeface="+mj-ea"/>
                <a:ea typeface="+mj-ea"/>
              </a:defRPr>
            </a:lvl1pPr>
          </a:lstStyle>
          <a:p>
            <a:r>
              <a:rPr kumimoji="1" lang="ja-JP" altLang="en-US" smtClean="0"/>
              <a:t>マスター タイトルの書式設定</a:t>
            </a:r>
            <a:endParaRPr kumimoji="1" lang="ja-JP" altLang="en-US" dirty="0"/>
          </a:p>
        </p:txBody>
      </p:sp>
      <p:sp>
        <p:nvSpPr>
          <p:cNvPr id="3" name="コンテンツ プレースホルダー 2"/>
          <p:cNvSpPr>
            <a:spLocks noGrp="1"/>
          </p:cNvSpPr>
          <p:nvPr>
            <p:ph idx="1"/>
          </p:nvPr>
        </p:nvSpPr>
        <p:spPr>
          <a:xfrm>
            <a:off x="457200" y="1556792"/>
            <a:ext cx="8229600" cy="4824536"/>
          </a:xfrm>
        </p:spPr>
        <p:txBody>
          <a:bodyPr>
            <a:normAutofit/>
          </a:bodyPr>
          <a:lstStyle>
            <a:lvl1pPr algn="just">
              <a:defRPr sz="2800">
                <a:latin typeface="+mn-ea"/>
                <a:ea typeface="+mn-ea"/>
              </a:defRPr>
            </a:lvl1pPr>
            <a:lvl2pPr algn="just">
              <a:defRPr sz="2400">
                <a:latin typeface="+mn-ea"/>
                <a:ea typeface="+mn-ea"/>
              </a:defRPr>
            </a:lvl2pPr>
            <a:lvl3pPr algn="just">
              <a:defRPr sz="2000">
                <a:latin typeface="+mn-ea"/>
                <a:ea typeface="+mn-ea"/>
              </a:defRPr>
            </a:lvl3pPr>
            <a:lvl4pPr algn="just">
              <a:defRPr sz="1800">
                <a:latin typeface="+mn-ea"/>
                <a:ea typeface="+mn-ea"/>
              </a:defRPr>
            </a:lvl4pPr>
            <a:lvl5pPr algn="just">
              <a:defRPr sz="1800">
                <a:latin typeface="+mn-ea"/>
                <a:ea typeface="+mn-ea"/>
              </a:defRPr>
            </a:lvl5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dirty="0"/>
          </a:p>
        </p:txBody>
      </p:sp>
      <p:sp>
        <p:nvSpPr>
          <p:cNvPr id="4" name="日付プレースホルダー 3"/>
          <p:cNvSpPr>
            <a:spLocks noGrp="1"/>
          </p:cNvSpPr>
          <p:nvPr>
            <p:ph type="dt" sz="half" idx="10"/>
          </p:nvPr>
        </p:nvSpPr>
        <p:spPr>
          <a:xfrm>
            <a:off x="251520" y="6597352"/>
            <a:ext cx="1296144" cy="275043"/>
          </a:xfrm>
        </p:spPr>
        <p:txBody>
          <a:bodyPr/>
          <a:lstStyle>
            <a:lvl1pPr>
              <a:defRPr sz="1400">
                <a:solidFill>
                  <a:schemeClr val="bg1"/>
                </a:solidFill>
                <a:latin typeface="HGPｺﾞｼｯｸM" panose="020B0600000000000000" pitchFamily="50" charset="-128"/>
                <a:ea typeface="HGPｺﾞｼｯｸM" panose="020B0600000000000000" pitchFamily="50" charset="-128"/>
              </a:defRPr>
            </a:lvl1pPr>
          </a:lstStyle>
          <a:p>
            <a:r>
              <a:rPr lang="en-US" altLang="ja-JP" smtClean="0">
                <a:solidFill>
                  <a:prstClr val="white"/>
                </a:solidFill>
              </a:rPr>
              <a:t>2015/02/23</a:t>
            </a:r>
            <a:endParaRPr lang="ja-JP" altLang="en-US">
              <a:solidFill>
                <a:prstClr val="white"/>
              </a:solidFill>
            </a:endParaRPr>
          </a:p>
        </p:txBody>
      </p:sp>
      <p:sp>
        <p:nvSpPr>
          <p:cNvPr id="5" name="フッター プレースホルダー 4"/>
          <p:cNvSpPr>
            <a:spLocks noGrp="1"/>
          </p:cNvSpPr>
          <p:nvPr>
            <p:ph type="ftr" sz="quarter" idx="11"/>
          </p:nvPr>
        </p:nvSpPr>
        <p:spPr>
          <a:xfrm>
            <a:off x="1547664" y="6597352"/>
            <a:ext cx="6726578" cy="260648"/>
          </a:xfrm>
        </p:spPr>
        <p:txBody>
          <a:bodyPr/>
          <a:lstStyle>
            <a:lvl1pPr>
              <a:defRPr sz="1200">
                <a:solidFill>
                  <a:schemeClr val="bg1"/>
                </a:solidFill>
                <a:latin typeface="HGPｺﾞｼｯｸM" panose="020B0600000000000000" pitchFamily="50" charset="-128"/>
                <a:ea typeface="HGPｺﾞｼｯｸM" panose="020B0600000000000000" pitchFamily="50" charset="-128"/>
              </a:defRPr>
            </a:lvl1pPr>
          </a:lstStyle>
          <a:p>
            <a:r>
              <a:rPr lang="ja-JP" altLang="en-US" dirty="0" smtClean="0">
                <a:solidFill>
                  <a:prstClr val="white"/>
                </a:solidFill>
              </a:rPr>
              <a:t>テキストマイニングに基づく</a:t>
            </a:r>
            <a:r>
              <a:rPr lang="en-US" altLang="ja-JP" dirty="0" smtClean="0">
                <a:solidFill>
                  <a:prstClr val="white"/>
                </a:solidFill>
              </a:rPr>
              <a:t>OSS</a:t>
            </a:r>
            <a:r>
              <a:rPr lang="ja-JP" altLang="en-US" dirty="0" smtClean="0">
                <a:solidFill>
                  <a:prstClr val="white"/>
                </a:solidFill>
              </a:rPr>
              <a:t>ライセンス記述の分析：</a:t>
            </a:r>
            <a:r>
              <a:rPr lang="en-US" altLang="ja-JP" dirty="0" smtClean="0">
                <a:solidFill>
                  <a:prstClr val="white"/>
                </a:solidFill>
              </a:rPr>
              <a:t>OSS</a:t>
            </a:r>
            <a:r>
              <a:rPr lang="ja-JP" altLang="en-US" dirty="0" smtClean="0">
                <a:solidFill>
                  <a:prstClr val="white"/>
                </a:solidFill>
              </a:rPr>
              <a:t>ライセンス特定のためのルール作成支援</a:t>
            </a:r>
            <a:endParaRPr lang="ja-JP" altLang="en-US" dirty="0">
              <a:solidFill>
                <a:prstClr val="white"/>
              </a:solidFill>
            </a:endParaRPr>
          </a:p>
        </p:txBody>
      </p:sp>
      <p:sp>
        <p:nvSpPr>
          <p:cNvPr id="6" name="スライド番号プレースホルダー 5"/>
          <p:cNvSpPr>
            <a:spLocks noGrp="1"/>
          </p:cNvSpPr>
          <p:nvPr>
            <p:ph type="sldNum" sz="quarter" idx="12"/>
          </p:nvPr>
        </p:nvSpPr>
        <p:spPr>
          <a:xfrm>
            <a:off x="8100392" y="6597352"/>
            <a:ext cx="770301" cy="260648"/>
          </a:xfrm>
        </p:spPr>
        <p:txBody>
          <a:bodyPr/>
          <a:lstStyle>
            <a:lvl1pPr>
              <a:defRPr sz="1400">
                <a:solidFill>
                  <a:schemeClr val="bg1"/>
                </a:solidFill>
                <a:latin typeface="HGPｺﾞｼｯｸM" panose="020B0600000000000000" pitchFamily="50" charset="-128"/>
                <a:ea typeface="HGPｺﾞｼｯｸM" panose="020B0600000000000000" pitchFamily="50" charset="-128"/>
              </a:defRPr>
            </a:lvl1pPr>
          </a:lstStyle>
          <a:p>
            <a:fld id="{A78F63B4-1C2F-F341-8431-1B36A8C967E5}" type="slidenum">
              <a:rPr lang="ja-JP" altLang="en-US" smtClean="0">
                <a:solidFill>
                  <a:prstClr val="white"/>
                </a:solidFill>
              </a:rPr>
              <a:pPr/>
              <a:t>‹#›</a:t>
            </a:fld>
            <a:endParaRPr lang="ja-JP" altLang="en-US">
              <a:solidFill>
                <a:prstClr val="white"/>
              </a:solidFill>
            </a:endParaRPr>
          </a:p>
        </p:txBody>
      </p:sp>
    </p:spTree>
    <p:extLst>
      <p:ext uri="{BB962C8B-B14F-4D97-AF65-F5344CB8AC3E}">
        <p14:creationId xmlns:p14="http://schemas.microsoft.com/office/powerpoint/2010/main" val="875701325"/>
      </p:ext>
    </p:extLst>
  </p:cSld>
  <p:clrMapOvr>
    <a:masterClrMapping/>
  </p:clrMapOvr>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r>
              <a:rPr lang="en-US" altLang="ja-JP" smtClean="0">
                <a:latin typeface="Calibri"/>
                <a:ea typeface="ＭＳ Ｐゴシック"/>
              </a:rPr>
              <a:t>2015/02/23</a:t>
            </a:r>
            <a:endParaRPr lang="ja-JP" altLang="en-US">
              <a:latin typeface="Calibri"/>
              <a:ea typeface="ＭＳ Ｐゴシック"/>
            </a:endParaRPr>
          </a:p>
        </p:txBody>
      </p:sp>
      <p:sp>
        <p:nvSpPr>
          <p:cNvPr id="5" name="フッター プレースホルダー 4"/>
          <p:cNvSpPr>
            <a:spLocks noGrp="1"/>
          </p:cNvSpPr>
          <p:nvPr>
            <p:ph type="ftr" sz="quarter" idx="11"/>
          </p:nvPr>
        </p:nvSpPr>
        <p:spPr/>
        <p:txBody>
          <a:bodyPr/>
          <a:lstStyle/>
          <a:p>
            <a:r>
              <a:rPr lang="ja-JP" altLang="en-US" smtClean="0">
                <a:latin typeface="Calibri"/>
                <a:ea typeface="ＭＳ Ｐゴシック"/>
              </a:rPr>
              <a:t>テキストマイニングに基づく</a:t>
            </a:r>
            <a:r>
              <a:rPr lang="en-US" altLang="ja-JP" smtClean="0">
                <a:latin typeface="Calibri"/>
                <a:ea typeface="ＭＳ Ｐゴシック"/>
              </a:rPr>
              <a:t>OSS</a:t>
            </a:r>
            <a:r>
              <a:rPr lang="ja-JP" altLang="en-US" smtClean="0">
                <a:latin typeface="Calibri"/>
                <a:ea typeface="ＭＳ Ｐゴシック"/>
              </a:rPr>
              <a:t>ライセンス記述の分析：</a:t>
            </a:r>
            <a:r>
              <a:rPr lang="en-US" altLang="ja-JP" smtClean="0">
                <a:latin typeface="Calibri"/>
                <a:ea typeface="ＭＳ Ｐゴシック"/>
              </a:rPr>
              <a:t>OSS</a:t>
            </a:r>
            <a:r>
              <a:rPr lang="ja-JP" altLang="en-US" smtClean="0">
                <a:latin typeface="Calibri"/>
                <a:ea typeface="ＭＳ Ｐゴシック"/>
              </a:rPr>
              <a:t>ライセンス特定のためのルール作成支援</a:t>
            </a:r>
            <a:endParaRPr lang="ja-JP" altLang="en-US">
              <a:latin typeface="Calibri"/>
              <a:ea typeface="ＭＳ Ｐゴシック"/>
            </a:endParaRPr>
          </a:p>
        </p:txBody>
      </p:sp>
      <p:sp>
        <p:nvSpPr>
          <p:cNvPr id="6" name="スライド番号プレースホルダー 5"/>
          <p:cNvSpPr>
            <a:spLocks noGrp="1"/>
          </p:cNvSpPr>
          <p:nvPr>
            <p:ph type="sldNum" sz="quarter" idx="12"/>
          </p:nvPr>
        </p:nvSpPr>
        <p:spPr/>
        <p:txBody>
          <a:bodyPr/>
          <a:lstStyle/>
          <a:p>
            <a:fld id="{A78F63B4-1C2F-F341-8431-1B36A8C967E5}" type="slidenum">
              <a:rPr lang="ja-JP" altLang="en-US" smtClean="0">
                <a:solidFill>
                  <a:prstClr val="white"/>
                </a:solidFill>
                <a:latin typeface="Calibri"/>
                <a:ea typeface="ＭＳ Ｐゴシック"/>
              </a:rPr>
              <a:pPr/>
              <a:t>‹#›</a:t>
            </a:fld>
            <a:endParaRPr lang="ja-JP" altLang="en-US">
              <a:solidFill>
                <a:prstClr val="white"/>
              </a:solidFill>
              <a:latin typeface="Calibri"/>
              <a:ea typeface="ＭＳ Ｐゴシック"/>
            </a:endParaRPr>
          </a:p>
        </p:txBody>
      </p:sp>
    </p:spTree>
    <p:extLst>
      <p:ext uri="{BB962C8B-B14F-4D97-AF65-F5344CB8AC3E}">
        <p14:creationId xmlns:p14="http://schemas.microsoft.com/office/powerpoint/2010/main" val="7982847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r>
              <a:rPr lang="en-US" altLang="ja-JP" smtClean="0">
                <a:latin typeface="Calibri"/>
                <a:ea typeface="ＭＳ Ｐゴシック"/>
              </a:rPr>
              <a:t>2015/02/23</a:t>
            </a:r>
            <a:endParaRPr lang="ja-JP" altLang="en-US">
              <a:latin typeface="Calibri"/>
              <a:ea typeface="ＭＳ Ｐゴシック"/>
            </a:endParaRPr>
          </a:p>
        </p:txBody>
      </p:sp>
      <p:sp>
        <p:nvSpPr>
          <p:cNvPr id="6" name="フッター プレースホルダー 5"/>
          <p:cNvSpPr>
            <a:spLocks noGrp="1"/>
          </p:cNvSpPr>
          <p:nvPr>
            <p:ph type="ftr" sz="quarter" idx="11"/>
          </p:nvPr>
        </p:nvSpPr>
        <p:spPr/>
        <p:txBody>
          <a:bodyPr/>
          <a:lstStyle/>
          <a:p>
            <a:r>
              <a:rPr lang="ja-JP" altLang="en-US" smtClean="0">
                <a:latin typeface="Calibri"/>
                <a:ea typeface="ＭＳ Ｐゴシック"/>
              </a:rPr>
              <a:t>テキストマイニングに基づく</a:t>
            </a:r>
            <a:r>
              <a:rPr lang="en-US" altLang="ja-JP" smtClean="0">
                <a:latin typeface="Calibri"/>
                <a:ea typeface="ＭＳ Ｐゴシック"/>
              </a:rPr>
              <a:t>OSS</a:t>
            </a:r>
            <a:r>
              <a:rPr lang="ja-JP" altLang="en-US" smtClean="0">
                <a:latin typeface="Calibri"/>
                <a:ea typeface="ＭＳ Ｐゴシック"/>
              </a:rPr>
              <a:t>ライセンス記述の分析：</a:t>
            </a:r>
            <a:r>
              <a:rPr lang="en-US" altLang="ja-JP" smtClean="0">
                <a:latin typeface="Calibri"/>
                <a:ea typeface="ＭＳ Ｐゴシック"/>
              </a:rPr>
              <a:t>OSS</a:t>
            </a:r>
            <a:r>
              <a:rPr lang="ja-JP" altLang="en-US" smtClean="0">
                <a:latin typeface="Calibri"/>
                <a:ea typeface="ＭＳ Ｐゴシック"/>
              </a:rPr>
              <a:t>ライセンス特定のためのルール作成支援</a:t>
            </a:r>
            <a:endParaRPr lang="ja-JP" altLang="en-US">
              <a:latin typeface="Calibri"/>
              <a:ea typeface="ＭＳ Ｐゴシック"/>
            </a:endParaRPr>
          </a:p>
        </p:txBody>
      </p:sp>
      <p:sp>
        <p:nvSpPr>
          <p:cNvPr id="7" name="スライド番号プレースホルダー 6"/>
          <p:cNvSpPr>
            <a:spLocks noGrp="1"/>
          </p:cNvSpPr>
          <p:nvPr>
            <p:ph type="sldNum" sz="quarter" idx="12"/>
          </p:nvPr>
        </p:nvSpPr>
        <p:spPr/>
        <p:txBody>
          <a:bodyPr/>
          <a:lstStyle/>
          <a:p>
            <a:fld id="{A78F63B4-1C2F-F341-8431-1B36A8C967E5}" type="slidenum">
              <a:rPr lang="ja-JP" altLang="en-US" smtClean="0">
                <a:solidFill>
                  <a:prstClr val="white"/>
                </a:solidFill>
                <a:latin typeface="Calibri"/>
                <a:ea typeface="ＭＳ Ｐゴシック"/>
              </a:rPr>
              <a:pPr/>
              <a:t>‹#›</a:t>
            </a:fld>
            <a:endParaRPr lang="ja-JP" altLang="en-US">
              <a:solidFill>
                <a:prstClr val="white"/>
              </a:solidFill>
              <a:latin typeface="Calibri"/>
              <a:ea typeface="ＭＳ Ｐゴシック"/>
            </a:endParaRPr>
          </a:p>
        </p:txBody>
      </p:sp>
    </p:spTree>
    <p:extLst>
      <p:ext uri="{BB962C8B-B14F-4D97-AF65-F5344CB8AC3E}">
        <p14:creationId xmlns:p14="http://schemas.microsoft.com/office/powerpoint/2010/main" val="2447480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r>
              <a:rPr lang="en-US" altLang="ja-JP" smtClean="0">
                <a:latin typeface="Calibri"/>
                <a:ea typeface="ＭＳ Ｐゴシック"/>
              </a:rPr>
              <a:t>2015/02/23</a:t>
            </a:r>
            <a:endParaRPr lang="ja-JP" altLang="en-US">
              <a:latin typeface="Calibri"/>
              <a:ea typeface="ＭＳ Ｐゴシック"/>
            </a:endParaRPr>
          </a:p>
        </p:txBody>
      </p:sp>
      <p:sp>
        <p:nvSpPr>
          <p:cNvPr id="8" name="フッター プレースホルダー 7"/>
          <p:cNvSpPr>
            <a:spLocks noGrp="1"/>
          </p:cNvSpPr>
          <p:nvPr>
            <p:ph type="ftr" sz="quarter" idx="11"/>
          </p:nvPr>
        </p:nvSpPr>
        <p:spPr/>
        <p:txBody>
          <a:bodyPr/>
          <a:lstStyle/>
          <a:p>
            <a:r>
              <a:rPr lang="ja-JP" altLang="en-US" smtClean="0">
                <a:latin typeface="Calibri"/>
                <a:ea typeface="ＭＳ Ｐゴシック"/>
              </a:rPr>
              <a:t>テキストマイニングに基づく</a:t>
            </a:r>
            <a:r>
              <a:rPr lang="en-US" altLang="ja-JP" smtClean="0">
                <a:latin typeface="Calibri"/>
                <a:ea typeface="ＭＳ Ｐゴシック"/>
              </a:rPr>
              <a:t>OSS</a:t>
            </a:r>
            <a:r>
              <a:rPr lang="ja-JP" altLang="en-US" smtClean="0">
                <a:latin typeface="Calibri"/>
                <a:ea typeface="ＭＳ Ｐゴシック"/>
              </a:rPr>
              <a:t>ライセンス記述の分析：</a:t>
            </a:r>
            <a:r>
              <a:rPr lang="en-US" altLang="ja-JP" smtClean="0">
                <a:latin typeface="Calibri"/>
                <a:ea typeface="ＭＳ Ｐゴシック"/>
              </a:rPr>
              <a:t>OSS</a:t>
            </a:r>
            <a:r>
              <a:rPr lang="ja-JP" altLang="en-US" smtClean="0">
                <a:latin typeface="Calibri"/>
                <a:ea typeface="ＭＳ Ｐゴシック"/>
              </a:rPr>
              <a:t>ライセンス特定のためのルール作成支援</a:t>
            </a:r>
            <a:endParaRPr lang="ja-JP" altLang="en-US">
              <a:latin typeface="Calibri"/>
              <a:ea typeface="ＭＳ Ｐゴシック"/>
            </a:endParaRPr>
          </a:p>
        </p:txBody>
      </p:sp>
      <p:sp>
        <p:nvSpPr>
          <p:cNvPr id="9" name="スライド番号プレースホルダー 8"/>
          <p:cNvSpPr>
            <a:spLocks noGrp="1"/>
          </p:cNvSpPr>
          <p:nvPr>
            <p:ph type="sldNum" sz="quarter" idx="12"/>
          </p:nvPr>
        </p:nvSpPr>
        <p:spPr/>
        <p:txBody>
          <a:bodyPr/>
          <a:lstStyle/>
          <a:p>
            <a:fld id="{A78F63B4-1C2F-F341-8431-1B36A8C967E5}" type="slidenum">
              <a:rPr lang="ja-JP" altLang="en-US" smtClean="0">
                <a:solidFill>
                  <a:prstClr val="white"/>
                </a:solidFill>
                <a:latin typeface="Calibri"/>
                <a:ea typeface="ＭＳ Ｐゴシック"/>
              </a:rPr>
              <a:pPr/>
              <a:t>‹#›</a:t>
            </a:fld>
            <a:endParaRPr lang="ja-JP" altLang="en-US">
              <a:solidFill>
                <a:prstClr val="white"/>
              </a:solidFill>
              <a:latin typeface="Calibri"/>
              <a:ea typeface="ＭＳ Ｐゴシック"/>
            </a:endParaRPr>
          </a:p>
        </p:txBody>
      </p:sp>
    </p:spTree>
    <p:extLst>
      <p:ext uri="{BB962C8B-B14F-4D97-AF65-F5344CB8AC3E}">
        <p14:creationId xmlns:p14="http://schemas.microsoft.com/office/powerpoint/2010/main" val="36789949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r>
              <a:rPr lang="en-US" altLang="ja-JP" smtClean="0">
                <a:latin typeface="Calibri"/>
                <a:ea typeface="ＭＳ Ｐゴシック"/>
              </a:rPr>
              <a:t>2015/02/23</a:t>
            </a:r>
            <a:endParaRPr lang="ja-JP" altLang="en-US">
              <a:latin typeface="Calibri"/>
              <a:ea typeface="ＭＳ Ｐゴシック"/>
            </a:endParaRPr>
          </a:p>
        </p:txBody>
      </p:sp>
      <p:sp>
        <p:nvSpPr>
          <p:cNvPr id="4" name="フッター プレースホルダー 3"/>
          <p:cNvSpPr>
            <a:spLocks noGrp="1"/>
          </p:cNvSpPr>
          <p:nvPr>
            <p:ph type="ftr" sz="quarter" idx="11"/>
          </p:nvPr>
        </p:nvSpPr>
        <p:spPr/>
        <p:txBody>
          <a:bodyPr/>
          <a:lstStyle/>
          <a:p>
            <a:r>
              <a:rPr lang="ja-JP" altLang="en-US" smtClean="0">
                <a:latin typeface="Calibri"/>
                <a:ea typeface="ＭＳ Ｐゴシック"/>
              </a:rPr>
              <a:t>テキストマイニングに基づく</a:t>
            </a:r>
            <a:r>
              <a:rPr lang="en-US" altLang="ja-JP" smtClean="0">
                <a:latin typeface="Calibri"/>
                <a:ea typeface="ＭＳ Ｐゴシック"/>
              </a:rPr>
              <a:t>OSS</a:t>
            </a:r>
            <a:r>
              <a:rPr lang="ja-JP" altLang="en-US" smtClean="0">
                <a:latin typeface="Calibri"/>
                <a:ea typeface="ＭＳ Ｐゴシック"/>
              </a:rPr>
              <a:t>ライセンス記述の分析：</a:t>
            </a:r>
            <a:r>
              <a:rPr lang="en-US" altLang="ja-JP" smtClean="0">
                <a:latin typeface="Calibri"/>
                <a:ea typeface="ＭＳ Ｐゴシック"/>
              </a:rPr>
              <a:t>OSS</a:t>
            </a:r>
            <a:r>
              <a:rPr lang="ja-JP" altLang="en-US" smtClean="0">
                <a:latin typeface="Calibri"/>
                <a:ea typeface="ＭＳ Ｐゴシック"/>
              </a:rPr>
              <a:t>ライセンス特定のためのルール作成支援</a:t>
            </a:r>
            <a:endParaRPr lang="ja-JP" altLang="en-US">
              <a:latin typeface="Calibri"/>
              <a:ea typeface="ＭＳ Ｐゴシック"/>
            </a:endParaRPr>
          </a:p>
        </p:txBody>
      </p:sp>
      <p:sp>
        <p:nvSpPr>
          <p:cNvPr id="5" name="スライド番号プレースホルダー 4"/>
          <p:cNvSpPr>
            <a:spLocks noGrp="1"/>
          </p:cNvSpPr>
          <p:nvPr>
            <p:ph type="sldNum" sz="quarter" idx="12"/>
          </p:nvPr>
        </p:nvSpPr>
        <p:spPr/>
        <p:txBody>
          <a:bodyPr/>
          <a:lstStyle/>
          <a:p>
            <a:fld id="{A78F63B4-1C2F-F341-8431-1B36A8C967E5}" type="slidenum">
              <a:rPr lang="ja-JP" altLang="en-US" smtClean="0">
                <a:solidFill>
                  <a:prstClr val="white"/>
                </a:solidFill>
                <a:latin typeface="Calibri"/>
                <a:ea typeface="ＭＳ Ｐゴシック"/>
              </a:rPr>
              <a:pPr/>
              <a:t>‹#›</a:t>
            </a:fld>
            <a:endParaRPr lang="ja-JP" altLang="en-US">
              <a:solidFill>
                <a:prstClr val="white"/>
              </a:solidFill>
              <a:latin typeface="Calibri"/>
              <a:ea typeface="ＭＳ Ｐゴシック"/>
            </a:endParaRPr>
          </a:p>
        </p:txBody>
      </p:sp>
    </p:spTree>
    <p:extLst>
      <p:ext uri="{BB962C8B-B14F-4D97-AF65-F5344CB8AC3E}">
        <p14:creationId xmlns:p14="http://schemas.microsoft.com/office/powerpoint/2010/main" val="6626830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r>
              <a:rPr lang="en-US" altLang="ja-JP" smtClean="0">
                <a:latin typeface="Calibri"/>
                <a:ea typeface="ＭＳ Ｐゴシック"/>
              </a:rPr>
              <a:t>2015/02/23</a:t>
            </a:r>
            <a:endParaRPr lang="ja-JP" altLang="en-US">
              <a:latin typeface="Calibri"/>
              <a:ea typeface="ＭＳ Ｐゴシック"/>
            </a:endParaRPr>
          </a:p>
        </p:txBody>
      </p:sp>
      <p:sp>
        <p:nvSpPr>
          <p:cNvPr id="3" name="フッター プレースホルダー 2"/>
          <p:cNvSpPr>
            <a:spLocks noGrp="1"/>
          </p:cNvSpPr>
          <p:nvPr>
            <p:ph type="ftr" sz="quarter" idx="11"/>
          </p:nvPr>
        </p:nvSpPr>
        <p:spPr/>
        <p:txBody>
          <a:bodyPr/>
          <a:lstStyle/>
          <a:p>
            <a:r>
              <a:rPr lang="ja-JP" altLang="en-US" smtClean="0">
                <a:latin typeface="Calibri"/>
                <a:ea typeface="ＭＳ Ｐゴシック"/>
              </a:rPr>
              <a:t>テキストマイニングに基づく</a:t>
            </a:r>
            <a:r>
              <a:rPr lang="en-US" altLang="ja-JP" smtClean="0">
                <a:latin typeface="Calibri"/>
                <a:ea typeface="ＭＳ Ｐゴシック"/>
              </a:rPr>
              <a:t>OSS</a:t>
            </a:r>
            <a:r>
              <a:rPr lang="ja-JP" altLang="en-US" smtClean="0">
                <a:latin typeface="Calibri"/>
                <a:ea typeface="ＭＳ Ｐゴシック"/>
              </a:rPr>
              <a:t>ライセンス記述の分析：</a:t>
            </a:r>
            <a:r>
              <a:rPr lang="en-US" altLang="ja-JP" smtClean="0">
                <a:latin typeface="Calibri"/>
                <a:ea typeface="ＭＳ Ｐゴシック"/>
              </a:rPr>
              <a:t>OSS</a:t>
            </a:r>
            <a:r>
              <a:rPr lang="ja-JP" altLang="en-US" smtClean="0">
                <a:latin typeface="Calibri"/>
                <a:ea typeface="ＭＳ Ｐゴシック"/>
              </a:rPr>
              <a:t>ライセンス特定のためのルール作成支援</a:t>
            </a:r>
            <a:endParaRPr lang="ja-JP" altLang="en-US">
              <a:latin typeface="Calibri"/>
              <a:ea typeface="ＭＳ Ｐゴシック"/>
            </a:endParaRPr>
          </a:p>
        </p:txBody>
      </p:sp>
      <p:sp>
        <p:nvSpPr>
          <p:cNvPr id="4" name="スライド番号プレースホルダー 3"/>
          <p:cNvSpPr>
            <a:spLocks noGrp="1"/>
          </p:cNvSpPr>
          <p:nvPr>
            <p:ph type="sldNum" sz="quarter" idx="12"/>
          </p:nvPr>
        </p:nvSpPr>
        <p:spPr/>
        <p:txBody>
          <a:bodyPr/>
          <a:lstStyle/>
          <a:p>
            <a:fld id="{A78F63B4-1C2F-F341-8431-1B36A8C967E5}" type="slidenum">
              <a:rPr lang="ja-JP" altLang="en-US" smtClean="0">
                <a:solidFill>
                  <a:prstClr val="white"/>
                </a:solidFill>
                <a:latin typeface="Calibri"/>
                <a:ea typeface="ＭＳ Ｐゴシック"/>
              </a:rPr>
              <a:pPr/>
              <a:t>‹#›</a:t>
            </a:fld>
            <a:endParaRPr lang="ja-JP" altLang="en-US">
              <a:solidFill>
                <a:prstClr val="white"/>
              </a:solidFill>
              <a:latin typeface="Calibri"/>
              <a:ea typeface="ＭＳ Ｐゴシック"/>
            </a:endParaRPr>
          </a:p>
        </p:txBody>
      </p:sp>
    </p:spTree>
    <p:extLst>
      <p:ext uri="{BB962C8B-B14F-4D97-AF65-F5344CB8AC3E}">
        <p14:creationId xmlns:p14="http://schemas.microsoft.com/office/powerpoint/2010/main" val="12908427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r>
              <a:rPr lang="en-US" altLang="ja-JP" smtClean="0">
                <a:latin typeface="Calibri"/>
                <a:ea typeface="ＭＳ Ｐゴシック"/>
              </a:rPr>
              <a:t>2015/02/23</a:t>
            </a:r>
            <a:endParaRPr lang="ja-JP" altLang="en-US">
              <a:latin typeface="Calibri"/>
              <a:ea typeface="ＭＳ Ｐゴシック"/>
            </a:endParaRPr>
          </a:p>
        </p:txBody>
      </p:sp>
      <p:sp>
        <p:nvSpPr>
          <p:cNvPr id="6" name="フッター プレースホルダー 5"/>
          <p:cNvSpPr>
            <a:spLocks noGrp="1"/>
          </p:cNvSpPr>
          <p:nvPr>
            <p:ph type="ftr" sz="quarter" idx="11"/>
          </p:nvPr>
        </p:nvSpPr>
        <p:spPr/>
        <p:txBody>
          <a:bodyPr/>
          <a:lstStyle/>
          <a:p>
            <a:r>
              <a:rPr lang="ja-JP" altLang="en-US" smtClean="0">
                <a:latin typeface="Calibri"/>
                <a:ea typeface="ＭＳ Ｐゴシック"/>
              </a:rPr>
              <a:t>テキストマイニングに基づく</a:t>
            </a:r>
            <a:r>
              <a:rPr lang="en-US" altLang="ja-JP" smtClean="0">
                <a:latin typeface="Calibri"/>
                <a:ea typeface="ＭＳ Ｐゴシック"/>
              </a:rPr>
              <a:t>OSS</a:t>
            </a:r>
            <a:r>
              <a:rPr lang="ja-JP" altLang="en-US" smtClean="0">
                <a:latin typeface="Calibri"/>
                <a:ea typeface="ＭＳ Ｐゴシック"/>
              </a:rPr>
              <a:t>ライセンス記述の分析：</a:t>
            </a:r>
            <a:r>
              <a:rPr lang="en-US" altLang="ja-JP" smtClean="0">
                <a:latin typeface="Calibri"/>
                <a:ea typeface="ＭＳ Ｐゴシック"/>
              </a:rPr>
              <a:t>OSS</a:t>
            </a:r>
            <a:r>
              <a:rPr lang="ja-JP" altLang="en-US" smtClean="0">
                <a:latin typeface="Calibri"/>
                <a:ea typeface="ＭＳ Ｐゴシック"/>
              </a:rPr>
              <a:t>ライセンス特定のためのルール作成支援</a:t>
            </a:r>
            <a:endParaRPr lang="ja-JP" altLang="en-US">
              <a:latin typeface="Calibri"/>
              <a:ea typeface="ＭＳ Ｐゴシック"/>
            </a:endParaRPr>
          </a:p>
        </p:txBody>
      </p:sp>
      <p:sp>
        <p:nvSpPr>
          <p:cNvPr id="7" name="スライド番号プレースホルダー 6"/>
          <p:cNvSpPr>
            <a:spLocks noGrp="1"/>
          </p:cNvSpPr>
          <p:nvPr>
            <p:ph type="sldNum" sz="quarter" idx="12"/>
          </p:nvPr>
        </p:nvSpPr>
        <p:spPr/>
        <p:txBody>
          <a:bodyPr/>
          <a:lstStyle/>
          <a:p>
            <a:fld id="{A78F63B4-1C2F-F341-8431-1B36A8C967E5}" type="slidenum">
              <a:rPr lang="ja-JP" altLang="en-US" smtClean="0">
                <a:solidFill>
                  <a:prstClr val="white"/>
                </a:solidFill>
                <a:latin typeface="Calibri"/>
                <a:ea typeface="ＭＳ Ｐゴシック"/>
              </a:rPr>
              <a:pPr/>
              <a:t>‹#›</a:t>
            </a:fld>
            <a:endParaRPr lang="ja-JP" altLang="en-US">
              <a:solidFill>
                <a:prstClr val="white"/>
              </a:solidFill>
              <a:latin typeface="Calibri"/>
              <a:ea typeface="ＭＳ Ｐゴシック"/>
            </a:endParaRPr>
          </a:p>
        </p:txBody>
      </p:sp>
    </p:spTree>
    <p:extLst>
      <p:ext uri="{BB962C8B-B14F-4D97-AF65-F5344CB8AC3E}">
        <p14:creationId xmlns:p14="http://schemas.microsoft.com/office/powerpoint/2010/main" val="8944696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kumimoji="1" lang="ja-JP" altLang="en-US" smtClean="0"/>
              <a:t>プレースホルダーまでドラッグするかアイコンをクリックして図を追加</a:t>
            </a:r>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r>
              <a:rPr lang="en-US" altLang="ja-JP" smtClean="0">
                <a:latin typeface="Calibri"/>
                <a:ea typeface="ＭＳ Ｐゴシック"/>
              </a:rPr>
              <a:t>2015/02/23</a:t>
            </a:r>
            <a:endParaRPr lang="ja-JP" altLang="en-US">
              <a:latin typeface="Calibri"/>
              <a:ea typeface="ＭＳ Ｐゴシック"/>
            </a:endParaRPr>
          </a:p>
        </p:txBody>
      </p:sp>
      <p:sp>
        <p:nvSpPr>
          <p:cNvPr id="6" name="フッター プレースホルダー 5"/>
          <p:cNvSpPr>
            <a:spLocks noGrp="1"/>
          </p:cNvSpPr>
          <p:nvPr>
            <p:ph type="ftr" sz="quarter" idx="11"/>
          </p:nvPr>
        </p:nvSpPr>
        <p:spPr/>
        <p:txBody>
          <a:bodyPr/>
          <a:lstStyle/>
          <a:p>
            <a:r>
              <a:rPr lang="ja-JP" altLang="en-US" smtClean="0">
                <a:latin typeface="Calibri"/>
                <a:ea typeface="ＭＳ Ｐゴシック"/>
              </a:rPr>
              <a:t>テキストマイニングに基づく</a:t>
            </a:r>
            <a:r>
              <a:rPr lang="en-US" altLang="ja-JP" smtClean="0">
                <a:latin typeface="Calibri"/>
                <a:ea typeface="ＭＳ Ｐゴシック"/>
              </a:rPr>
              <a:t>OSS</a:t>
            </a:r>
            <a:r>
              <a:rPr lang="ja-JP" altLang="en-US" smtClean="0">
                <a:latin typeface="Calibri"/>
                <a:ea typeface="ＭＳ Ｐゴシック"/>
              </a:rPr>
              <a:t>ライセンス記述の分析：</a:t>
            </a:r>
            <a:r>
              <a:rPr lang="en-US" altLang="ja-JP" smtClean="0">
                <a:latin typeface="Calibri"/>
                <a:ea typeface="ＭＳ Ｐゴシック"/>
              </a:rPr>
              <a:t>OSS</a:t>
            </a:r>
            <a:r>
              <a:rPr lang="ja-JP" altLang="en-US" smtClean="0">
                <a:latin typeface="Calibri"/>
                <a:ea typeface="ＭＳ Ｐゴシック"/>
              </a:rPr>
              <a:t>ライセンス特定のためのルール作成支援</a:t>
            </a:r>
            <a:endParaRPr lang="ja-JP" altLang="en-US">
              <a:latin typeface="Calibri"/>
              <a:ea typeface="ＭＳ Ｐゴシック"/>
            </a:endParaRPr>
          </a:p>
        </p:txBody>
      </p:sp>
      <p:sp>
        <p:nvSpPr>
          <p:cNvPr id="7" name="スライド番号プレースホルダー 6"/>
          <p:cNvSpPr>
            <a:spLocks noGrp="1"/>
          </p:cNvSpPr>
          <p:nvPr>
            <p:ph type="sldNum" sz="quarter" idx="12"/>
          </p:nvPr>
        </p:nvSpPr>
        <p:spPr/>
        <p:txBody>
          <a:bodyPr/>
          <a:lstStyle/>
          <a:p>
            <a:fld id="{A78F63B4-1C2F-F341-8431-1B36A8C967E5}" type="slidenum">
              <a:rPr lang="ja-JP" altLang="en-US" smtClean="0">
                <a:solidFill>
                  <a:prstClr val="white"/>
                </a:solidFill>
                <a:latin typeface="Calibri"/>
                <a:ea typeface="ＭＳ Ｐゴシック"/>
              </a:rPr>
              <a:pPr/>
              <a:t>‹#›</a:t>
            </a:fld>
            <a:endParaRPr lang="ja-JP" altLang="en-US">
              <a:solidFill>
                <a:prstClr val="white"/>
              </a:solidFill>
              <a:latin typeface="Calibri"/>
              <a:ea typeface="ＭＳ Ｐゴシック"/>
            </a:endParaRPr>
          </a:p>
        </p:txBody>
      </p:sp>
    </p:spTree>
    <p:extLst>
      <p:ext uri="{BB962C8B-B14F-4D97-AF65-F5344CB8AC3E}">
        <p14:creationId xmlns:p14="http://schemas.microsoft.com/office/powerpoint/2010/main" val="41219186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r>
              <a:rPr lang="en-US" altLang="ja-JP" smtClean="0">
                <a:latin typeface="Calibri"/>
                <a:ea typeface="ＭＳ Ｐゴシック"/>
              </a:rPr>
              <a:t>2015/02/23</a:t>
            </a:r>
            <a:endParaRPr lang="ja-JP" altLang="en-US">
              <a:latin typeface="Calibri"/>
              <a:ea typeface="ＭＳ Ｐゴシック"/>
            </a:endParaRPr>
          </a:p>
        </p:txBody>
      </p:sp>
      <p:sp>
        <p:nvSpPr>
          <p:cNvPr id="5" name="フッター プレースホルダー 4"/>
          <p:cNvSpPr>
            <a:spLocks noGrp="1"/>
          </p:cNvSpPr>
          <p:nvPr>
            <p:ph type="ftr" sz="quarter" idx="11"/>
          </p:nvPr>
        </p:nvSpPr>
        <p:spPr/>
        <p:txBody>
          <a:bodyPr/>
          <a:lstStyle/>
          <a:p>
            <a:r>
              <a:rPr lang="ja-JP" altLang="en-US" smtClean="0">
                <a:latin typeface="Calibri"/>
                <a:ea typeface="ＭＳ Ｐゴシック"/>
              </a:rPr>
              <a:t>テキストマイニングに基づく</a:t>
            </a:r>
            <a:r>
              <a:rPr lang="en-US" altLang="ja-JP" smtClean="0">
                <a:latin typeface="Calibri"/>
                <a:ea typeface="ＭＳ Ｐゴシック"/>
              </a:rPr>
              <a:t>OSS</a:t>
            </a:r>
            <a:r>
              <a:rPr lang="ja-JP" altLang="en-US" smtClean="0">
                <a:latin typeface="Calibri"/>
                <a:ea typeface="ＭＳ Ｐゴシック"/>
              </a:rPr>
              <a:t>ライセンス記述の分析：</a:t>
            </a:r>
            <a:r>
              <a:rPr lang="en-US" altLang="ja-JP" smtClean="0">
                <a:latin typeface="Calibri"/>
                <a:ea typeface="ＭＳ Ｐゴシック"/>
              </a:rPr>
              <a:t>OSS</a:t>
            </a:r>
            <a:r>
              <a:rPr lang="ja-JP" altLang="en-US" smtClean="0">
                <a:latin typeface="Calibri"/>
                <a:ea typeface="ＭＳ Ｐゴシック"/>
              </a:rPr>
              <a:t>ライセンス特定のためのルール作成支援</a:t>
            </a:r>
            <a:endParaRPr lang="ja-JP" altLang="en-US">
              <a:latin typeface="Calibri"/>
              <a:ea typeface="ＭＳ Ｐゴシック"/>
            </a:endParaRPr>
          </a:p>
        </p:txBody>
      </p:sp>
      <p:sp>
        <p:nvSpPr>
          <p:cNvPr id="6" name="スライド番号プレースホルダー 5"/>
          <p:cNvSpPr>
            <a:spLocks noGrp="1"/>
          </p:cNvSpPr>
          <p:nvPr>
            <p:ph type="sldNum" sz="quarter" idx="12"/>
          </p:nvPr>
        </p:nvSpPr>
        <p:spPr/>
        <p:txBody>
          <a:bodyPr/>
          <a:lstStyle/>
          <a:p>
            <a:fld id="{A78F63B4-1C2F-F341-8431-1B36A8C967E5}" type="slidenum">
              <a:rPr lang="ja-JP" altLang="en-US" smtClean="0">
                <a:solidFill>
                  <a:prstClr val="white"/>
                </a:solidFill>
                <a:latin typeface="Calibri"/>
                <a:ea typeface="ＭＳ Ｐゴシック"/>
              </a:rPr>
              <a:pPr/>
              <a:t>‹#›</a:t>
            </a:fld>
            <a:endParaRPr lang="ja-JP" altLang="en-US">
              <a:solidFill>
                <a:prstClr val="white"/>
              </a:solidFill>
              <a:latin typeface="Calibri"/>
              <a:ea typeface="ＭＳ Ｐゴシック"/>
            </a:endParaRPr>
          </a:p>
        </p:txBody>
      </p:sp>
    </p:spTree>
    <p:extLst>
      <p:ext uri="{BB962C8B-B14F-4D97-AF65-F5344CB8AC3E}">
        <p14:creationId xmlns:p14="http://schemas.microsoft.com/office/powerpoint/2010/main" val="16580744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r>
              <a:rPr lang="en-US" altLang="ja-JP" smtClean="0">
                <a:latin typeface="Calibri"/>
                <a:ea typeface="ＭＳ Ｐゴシック"/>
              </a:rPr>
              <a:t>2015/02/23</a:t>
            </a:r>
            <a:endParaRPr lang="ja-JP" altLang="en-US">
              <a:latin typeface="Calibri"/>
              <a:ea typeface="ＭＳ Ｐゴシック"/>
            </a:endParaRPr>
          </a:p>
        </p:txBody>
      </p:sp>
      <p:sp>
        <p:nvSpPr>
          <p:cNvPr id="5" name="フッター プレースホルダー 4"/>
          <p:cNvSpPr>
            <a:spLocks noGrp="1"/>
          </p:cNvSpPr>
          <p:nvPr>
            <p:ph type="ftr" sz="quarter" idx="11"/>
          </p:nvPr>
        </p:nvSpPr>
        <p:spPr/>
        <p:txBody>
          <a:bodyPr/>
          <a:lstStyle/>
          <a:p>
            <a:r>
              <a:rPr lang="ja-JP" altLang="en-US" smtClean="0">
                <a:latin typeface="Calibri"/>
                <a:ea typeface="ＭＳ Ｐゴシック"/>
              </a:rPr>
              <a:t>テキストマイニングに基づく</a:t>
            </a:r>
            <a:r>
              <a:rPr lang="en-US" altLang="ja-JP" smtClean="0">
                <a:latin typeface="Calibri"/>
                <a:ea typeface="ＭＳ Ｐゴシック"/>
              </a:rPr>
              <a:t>OSS</a:t>
            </a:r>
            <a:r>
              <a:rPr lang="ja-JP" altLang="en-US" smtClean="0">
                <a:latin typeface="Calibri"/>
                <a:ea typeface="ＭＳ Ｐゴシック"/>
              </a:rPr>
              <a:t>ライセンス記述の分析：</a:t>
            </a:r>
            <a:r>
              <a:rPr lang="en-US" altLang="ja-JP" smtClean="0">
                <a:latin typeface="Calibri"/>
                <a:ea typeface="ＭＳ Ｐゴシック"/>
              </a:rPr>
              <a:t>OSS</a:t>
            </a:r>
            <a:r>
              <a:rPr lang="ja-JP" altLang="en-US" smtClean="0">
                <a:latin typeface="Calibri"/>
                <a:ea typeface="ＭＳ Ｐゴシック"/>
              </a:rPr>
              <a:t>ライセンス特定のためのルール作成支援</a:t>
            </a:r>
            <a:endParaRPr lang="ja-JP" altLang="en-US">
              <a:latin typeface="Calibri"/>
              <a:ea typeface="ＭＳ Ｐゴシック"/>
            </a:endParaRPr>
          </a:p>
        </p:txBody>
      </p:sp>
      <p:sp>
        <p:nvSpPr>
          <p:cNvPr id="6" name="スライド番号プレースホルダー 5"/>
          <p:cNvSpPr>
            <a:spLocks noGrp="1"/>
          </p:cNvSpPr>
          <p:nvPr>
            <p:ph type="sldNum" sz="quarter" idx="12"/>
          </p:nvPr>
        </p:nvSpPr>
        <p:spPr/>
        <p:txBody>
          <a:bodyPr/>
          <a:lstStyle/>
          <a:p>
            <a:fld id="{A78F63B4-1C2F-F341-8431-1B36A8C967E5}" type="slidenum">
              <a:rPr lang="ja-JP" altLang="en-US" smtClean="0">
                <a:solidFill>
                  <a:prstClr val="white"/>
                </a:solidFill>
                <a:latin typeface="Calibri"/>
                <a:ea typeface="ＭＳ Ｐゴシック"/>
              </a:rPr>
              <a:pPr/>
              <a:t>‹#›</a:t>
            </a:fld>
            <a:endParaRPr lang="ja-JP" altLang="en-US">
              <a:solidFill>
                <a:prstClr val="white"/>
              </a:solidFill>
              <a:latin typeface="Calibri"/>
              <a:ea typeface="ＭＳ Ｐゴシック"/>
            </a:endParaRPr>
          </a:p>
        </p:txBody>
      </p:sp>
    </p:spTree>
    <p:extLst>
      <p:ext uri="{BB962C8B-B14F-4D97-AF65-F5344CB8AC3E}">
        <p14:creationId xmlns:p14="http://schemas.microsoft.com/office/powerpoint/2010/main" val="3185408445"/>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332656"/>
            <a:ext cx="8229600" cy="1084982"/>
          </a:xfrm>
          <a:prstGeom prst="rect">
            <a:avLst/>
          </a:prstGeom>
        </p:spPr>
        <p:txBody>
          <a:bodyPr vert="horz" lIns="91440" tIns="45720" rIns="91440" bIns="45720" rtlCol="0" anchor="ctr">
            <a:normAutofit/>
          </a:bodyPr>
          <a:lstStyle/>
          <a:p>
            <a:r>
              <a:rPr kumimoji="1" lang="ja-JP" altLang="en-US" dirty="0" smtClean="0"/>
              <a:t>マスター タイトルの書式設定</a:t>
            </a:r>
            <a:endParaRPr kumimoji="1" lang="ja-JP" altLang="en-US" dirty="0"/>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dirty="0" smtClean="0"/>
              <a:t>マスター テキストの書式設定</a:t>
            </a:r>
          </a:p>
          <a:p>
            <a:pPr lvl="1"/>
            <a:r>
              <a:rPr kumimoji="1" lang="ja-JP" altLang="en-US" dirty="0" smtClean="0"/>
              <a:t>第 </a:t>
            </a:r>
            <a:r>
              <a:rPr kumimoji="1" lang="en-US" altLang="ja-JP" dirty="0" smtClean="0"/>
              <a:t>2 </a:t>
            </a:r>
            <a:r>
              <a:rPr kumimoji="1" lang="ja-JP" altLang="en-US" dirty="0" smtClean="0"/>
              <a:t>レベル</a:t>
            </a:r>
          </a:p>
          <a:p>
            <a:pPr lvl="2"/>
            <a:r>
              <a:rPr kumimoji="1" lang="ja-JP" altLang="en-US" dirty="0" smtClean="0"/>
              <a:t>第 </a:t>
            </a:r>
            <a:r>
              <a:rPr kumimoji="1" lang="en-US" altLang="ja-JP" dirty="0" smtClean="0"/>
              <a:t>3 </a:t>
            </a:r>
            <a:r>
              <a:rPr kumimoji="1" lang="ja-JP" altLang="en-US" dirty="0" smtClean="0"/>
              <a:t>レベル</a:t>
            </a:r>
          </a:p>
          <a:p>
            <a:pPr lvl="3"/>
            <a:r>
              <a:rPr kumimoji="1" lang="ja-JP" altLang="en-US" dirty="0" smtClean="0"/>
              <a:t>第 </a:t>
            </a:r>
            <a:r>
              <a:rPr kumimoji="1" lang="en-US" altLang="ja-JP" dirty="0" smtClean="0"/>
              <a:t>4 </a:t>
            </a:r>
            <a:r>
              <a:rPr kumimoji="1" lang="ja-JP" altLang="en-US" dirty="0" smtClean="0"/>
              <a:t>レベル</a:t>
            </a:r>
          </a:p>
          <a:p>
            <a:pPr lvl="4"/>
            <a:r>
              <a:rPr kumimoji="1" lang="ja-JP" altLang="en-US" dirty="0" smtClean="0"/>
              <a:t>第 </a:t>
            </a:r>
            <a:r>
              <a:rPr kumimoji="1" lang="en-US" altLang="ja-JP" dirty="0" smtClean="0"/>
              <a:t>5 </a:t>
            </a:r>
            <a:r>
              <a:rPr kumimoji="1" lang="ja-JP" altLang="en-US" dirty="0" smtClean="0"/>
              <a:t>レベル</a:t>
            </a:r>
            <a:endParaRPr kumimoji="1" lang="ja-JP" altLang="en-US" dirty="0"/>
          </a:p>
        </p:txBody>
      </p:sp>
      <p:sp>
        <p:nvSpPr>
          <p:cNvPr id="7" name="正方形/長方形 6"/>
          <p:cNvSpPr/>
          <p:nvPr/>
        </p:nvSpPr>
        <p:spPr>
          <a:xfrm>
            <a:off x="0" y="0"/>
            <a:ext cx="9144000" cy="2811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latin typeface="Calibri"/>
              <a:ea typeface="ＭＳ Ｐゴシック"/>
            </a:endParaRPr>
          </a:p>
        </p:txBody>
      </p:sp>
      <p:sp>
        <p:nvSpPr>
          <p:cNvPr id="8" name="正方形/長方形 7"/>
          <p:cNvSpPr/>
          <p:nvPr/>
        </p:nvSpPr>
        <p:spPr>
          <a:xfrm>
            <a:off x="0" y="6576814"/>
            <a:ext cx="9144000" cy="2811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latin typeface="Calibri"/>
              <a:ea typeface="ＭＳ Ｐゴシック"/>
            </a:endParaRPr>
          </a:p>
        </p:txBody>
      </p:sp>
      <p:sp>
        <p:nvSpPr>
          <p:cNvPr id="6" name="スライド番号プレースホルダー 5"/>
          <p:cNvSpPr>
            <a:spLocks noGrp="1"/>
          </p:cNvSpPr>
          <p:nvPr>
            <p:ph type="sldNum" sz="quarter" idx="4"/>
          </p:nvPr>
        </p:nvSpPr>
        <p:spPr>
          <a:xfrm>
            <a:off x="6676352" y="6538912"/>
            <a:ext cx="2133600" cy="365125"/>
          </a:xfrm>
          <a:prstGeom prst="rect">
            <a:avLst/>
          </a:prstGeom>
        </p:spPr>
        <p:txBody>
          <a:bodyPr vert="horz" lIns="91440" tIns="45720" rIns="91440" bIns="45720" rtlCol="0" anchor="ctr"/>
          <a:lstStyle>
            <a:lvl1pPr algn="r">
              <a:defRPr sz="1200">
                <a:solidFill>
                  <a:schemeClr val="bg1"/>
                </a:solidFill>
              </a:defRPr>
            </a:lvl1pPr>
          </a:lstStyle>
          <a:p>
            <a:fld id="{A78F63B4-1C2F-F341-8431-1B36A8C967E5}" type="slidenum">
              <a:rPr lang="ja-JP" altLang="en-US" smtClean="0">
                <a:solidFill>
                  <a:prstClr val="white"/>
                </a:solidFill>
                <a:latin typeface="Calibri"/>
                <a:ea typeface="ＭＳ Ｐゴシック"/>
              </a:rPr>
              <a:pPr/>
              <a:t>‹#›</a:t>
            </a:fld>
            <a:endParaRPr lang="ja-JP" altLang="en-US" dirty="0">
              <a:solidFill>
                <a:prstClr val="white"/>
              </a:solidFill>
              <a:latin typeface="Calibri"/>
              <a:ea typeface="ＭＳ Ｐゴシック"/>
            </a:endParaRPr>
          </a:p>
        </p:txBody>
      </p:sp>
      <p:sp>
        <p:nvSpPr>
          <p:cNvPr id="4" name="日付プレースホルダー 3"/>
          <p:cNvSpPr>
            <a:spLocks noGrp="1"/>
          </p:cNvSpPr>
          <p:nvPr>
            <p:ph type="dt" sz="half" idx="2"/>
          </p:nvPr>
        </p:nvSpPr>
        <p:spPr>
          <a:xfrm>
            <a:off x="457200" y="6543242"/>
            <a:ext cx="2133600" cy="365125"/>
          </a:xfrm>
          <a:prstGeom prst="rect">
            <a:avLst/>
          </a:prstGeom>
        </p:spPr>
        <p:txBody>
          <a:bodyPr vert="horz" lIns="91440" tIns="45720" rIns="91440" bIns="45720" rtlCol="0" anchor="ctr"/>
          <a:lstStyle>
            <a:lvl1pPr algn="l">
              <a:defRPr sz="1200">
                <a:solidFill>
                  <a:srgbClr val="FFFFFF"/>
                </a:solidFill>
              </a:defRPr>
            </a:lvl1pPr>
          </a:lstStyle>
          <a:p>
            <a:r>
              <a:rPr lang="en-US" altLang="ja-JP" smtClean="0">
                <a:latin typeface="Calibri"/>
                <a:ea typeface="ＭＳ Ｐゴシック"/>
              </a:rPr>
              <a:t>2015/02/23</a:t>
            </a:r>
            <a:endParaRPr lang="ja-JP" altLang="en-US" dirty="0">
              <a:latin typeface="Calibri"/>
              <a:ea typeface="ＭＳ Ｐゴシック"/>
            </a:endParaRPr>
          </a:p>
        </p:txBody>
      </p:sp>
      <p:sp>
        <p:nvSpPr>
          <p:cNvPr id="5" name="フッター プレースホルダー 4"/>
          <p:cNvSpPr>
            <a:spLocks noGrp="1"/>
          </p:cNvSpPr>
          <p:nvPr>
            <p:ph type="ftr" sz="quarter" idx="3"/>
          </p:nvPr>
        </p:nvSpPr>
        <p:spPr>
          <a:xfrm>
            <a:off x="1539395" y="6538912"/>
            <a:ext cx="6503938" cy="365125"/>
          </a:xfrm>
          <a:prstGeom prst="rect">
            <a:avLst/>
          </a:prstGeom>
        </p:spPr>
        <p:txBody>
          <a:bodyPr vert="horz" lIns="91440" tIns="45720" rIns="91440" bIns="45720" rtlCol="0" anchor="ctr"/>
          <a:lstStyle>
            <a:lvl1pPr algn="ctr">
              <a:defRPr sz="1200">
                <a:solidFill>
                  <a:srgbClr val="FFFFFF"/>
                </a:solidFill>
              </a:defRPr>
            </a:lvl1pPr>
          </a:lstStyle>
          <a:p>
            <a:r>
              <a:rPr lang="ja-JP" altLang="en-US" dirty="0" smtClean="0">
                <a:latin typeface="Calibri"/>
                <a:ea typeface="ＭＳ Ｐゴシック"/>
              </a:rPr>
              <a:t>テキストマイニングに基づく</a:t>
            </a:r>
            <a:r>
              <a:rPr lang="en-US" altLang="ja-JP" dirty="0" smtClean="0">
                <a:latin typeface="Calibri"/>
                <a:ea typeface="ＭＳ Ｐゴシック"/>
              </a:rPr>
              <a:t>OSS</a:t>
            </a:r>
            <a:r>
              <a:rPr lang="ja-JP" altLang="en-US" dirty="0" smtClean="0">
                <a:latin typeface="Calibri"/>
                <a:ea typeface="ＭＳ Ｐゴシック"/>
              </a:rPr>
              <a:t>ライセンス記述の分析：</a:t>
            </a:r>
            <a:r>
              <a:rPr lang="en-US" altLang="ja-JP" dirty="0" smtClean="0">
                <a:latin typeface="Calibri"/>
                <a:ea typeface="ＭＳ Ｐゴシック"/>
              </a:rPr>
              <a:t>OSS</a:t>
            </a:r>
            <a:r>
              <a:rPr lang="ja-JP" altLang="en-US" dirty="0" smtClean="0">
                <a:latin typeface="Calibri"/>
                <a:ea typeface="ＭＳ Ｐゴシック"/>
              </a:rPr>
              <a:t>ライセンス特定のためのルール作成支援</a:t>
            </a:r>
            <a:endParaRPr lang="ja-JP" altLang="en-US" dirty="0">
              <a:latin typeface="Calibri"/>
              <a:ea typeface="ＭＳ Ｐゴシック"/>
            </a:endParaRPr>
          </a:p>
        </p:txBody>
      </p:sp>
    </p:spTree>
    <p:extLst>
      <p:ext uri="{BB962C8B-B14F-4D97-AF65-F5344CB8AC3E}">
        <p14:creationId xmlns:p14="http://schemas.microsoft.com/office/powerpoint/2010/main" val="417941076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xmlns:p14="http://schemas.microsoft.com/office/powerpoint/2010/main" id="1" dur="indefinite" restart="never" nodeType="tmRoot"/>
      </p:par>
    </p:tnLst>
  </p:timing>
  <p:hf hdr="0"/>
  <p:txStyles>
    <p:titleStyle>
      <a:lvl1pPr algn="ctr" defTabSz="914400" rtl="0" eaLnBrk="1" latinLnBrk="0" hangingPunct="1">
        <a:spcBef>
          <a:spcPct val="0"/>
        </a:spcBef>
        <a:buNone/>
        <a:defRPr kumimoji="1" sz="4400" kern="1200">
          <a:solidFill>
            <a:schemeClr val="tx1"/>
          </a:solidFill>
          <a:latin typeface="HGP創英ﾌﾟﾚｾﾞﾝｽEB" panose="02020800000000000000" pitchFamily="18" charset="-128"/>
          <a:ea typeface="HGP創英ﾌﾟﾚｾﾞﾝｽEB" panose="02020800000000000000" pitchFamily="18" charset="-128"/>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HGP創英ﾌﾟﾚｾﾞﾝｽEB" panose="02020800000000000000" pitchFamily="18" charset="-128"/>
          <a:ea typeface="HGP創英ﾌﾟﾚｾﾞﾝｽEB" panose="02020800000000000000" pitchFamily="18" charset="-128"/>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HGP創英ﾌﾟﾚｾﾞﾝｽEB" panose="02020800000000000000" pitchFamily="18" charset="-128"/>
          <a:ea typeface="HGP創英ﾌﾟﾚｾﾞﾝｽEB" panose="02020800000000000000" pitchFamily="18" charset="-128"/>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HGP創英ﾌﾟﾚｾﾞﾝｽEB" panose="02020800000000000000" pitchFamily="18" charset="-128"/>
          <a:ea typeface="HGP創英ﾌﾟﾚｾﾞﾝｽEB" panose="02020800000000000000" pitchFamily="18" charset="-128"/>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HGP創英ﾌﾟﾚｾﾞﾝｽEB" panose="02020800000000000000" pitchFamily="18" charset="-128"/>
          <a:ea typeface="HGP創英ﾌﾟﾚｾﾞﾝｽEB" panose="02020800000000000000" pitchFamily="18" charset="-128"/>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HGP創英ﾌﾟﾚｾﾞﾝｽEB" panose="02020800000000000000" pitchFamily="18" charset="-128"/>
          <a:ea typeface="HGP創英ﾌﾟﾚｾﾞﾝｽEB" panose="02020800000000000000" pitchFamily="18" charset="-128"/>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6.png"/><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1971661"/>
            <a:ext cx="7772400" cy="1470025"/>
          </a:xfrm>
        </p:spPr>
        <p:txBody>
          <a:bodyPr>
            <a:normAutofit/>
          </a:bodyPr>
          <a:lstStyle/>
          <a:p>
            <a:r>
              <a:rPr lang="ja-JP" altLang="en-US" dirty="0"/>
              <a:t>ライセンス特定ツール</a:t>
            </a:r>
            <a:r>
              <a:rPr lang="ja-JP" altLang="en-US" dirty="0" smtClean="0"/>
              <a:t>に</a:t>
            </a:r>
            <a:r>
              <a:rPr lang="en-US" altLang="ja-JP" dirty="0" smtClean="0"/>
              <a:t/>
            </a:r>
            <a:br>
              <a:rPr lang="en-US" altLang="ja-JP" dirty="0" smtClean="0"/>
            </a:br>
            <a:r>
              <a:rPr lang="ja-JP" altLang="en-US" dirty="0" smtClean="0"/>
              <a:t>追加</a:t>
            </a:r>
            <a:r>
              <a:rPr lang="ja-JP" altLang="en-US" dirty="0"/>
              <a:t>すべき</a:t>
            </a:r>
            <a:r>
              <a:rPr lang="ja-JP" altLang="en-US" dirty="0" smtClean="0"/>
              <a:t>ライセンスの</a:t>
            </a:r>
            <a:r>
              <a:rPr lang="ja-JP" altLang="en-US" dirty="0"/>
              <a:t>抽出</a:t>
            </a:r>
            <a:endParaRPr kumimoji="1" lang="ja-JP" altLang="en-US" dirty="0"/>
          </a:p>
        </p:txBody>
      </p:sp>
      <p:sp>
        <p:nvSpPr>
          <p:cNvPr id="3" name="サブタイトル 2"/>
          <p:cNvSpPr>
            <a:spLocks noGrp="1"/>
          </p:cNvSpPr>
          <p:nvPr>
            <p:ph type="subTitle" idx="1"/>
          </p:nvPr>
        </p:nvSpPr>
        <p:spPr/>
        <p:txBody>
          <a:bodyPr/>
          <a:lstStyle/>
          <a:p>
            <a:r>
              <a:rPr lang="en-US" altLang="en-US" dirty="0" smtClean="0">
                <a:solidFill>
                  <a:schemeClr val="tx1"/>
                </a:solidFill>
              </a:rPr>
              <a:t>研究会</a:t>
            </a:r>
            <a:r>
              <a:rPr lang="ja-JP" altLang="en-US" dirty="0" smtClean="0">
                <a:solidFill>
                  <a:schemeClr val="tx1"/>
                </a:solidFill>
              </a:rPr>
              <a:t>（小ゼミ）</a:t>
            </a:r>
            <a:endParaRPr kumimoji="1" lang="en-US" altLang="ja-JP" dirty="0" smtClean="0">
              <a:solidFill>
                <a:schemeClr val="tx1"/>
              </a:solidFill>
            </a:endParaRPr>
          </a:p>
          <a:p>
            <a:r>
              <a:rPr kumimoji="1" lang="en-US" altLang="ja-JP" dirty="0" smtClean="0">
                <a:solidFill>
                  <a:schemeClr val="tx1"/>
                </a:solidFill>
              </a:rPr>
              <a:t>60151039</a:t>
            </a:r>
          </a:p>
          <a:p>
            <a:r>
              <a:rPr lang="ja-JP" altLang="en-US" dirty="0" smtClean="0">
                <a:solidFill>
                  <a:schemeClr val="tx1"/>
                </a:solidFill>
              </a:rPr>
              <a:t>東　裕之輔</a:t>
            </a:r>
            <a:endParaRPr kumimoji="1" lang="ja-JP" altLang="en-US" dirty="0">
              <a:solidFill>
                <a:schemeClr val="tx1"/>
              </a:solidFill>
            </a:endParaRPr>
          </a:p>
        </p:txBody>
      </p:sp>
      <p:sp>
        <p:nvSpPr>
          <p:cNvPr id="4" name="テキスト ボックス 3"/>
          <p:cNvSpPr txBox="1"/>
          <p:nvPr/>
        </p:nvSpPr>
        <p:spPr>
          <a:xfrm>
            <a:off x="508000" y="6259871"/>
            <a:ext cx="184666" cy="369332"/>
          </a:xfrm>
          <a:prstGeom prst="rect">
            <a:avLst/>
          </a:prstGeom>
          <a:noFill/>
        </p:spPr>
        <p:txBody>
          <a:bodyPr wrap="none" rtlCol="0">
            <a:spAutoFit/>
          </a:bodyPr>
          <a:lstStyle/>
          <a:p>
            <a:endParaRPr lang="ja-JP" altLang="en-US" dirty="0">
              <a:solidFill>
                <a:prstClr val="black"/>
              </a:solidFill>
              <a:latin typeface="Calibri"/>
              <a:ea typeface="ＭＳ Ｐゴシック"/>
            </a:endParaRPr>
          </a:p>
        </p:txBody>
      </p:sp>
    </p:spTree>
    <p:extLst>
      <p:ext uri="{BB962C8B-B14F-4D97-AF65-F5344CB8AC3E}">
        <p14:creationId xmlns:p14="http://schemas.microsoft.com/office/powerpoint/2010/main" val="3645131679"/>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背景</a:t>
            </a:r>
            <a:endParaRPr kumimoji="1" lang="ja-JP" altLang="en-US" dirty="0"/>
          </a:p>
        </p:txBody>
      </p:sp>
      <p:sp>
        <p:nvSpPr>
          <p:cNvPr id="3" name="コンテンツ プレースホルダー 2"/>
          <p:cNvSpPr>
            <a:spLocks noGrp="1"/>
          </p:cNvSpPr>
          <p:nvPr>
            <p:ph idx="1"/>
          </p:nvPr>
        </p:nvSpPr>
        <p:spPr/>
        <p:txBody>
          <a:bodyPr>
            <a:normAutofit/>
          </a:bodyPr>
          <a:lstStyle/>
          <a:p>
            <a:r>
              <a:rPr lang="ja-JP" altLang="en-US" dirty="0" smtClean="0"/>
              <a:t>近年，ソフトウェア</a:t>
            </a:r>
            <a:r>
              <a:rPr lang="ja-JP" altLang="en-US" dirty="0"/>
              <a:t>開発はコスト削減のためにソフトウェアを再利用することがある</a:t>
            </a:r>
            <a:endParaRPr lang="en-US" altLang="ja-JP" dirty="0"/>
          </a:p>
          <a:p>
            <a:endParaRPr lang="en-US" altLang="ja-JP" dirty="0"/>
          </a:p>
          <a:p>
            <a:r>
              <a:rPr lang="ja-JP" altLang="en-US" dirty="0" smtClean="0"/>
              <a:t>ソフトウェアを再利用するには，ライセンスを遵守しなければならない</a:t>
            </a:r>
            <a:endParaRPr lang="en-US" altLang="ja-JP" dirty="0" smtClean="0"/>
          </a:p>
          <a:p>
            <a:pPr marL="0" indent="0">
              <a:buNone/>
            </a:pPr>
            <a:endParaRPr lang="en-US" altLang="ja-JP" dirty="0" smtClean="0"/>
          </a:p>
          <a:p>
            <a:r>
              <a:rPr lang="ja-JP" altLang="en-US" dirty="0" smtClean="0"/>
              <a:t>ライセンスを正確に把握せずにソフトウェアの再利用を行うと，ライセンス違反になる恐れがある</a:t>
            </a:r>
            <a:endParaRPr lang="en-US" altLang="ja-JP" dirty="0" smtClean="0"/>
          </a:p>
        </p:txBody>
      </p:sp>
      <p:sp>
        <p:nvSpPr>
          <p:cNvPr id="6" name="フッター プレースホルダー 5"/>
          <p:cNvSpPr>
            <a:spLocks noGrp="1"/>
          </p:cNvSpPr>
          <p:nvPr>
            <p:ph type="ftr" sz="quarter" idx="11"/>
          </p:nvPr>
        </p:nvSpPr>
        <p:spPr/>
        <p:txBody>
          <a:bodyPr/>
          <a:lstStyle/>
          <a:p>
            <a:r>
              <a:rPr lang="ja-JP" altLang="en-US" dirty="0" smtClean="0">
                <a:solidFill>
                  <a:prstClr val="white"/>
                </a:solidFill>
              </a:rPr>
              <a:t>テキストマイニングに基づく</a:t>
            </a:r>
            <a:r>
              <a:rPr lang="en-US" altLang="ja-JP" dirty="0" smtClean="0">
                <a:solidFill>
                  <a:prstClr val="white"/>
                </a:solidFill>
              </a:rPr>
              <a:t>OSS</a:t>
            </a:r>
            <a:r>
              <a:rPr lang="ja-JP" altLang="en-US" dirty="0" smtClean="0">
                <a:solidFill>
                  <a:prstClr val="white"/>
                </a:solidFill>
              </a:rPr>
              <a:t>ライセンス記述の分析：</a:t>
            </a:r>
            <a:r>
              <a:rPr lang="en-US" altLang="ja-JP" dirty="0" smtClean="0">
                <a:solidFill>
                  <a:prstClr val="white"/>
                </a:solidFill>
              </a:rPr>
              <a:t>OSS</a:t>
            </a:r>
            <a:r>
              <a:rPr lang="ja-JP" altLang="en-US" dirty="0" smtClean="0">
                <a:solidFill>
                  <a:prstClr val="white"/>
                </a:solidFill>
              </a:rPr>
              <a:t>ライセンス特定のためのルール作成支援</a:t>
            </a:r>
            <a:endParaRPr lang="ja-JP" altLang="en-US" dirty="0">
              <a:solidFill>
                <a:prstClr val="white"/>
              </a:solidFill>
            </a:endParaRPr>
          </a:p>
        </p:txBody>
      </p:sp>
      <p:sp>
        <p:nvSpPr>
          <p:cNvPr id="7" name="スライド番号プレースホルダー 6"/>
          <p:cNvSpPr>
            <a:spLocks noGrp="1"/>
          </p:cNvSpPr>
          <p:nvPr>
            <p:ph type="sldNum" sz="quarter" idx="12"/>
          </p:nvPr>
        </p:nvSpPr>
        <p:spPr/>
        <p:txBody>
          <a:bodyPr/>
          <a:lstStyle/>
          <a:p>
            <a:fld id="{A78F63B4-1C2F-F341-8431-1B36A8C967E5}" type="slidenum">
              <a:rPr lang="ja-JP" altLang="en-US" smtClean="0">
                <a:solidFill>
                  <a:prstClr val="white"/>
                </a:solidFill>
              </a:rPr>
              <a:pPr/>
              <a:t>2</a:t>
            </a:fld>
            <a:endParaRPr lang="ja-JP" altLang="en-US">
              <a:solidFill>
                <a:prstClr val="white"/>
              </a:solidFill>
            </a:endParaRPr>
          </a:p>
        </p:txBody>
      </p:sp>
      <p:sp>
        <p:nvSpPr>
          <p:cNvPr id="8" name="日付プレースホルダー 7"/>
          <p:cNvSpPr>
            <a:spLocks noGrp="1"/>
          </p:cNvSpPr>
          <p:nvPr>
            <p:ph type="dt" sz="half" idx="10"/>
          </p:nvPr>
        </p:nvSpPr>
        <p:spPr/>
        <p:txBody>
          <a:bodyPr/>
          <a:lstStyle/>
          <a:p>
            <a:r>
              <a:rPr lang="en-US" altLang="ja-JP" smtClean="0">
                <a:solidFill>
                  <a:prstClr val="white"/>
                </a:solidFill>
              </a:rPr>
              <a:t>2015/02/23</a:t>
            </a:r>
            <a:endParaRPr lang="ja-JP" altLang="en-US">
              <a:solidFill>
                <a:prstClr val="white"/>
              </a:solidFill>
            </a:endParaRPr>
          </a:p>
        </p:txBody>
      </p:sp>
    </p:spTree>
    <p:extLst>
      <p:ext uri="{BB962C8B-B14F-4D97-AF65-F5344CB8AC3E}">
        <p14:creationId xmlns:p14="http://schemas.microsoft.com/office/powerpoint/2010/main" val="3781298185"/>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オープンソースソフトウェアライセンス</a:t>
            </a:r>
            <a:endParaRPr kumimoji="1" lang="ja-JP" altLang="en-US" dirty="0"/>
          </a:p>
        </p:txBody>
      </p:sp>
      <p:sp>
        <p:nvSpPr>
          <p:cNvPr id="3" name="コンテンツ プレースホルダー 2"/>
          <p:cNvSpPr>
            <a:spLocks noGrp="1"/>
          </p:cNvSpPr>
          <p:nvPr>
            <p:ph idx="1"/>
          </p:nvPr>
        </p:nvSpPr>
        <p:spPr>
          <a:xfrm>
            <a:off x="457200" y="1417638"/>
            <a:ext cx="8229600" cy="4963690"/>
          </a:xfrm>
        </p:spPr>
        <p:txBody>
          <a:bodyPr>
            <a:normAutofit/>
          </a:bodyPr>
          <a:lstStyle/>
          <a:p>
            <a:pPr marL="400050" indent="-457200"/>
            <a:r>
              <a:rPr lang="en-US" altLang="ja-JP" dirty="0" smtClean="0"/>
              <a:t>OSS</a:t>
            </a:r>
            <a:r>
              <a:rPr lang="ja-JP" altLang="en-US" dirty="0"/>
              <a:t>ライセンスは様々</a:t>
            </a:r>
            <a:r>
              <a:rPr lang="en-US" altLang="en-US" dirty="0"/>
              <a:t>な</a:t>
            </a:r>
            <a:r>
              <a:rPr lang="ja-JP" altLang="en-US" dirty="0"/>
              <a:t>種類が存在</a:t>
            </a:r>
            <a:r>
              <a:rPr lang="ja-JP" altLang="en-US" dirty="0" smtClean="0"/>
              <a:t>する</a:t>
            </a:r>
            <a:endParaRPr lang="en-US" altLang="ja-JP" dirty="0" smtClean="0"/>
          </a:p>
          <a:p>
            <a:pPr marL="800100" lvl="1" indent="-457200"/>
            <a:r>
              <a:rPr lang="en-US" altLang="ja-JP" dirty="0" smtClean="0"/>
              <a:t>Open</a:t>
            </a:r>
            <a:r>
              <a:rPr lang="ja-JP" altLang="en-US" dirty="0" smtClean="0"/>
              <a:t> </a:t>
            </a:r>
            <a:r>
              <a:rPr lang="en-US" altLang="ja-JP" dirty="0"/>
              <a:t>Source</a:t>
            </a:r>
            <a:r>
              <a:rPr lang="ja-JP" altLang="en-US" dirty="0"/>
              <a:t> </a:t>
            </a:r>
            <a:r>
              <a:rPr lang="en-US" altLang="ja-JP" dirty="0"/>
              <a:t>Initiative</a:t>
            </a:r>
            <a:r>
              <a:rPr lang="ja-JP" altLang="en-US" dirty="0"/>
              <a:t>（</a:t>
            </a:r>
            <a:r>
              <a:rPr lang="en-US" altLang="ja-JP" dirty="0"/>
              <a:t>OSI</a:t>
            </a:r>
            <a:r>
              <a:rPr lang="ja-JP" altLang="en-US" dirty="0"/>
              <a:t>）には</a:t>
            </a:r>
            <a:r>
              <a:rPr lang="ja-JP" altLang="en-US" dirty="0" smtClean="0"/>
              <a:t>現在</a:t>
            </a:r>
            <a:r>
              <a:rPr lang="en-US" altLang="ja-JP" dirty="0" smtClean="0"/>
              <a:t>69</a:t>
            </a:r>
            <a:r>
              <a:rPr lang="ja-JP" altLang="en-US" dirty="0" smtClean="0"/>
              <a:t>種類の</a:t>
            </a:r>
            <a:r>
              <a:rPr lang="en-US" altLang="ja-JP" dirty="0" smtClean="0"/>
              <a:t>OSS</a:t>
            </a:r>
            <a:r>
              <a:rPr lang="ja-JP" altLang="en-US" dirty="0" smtClean="0"/>
              <a:t>ライセンスが登録されている</a:t>
            </a:r>
            <a:endParaRPr lang="en-US" altLang="ja-JP" dirty="0" smtClean="0"/>
          </a:p>
          <a:p>
            <a:pPr marL="800100" lvl="1" indent="-457200"/>
            <a:r>
              <a:rPr lang="ja-JP" altLang="ja-JP" dirty="0" smtClean="0"/>
              <a:t>B</a:t>
            </a:r>
            <a:r>
              <a:rPr lang="en-US" altLang="ja-JP" dirty="0" smtClean="0"/>
              <a:t>lack Duck</a:t>
            </a:r>
            <a:r>
              <a:rPr lang="ja-JP" altLang="en-US" dirty="0" smtClean="0"/>
              <a:t>社のナレッジベースには</a:t>
            </a:r>
            <a:r>
              <a:rPr lang="en-US" altLang="ja-JP" dirty="0" smtClean="0"/>
              <a:t>2050</a:t>
            </a:r>
            <a:r>
              <a:rPr lang="ja-JP" altLang="en-US" dirty="0" smtClean="0"/>
              <a:t>種類以上のソフトウェアライセンスが確認されている</a:t>
            </a:r>
            <a:endParaRPr lang="en-US" altLang="ja-JP" dirty="0" smtClean="0"/>
          </a:p>
          <a:p>
            <a:pPr marL="800100" lvl="1" indent="-457200"/>
            <a:endParaRPr lang="en-US" altLang="ja-JP" dirty="0" smtClean="0"/>
          </a:p>
          <a:p>
            <a:pPr marL="400050" indent="-457200"/>
            <a:endParaRPr lang="en-US" altLang="ja-JP" dirty="0"/>
          </a:p>
          <a:p>
            <a:pPr marL="400050" indent="-457200"/>
            <a:endParaRPr lang="en-US" altLang="ja-JP" dirty="0" smtClean="0"/>
          </a:p>
          <a:p>
            <a:pPr marL="400050" indent="-457200"/>
            <a:endParaRPr lang="en-US" altLang="ja-JP" dirty="0"/>
          </a:p>
          <a:p>
            <a:pPr marL="0" indent="0">
              <a:buNone/>
            </a:pPr>
            <a:endParaRPr lang="en-US" altLang="ja-JP" dirty="0" smtClean="0"/>
          </a:p>
          <a:p>
            <a:pPr marL="400050" indent="-457200"/>
            <a:endParaRPr lang="en-US" altLang="ja-JP" dirty="0" smtClean="0"/>
          </a:p>
          <a:p>
            <a:pPr marL="800100" lvl="1" indent="-457200"/>
            <a:endParaRPr lang="en-US" altLang="ja-JP" dirty="0"/>
          </a:p>
          <a:p>
            <a:pPr marL="0" indent="0">
              <a:buNone/>
            </a:pPr>
            <a:endParaRPr kumimoji="1" lang="ja-JP" altLang="en-US" dirty="0"/>
          </a:p>
        </p:txBody>
      </p:sp>
      <p:sp>
        <p:nvSpPr>
          <p:cNvPr id="17" name="フッター プレースホルダー 16"/>
          <p:cNvSpPr>
            <a:spLocks noGrp="1"/>
          </p:cNvSpPr>
          <p:nvPr>
            <p:ph type="ftr" sz="quarter" idx="11"/>
          </p:nvPr>
        </p:nvSpPr>
        <p:spPr/>
        <p:txBody>
          <a:bodyPr/>
          <a:lstStyle/>
          <a:p>
            <a:r>
              <a:rPr lang="ja-JP" altLang="en-US" smtClean="0">
                <a:solidFill>
                  <a:prstClr val="white"/>
                </a:solidFill>
              </a:rPr>
              <a:t>テキストマイニングに基づく</a:t>
            </a:r>
            <a:r>
              <a:rPr lang="en-US" altLang="ja-JP" smtClean="0">
                <a:solidFill>
                  <a:prstClr val="white"/>
                </a:solidFill>
              </a:rPr>
              <a:t>OSS</a:t>
            </a:r>
            <a:r>
              <a:rPr lang="ja-JP" altLang="en-US" smtClean="0">
                <a:solidFill>
                  <a:prstClr val="white"/>
                </a:solidFill>
              </a:rPr>
              <a:t>ライセンス記述の分析：</a:t>
            </a:r>
            <a:r>
              <a:rPr lang="en-US" altLang="ja-JP" smtClean="0">
                <a:solidFill>
                  <a:prstClr val="white"/>
                </a:solidFill>
              </a:rPr>
              <a:t>OSS</a:t>
            </a:r>
            <a:r>
              <a:rPr lang="ja-JP" altLang="en-US" smtClean="0">
                <a:solidFill>
                  <a:prstClr val="white"/>
                </a:solidFill>
              </a:rPr>
              <a:t>ライセンス特定のためのルール作成支援</a:t>
            </a:r>
            <a:endParaRPr lang="ja-JP" altLang="en-US">
              <a:solidFill>
                <a:prstClr val="white"/>
              </a:solidFill>
            </a:endParaRPr>
          </a:p>
        </p:txBody>
      </p:sp>
      <p:sp>
        <p:nvSpPr>
          <p:cNvPr id="18" name="スライド番号プレースホルダー 17"/>
          <p:cNvSpPr>
            <a:spLocks noGrp="1"/>
          </p:cNvSpPr>
          <p:nvPr>
            <p:ph type="sldNum" sz="quarter" idx="12"/>
          </p:nvPr>
        </p:nvSpPr>
        <p:spPr/>
        <p:txBody>
          <a:bodyPr/>
          <a:lstStyle/>
          <a:p>
            <a:fld id="{A78F63B4-1C2F-F341-8431-1B36A8C967E5}" type="slidenum">
              <a:rPr lang="ja-JP" altLang="en-US" smtClean="0">
                <a:solidFill>
                  <a:prstClr val="white"/>
                </a:solidFill>
              </a:rPr>
              <a:pPr/>
              <a:t>3</a:t>
            </a:fld>
            <a:endParaRPr lang="ja-JP" altLang="en-US">
              <a:solidFill>
                <a:prstClr val="white"/>
              </a:solidFill>
            </a:endParaRPr>
          </a:p>
        </p:txBody>
      </p:sp>
      <p:sp>
        <p:nvSpPr>
          <p:cNvPr id="19" name="日付プレースホルダー 18"/>
          <p:cNvSpPr>
            <a:spLocks noGrp="1"/>
          </p:cNvSpPr>
          <p:nvPr>
            <p:ph type="dt" sz="half" idx="10"/>
          </p:nvPr>
        </p:nvSpPr>
        <p:spPr/>
        <p:txBody>
          <a:bodyPr/>
          <a:lstStyle/>
          <a:p>
            <a:r>
              <a:rPr lang="en-US" altLang="ja-JP" smtClean="0">
                <a:solidFill>
                  <a:prstClr val="white"/>
                </a:solidFill>
              </a:rPr>
              <a:t>2015/02/23</a:t>
            </a:r>
            <a:endParaRPr lang="ja-JP" altLang="en-US">
              <a:solidFill>
                <a:prstClr val="white"/>
              </a:solidFill>
            </a:endParaRPr>
          </a:p>
        </p:txBody>
      </p:sp>
      <p:sp>
        <p:nvSpPr>
          <p:cNvPr id="16" name="テキスト ボックス 15"/>
          <p:cNvSpPr txBox="1"/>
          <p:nvPr/>
        </p:nvSpPr>
        <p:spPr>
          <a:xfrm>
            <a:off x="-1625943" y="2540000"/>
            <a:ext cx="184666" cy="369332"/>
          </a:xfrm>
          <a:prstGeom prst="rect">
            <a:avLst/>
          </a:prstGeom>
          <a:noFill/>
        </p:spPr>
        <p:txBody>
          <a:bodyPr wrap="none" rtlCol="0">
            <a:spAutoFit/>
          </a:bodyPr>
          <a:lstStyle/>
          <a:p>
            <a:endParaRPr lang="ja-JP" altLang="en-US">
              <a:solidFill>
                <a:prstClr val="black"/>
              </a:solidFill>
              <a:latin typeface="Calibri"/>
              <a:ea typeface="ＭＳ Ｐゴシック"/>
            </a:endParaRPr>
          </a:p>
        </p:txBody>
      </p:sp>
      <p:pic>
        <p:nvPicPr>
          <p:cNvPr id="23" name="図 22" descr="スクリーンショット 2015-02-20 22.15.16.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28557" y="3580256"/>
            <a:ext cx="6486886" cy="2373251"/>
          </a:xfrm>
          <a:prstGeom prst="rect">
            <a:avLst/>
          </a:prstGeom>
        </p:spPr>
      </p:pic>
      <p:sp>
        <p:nvSpPr>
          <p:cNvPr id="24" name="テキスト ボックス 23"/>
          <p:cNvSpPr txBox="1"/>
          <p:nvPr/>
        </p:nvSpPr>
        <p:spPr>
          <a:xfrm>
            <a:off x="1328557" y="6027675"/>
            <a:ext cx="4537119" cy="461665"/>
          </a:xfrm>
          <a:prstGeom prst="rect">
            <a:avLst/>
          </a:prstGeom>
          <a:noFill/>
        </p:spPr>
        <p:txBody>
          <a:bodyPr wrap="none" rtlCol="0">
            <a:spAutoFit/>
          </a:bodyPr>
          <a:lstStyle/>
          <a:p>
            <a:r>
              <a:rPr lang="en-US" altLang="ja-JP" sz="2400" dirty="0">
                <a:solidFill>
                  <a:prstClr val="black"/>
                </a:solidFill>
                <a:latin typeface="Calibri"/>
                <a:ea typeface="ＭＳ Ｐゴシック"/>
              </a:rPr>
              <a:t>※BSD License</a:t>
            </a:r>
            <a:r>
              <a:rPr lang="ja-JP" altLang="en-US" sz="2400" dirty="0">
                <a:solidFill>
                  <a:prstClr val="black"/>
                </a:solidFill>
                <a:latin typeface="Calibri"/>
                <a:ea typeface="ＭＳ Ｐゴシック"/>
              </a:rPr>
              <a:t>のライセンス記述例</a:t>
            </a:r>
          </a:p>
        </p:txBody>
      </p:sp>
    </p:spTree>
    <p:extLst>
      <p:ext uri="{BB962C8B-B14F-4D97-AF65-F5344CB8AC3E}">
        <p14:creationId xmlns:p14="http://schemas.microsoft.com/office/powerpoint/2010/main" val="3777179793"/>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先行研究</a:t>
            </a:r>
            <a:endParaRPr kumimoji="1" lang="ja-JP" altLang="en-US" dirty="0"/>
          </a:p>
        </p:txBody>
      </p:sp>
      <p:sp>
        <p:nvSpPr>
          <p:cNvPr id="5" name="コンテンツ プレースホルダー 2"/>
          <p:cNvSpPr>
            <a:spLocks noGrp="1"/>
          </p:cNvSpPr>
          <p:nvPr>
            <p:ph idx="1"/>
          </p:nvPr>
        </p:nvSpPr>
        <p:spPr>
          <a:xfrm>
            <a:off x="457200" y="1329641"/>
            <a:ext cx="8229600" cy="5257800"/>
          </a:xfrm>
        </p:spPr>
        <p:txBody>
          <a:bodyPr>
            <a:normAutofit/>
          </a:bodyPr>
          <a:lstStyle/>
          <a:p>
            <a:r>
              <a:rPr lang="ja-JP" altLang="en-US" dirty="0" smtClean="0"/>
              <a:t>ライセンス特定手法</a:t>
            </a:r>
            <a:endParaRPr lang="en-US" altLang="ja-JP" dirty="0" smtClean="0"/>
          </a:p>
          <a:p>
            <a:pPr lvl="1"/>
            <a:r>
              <a:rPr lang="ja-JP" altLang="en-US" dirty="0" smtClean="0"/>
              <a:t>主に</a:t>
            </a:r>
            <a:r>
              <a:rPr lang="ja-JP" altLang="en-US" dirty="0" smtClean="0">
                <a:solidFill>
                  <a:srgbClr val="FF0000"/>
                </a:solidFill>
              </a:rPr>
              <a:t>正規表現</a:t>
            </a:r>
            <a:r>
              <a:rPr lang="ja-JP" altLang="en-US" dirty="0" smtClean="0"/>
              <a:t>を用いてライセンスの特定を行う</a:t>
            </a:r>
            <a:endParaRPr lang="en-US" altLang="ja-JP" dirty="0" smtClean="0"/>
          </a:p>
          <a:p>
            <a:pPr lvl="1"/>
            <a:r>
              <a:rPr lang="ja-JP" altLang="en-US" dirty="0" smtClean="0"/>
              <a:t>一番高い精度</a:t>
            </a:r>
            <a:r>
              <a:rPr lang="en-US" altLang="en-US" dirty="0" err="1" smtClean="0"/>
              <a:t>のツールは</a:t>
            </a:r>
            <a:r>
              <a:rPr lang="en-US" altLang="ja-JP" dirty="0" err="1" smtClean="0">
                <a:solidFill>
                  <a:srgbClr val="FF0000"/>
                </a:solidFill>
              </a:rPr>
              <a:t>Nink</a:t>
            </a:r>
            <a:r>
              <a:rPr lang="en-US" altLang="ja-JP" dirty="0" err="1" smtClean="0">
                <a:solidFill>
                  <a:srgbClr val="FF6600"/>
                </a:solidFill>
              </a:rPr>
              <a:t>a</a:t>
            </a:r>
            <a:r>
              <a:rPr lang="ja-JP" altLang="en-US" dirty="0" smtClean="0">
                <a:solidFill>
                  <a:srgbClr val="000000"/>
                </a:solidFill>
              </a:rPr>
              <a:t>である</a:t>
            </a:r>
            <a:endParaRPr lang="en-US" altLang="ja-JP" dirty="0" smtClean="0">
              <a:solidFill>
                <a:srgbClr val="000000"/>
              </a:solidFill>
            </a:endParaRPr>
          </a:p>
          <a:p>
            <a:endParaRPr lang="en-US" altLang="ja-JP" dirty="0" smtClean="0"/>
          </a:p>
          <a:p>
            <a:endParaRPr lang="en-US" altLang="ja-JP" dirty="0" smtClean="0"/>
          </a:p>
          <a:p>
            <a:endParaRPr lang="en-US" altLang="ja-JP" dirty="0"/>
          </a:p>
          <a:p>
            <a:endParaRPr kumimoji="1" lang="ja-JP" altLang="en-US" dirty="0"/>
          </a:p>
        </p:txBody>
      </p:sp>
      <p:sp>
        <p:nvSpPr>
          <p:cNvPr id="6" name="テキスト ボックス 5"/>
          <p:cNvSpPr txBox="1"/>
          <p:nvPr/>
        </p:nvSpPr>
        <p:spPr>
          <a:xfrm>
            <a:off x="824186" y="5187077"/>
            <a:ext cx="7862614" cy="400110"/>
          </a:xfrm>
          <a:prstGeom prst="rect">
            <a:avLst/>
          </a:prstGeom>
          <a:noFill/>
        </p:spPr>
        <p:txBody>
          <a:bodyPr wrap="square" rtlCol="0">
            <a:spAutoFit/>
          </a:bodyPr>
          <a:lstStyle/>
          <a:p>
            <a:r>
              <a:rPr lang="en-US" altLang="ja-JP" sz="1000" dirty="0">
                <a:solidFill>
                  <a:prstClr val="black"/>
                </a:solidFill>
                <a:latin typeface="Calibri"/>
                <a:ea typeface="ＭＳ Ｐゴシック"/>
              </a:rPr>
              <a:t>Daniel M German, Yuki </a:t>
            </a:r>
            <a:r>
              <a:rPr lang="en-US" altLang="ja-JP" sz="1000" dirty="0" err="1">
                <a:solidFill>
                  <a:prstClr val="black"/>
                </a:solidFill>
                <a:latin typeface="Calibri"/>
                <a:ea typeface="ＭＳ Ｐゴシック"/>
              </a:rPr>
              <a:t>Manabe</a:t>
            </a:r>
            <a:r>
              <a:rPr lang="en-US" altLang="ja-JP" sz="1000" dirty="0">
                <a:solidFill>
                  <a:prstClr val="black"/>
                </a:solidFill>
                <a:latin typeface="Calibri"/>
                <a:ea typeface="ＭＳ Ｐゴシック"/>
              </a:rPr>
              <a:t>, and </a:t>
            </a:r>
            <a:r>
              <a:rPr lang="en-US" altLang="ja-JP" sz="1000" dirty="0" err="1">
                <a:solidFill>
                  <a:prstClr val="black"/>
                </a:solidFill>
                <a:latin typeface="Calibri"/>
                <a:ea typeface="ＭＳ Ｐゴシック"/>
              </a:rPr>
              <a:t>Katsuro</a:t>
            </a:r>
            <a:r>
              <a:rPr lang="en-US" altLang="ja-JP" sz="1000" dirty="0">
                <a:solidFill>
                  <a:prstClr val="black"/>
                </a:solidFill>
                <a:latin typeface="Calibri"/>
                <a:ea typeface="ＭＳ Ｐゴシック"/>
              </a:rPr>
              <a:t> Inoue, "A Sentence-Matching Method for Automatic License Identification of Source Code Files," In Proceedings of the IEEE/ACM international Conference on Automated Software Engineering, pages 437-446, September 2010</a:t>
            </a:r>
            <a:endParaRPr lang="ja-JP" altLang="en-US" sz="1000" dirty="0">
              <a:solidFill>
                <a:prstClr val="black"/>
              </a:solidFill>
              <a:latin typeface="Calibri"/>
              <a:ea typeface="ＭＳ Ｐゴシック"/>
            </a:endParaRPr>
          </a:p>
        </p:txBody>
      </p:sp>
      <p:pic>
        <p:nvPicPr>
          <p:cNvPr id="7" name="図 6" descr="スクリーンショット 2015-01-12 16.32.35.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82670" y="2830385"/>
            <a:ext cx="6529759" cy="2356692"/>
          </a:xfrm>
          <a:prstGeom prst="rect">
            <a:avLst/>
          </a:prstGeom>
        </p:spPr>
      </p:pic>
      <p:sp>
        <p:nvSpPr>
          <p:cNvPr id="10" name="正方形/長方形 9"/>
          <p:cNvSpPr/>
          <p:nvPr/>
        </p:nvSpPr>
        <p:spPr>
          <a:xfrm>
            <a:off x="3441290" y="4276010"/>
            <a:ext cx="4471139" cy="271419"/>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latin typeface="Calibri"/>
              <a:ea typeface="ＭＳ Ｐゴシック"/>
            </a:endParaRPr>
          </a:p>
        </p:txBody>
      </p:sp>
      <p:sp>
        <p:nvSpPr>
          <p:cNvPr id="11" name="フッター プレースホルダー 10"/>
          <p:cNvSpPr>
            <a:spLocks noGrp="1"/>
          </p:cNvSpPr>
          <p:nvPr>
            <p:ph type="ftr" sz="quarter" idx="11"/>
          </p:nvPr>
        </p:nvSpPr>
        <p:spPr/>
        <p:txBody>
          <a:bodyPr/>
          <a:lstStyle/>
          <a:p>
            <a:r>
              <a:rPr lang="ja-JP" altLang="en-US" smtClean="0">
                <a:solidFill>
                  <a:prstClr val="white"/>
                </a:solidFill>
              </a:rPr>
              <a:t>テキストマイニングに基づく</a:t>
            </a:r>
            <a:r>
              <a:rPr lang="en-US" altLang="ja-JP" smtClean="0">
                <a:solidFill>
                  <a:prstClr val="white"/>
                </a:solidFill>
              </a:rPr>
              <a:t>OSS</a:t>
            </a:r>
            <a:r>
              <a:rPr lang="ja-JP" altLang="en-US" smtClean="0">
                <a:solidFill>
                  <a:prstClr val="white"/>
                </a:solidFill>
              </a:rPr>
              <a:t>ライセンス記述の分析：</a:t>
            </a:r>
            <a:r>
              <a:rPr lang="en-US" altLang="ja-JP" smtClean="0">
                <a:solidFill>
                  <a:prstClr val="white"/>
                </a:solidFill>
              </a:rPr>
              <a:t>OSS</a:t>
            </a:r>
            <a:r>
              <a:rPr lang="ja-JP" altLang="en-US" smtClean="0">
                <a:solidFill>
                  <a:prstClr val="white"/>
                </a:solidFill>
              </a:rPr>
              <a:t>ライセンス特定のためのルール作成支援</a:t>
            </a:r>
            <a:endParaRPr lang="ja-JP" altLang="en-US">
              <a:solidFill>
                <a:prstClr val="white"/>
              </a:solidFill>
            </a:endParaRPr>
          </a:p>
        </p:txBody>
      </p:sp>
      <p:sp>
        <p:nvSpPr>
          <p:cNvPr id="12" name="スライド番号プレースホルダー 11"/>
          <p:cNvSpPr>
            <a:spLocks noGrp="1"/>
          </p:cNvSpPr>
          <p:nvPr>
            <p:ph type="sldNum" sz="quarter" idx="12"/>
          </p:nvPr>
        </p:nvSpPr>
        <p:spPr/>
        <p:txBody>
          <a:bodyPr/>
          <a:lstStyle/>
          <a:p>
            <a:fld id="{A78F63B4-1C2F-F341-8431-1B36A8C967E5}" type="slidenum">
              <a:rPr lang="ja-JP" altLang="en-US" smtClean="0">
                <a:solidFill>
                  <a:prstClr val="white"/>
                </a:solidFill>
              </a:rPr>
              <a:pPr/>
              <a:t>4</a:t>
            </a:fld>
            <a:endParaRPr lang="ja-JP" altLang="en-US">
              <a:solidFill>
                <a:prstClr val="white"/>
              </a:solidFill>
            </a:endParaRPr>
          </a:p>
        </p:txBody>
      </p:sp>
      <p:sp>
        <p:nvSpPr>
          <p:cNvPr id="13" name="日付プレースホルダー 12"/>
          <p:cNvSpPr>
            <a:spLocks noGrp="1"/>
          </p:cNvSpPr>
          <p:nvPr>
            <p:ph type="dt" sz="half" idx="10"/>
          </p:nvPr>
        </p:nvSpPr>
        <p:spPr/>
        <p:txBody>
          <a:bodyPr/>
          <a:lstStyle/>
          <a:p>
            <a:r>
              <a:rPr lang="en-US" altLang="ja-JP" smtClean="0">
                <a:solidFill>
                  <a:prstClr val="white"/>
                </a:solidFill>
              </a:rPr>
              <a:t>2015/02/23</a:t>
            </a:r>
            <a:endParaRPr lang="ja-JP" altLang="en-US">
              <a:solidFill>
                <a:prstClr val="white"/>
              </a:solidFill>
            </a:endParaRPr>
          </a:p>
        </p:txBody>
      </p:sp>
      <p:sp>
        <p:nvSpPr>
          <p:cNvPr id="3" name="テキスト ボックス 2"/>
          <p:cNvSpPr txBox="1"/>
          <p:nvPr/>
        </p:nvSpPr>
        <p:spPr>
          <a:xfrm>
            <a:off x="1140734" y="5629005"/>
            <a:ext cx="6959658" cy="830997"/>
          </a:xfrm>
          <a:prstGeom prst="rect">
            <a:avLst/>
          </a:prstGeom>
          <a:noFill/>
          <a:ln w="28575" cmpd="sng">
            <a:solidFill>
              <a:schemeClr val="tx2"/>
            </a:solidFill>
          </a:ln>
        </p:spPr>
        <p:txBody>
          <a:bodyPr wrap="none" rtlCol="0">
            <a:spAutoFit/>
          </a:bodyPr>
          <a:lstStyle/>
          <a:p>
            <a:pPr algn="ctr"/>
            <a:r>
              <a:rPr lang="en-US" altLang="ja-JP" sz="2400" dirty="0" err="1">
                <a:solidFill>
                  <a:prstClr val="black"/>
                </a:solidFill>
                <a:latin typeface="Calibri"/>
                <a:ea typeface="ＭＳ Ｐゴシック"/>
              </a:rPr>
              <a:t>Ninka</a:t>
            </a:r>
            <a:r>
              <a:rPr lang="ja-JP" altLang="en-US" sz="2400" dirty="0">
                <a:solidFill>
                  <a:prstClr val="black"/>
                </a:solidFill>
                <a:latin typeface="Calibri"/>
                <a:ea typeface="ＭＳ Ｐゴシック"/>
              </a:rPr>
              <a:t>は未知ライセンスに対して</a:t>
            </a:r>
            <a:endParaRPr lang="en-US" altLang="ja-JP" sz="2400" dirty="0">
              <a:solidFill>
                <a:prstClr val="black"/>
              </a:solidFill>
              <a:latin typeface="Calibri"/>
              <a:ea typeface="ＭＳ Ｐゴシック"/>
            </a:endParaRPr>
          </a:p>
          <a:p>
            <a:pPr algn="ctr"/>
            <a:r>
              <a:rPr lang="en-US" altLang="ja-JP" sz="2400" dirty="0">
                <a:solidFill>
                  <a:prstClr val="black"/>
                </a:solidFill>
                <a:latin typeface="Calibri"/>
                <a:ea typeface="ＭＳ Ｐゴシック"/>
              </a:rPr>
              <a:t>UNKNOWN</a:t>
            </a:r>
            <a:r>
              <a:rPr lang="ja-JP" altLang="en-US" sz="2400" dirty="0">
                <a:solidFill>
                  <a:prstClr val="black"/>
                </a:solidFill>
                <a:latin typeface="Calibri"/>
                <a:ea typeface="ＭＳ Ｐゴシック"/>
              </a:rPr>
              <a:t>を出力することができるため，精度が高い</a:t>
            </a:r>
            <a:endParaRPr lang="en-US" altLang="ja-JP" sz="2400" dirty="0">
              <a:solidFill>
                <a:prstClr val="black"/>
              </a:solidFill>
              <a:latin typeface="Calibri"/>
              <a:ea typeface="ＭＳ Ｐゴシック"/>
            </a:endParaRPr>
          </a:p>
        </p:txBody>
      </p:sp>
    </p:spTree>
    <p:extLst>
      <p:ext uri="{BB962C8B-B14F-4D97-AF65-F5344CB8AC3E}">
        <p14:creationId xmlns:p14="http://schemas.microsoft.com/office/powerpoint/2010/main" val="1201405262"/>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304511"/>
            <a:ext cx="8229600" cy="1143000"/>
          </a:xfrm>
        </p:spPr>
        <p:txBody>
          <a:bodyPr>
            <a:normAutofit/>
          </a:bodyPr>
          <a:lstStyle/>
          <a:p>
            <a:r>
              <a:rPr kumimoji="1" lang="ja-JP" altLang="en-US" dirty="0" smtClean="0"/>
              <a:t>予備調査</a:t>
            </a:r>
            <a:endParaRPr kumimoji="1" lang="ja-JP" altLang="en-US" dirty="0"/>
          </a:p>
        </p:txBody>
      </p:sp>
      <p:graphicFrame>
        <p:nvGraphicFramePr>
          <p:cNvPr id="7" name="表 6"/>
          <p:cNvGraphicFramePr>
            <a:graphicFrameLocks noGrp="1"/>
          </p:cNvGraphicFramePr>
          <p:nvPr>
            <p:extLst>
              <p:ext uri="{D42A27DB-BD31-4B8C-83A1-F6EECF244321}">
                <p14:modId xmlns:p14="http://schemas.microsoft.com/office/powerpoint/2010/main" val="3835993312"/>
              </p:ext>
            </p:extLst>
          </p:nvPr>
        </p:nvGraphicFramePr>
        <p:xfrm>
          <a:off x="684899" y="1807091"/>
          <a:ext cx="7824579" cy="4503419"/>
        </p:xfrm>
        <a:graphic>
          <a:graphicData uri="http://schemas.openxmlformats.org/drawingml/2006/table">
            <a:tbl>
              <a:tblPr>
                <a:tableStyleId>{5C22544A-7EE6-4342-B048-85BDC9FD1C3A}</a:tableStyleId>
              </a:tblPr>
              <a:tblGrid>
                <a:gridCol w="4174034"/>
                <a:gridCol w="2050773"/>
                <a:gridCol w="1599772"/>
              </a:tblGrid>
              <a:tr h="306022">
                <a:tc>
                  <a:txBody>
                    <a:bodyPr/>
                    <a:lstStyle/>
                    <a:p>
                      <a:pPr algn="l" fontAlgn="ctr"/>
                      <a:r>
                        <a:rPr lang="ja-JP" altLang="en-US" sz="2400" b="0" i="0" u="none" strike="noStrike" dirty="0" smtClean="0">
                          <a:solidFill>
                            <a:srgbClr val="FFFFFF"/>
                          </a:solidFill>
                          <a:effectLst/>
                          <a:latin typeface="+mn-lt"/>
                          <a:ea typeface="+mn-ea"/>
                        </a:rPr>
                        <a:t>ライセンス名</a:t>
                      </a:r>
                      <a:endParaRPr lang="en-US" sz="2400" b="0" i="0" u="none" strike="noStrike" dirty="0">
                        <a:solidFill>
                          <a:srgbClr val="FFFFFF"/>
                        </a:solidFill>
                        <a:effectLst/>
                        <a:latin typeface="ＭＳ Ｐゴシック" panose="020B0600070205080204" pitchFamily="50" charset="-128"/>
                        <a:ea typeface="ＭＳ Ｐゴシック" panose="020B0600070205080204" pitchFamily="50" charset="-128"/>
                      </a:endParaRPr>
                    </a:p>
                  </a:txBody>
                  <a:tcPr marL="9525" marR="9525" marT="9525" marB="0" anchor="ctr">
                    <a:solidFill>
                      <a:schemeClr val="accent1"/>
                    </a:solidFill>
                  </a:tcPr>
                </a:tc>
                <a:tc>
                  <a:txBody>
                    <a:bodyPr/>
                    <a:lstStyle/>
                    <a:p>
                      <a:pPr algn="r" fontAlgn="ctr"/>
                      <a:r>
                        <a:rPr lang="ja-JP" altLang="en-US" sz="2400" b="0" i="0" u="none" strike="noStrike" dirty="0" smtClean="0">
                          <a:solidFill>
                            <a:srgbClr val="FFFFFF"/>
                          </a:solidFill>
                          <a:effectLst/>
                          <a:latin typeface="+mn-lt"/>
                          <a:ea typeface="+mn-ea"/>
                        </a:rPr>
                        <a:t>ファイル数</a:t>
                      </a:r>
                      <a:endParaRPr lang="en-US" altLang="ja-JP" sz="2400" b="0" i="0" u="none" strike="noStrike" dirty="0">
                        <a:solidFill>
                          <a:srgbClr val="FFFFFF"/>
                        </a:solidFill>
                        <a:effectLst/>
                        <a:latin typeface="ＭＳ Ｐゴシック" panose="020B0600070205080204" pitchFamily="50" charset="-128"/>
                        <a:ea typeface="ＭＳ Ｐゴシック" panose="020B0600070205080204" pitchFamily="50" charset="-128"/>
                      </a:endParaRPr>
                    </a:p>
                  </a:txBody>
                  <a:tcPr marL="9525" marR="9525" marT="9525" marB="0" anchor="ctr">
                    <a:solidFill>
                      <a:schemeClr val="accent1"/>
                    </a:solidFill>
                  </a:tcPr>
                </a:tc>
                <a:tc>
                  <a:txBody>
                    <a:bodyPr/>
                    <a:lstStyle/>
                    <a:p>
                      <a:pPr algn="r" fontAlgn="ctr"/>
                      <a:r>
                        <a:rPr lang="ja-JP" altLang="en-US" sz="2400" b="0" i="0" u="none" strike="noStrike" dirty="0" smtClean="0">
                          <a:solidFill>
                            <a:srgbClr val="FFFFFF"/>
                          </a:solidFill>
                          <a:effectLst/>
                          <a:latin typeface="ＭＳ Ｐゴシック" panose="020B0600070205080204" pitchFamily="50" charset="-128"/>
                          <a:ea typeface="ＭＳ Ｐゴシック" panose="020B0600070205080204" pitchFamily="50" charset="-128"/>
                        </a:rPr>
                        <a:t>割合</a:t>
                      </a:r>
                      <a:endParaRPr lang="en-US" altLang="ja-JP" sz="2400" b="0" i="0" u="none" strike="noStrike" dirty="0">
                        <a:solidFill>
                          <a:srgbClr val="FFFFFF"/>
                        </a:solidFill>
                        <a:effectLst/>
                        <a:latin typeface="ＭＳ Ｐゴシック" panose="020B0600070205080204" pitchFamily="50" charset="-128"/>
                        <a:ea typeface="ＭＳ Ｐゴシック" panose="020B0600070205080204" pitchFamily="50" charset="-128"/>
                      </a:endParaRPr>
                    </a:p>
                  </a:txBody>
                  <a:tcPr marL="9525" marR="9525" marT="9525" marB="0" anchor="ctr">
                    <a:solidFill>
                      <a:schemeClr val="accent1"/>
                    </a:solidFill>
                  </a:tcPr>
                </a:tc>
              </a:tr>
              <a:tr h="141923">
                <a:tc>
                  <a:txBody>
                    <a:bodyPr/>
                    <a:lstStyle/>
                    <a:p>
                      <a:pPr algn="l" fontAlgn="ctr"/>
                      <a:r>
                        <a:rPr lang="en-US" sz="2400" u="none" strike="noStrike" dirty="0">
                          <a:effectLst/>
                        </a:rPr>
                        <a:t>UNKNOWN</a:t>
                      </a:r>
                      <a:endParaRPr lang="en-US" sz="24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solidFill>
                      <a:schemeClr val="accent6">
                        <a:lumMod val="40000"/>
                        <a:lumOff val="60000"/>
                      </a:schemeClr>
                    </a:solidFill>
                  </a:tcPr>
                </a:tc>
                <a:tc>
                  <a:txBody>
                    <a:bodyPr/>
                    <a:lstStyle/>
                    <a:p>
                      <a:pPr algn="r" fontAlgn="ctr"/>
                      <a:r>
                        <a:rPr lang="en-US" altLang="ja-JP" sz="2400" u="none" strike="noStrike" dirty="0" smtClean="0">
                          <a:solidFill>
                            <a:srgbClr val="FF0000"/>
                          </a:solidFill>
                          <a:effectLst/>
                        </a:rPr>
                        <a:t>17,678</a:t>
                      </a:r>
                      <a:endParaRPr lang="en-US" altLang="ja-JP" sz="2400" b="0" i="0" u="none" strike="noStrike" dirty="0">
                        <a:solidFill>
                          <a:srgbClr val="FF0000"/>
                        </a:solidFill>
                        <a:effectLst/>
                        <a:latin typeface="ＭＳ Ｐゴシック" panose="020B0600070205080204" pitchFamily="50" charset="-128"/>
                        <a:ea typeface="ＭＳ Ｐゴシック" panose="020B0600070205080204" pitchFamily="50" charset="-128"/>
                      </a:endParaRPr>
                    </a:p>
                  </a:txBody>
                  <a:tcPr marL="9525" marR="9525" marT="9525" marB="0" anchor="ctr">
                    <a:solidFill>
                      <a:schemeClr val="accent6">
                        <a:lumMod val="40000"/>
                        <a:lumOff val="60000"/>
                      </a:schemeClr>
                    </a:solidFill>
                  </a:tcPr>
                </a:tc>
                <a:tc>
                  <a:txBody>
                    <a:bodyPr/>
                    <a:lstStyle/>
                    <a:p>
                      <a:pPr algn="r" fontAlgn="ctr"/>
                      <a:r>
                        <a:rPr lang="ja-JP" altLang="en-US" sz="2400" b="0" i="0" u="none" strike="noStrike" dirty="0" smtClean="0">
                          <a:solidFill>
                            <a:srgbClr val="FF0000"/>
                          </a:solidFill>
                          <a:effectLst/>
                          <a:latin typeface="ＭＳ Ｐゴシック" panose="020B0600070205080204" pitchFamily="50" charset="-128"/>
                          <a:ea typeface="ＭＳ Ｐゴシック" panose="020B0600070205080204" pitchFamily="50" charset="-128"/>
                        </a:rPr>
                        <a:t>未知</a:t>
                      </a:r>
                      <a:r>
                        <a:rPr lang="en-US" altLang="ja-JP" sz="2400" b="0" i="0" u="none" strike="noStrike" dirty="0" smtClean="0">
                          <a:solidFill>
                            <a:srgbClr val="FF0000"/>
                          </a:solidFill>
                          <a:effectLst/>
                          <a:latin typeface="ＭＳ Ｐゴシック" panose="020B0600070205080204" pitchFamily="50" charset="-128"/>
                          <a:ea typeface="ＭＳ Ｐゴシック" panose="020B0600070205080204" pitchFamily="50" charset="-128"/>
                        </a:rPr>
                        <a:t>  </a:t>
                      </a:r>
                      <a:r>
                        <a:rPr lang="ja-JP" altLang="en-US" sz="2400" b="0" i="0" u="none" strike="noStrike" dirty="0" smtClean="0">
                          <a:solidFill>
                            <a:srgbClr val="FF0000"/>
                          </a:solidFill>
                          <a:effectLst/>
                          <a:latin typeface="ＭＳ Ｐゴシック" panose="020B0600070205080204" pitchFamily="50" charset="-128"/>
                          <a:ea typeface="ＭＳ Ｐゴシック" panose="020B0600070205080204" pitchFamily="50" charset="-128"/>
                        </a:rPr>
                        <a:t>7</a:t>
                      </a:r>
                      <a:r>
                        <a:rPr lang="en-US" altLang="ja-JP" sz="2400" b="0" i="0" u="none" strike="noStrike" dirty="0" smtClean="0">
                          <a:solidFill>
                            <a:srgbClr val="FF0000"/>
                          </a:solidFill>
                          <a:effectLst/>
                          <a:latin typeface="ＭＳ Ｐゴシック" panose="020B0600070205080204" pitchFamily="50" charset="-128"/>
                          <a:ea typeface="ＭＳ Ｐゴシック" panose="020B0600070205080204" pitchFamily="50" charset="-128"/>
                        </a:rPr>
                        <a:t>9%</a:t>
                      </a:r>
                      <a:endParaRPr lang="en-US" altLang="ja-JP" sz="2400" b="0" i="0" u="none" strike="noStrike" dirty="0">
                        <a:solidFill>
                          <a:srgbClr val="FF0000"/>
                        </a:solidFill>
                        <a:effectLst/>
                        <a:latin typeface="ＭＳ Ｐゴシック" panose="020B0600070205080204" pitchFamily="50" charset="-128"/>
                        <a:ea typeface="ＭＳ Ｐゴシック" panose="020B0600070205080204" pitchFamily="50" charset="-128"/>
                      </a:endParaRPr>
                    </a:p>
                  </a:txBody>
                  <a:tcPr marL="9525" marR="9525" marT="9525" marB="0" anchor="ctr">
                    <a:solidFill>
                      <a:schemeClr val="accent6">
                        <a:lumMod val="40000"/>
                        <a:lumOff val="60000"/>
                      </a:schemeClr>
                    </a:solidFill>
                  </a:tcPr>
                </a:tc>
              </a:tr>
              <a:tr h="272482">
                <a:tc>
                  <a:txBody>
                    <a:bodyPr/>
                    <a:lstStyle/>
                    <a:p>
                      <a:pPr algn="l" fontAlgn="ctr"/>
                      <a:r>
                        <a:rPr lang="en-US" sz="2400" u="none" strike="noStrike" dirty="0">
                          <a:effectLst/>
                        </a:rPr>
                        <a:t>NONE</a:t>
                      </a:r>
                      <a:endParaRPr lang="en-US" sz="24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r" fontAlgn="ctr"/>
                      <a:r>
                        <a:rPr lang="en-US" altLang="ja-JP" sz="2400" u="none" strike="noStrike" dirty="0" smtClean="0">
                          <a:effectLst/>
                        </a:rPr>
                        <a:t>1,390</a:t>
                      </a:r>
                      <a:endParaRPr lang="en-US" altLang="ja-JP" sz="24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r" fontAlgn="ctr"/>
                      <a:r>
                        <a:rPr lang="en-US" altLang="en-US" sz="2400" b="0" i="0" u="none" strike="noStrike" dirty="0" smtClean="0">
                          <a:solidFill>
                            <a:srgbClr val="000000"/>
                          </a:solidFill>
                          <a:effectLst/>
                          <a:latin typeface="ＭＳ Ｐゴシック" panose="020B0600070205080204" pitchFamily="50" charset="-128"/>
                          <a:ea typeface="ＭＳ Ｐゴシック" panose="020B0600070205080204" pitchFamily="50" charset="-128"/>
                        </a:rPr>
                        <a:t>NONE   </a:t>
                      </a:r>
                      <a:r>
                        <a:rPr lang="en-US" altLang="ja-JP" sz="2400" b="0" i="0" u="none" strike="noStrike" dirty="0" smtClean="0">
                          <a:solidFill>
                            <a:srgbClr val="000000"/>
                          </a:solidFill>
                          <a:effectLst/>
                          <a:latin typeface="ＭＳ Ｐゴシック" panose="020B0600070205080204" pitchFamily="50" charset="-128"/>
                          <a:ea typeface="ＭＳ Ｐゴシック" panose="020B0600070205080204" pitchFamily="50" charset="-128"/>
                        </a:rPr>
                        <a:t>6%</a:t>
                      </a:r>
                      <a:endParaRPr lang="en-US" altLang="ja-JP" sz="24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r>
              <a:tr h="272482">
                <a:tc>
                  <a:txBody>
                    <a:bodyPr/>
                    <a:lstStyle/>
                    <a:p>
                      <a:pPr algn="l" fontAlgn="ctr"/>
                      <a:r>
                        <a:rPr lang="en-US" sz="2400" u="none" strike="noStrike" dirty="0">
                          <a:effectLst/>
                        </a:rPr>
                        <a:t>spdxBSD3</a:t>
                      </a:r>
                      <a:endParaRPr lang="en-US" sz="24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r" fontAlgn="ctr"/>
                      <a:r>
                        <a:rPr lang="en-US" altLang="ja-JP" sz="2400" u="none" strike="noStrike" dirty="0">
                          <a:effectLst/>
                        </a:rPr>
                        <a:t>959</a:t>
                      </a:r>
                      <a:endParaRPr lang="en-US" altLang="ja-JP" sz="24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rowSpan="9">
                  <a:txBody>
                    <a:bodyPr/>
                    <a:lstStyle/>
                    <a:p>
                      <a:pPr algn="r" fontAlgn="ctr"/>
                      <a:r>
                        <a:rPr lang="ja-JP" altLang="en-US" sz="2400" b="0" i="0" u="none" strike="noStrike" dirty="0" smtClean="0">
                          <a:solidFill>
                            <a:srgbClr val="000000"/>
                          </a:solidFill>
                          <a:effectLst/>
                          <a:latin typeface="ＭＳ Ｐゴシック" panose="020B0600070205080204" pitchFamily="50" charset="-128"/>
                          <a:ea typeface="ＭＳ Ｐゴシック" panose="020B0600070205080204" pitchFamily="50" charset="-128"/>
                        </a:rPr>
                        <a:t>既知　</a:t>
                      </a:r>
                      <a:r>
                        <a:rPr lang="en-US" altLang="ja-JP" sz="2400" b="0" i="0" u="none" strike="noStrike" dirty="0" smtClean="0">
                          <a:solidFill>
                            <a:srgbClr val="000000"/>
                          </a:solidFill>
                          <a:effectLst/>
                          <a:latin typeface="ＭＳ Ｐゴシック" panose="020B0600070205080204" pitchFamily="50" charset="-128"/>
                          <a:ea typeface="ＭＳ Ｐゴシック" panose="020B0600070205080204" pitchFamily="50" charset="-128"/>
                        </a:rPr>
                        <a:t>15%</a:t>
                      </a:r>
                      <a:endParaRPr lang="en-US" altLang="ja-JP" sz="24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r>
              <a:tr h="272482">
                <a:tc>
                  <a:txBody>
                    <a:bodyPr/>
                    <a:lstStyle/>
                    <a:p>
                      <a:pPr algn="l" fontAlgn="ctr"/>
                      <a:r>
                        <a:rPr lang="en-US" sz="2400" u="none" strike="noStrike" dirty="0">
                          <a:effectLst/>
                        </a:rPr>
                        <a:t>Apachev2</a:t>
                      </a:r>
                      <a:endParaRPr lang="en-US" sz="24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r" fontAlgn="ctr"/>
                      <a:r>
                        <a:rPr lang="en-US" altLang="ja-JP" sz="2400" u="none" strike="noStrike" dirty="0">
                          <a:effectLst/>
                        </a:rPr>
                        <a:t>752</a:t>
                      </a:r>
                      <a:endParaRPr lang="en-US" altLang="ja-JP" sz="24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vMerge="1">
                  <a:txBody>
                    <a:bodyPr/>
                    <a:lstStyle/>
                    <a:p>
                      <a:pPr algn="r" fontAlgn="ctr"/>
                      <a:endParaRPr lang="en-US" altLang="ja-JP" sz="24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r>
              <a:tr h="272482">
                <a:tc>
                  <a:txBody>
                    <a:bodyPr/>
                    <a:lstStyle/>
                    <a:p>
                      <a:pPr algn="l" fontAlgn="ctr"/>
                      <a:r>
                        <a:rPr lang="en-US" sz="2400" u="none" strike="noStrike" dirty="0" err="1">
                          <a:effectLst/>
                        </a:rPr>
                        <a:t>FreeType</a:t>
                      </a:r>
                      <a:endParaRPr lang="en-US" sz="24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r" fontAlgn="ctr"/>
                      <a:r>
                        <a:rPr lang="en-US" altLang="ja-JP" sz="2400" u="none" strike="noStrike" dirty="0">
                          <a:effectLst/>
                        </a:rPr>
                        <a:t>481</a:t>
                      </a:r>
                      <a:endParaRPr lang="en-US" altLang="ja-JP" sz="24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vMerge="1">
                  <a:txBody>
                    <a:bodyPr/>
                    <a:lstStyle/>
                    <a:p>
                      <a:pPr algn="r" fontAlgn="ctr"/>
                      <a:endParaRPr lang="en-US" altLang="ja-JP" sz="24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r>
              <a:tr h="272482">
                <a:tc>
                  <a:txBody>
                    <a:bodyPr/>
                    <a:lstStyle/>
                    <a:p>
                      <a:pPr algn="l" fontAlgn="ctr"/>
                      <a:r>
                        <a:rPr lang="en-US" sz="2400" u="none" strike="noStrike" dirty="0">
                          <a:effectLst/>
                        </a:rPr>
                        <a:t>BSD3</a:t>
                      </a:r>
                      <a:endParaRPr lang="en-US" sz="24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r" fontAlgn="ctr"/>
                      <a:r>
                        <a:rPr lang="en-US" altLang="ja-JP" sz="2400" u="none" strike="noStrike" dirty="0">
                          <a:effectLst/>
                        </a:rPr>
                        <a:t>240</a:t>
                      </a:r>
                      <a:endParaRPr lang="en-US" altLang="ja-JP" sz="24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vMerge="1">
                  <a:txBody>
                    <a:bodyPr/>
                    <a:lstStyle/>
                    <a:p>
                      <a:pPr algn="r" fontAlgn="ctr"/>
                      <a:endParaRPr lang="en-US" altLang="ja-JP" sz="24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r>
              <a:tr h="272482">
                <a:tc>
                  <a:txBody>
                    <a:bodyPr/>
                    <a:lstStyle/>
                    <a:p>
                      <a:pPr algn="l" fontAlgn="ctr"/>
                      <a:r>
                        <a:rPr lang="en-US" sz="2400" u="none" strike="noStrike" dirty="0">
                          <a:effectLst/>
                        </a:rPr>
                        <a:t>MPL1_1andLGPLv2_1,MPLv1_1</a:t>
                      </a:r>
                      <a:endParaRPr lang="en-US" sz="24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r" fontAlgn="ctr"/>
                      <a:r>
                        <a:rPr lang="en-US" altLang="ja-JP" sz="2400" u="none" strike="noStrike" dirty="0">
                          <a:effectLst/>
                        </a:rPr>
                        <a:t>204</a:t>
                      </a:r>
                      <a:endParaRPr lang="en-US" altLang="ja-JP" sz="24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vMerge="1">
                  <a:txBody>
                    <a:bodyPr/>
                    <a:lstStyle/>
                    <a:p>
                      <a:pPr algn="r" fontAlgn="ctr"/>
                      <a:endParaRPr lang="en-US" altLang="ja-JP" sz="24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r>
              <a:tr h="272482">
                <a:tc>
                  <a:txBody>
                    <a:bodyPr/>
                    <a:lstStyle/>
                    <a:p>
                      <a:pPr algn="l" fontAlgn="ctr"/>
                      <a:r>
                        <a:rPr lang="en-US" sz="2400" u="none" strike="noStrike" dirty="0" err="1">
                          <a:effectLst/>
                        </a:rPr>
                        <a:t>SeeFile</a:t>
                      </a:r>
                      <a:endParaRPr lang="en-US" sz="24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r" fontAlgn="ctr"/>
                      <a:r>
                        <a:rPr lang="en-US" altLang="ja-JP" sz="2400" u="none" strike="noStrike" dirty="0">
                          <a:effectLst/>
                        </a:rPr>
                        <a:t>143</a:t>
                      </a:r>
                      <a:endParaRPr lang="en-US" altLang="ja-JP" sz="24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vMerge="1">
                  <a:txBody>
                    <a:bodyPr/>
                    <a:lstStyle/>
                    <a:p>
                      <a:pPr algn="r" fontAlgn="ctr"/>
                      <a:endParaRPr lang="en-US" altLang="ja-JP" sz="24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r>
              <a:tr h="272482">
                <a:tc>
                  <a:txBody>
                    <a:bodyPr/>
                    <a:lstStyle/>
                    <a:p>
                      <a:pPr algn="l" fontAlgn="ctr"/>
                      <a:r>
                        <a:rPr lang="en-US" sz="2400" u="none" strike="noStrike">
                          <a:effectLst/>
                        </a:rPr>
                        <a:t>MITX11</a:t>
                      </a:r>
                      <a:endParaRPr lang="en-US" sz="24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r" fontAlgn="ctr"/>
                      <a:r>
                        <a:rPr lang="en-US" altLang="ja-JP" sz="2400" u="none" strike="noStrike" dirty="0">
                          <a:effectLst/>
                        </a:rPr>
                        <a:t>135</a:t>
                      </a:r>
                      <a:endParaRPr lang="en-US" altLang="ja-JP" sz="24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vMerge="1">
                  <a:txBody>
                    <a:bodyPr/>
                    <a:lstStyle/>
                    <a:p>
                      <a:pPr algn="r" fontAlgn="ctr"/>
                      <a:endParaRPr lang="en-US" altLang="ja-JP" sz="24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r>
              <a:tr h="272482">
                <a:tc>
                  <a:txBody>
                    <a:bodyPr/>
                    <a:lstStyle/>
                    <a:p>
                      <a:pPr algn="l" fontAlgn="ctr"/>
                      <a:r>
                        <a:rPr lang="en-US" sz="2400" u="none" strike="noStrike">
                          <a:effectLst/>
                        </a:rPr>
                        <a:t>spdxBSD2</a:t>
                      </a:r>
                      <a:endParaRPr lang="en-US" sz="24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r" fontAlgn="ctr"/>
                      <a:r>
                        <a:rPr lang="en-US" altLang="ja-JP" sz="2400" u="none" strike="noStrike" dirty="0">
                          <a:effectLst/>
                        </a:rPr>
                        <a:t>90</a:t>
                      </a:r>
                      <a:endParaRPr lang="en-US" altLang="ja-JP" sz="24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vMerge="1">
                  <a:txBody>
                    <a:bodyPr/>
                    <a:lstStyle/>
                    <a:p>
                      <a:pPr algn="r" fontAlgn="ctr"/>
                      <a:endParaRPr lang="en-US" altLang="ja-JP" sz="24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r>
              <a:tr h="272482">
                <a:tc>
                  <a:txBody>
                    <a:bodyPr/>
                    <a:lstStyle/>
                    <a:p>
                      <a:pPr algn="l" fontAlgn="ctr"/>
                      <a:r>
                        <a:rPr lang="en-US" sz="2400" u="none" strike="noStrike" dirty="0">
                          <a:effectLst/>
                        </a:rPr>
                        <a:t>Others</a:t>
                      </a:r>
                      <a:endParaRPr lang="en-US" sz="24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r" fontAlgn="ctr"/>
                      <a:r>
                        <a:rPr lang="en-US" altLang="ja-JP" sz="2400" u="none" strike="noStrike" dirty="0">
                          <a:effectLst/>
                        </a:rPr>
                        <a:t>341</a:t>
                      </a:r>
                      <a:endParaRPr lang="en-US" altLang="ja-JP" sz="24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vMerge="1">
                  <a:txBody>
                    <a:bodyPr/>
                    <a:lstStyle/>
                    <a:p>
                      <a:pPr algn="r" fontAlgn="ctr"/>
                      <a:endParaRPr lang="en-US" altLang="ja-JP" sz="24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r>
            </a:tbl>
          </a:graphicData>
        </a:graphic>
      </p:graphicFrame>
      <p:sp>
        <p:nvSpPr>
          <p:cNvPr id="8" name="テキスト ボックス 7"/>
          <p:cNvSpPr txBox="1"/>
          <p:nvPr/>
        </p:nvSpPr>
        <p:spPr>
          <a:xfrm>
            <a:off x="3629330" y="1263729"/>
            <a:ext cx="2103110" cy="523220"/>
          </a:xfrm>
          <a:prstGeom prst="rect">
            <a:avLst/>
          </a:prstGeom>
          <a:noFill/>
        </p:spPr>
        <p:txBody>
          <a:bodyPr wrap="none" rtlCol="0">
            <a:spAutoFit/>
          </a:bodyPr>
          <a:lstStyle/>
          <a:p>
            <a:r>
              <a:rPr lang="ja-JP" altLang="ja-JP" sz="2800" dirty="0">
                <a:solidFill>
                  <a:prstClr val="black"/>
                </a:solidFill>
                <a:latin typeface="Calibri"/>
                <a:ea typeface="ＭＳ Ｐゴシック"/>
              </a:rPr>
              <a:t>F</a:t>
            </a:r>
            <a:r>
              <a:rPr lang="en-US" altLang="ja-JP" sz="2800" dirty="0" err="1">
                <a:solidFill>
                  <a:prstClr val="black"/>
                </a:solidFill>
                <a:latin typeface="Calibri"/>
                <a:ea typeface="ＭＳ Ｐゴシック"/>
              </a:rPr>
              <a:t>irefox</a:t>
            </a:r>
            <a:r>
              <a:rPr lang="en-US" altLang="ja-JP" sz="2800" dirty="0">
                <a:solidFill>
                  <a:prstClr val="black"/>
                </a:solidFill>
                <a:latin typeface="Calibri"/>
                <a:ea typeface="ＭＳ Ｐゴシック"/>
              </a:rPr>
              <a:t> v25.0</a:t>
            </a:r>
          </a:p>
        </p:txBody>
      </p:sp>
      <p:sp>
        <p:nvSpPr>
          <p:cNvPr id="13" name="フッター プレースホルダー 12"/>
          <p:cNvSpPr>
            <a:spLocks noGrp="1"/>
          </p:cNvSpPr>
          <p:nvPr>
            <p:ph type="ftr" sz="quarter" idx="11"/>
          </p:nvPr>
        </p:nvSpPr>
        <p:spPr/>
        <p:txBody>
          <a:bodyPr/>
          <a:lstStyle/>
          <a:p>
            <a:r>
              <a:rPr lang="ja-JP" altLang="en-US" smtClean="0">
                <a:solidFill>
                  <a:prstClr val="white"/>
                </a:solidFill>
              </a:rPr>
              <a:t>テキストマイニングに基づく</a:t>
            </a:r>
            <a:r>
              <a:rPr lang="en-US" altLang="ja-JP" smtClean="0">
                <a:solidFill>
                  <a:prstClr val="white"/>
                </a:solidFill>
              </a:rPr>
              <a:t>OSS</a:t>
            </a:r>
            <a:r>
              <a:rPr lang="ja-JP" altLang="en-US" smtClean="0">
                <a:solidFill>
                  <a:prstClr val="white"/>
                </a:solidFill>
              </a:rPr>
              <a:t>ライセンス記述の分析：</a:t>
            </a:r>
            <a:r>
              <a:rPr lang="en-US" altLang="ja-JP" smtClean="0">
                <a:solidFill>
                  <a:prstClr val="white"/>
                </a:solidFill>
              </a:rPr>
              <a:t>OSS</a:t>
            </a:r>
            <a:r>
              <a:rPr lang="ja-JP" altLang="en-US" smtClean="0">
                <a:solidFill>
                  <a:prstClr val="white"/>
                </a:solidFill>
              </a:rPr>
              <a:t>ライセンス特定のためのルール作成支援</a:t>
            </a:r>
            <a:endParaRPr lang="ja-JP" altLang="en-US">
              <a:solidFill>
                <a:prstClr val="white"/>
              </a:solidFill>
            </a:endParaRPr>
          </a:p>
        </p:txBody>
      </p:sp>
      <p:sp>
        <p:nvSpPr>
          <p:cNvPr id="14" name="スライド番号プレースホルダー 13"/>
          <p:cNvSpPr>
            <a:spLocks noGrp="1"/>
          </p:cNvSpPr>
          <p:nvPr>
            <p:ph type="sldNum" sz="quarter" idx="12"/>
          </p:nvPr>
        </p:nvSpPr>
        <p:spPr/>
        <p:txBody>
          <a:bodyPr/>
          <a:lstStyle/>
          <a:p>
            <a:fld id="{A78F63B4-1C2F-F341-8431-1B36A8C967E5}" type="slidenum">
              <a:rPr lang="ja-JP" altLang="en-US" smtClean="0">
                <a:solidFill>
                  <a:prstClr val="white"/>
                </a:solidFill>
              </a:rPr>
              <a:pPr/>
              <a:t>5</a:t>
            </a:fld>
            <a:endParaRPr lang="ja-JP" altLang="en-US">
              <a:solidFill>
                <a:prstClr val="white"/>
              </a:solidFill>
            </a:endParaRPr>
          </a:p>
        </p:txBody>
      </p:sp>
      <p:sp>
        <p:nvSpPr>
          <p:cNvPr id="15" name="日付プレースホルダー 14"/>
          <p:cNvSpPr>
            <a:spLocks noGrp="1"/>
          </p:cNvSpPr>
          <p:nvPr>
            <p:ph type="dt" sz="half" idx="10"/>
          </p:nvPr>
        </p:nvSpPr>
        <p:spPr/>
        <p:txBody>
          <a:bodyPr/>
          <a:lstStyle/>
          <a:p>
            <a:r>
              <a:rPr lang="en-US" altLang="ja-JP" smtClean="0">
                <a:solidFill>
                  <a:prstClr val="white"/>
                </a:solidFill>
              </a:rPr>
              <a:t>2015/02/23</a:t>
            </a:r>
            <a:endParaRPr lang="ja-JP" altLang="en-US">
              <a:solidFill>
                <a:prstClr val="white"/>
              </a:solidFill>
            </a:endParaRPr>
          </a:p>
        </p:txBody>
      </p:sp>
      <p:sp>
        <p:nvSpPr>
          <p:cNvPr id="9" name="テキスト ボックス 8"/>
          <p:cNvSpPr txBox="1"/>
          <p:nvPr/>
        </p:nvSpPr>
        <p:spPr>
          <a:xfrm>
            <a:off x="1451473" y="5356403"/>
            <a:ext cx="6648919" cy="954107"/>
          </a:xfrm>
          <a:prstGeom prst="rect">
            <a:avLst/>
          </a:prstGeom>
          <a:solidFill>
            <a:schemeClr val="accent1"/>
          </a:solidFill>
          <a:ln>
            <a:noFill/>
          </a:ln>
        </p:spPr>
        <p:txBody>
          <a:bodyPr wrap="square" rtlCol="0">
            <a:spAutoFit/>
          </a:bodyPr>
          <a:lstStyle/>
          <a:p>
            <a:pPr algn="ctr"/>
            <a:r>
              <a:rPr lang="ja-JP" altLang="ja-JP" sz="2800" dirty="0">
                <a:solidFill>
                  <a:prstClr val="white"/>
                </a:solidFill>
                <a:latin typeface="Calibri"/>
                <a:ea typeface="ＭＳ Ｐゴシック"/>
              </a:rPr>
              <a:t>U</a:t>
            </a:r>
            <a:r>
              <a:rPr lang="en-US" altLang="ja-JP" sz="2800" dirty="0">
                <a:solidFill>
                  <a:prstClr val="white"/>
                </a:solidFill>
                <a:latin typeface="Calibri"/>
                <a:ea typeface="ＭＳ Ｐゴシック"/>
              </a:rPr>
              <a:t>NKNOWN</a:t>
            </a:r>
            <a:r>
              <a:rPr lang="ja-JP" altLang="en-US" sz="2800" dirty="0">
                <a:solidFill>
                  <a:prstClr val="white"/>
                </a:solidFill>
                <a:latin typeface="Calibri"/>
                <a:ea typeface="ＭＳ Ｐゴシック"/>
              </a:rPr>
              <a:t>ファイルの中のライセンスを</a:t>
            </a:r>
            <a:endParaRPr lang="en-US" altLang="ja-JP" sz="2800" dirty="0">
              <a:solidFill>
                <a:prstClr val="white"/>
              </a:solidFill>
              <a:latin typeface="Calibri"/>
              <a:ea typeface="ＭＳ Ｐゴシック"/>
            </a:endParaRPr>
          </a:p>
          <a:p>
            <a:pPr algn="ctr"/>
            <a:r>
              <a:rPr lang="ja-JP" altLang="en-US" sz="2800" dirty="0">
                <a:solidFill>
                  <a:prstClr val="white"/>
                </a:solidFill>
                <a:latin typeface="Calibri"/>
                <a:ea typeface="ＭＳ Ｐゴシック"/>
              </a:rPr>
              <a:t>特定できないと実用的であるとはいえない</a:t>
            </a:r>
            <a:endParaRPr lang="en-US" altLang="ja-JP" sz="2800" dirty="0">
              <a:solidFill>
                <a:prstClr val="white"/>
              </a:solidFill>
              <a:latin typeface="Calibri"/>
              <a:ea typeface="ＭＳ Ｐゴシック"/>
            </a:endParaRPr>
          </a:p>
        </p:txBody>
      </p:sp>
    </p:spTree>
    <p:extLst>
      <p:ext uri="{BB962C8B-B14F-4D97-AF65-F5344CB8AC3E}">
        <p14:creationId xmlns:p14="http://schemas.microsoft.com/office/powerpoint/2010/main" val="153380942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checkerboard(across)">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457200" y="1417638"/>
            <a:ext cx="8229600" cy="4708525"/>
          </a:xfrm>
        </p:spPr>
        <p:txBody>
          <a:bodyPr>
            <a:normAutofit/>
          </a:bodyPr>
          <a:lstStyle/>
          <a:p>
            <a:r>
              <a:rPr lang="ja-JP" altLang="en-US" dirty="0" smtClean="0"/>
              <a:t>ライセンスルール作成の自動化の支援を行う必要がある</a:t>
            </a:r>
            <a:endParaRPr lang="en-US" altLang="ja-JP" dirty="0"/>
          </a:p>
          <a:p>
            <a:endParaRPr lang="en-US" altLang="ja-JP" dirty="0" smtClean="0"/>
          </a:p>
          <a:p>
            <a:r>
              <a:rPr lang="ja-JP" altLang="en-US" dirty="0" smtClean="0"/>
              <a:t>テキスト分類</a:t>
            </a:r>
            <a:endParaRPr lang="en-US" altLang="ja-JP" dirty="0" smtClean="0"/>
          </a:p>
          <a:p>
            <a:pPr lvl="1"/>
            <a:r>
              <a:rPr lang="ja-JP" altLang="en-US" dirty="0" smtClean="0"/>
              <a:t>テキストを内容に基づいて，</a:t>
            </a:r>
            <a:r>
              <a:rPr lang="en-US" altLang="ja-JP" dirty="0" smtClean="0"/>
              <a:t>1</a:t>
            </a:r>
            <a:r>
              <a:rPr lang="ja-JP" altLang="en-US" dirty="0" smtClean="0"/>
              <a:t>つ以上に分類する</a:t>
            </a:r>
            <a:endParaRPr lang="en-US" altLang="ja-JP" dirty="0" smtClean="0"/>
          </a:p>
          <a:p>
            <a:r>
              <a:rPr lang="ja-JP" altLang="en-US" dirty="0" smtClean="0"/>
              <a:t>テキスト分類がなぜ必要なのか</a:t>
            </a:r>
            <a:endParaRPr lang="en-US" altLang="ja-JP" dirty="0" smtClean="0"/>
          </a:p>
          <a:p>
            <a:pPr lvl="1"/>
            <a:r>
              <a:rPr lang="ja-JP" altLang="en-US" dirty="0" smtClean="0"/>
              <a:t>U</a:t>
            </a:r>
            <a:r>
              <a:rPr lang="en-US" altLang="ja-JP" dirty="0" smtClean="0"/>
              <a:t>NKNOWN</a:t>
            </a:r>
            <a:r>
              <a:rPr lang="ja-JP" altLang="en-US" dirty="0" smtClean="0"/>
              <a:t>ファイルの中には同じライセンスが複数存在し，その整理を行う</a:t>
            </a:r>
            <a:endParaRPr lang="en-US" altLang="ja-JP" sz="3200" dirty="0" smtClean="0"/>
          </a:p>
          <a:p>
            <a:endParaRPr lang="en-US" altLang="ja-JP" dirty="0" smtClean="0"/>
          </a:p>
          <a:p>
            <a:endParaRPr lang="en-US" altLang="ja-JP" sz="2800" dirty="0"/>
          </a:p>
          <a:p>
            <a:endParaRPr lang="en-US" altLang="ja-JP" sz="2800" dirty="0" smtClean="0"/>
          </a:p>
        </p:txBody>
      </p:sp>
      <p:sp>
        <p:nvSpPr>
          <p:cNvPr id="2" name="タイトル 1"/>
          <p:cNvSpPr>
            <a:spLocks noGrp="1"/>
          </p:cNvSpPr>
          <p:nvPr>
            <p:ph type="title"/>
          </p:nvPr>
        </p:nvSpPr>
        <p:spPr/>
        <p:txBody>
          <a:bodyPr>
            <a:normAutofit fontScale="90000"/>
          </a:bodyPr>
          <a:lstStyle/>
          <a:p>
            <a:r>
              <a:rPr kumimoji="1" lang="ja-JP" altLang="en-US" dirty="0" smtClean="0"/>
              <a:t>ライセンスルール作成支援に向けた課題</a:t>
            </a:r>
            <a:endParaRPr kumimoji="1" lang="ja-JP" altLang="en-US" dirty="0"/>
          </a:p>
        </p:txBody>
      </p:sp>
      <p:sp>
        <p:nvSpPr>
          <p:cNvPr id="4" name="正方形/長方形 3"/>
          <p:cNvSpPr/>
          <p:nvPr/>
        </p:nvSpPr>
        <p:spPr>
          <a:xfrm>
            <a:off x="860046" y="5416693"/>
            <a:ext cx="7545400" cy="1038125"/>
          </a:xfrm>
          <a:prstGeom prst="rect">
            <a:avLst/>
          </a:prstGeom>
          <a:solidFill>
            <a:schemeClr val="accent1"/>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ja-JP" altLang="en-US" sz="2800" dirty="0">
                <a:solidFill>
                  <a:prstClr val="white"/>
                </a:solidFill>
                <a:latin typeface="Calibri"/>
                <a:ea typeface="ＭＳ Ｐゴシック"/>
              </a:rPr>
              <a:t>自動化するためには</a:t>
            </a:r>
            <a:endParaRPr lang="en-US" altLang="ja-JP" sz="2800" dirty="0">
              <a:solidFill>
                <a:prstClr val="white"/>
              </a:solidFill>
              <a:latin typeface="Calibri"/>
              <a:ea typeface="ＭＳ Ｐゴシック"/>
            </a:endParaRPr>
          </a:p>
          <a:p>
            <a:pPr algn="ctr"/>
            <a:r>
              <a:rPr lang="ja-JP" altLang="en-US" sz="2800" dirty="0">
                <a:solidFill>
                  <a:prstClr val="white"/>
                </a:solidFill>
                <a:latin typeface="Calibri"/>
                <a:ea typeface="ＭＳ Ｐゴシック"/>
              </a:rPr>
              <a:t>テキスト分類の限界をあきらかにする必要がある</a:t>
            </a:r>
            <a:endParaRPr lang="en-US" altLang="ja-JP" sz="2800" dirty="0">
              <a:solidFill>
                <a:prstClr val="white"/>
              </a:solidFill>
              <a:latin typeface="Calibri"/>
              <a:ea typeface="ＭＳ Ｐゴシック"/>
            </a:endParaRPr>
          </a:p>
        </p:txBody>
      </p:sp>
      <p:sp>
        <p:nvSpPr>
          <p:cNvPr id="5" name="フッター プレースホルダー 4"/>
          <p:cNvSpPr>
            <a:spLocks noGrp="1"/>
          </p:cNvSpPr>
          <p:nvPr>
            <p:ph type="ftr" sz="quarter" idx="11"/>
          </p:nvPr>
        </p:nvSpPr>
        <p:spPr/>
        <p:txBody>
          <a:bodyPr/>
          <a:lstStyle/>
          <a:p>
            <a:r>
              <a:rPr lang="ja-JP" altLang="en-US" smtClean="0">
                <a:solidFill>
                  <a:prstClr val="white"/>
                </a:solidFill>
              </a:rPr>
              <a:t>テキストマイニングに基づく</a:t>
            </a:r>
            <a:r>
              <a:rPr lang="en-US" altLang="ja-JP" smtClean="0">
                <a:solidFill>
                  <a:prstClr val="white"/>
                </a:solidFill>
              </a:rPr>
              <a:t>OSS</a:t>
            </a:r>
            <a:r>
              <a:rPr lang="ja-JP" altLang="en-US" smtClean="0">
                <a:solidFill>
                  <a:prstClr val="white"/>
                </a:solidFill>
              </a:rPr>
              <a:t>ライセンス記述の分析：</a:t>
            </a:r>
            <a:r>
              <a:rPr lang="en-US" altLang="ja-JP" smtClean="0">
                <a:solidFill>
                  <a:prstClr val="white"/>
                </a:solidFill>
              </a:rPr>
              <a:t>OSS</a:t>
            </a:r>
            <a:r>
              <a:rPr lang="ja-JP" altLang="en-US" smtClean="0">
                <a:solidFill>
                  <a:prstClr val="white"/>
                </a:solidFill>
              </a:rPr>
              <a:t>ライセンス特定のためのルール作成支援</a:t>
            </a:r>
            <a:endParaRPr lang="ja-JP" altLang="en-US">
              <a:solidFill>
                <a:prstClr val="white"/>
              </a:solidFill>
            </a:endParaRPr>
          </a:p>
        </p:txBody>
      </p:sp>
      <p:sp>
        <p:nvSpPr>
          <p:cNvPr id="6" name="スライド番号プレースホルダー 5"/>
          <p:cNvSpPr>
            <a:spLocks noGrp="1"/>
          </p:cNvSpPr>
          <p:nvPr>
            <p:ph type="sldNum" sz="quarter" idx="12"/>
          </p:nvPr>
        </p:nvSpPr>
        <p:spPr/>
        <p:txBody>
          <a:bodyPr/>
          <a:lstStyle/>
          <a:p>
            <a:fld id="{A78F63B4-1C2F-F341-8431-1B36A8C967E5}" type="slidenum">
              <a:rPr lang="ja-JP" altLang="en-US" smtClean="0">
                <a:solidFill>
                  <a:prstClr val="white"/>
                </a:solidFill>
              </a:rPr>
              <a:pPr/>
              <a:t>6</a:t>
            </a:fld>
            <a:endParaRPr lang="ja-JP" altLang="en-US">
              <a:solidFill>
                <a:prstClr val="white"/>
              </a:solidFill>
            </a:endParaRPr>
          </a:p>
        </p:txBody>
      </p:sp>
      <p:sp>
        <p:nvSpPr>
          <p:cNvPr id="7" name="日付プレースホルダー 6"/>
          <p:cNvSpPr>
            <a:spLocks noGrp="1"/>
          </p:cNvSpPr>
          <p:nvPr>
            <p:ph type="dt" sz="half" idx="10"/>
          </p:nvPr>
        </p:nvSpPr>
        <p:spPr/>
        <p:txBody>
          <a:bodyPr/>
          <a:lstStyle/>
          <a:p>
            <a:r>
              <a:rPr lang="en-US" altLang="ja-JP" smtClean="0">
                <a:solidFill>
                  <a:prstClr val="white"/>
                </a:solidFill>
              </a:rPr>
              <a:t>2015/02/23</a:t>
            </a:r>
            <a:endParaRPr lang="ja-JP" altLang="en-US">
              <a:solidFill>
                <a:prstClr val="white"/>
              </a:solidFill>
            </a:endParaRPr>
          </a:p>
        </p:txBody>
      </p:sp>
    </p:spTree>
    <p:extLst>
      <p:ext uri="{BB962C8B-B14F-4D97-AF65-F5344CB8AC3E}">
        <p14:creationId xmlns:p14="http://schemas.microsoft.com/office/powerpoint/2010/main" val="1355118505"/>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目的とアプローチ</a:t>
            </a:r>
            <a:endParaRPr kumimoji="1" lang="ja-JP" altLang="en-US" dirty="0"/>
          </a:p>
        </p:txBody>
      </p:sp>
      <p:sp>
        <p:nvSpPr>
          <p:cNvPr id="3" name="コンテンツ プレースホルダー 2"/>
          <p:cNvSpPr>
            <a:spLocks noGrp="1"/>
          </p:cNvSpPr>
          <p:nvPr>
            <p:ph idx="1"/>
          </p:nvPr>
        </p:nvSpPr>
        <p:spPr>
          <a:xfrm>
            <a:off x="457200" y="1556792"/>
            <a:ext cx="8229600" cy="4969780"/>
          </a:xfrm>
        </p:spPr>
        <p:txBody>
          <a:bodyPr>
            <a:normAutofit/>
          </a:bodyPr>
          <a:lstStyle/>
          <a:p>
            <a:r>
              <a:rPr lang="ja-JP" altLang="en-US" sz="3200" dirty="0" smtClean="0"/>
              <a:t>目的</a:t>
            </a:r>
            <a:endParaRPr lang="en-US" altLang="ja-JP" sz="3200" dirty="0" smtClean="0"/>
          </a:p>
          <a:p>
            <a:pPr lvl="1"/>
            <a:r>
              <a:rPr lang="ja-JP" altLang="en-US" sz="2800" dirty="0" smtClean="0"/>
              <a:t>テキスト分類がライセンスルール</a:t>
            </a:r>
            <a:r>
              <a:rPr lang="ja-JP" altLang="en-US" sz="2800" dirty="0"/>
              <a:t>作成支援にどれくらい有用かどうか明らかにする</a:t>
            </a:r>
            <a:r>
              <a:rPr lang="ja-JP" altLang="en-US" sz="2800" dirty="0" smtClean="0"/>
              <a:t>こと</a:t>
            </a:r>
            <a:endParaRPr lang="en-US" altLang="ja-JP" sz="2800" dirty="0" smtClean="0"/>
          </a:p>
          <a:p>
            <a:pPr lvl="1"/>
            <a:endParaRPr lang="en-US" altLang="ja-JP" sz="2800" dirty="0"/>
          </a:p>
          <a:p>
            <a:r>
              <a:rPr lang="ja-JP" altLang="en-US" sz="3200" dirty="0" smtClean="0"/>
              <a:t>アプローチ</a:t>
            </a:r>
            <a:endParaRPr lang="en-US" altLang="ja-JP" sz="3200" dirty="0" smtClean="0"/>
          </a:p>
          <a:p>
            <a:pPr lvl="1"/>
            <a:r>
              <a:rPr lang="ja-JP" altLang="en-US" sz="2800" dirty="0" smtClean="0">
                <a:solidFill>
                  <a:srgbClr val="FF0000"/>
                </a:solidFill>
              </a:rPr>
              <a:t>クラスタリングによるテキスト分類を行う</a:t>
            </a:r>
            <a:endParaRPr lang="en-US" altLang="ja-JP" sz="2800" dirty="0" smtClean="0">
              <a:solidFill>
                <a:srgbClr val="FF0000"/>
              </a:solidFill>
            </a:endParaRPr>
          </a:p>
          <a:p>
            <a:pPr lvl="2"/>
            <a:r>
              <a:rPr lang="ja-JP" altLang="en-US" sz="2400" dirty="0" smtClean="0"/>
              <a:t>追加すべきライセンスの存在を明らかにするため，各クラスタの調査を行う</a:t>
            </a:r>
            <a:endParaRPr lang="en-US" altLang="ja-JP" sz="2400" dirty="0" smtClean="0"/>
          </a:p>
        </p:txBody>
      </p:sp>
      <p:sp>
        <p:nvSpPr>
          <p:cNvPr id="4" name="フッター プレースホルダー 3"/>
          <p:cNvSpPr>
            <a:spLocks noGrp="1"/>
          </p:cNvSpPr>
          <p:nvPr>
            <p:ph type="ftr" sz="quarter" idx="11"/>
          </p:nvPr>
        </p:nvSpPr>
        <p:spPr/>
        <p:txBody>
          <a:bodyPr/>
          <a:lstStyle/>
          <a:p>
            <a:r>
              <a:rPr lang="ja-JP" altLang="en-US" smtClean="0">
                <a:solidFill>
                  <a:prstClr val="white"/>
                </a:solidFill>
              </a:rPr>
              <a:t>テキストマイニングに基づく</a:t>
            </a:r>
            <a:r>
              <a:rPr lang="en-US" altLang="ja-JP" smtClean="0">
                <a:solidFill>
                  <a:prstClr val="white"/>
                </a:solidFill>
              </a:rPr>
              <a:t>OSS</a:t>
            </a:r>
            <a:r>
              <a:rPr lang="ja-JP" altLang="en-US" smtClean="0">
                <a:solidFill>
                  <a:prstClr val="white"/>
                </a:solidFill>
              </a:rPr>
              <a:t>ライセンス記述の分析：</a:t>
            </a:r>
            <a:r>
              <a:rPr lang="en-US" altLang="ja-JP" smtClean="0">
                <a:solidFill>
                  <a:prstClr val="white"/>
                </a:solidFill>
              </a:rPr>
              <a:t>OSS</a:t>
            </a:r>
            <a:r>
              <a:rPr lang="ja-JP" altLang="en-US" smtClean="0">
                <a:solidFill>
                  <a:prstClr val="white"/>
                </a:solidFill>
              </a:rPr>
              <a:t>ライセンス特定のためのルール作成支援</a:t>
            </a:r>
            <a:endParaRPr lang="ja-JP" altLang="en-US">
              <a:solidFill>
                <a:prstClr val="white"/>
              </a:solidFill>
            </a:endParaRPr>
          </a:p>
        </p:txBody>
      </p:sp>
      <p:sp>
        <p:nvSpPr>
          <p:cNvPr id="5" name="スライド番号プレースホルダー 4"/>
          <p:cNvSpPr>
            <a:spLocks noGrp="1"/>
          </p:cNvSpPr>
          <p:nvPr>
            <p:ph type="sldNum" sz="quarter" idx="12"/>
          </p:nvPr>
        </p:nvSpPr>
        <p:spPr/>
        <p:txBody>
          <a:bodyPr/>
          <a:lstStyle/>
          <a:p>
            <a:fld id="{A78F63B4-1C2F-F341-8431-1B36A8C967E5}" type="slidenum">
              <a:rPr lang="ja-JP" altLang="en-US" smtClean="0">
                <a:solidFill>
                  <a:prstClr val="white"/>
                </a:solidFill>
              </a:rPr>
              <a:pPr/>
              <a:t>7</a:t>
            </a:fld>
            <a:endParaRPr lang="ja-JP" altLang="en-US">
              <a:solidFill>
                <a:prstClr val="white"/>
              </a:solidFill>
            </a:endParaRPr>
          </a:p>
        </p:txBody>
      </p:sp>
      <p:sp>
        <p:nvSpPr>
          <p:cNvPr id="6" name="日付プレースホルダー 5"/>
          <p:cNvSpPr>
            <a:spLocks noGrp="1"/>
          </p:cNvSpPr>
          <p:nvPr>
            <p:ph type="dt" sz="half" idx="10"/>
          </p:nvPr>
        </p:nvSpPr>
        <p:spPr/>
        <p:txBody>
          <a:bodyPr/>
          <a:lstStyle/>
          <a:p>
            <a:r>
              <a:rPr lang="en-US" altLang="ja-JP" smtClean="0">
                <a:solidFill>
                  <a:prstClr val="white"/>
                </a:solidFill>
              </a:rPr>
              <a:t>2015/02/23</a:t>
            </a:r>
            <a:endParaRPr lang="ja-JP" altLang="en-US">
              <a:solidFill>
                <a:prstClr val="white"/>
              </a:solidFill>
            </a:endParaRPr>
          </a:p>
        </p:txBody>
      </p:sp>
    </p:spTree>
    <p:extLst>
      <p:ext uri="{BB962C8B-B14F-4D97-AF65-F5344CB8AC3E}">
        <p14:creationId xmlns:p14="http://schemas.microsoft.com/office/powerpoint/2010/main" val="295540603"/>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コンテンツ プレースホルダー 2"/>
          <p:cNvSpPr>
            <a:spLocks noGrp="1"/>
          </p:cNvSpPr>
          <p:nvPr>
            <p:ph idx="1"/>
          </p:nvPr>
        </p:nvSpPr>
        <p:spPr>
          <a:xfrm>
            <a:off x="457199" y="1417638"/>
            <a:ext cx="8413493" cy="5108934"/>
          </a:xfrm>
        </p:spPr>
        <p:txBody>
          <a:bodyPr>
            <a:normAutofit/>
          </a:bodyPr>
          <a:lstStyle/>
          <a:p>
            <a:r>
              <a:rPr lang="ja-JP" altLang="en-US" sz="3200" dirty="0"/>
              <a:t>アルゴリズム</a:t>
            </a:r>
            <a:endParaRPr lang="en-US" altLang="ja-JP" sz="3200" dirty="0" smtClean="0"/>
          </a:p>
          <a:p>
            <a:pPr lvl="1"/>
            <a:r>
              <a:rPr lang="ja-JP" altLang="ja-JP" sz="2800" dirty="0" smtClean="0"/>
              <a:t>K</a:t>
            </a:r>
            <a:r>
              <a:rPr lang="en-US" altLang="ja-JP" sz="2800" dirty="0" smtClean="0"/>
              <a:t>-means</a:t>
            </a:r>
            <a:r>
              <a:rPr lang="ja-JP" altLang="en-US" sz="2800" dirty="0" smtClean="0"/>
              <a:t>によるクラスタリングを行う</a:t>
            </a:r>
            <a:endParaRPr lang="en-US" altLang="ja-JP" sz="2800" dirty="0"/>
          </a:p>
          <a:p>
            <a:pPr lvl="2"/>
            <a:r>
              <a:rPr lang="ja-JP" altLang="en-US" sz="2400" dirty="0" smtClean="0"/>
              <a:t>シンプルなアルゴリズムであるため，結果を読み取りやすい</a:t>
            </a:r>
            <a:endParaRPr lang="en-US" altLang="ja-JP" sz="2400" dirty="0" smtClean="0"/>
          </a:p>
          <a:p>
            <a:pPr lvl="1"/>
            <a:endParaRPr lang="en-US" altLang="ja-JP" sz="2800" dirty="0"/>
          </a:p>
          <a:p>
            <a:r>
              <a:rPr lang="ja-JP" altLang="en-US" sz="3200" dirty="0" smtClean="0"/>
              <a:t>調査内容</a:t>
            </a:r>
            <a:endParaRPr lang="en-US" altLang="ja-JP" sz="3200" dirty="0" smtClean="0"/>
          </a:p>
          <a:p>
            <a:pPr lvl="1" algn="l"/>
            <a:r>
              <a:rPr lang="ja-JP" altLang="en-US" sz="2800" dirty="0" smtClean="0"/>
              <a:t>各クラスタに</a:t>
            </a:r>
            <a:r>
              <a:rPr lang="en-US" altLang="ja-JP" sz="2800" dirty="0" smtClean="0"/>
              <a:t/>
            </a:r>
            <a:br>
              <a:rPr lang="en-US" altLang="ja-JP" sz="2800" dirty="0" smtClean="0"/>
            </a:br>
            <a:r>
              <a:rPr lang="ja-JP" altLang="en-US" sz="2800" dirty="0" smtClean="0"/>
              <a:t>同一ライセンスが</a:t>
            </a:r>
            <a:r>
              <a:rPr lang="en-US" altLang="ja-JP" sz="2800" dirty="0"/>
              <a:t/>
            </a:r>
            <a:br>
              <a:rPr lang="en-US" altLang="ja-JP" sz="2800" dirty="0"/>
            </a:br>
            <a:r>
              <a:rPr lang="ja-JP" altLang="en-US" sz="2800" dirty="0" smtClean="0"/>
              <a:t>どれくらい存在するか</a:t>
            </a:r>
            <a:endParaRPr lang="en-US" altLang="ja-JP" sz="2800" dirty="0"/>
          </a:p>
          <a:p>
            <a:pPr lvl="1"/>
            <a:endParaRPr lang="en-US" altLang="ja-JP" sz="2800" dirty="0" smtClean="0"/>
          </a:p>
        </p:txBody>
      </p:sp>
      <p:sp>
        <p:nvSpPr>
          <p:cNvPr id="2" name="タイトル 1"/>
          <p:cNvSpPr>
            <a:spLocks noGrp="1"/>
          </p:cNvSpPr>
          <p:nvPr>
            <p:ph type="title"/>
          </p:nvPr>
        </p:nvSpPr>
        <p:spPr/>
        <p:txBody>
          <a:bodyPr/>
          <a:lstStyle/>
          <a:p>
            <a:r>
              <a:rPr lang="ja-JP" altLang="en-US" dirty="0" smtClean="0"/>
              <a:t>クラスタ</a:t>
            </a:r>
            <a:r>
              <a:rPr lang="ja-JP" altLang="en-US" dirty="0"/>
              <a:t>リング</a:t>
            </a:r>
            <a:r>
              <a:rPr lang="ja-JP" altLang="en-US" dirty="0" smtClean="0"/>
              <a:t>と調査内容</a:t>
            </a:r>
            <a:endParaRPr kumimoji="1" lang="ja-JP" altLang="en-US" dirty="0"/>
          </a:p>
        </p:txBody>
      </p:sp>
      <p:sp>
        <p:nvSpPr>
          <p:cNvPr id="4" name="日付プレースホルダー 3"/>
          <p:cNvSpPr>
            <a:spLocks noGrp="1"/>
          </p:cNvSpPr>
          <p:nvPr>
            <p:ph type="dt" sz="half" idx="10"/>
          </p:nvPr>
        </p:nvSpPr>
        <p:spPr/>
        <p:txBody>
          <a:bodyPr/>
          <a:lstStyle/>
          <a:p>
            <a:r>
              <a:rPr lang="en-US" altLang="ja-JP" smtClean="0">
                <a:solidFill>
                  <a:prstClr val="white"/>
                </a:solidFill>
              </a:rPr>
              <a:t>2015/02/23</a:t>
            </a:r>
            <a:endParaRPr lang="ja-JP" altLang="en-US">
              <a:solidFill>
                <a:prstClr val="white"/>
              </a:solidFill>
            </a:endParaRPr>
          </a:p>
        </p:txBody>
      </p:sp>
      <p:sp>
        <p:nvSpPr>
          <p:cNvPr id="5" name="フッター プレースホルダー 4"/>
          <p:cNvSpPr>
            <a:spLocks noGrp="1"/>
          </p:cNvSpPr>
          <p:nvPr>
            <p:ph type="ftr" sz="quarter" idx="11"/>
          </p:nvPr>
        </p:nvSpPr>
        <p:spPr/>
        <p:txBody>
          <a:bodyPr/>
          <a:lstStyle/>
          <a:p>
            <a:r>
              <a:rPr lang="ja-JP" altLang="en-US" smtClean="0">
                <a:solidFill>
                  <a:prstClr val="white"/>
                </a:solidFill>
              </a:rPr>
              <a:t>テキストマイニングに基づく</a:t>
            </a:r>
            <a:r>
              <a:rPr lang="en-US" altLang="ja-JP" smtClean="0">
                <a:solidFill>
                  <a:prstClr val="white"/>
                </a:solidFill>
              </a:rPr>
              <a:t>OSS</a:t>
            </a:r>
            <a:r>
              <a:rPr lang="ja-JP" altLang="en-US" smtClean="0">
                <a:solidFill>
                  <a:prstClr val="white"/>
                </a:solidFill>
              </a:rPr>
              <a:t>ライセンス記述の分析：</a:t>
            </a:r>
            <a:r>
              <a:rPr lang="en-US" altLang="ja-JP" smtClean="0">
                <a:solidFill>
                  <a:prstClr val="white"/>
                </a:solidFill>
              </a:rPr>
              <a:t>OSS</a:t>
            </a:r>
            <a:r>
              <a:rPr lang="ja-JP" altLang="en-US" smtClean="0">
                <a:solidFill>
                  <a:prstClr val="white"/>
                </a:solidFill>
              </a:rPr>
              <a:t>ライセンス特定のためのルール作成支援</a:t>
            </a:r>
            <a:endParaRPr lang="ja-JP" altLang="en-US" dirty="0">
              <a:solidFill>
                <a:prstClr val="white"/>
              </a:solidFill>
            </a:endParaRPr>
          </a:p>
        </p:txBody>
      </p:sp>
      <p:sp>
        <p:nvSpPr>
          <p:cNvPr id="6" name="スライド番号プレースホルダー 5"/>
          <p:cNvSpPr>
            <a:spLocks noGrp="1"/>
          </p:cNvSpPr>
          <p:nvPr>
            <p:ph type="sldNum" sz="quarter" idx="12"/>
          </p:nvPr>
        </p:nvSpPr>
        <p:spPr/>
        <p:txBody>
          <a:bodyPr/>
          <a:lstStyle/>
          <a:p>
            <a:fld id="{A78F63B4-1C2F-F341-8431-1B36A8C967E5}" type="slidenum">
              <a:rPr lang="ja-JP" altLang="en-US" smtClean="0">
                <a:solidFill>
                  <a:prstClr val="white"/>
                </a:solidFill>
              </a:rPr>
              <a:pPr/>
              <a:t>8</a:t>
            </a:fld>
            <a:endParaRPr lang="ja-JP" altLang="en-US">
              <a:solidFill>
                <a:prstClr val="white"/>
              </a:solidFill>
            </a:endParaRPr>
          </a:p>
        </p:txBody>
      </p:sp>
      <p:cxnSp>
        <p:nvCxnSpPr>
          <p:cNvPr id="19" name="直線コネクタ 18"/>
          <p:cNvCxnSpPr/>
          <p:nvPr/>
        </p:nvCxnSpPr>
        <p:spPr>
          <a:xfrm>
            <a:off x="5557563" y="3277325"/>
            <a:ext cx="0" cy="311316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4" name="直線コネクタ 23"/>
          <p:cNvCxnSpPr/>
          <p:nvPr/>
        </p:nvCxnSpPr>
        <p:spPr>
          <a:xfrm>
            <a:off x="5159535" y="5862896"/>
            <a:ext cx="3605654"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30" name="テキスト ボックス 29"/>
          <p:cNvSpPr txBox="1"/>
          <p:nvPr/>
        </p:nvSpPr>
        <p:spPr>
          <a:xfrm>
            <a:off x="5807354" y="3461226"/>
            <a:ext cx="422111" cy="584776"/>
          </a:xfrm>
          <a:prstGeom prst="rect">
            <a:avLst/>
          </a:prstGeom>
          <a:noFill/>
        </p:spPr>
        <p:txBody>
          <a:bodyPr wrap="none" rtlCol="0">
            <a:spAutoFit/>
          </a:bodyPr>
          <a:lstStyle/>
          <a:p>
            <a:r>
              <a:rPr lang="en-US" altLang="ja-JP" sz="3200" dirty="0">
                <a:solidFill>
                  <a:prstClr val="black"/>
                </a:solidFill>
                <a:latin typeface="Calibri"/>
                <a:ea typeface="ＭＳ Ｐゴシック"/>
              </a:rPr>
              <a:t>A</a:t>
            </a:r>
            <a:endParaRPr lang="ja-JP" altLang="en-US" sz="3200" dirty="0">
              <a:solidFill>
                <a:prstClr val="black"/>
              </a:solidFill>
              <a:latin typeface="Calibri"/>
              <a:ea typeface="ＭＳ Ｐゴシック"/>
            </a:endParaRPr>
          </a:p>
        </p:txBody>
      </p:sp>
      <p:sp>
        <p:nvSpPr>
          <p:cNvPr id="34" name="テキスト ボックス 33"/>
          <p:cNvSpPr txBox="1"/>
          <p:nvPr/>
        </p:nvSpPr>
        <p:spPr>
          <a:xfrm>
            <a:off x="6295430" y="3499656"/>
            <a:ext cx="407884" cy="584776"/>
          </a:xfrm>
          <a:prstGeom prst="rect">
            <a:avLst/>
          </a:prstGeom>
          <a:noFill/>
        </p:spPr>
        <p:txBody>
          <a:bodyPr wrap="none" rtlCol="0">
            <a:spAutoFit/>
          </a:bodyPr>
          <a:lstStyle/>
          <a:p>
            <a:r>
              <a:rPr lang="en-US" altLang="ja-JP" sz="3200" dirty="0">
                <a:solidFill>
                  <a:prstClr val="black"/>
                </a:solidFill>
                <a:latin typeface="Calibri"/>
                <a:ea typeface="ＭＳ Ｐゴシック"/>
              </a:rPr>
              <a:t>B</a:t>
            </a:r>
            <a:endParaRPr lang="ja-JP" altLang="en-US" sz="3200" dirty="0">
              <a:solidFill>
                <a:prstClr val="black"/>
              </a:solidFill>
              <a:latin typeface="Calibri"/>
              <a:ea typeface="ＭＳ Ｐゴシック"/>
            </a:endParaRPr>
          </a:p>
        </p:txBody>
      </p:sp>
      <p:sp>
        <p:nvSpPr>
          <p:cNvPr id="36" name="テキスト ボックス 35"/>
          <p:cNvSpPr txBox="1"/>
          <p:nvPr/>
        </p:nvSpPr>
        <p:spPr>
          <a:xfrm>
            <a:off x="6481390" y="4781417"/>
            <a:ext cx="403476" cy="584776"/>
          </a:xfrm>
          <a:prstGeom prst="rect">
            <a:avLst/>
          </a:prstGeom>
          <a:noFill/>
        </p:spPr>
        <p:txBody>
          <a:bodyPr wrap="none" rtlCol="0">
            <a:spAutoFit/>
          </a:bodyPr>
          <a:lstStyle/>
          <a:p>
            <a:r>
              <a:rPr lang="en-US" altLang="ja-JP" sz="3200" dirty="0">
                <a:solidFill>
                  <a:prstClr val="black"/>
                </a:solidFill>
                <a:latin typeface="Calibri"/>
                <a:ea typeface="ＭＳ Ｐゴシック"/>
              </a:rPr>
              <a:t>C</a:t>
            </a:r>
            <a:endParaRPr lang="ja-JP" altLang="en-US" sz="3200" dirty="0">
              <a:solidFill>
                <a:prstClr val="black"/>
              </a:solidFill>
              <a:latin typeface="Calibri"/>
              <a:ea typeface="ＭＳ Ｐゴシック"/>
            </a:endParaRPr>
          </a:p>
        </p:txBody>
      </p:sp>
      <p:sp>
        <p:nvSpPr>
          <p:cNvPr id="37" name="テキスト ボックス 36"/>
          <p:cNvSpPr txBox="1"/>
          <p:nvPr/>
        </p:nvSpPr>
        <p:spPr>
          <a:xfrm>
            <a:off x="6077914" y="4947990"/>
            <a:ext cx="403476" cy="584776"/>
          </a:xfrm>
          <a:prstGeom prst="rect">
            <a:avLst/>
          </a:prstGeom>
          <a:noFill/>
        </p:spPr>
        <p:txBody>
          <a:bodyPr wrap="none" rtlCol="0">
            <a:spAutoFit/>
          </a:bodyPr>
          <a:lstStyle/>
          <a:p>
            <a:r>
              <a:rPr lang="en-US" altLang="ja-JP" sz="3200" dirty="0">
                <a:solidFill>
                  <a:prstClr val="black"/>
                </a:solidFill>
                <a:latin typeface="Calibri"/>
                <a:ea typeface="ＭＳ Ｐゴシック"/>
              </a:rPr>
              <a:t>C</a:t>
            </a:r>
            <a:endParaRPr lang="ja-JP" altLang="en-US" sz="3200" dirty="0">
              <a:solidFill>
                <a:prstClr val="black"/>
              </a:solidFill>
              <a:latin typeface="Calibri"/>
              <a:ea typeface="ＭＳ Ｐゴシック"/>
            </a:endParaRPr>
          </a:p>
        </p:txBody>
      </p:sp>
      <p:sp>
        <p:nvSpPr>
          <p:cNvPr id="38" name="テキスト ボックス 37"/>
          <p:cNvSpPr txBox="1"/>
          <p:nvPr/>
        </p:nvSpPr>
        <p:spPr>
          <a:xfrm>
            <a:off x="6279652" y="4378084"/>
            <a:ext cx="403476" cy="584776"/>
          </a:xfrm>
          <a:prstGeom prst="rect">
            <a:avLst/>
          </a:prstGeom>
          <a:noFill/>
        </p:spPr>
        <p:txBody>
          <a:bodyPr wrap="none" rtlCol="0">
            <a:spAutoFit/>
          </a:bodyPr>
          <a:lstStyle/>
          <a:p>
            <a:r>
              <a:rPr lang="en-US" altLang="ja-JP" sz="3200" dirty="0">
                <a:solidFill>
                  <a:prstClr val="black"/>
                </a:solidFill>
                <a:latin typeface="Calibri"/>
                <a:ea typeface="ＭＳ Ｐゴシック"/>
              </a:rPr>
              <a:t>C</a:t>
            </a:r>
            <a:endParaRPr lang="ja-JP" altLang="en-US" sz="3200" dirty="0">
              <a:solidFill>
                <a:prstClr val="black"/>
              </a:solidFill>
              <a:latin typeface="Calibri"/>
              <a:ea typeface="ＭＳ Ｐゴシック"/>
            </a:endParaRPr>
          </a:p>
        </p:txBody>
      </p:sp>
      <p:sp>
        <p:nvSpPr>
          <p:cNvPr id="43" name="テキスト ボックス 42"/>
          <p:cNvSpPr txBox="1"/>
          <p:nvPr/>
        </p:nvSpPr>
        <p:spPr>
          <a:xfrm>
            <a:off x="7770663" y="3792044"/>
            <a:ext cx="407884" cy="584776"/>
          </a:xfrm>
          <a:prstGeom prst="rect">
            <a:avLst/>
          </a:prstGeom>
          <a:noFill/>
        </p:spPr>
        <p:txBody>
          <a:bodyPr wrap="none" rtlCol="0">
            <a:spAutoFit/>
          </a:bodyPr>
          <a:lstStyle/>
          <a:p>
            <a:r>
              <a:rPr lang="en-US" altLang="ja-JP" sz="3200" dirty="0">
                <a:solidFill>
                  <a:prstClr val="black"/>
                </a:solidFill>
                <a:latin typeface="Calibri"/>
                <a:ea typeface="ＭＳ Ｐゴシック"/>
              </a:rPr>
              <a:t>B</a:t>
            </a:r>
            <a:endParaRPr lang="ja-JP" altLang="en-US" sz="3200" dirty="0">
              <a:solidFill>
                <a:prstClr val="black"/>
              </a:solidFill>
              <a:latin typeface="Calibri"/>
              <a:ea typeface="ＭＳ Ｐゴシック"/>
            </a:endParaRPr>
          </a:p>
        </p:txBody>
      </p:sp>
      <p:sp>
        <p:nvSpPr>
          <p:cNvPr id="44" name="テキスト ボックス 43"/>
          <p:cNvSpPr txBox="1"/>
          <p:nvPr/>
        </p:nvSpPr>
        <p:spPr>
          <a:xfrm>
            <a:off x="7400346" y="4196954"/>
            <a:ext cx="407884" cy="584776"/>
          </a:xfrm>
          <a:prstGeom prst="rect">
            <a:avLst/>
          </a:prstGeom>
          <a:noFill/>
        </p:spPr>
        <p:txBody>
          <a:bodyPr wrap="none" rtlCol="0">
            <a:spAutoFit/>
          </a:bodyPr>
          <a:lstStyle/>
          <a:p>
            <a:r>
              <a:rPr lang="en-US" altLang="ja-JP" sz="3200" dirty="0">
                <a:solidFill>
                  <a:prstClr val="black"/>
                </a:solidFill>
                <a:latin typeface="Calibri"/>
                <a:ea typeface="ＭＳ Ｐゴシック"/>
              </a:rPr>
              <a:t>B</a:t>
            </a:r>
            <a:endParaRPr lang="ja-JP" altLang="en-US" sz="3200" dirty="0">
              <a:solidFill>
                <a:prstClr val="black"/>
              </a:solidFill>
              <a:latin typeface="Calibri"/>
              <a:ea typeface="ＭＳ Ｐゴシック"/>
            </a:endParaRPr>
          </a:p>
        </p:txBody>
      </p:sp>
      <p:sp>
        <p:nvSpPr>
          <p:cNvPr id="45" name="テキスト ボックス 44"/>
          <p:cNvSpPr txBox="1"/>
          <p:nvPr/>
        </p:nvSpPr>
        <p:spPr>
          <a:xfrm>
            <a:off x="7307169" y="5073805"/>
            <a:ext cx="403476" cy="584776"/>
          </a:xfrm>
          <a:prstGeom prst="rect">
            <a:avLst/>
          </a:prstGeom>
          <a:noFill/>
        </p:spPr>
        <p:txBody>
          <a:bodyPr wrap="none" rtlCol="0">
            <a:spAutoFit/>
          </a:bodyPr>
          <a:lstStyle/>
          <a:p>
            <a:r>
              <a:rPr lang="en-US" altLang="ja-JP" sz="3200" dirty="0">
                <a:solidFill>
                  <a:prstClr val="black"/>
                </a:solidFill>
                <a:latin typeface="Calibri"/>
                <a:ea typeface="ＭＳ Ｐゴシック"/>
              </a:rPr>
              <a:t>C</a:t>
            </a:r>
            <a:endParaRPr lang="ja-JP" altLang="en-US" sz="3200" dirty="0">
              <a:solidFill>
                <a:prstClr val="black"/>
              </a:solidFill>
              <a:latin typeface="Calibri"/>
              <a:ea typeface="ＭＳ Ｐゴシック"/>
            </a:endParaRPr>
          </a:p>
        </p:txBody>
      </p:sp>
      <p:sp>
        <p:nvSpPr>
          <p:cNvPr id="46" name="テキスト ボックス 45"/>
          <p:cNvSpPr txBox="1"/>
          <p:nvPr/>
        </p:nvSpPr>
        <p:spPr>
          <a:xfrm>
            <a:off x="7574321" y="4821424"/>
            <a:ext cx="422111" cy="584776"/>
          </a:xfrm>
          <a:prstGeom prst="rect">
            <a:avLst/>
          </a:prstGeom>
          <a:noFill/>
        </p:spPr>
        <p:txBody>
          <a:bodyPr wrap="none" rtlCol="0">
            <a:spAutoFit/>
          </a:bodyPr>
          <a:lstStyle/>
          <a:p>
            <a:r>
              <a:rPr lang="en-US" altLang="ja-JP" sz="3200" dirty="0">
                <a:solidFill>
                  <a:prstClr val="black"/>
                </a:solidFill>
                <a:latin typeface="Calibri"/>
                <a:ea typeface="ＭＳ Ｐゴシック"/>
              </a:rPr>
              <a:t>A</a:t>
            </a:r>
            <a:endParaRPr lang="ja-JP" altLang="en-US" sz="3200" dirty="0">
              <a:solidFill>
                <a:prstClr val="black"/>
              </a:solidFill>
              <a:latin typeface="Calibri"/>
              <a:ea typeface="ＭＳ Ｐゴシック"/>
            </a:endParaRPr>
          </a:p>
        </p:txBody>
      </p:sp>
      <p:sp>
        <p:nvSpPr>
          <p:cNvPr id="48" name="テキスト ボックス 47"/>
          <p:cNvSpPr txBox="1"/>
          <p:nvPr/>
        </p:nvSpPr>
        <p:spPr>
          <a:xfrm>
            <a:off x="7976421" y="4988318"/>
            <a:ext cx="407884" cy="584776"/>
          </a:xfrm>
          <a:prstGeom prst="rect">
            <a:avLst/>
          </a:prstGeom>
          <a:noFill/>
        </p:spPr>
        <p:txBody>
          <a:bodyPr wrap="none" rtlCol="0">
            <a:spAutoFit/>
          </a:bodyPr>
          <a:lstStyle/>
          <a:p>
            <a:r>
              <a:rPr lang="en-US" altLang="ja-JP" sz="3200" dirty="0">
                <a:solidFill>
                  <a:prstClr val="black"/>
                </a:solidFill>
                <a:latin typeface="Calibri"/>
                <a:ea typeface="ＭＳ Ｐゴシック"/>
              </a:rPr>
              <a:t>B</a:t>
            </a:r>
            <a:endParaRPr lang="ja-JP" altLang="en-US" sz="3200" dirty="0">
              <a:solidFill>
                <a:prstClr val="black"/>
              </a:solidFill>
              <a:latin typeface="Calibri"/>
              <a:ea typeface="ＭＳ Ｐゴシック"/>
            </a:endParaRPr>
          </a:p>
        </p:txBody>
      </p:sp>
      <p:sp>
        <p:nvSpPr>
          <p:cNvPr id="53" name="円/楕円 52"/>
          <p:cNvSpPr/>
          <p:nvPr/>
        </p:nvSpPr>
        <p:spPr>
          <a:xfrm>
            <a:off x="6946626" y="3602472"/>
            <a:ext cx="1327616" cy="1178945"/>
          </a:xfrm>
          <a:prstGeom prst="ellipse">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latin typeface="Calibri"/>
              <a:ea typeface="ＭＳ Ｐゴシック"/>
            </a:endParaRPr>
          </a:p>
        </p:txBody>
      </p:sp>
      <p:sp>
        <p:nvSpPr>
          <p:cNvPr id="54" name="円/楕円 53"/>
          <p:cNvSpPr/>
          <p:nvPr/>
        </p:nvSpPr>
        <p:spPr>
          <a:xfrm>
            <a:off x="5817582" y="4378084"/>
            <a:ext cx="1327616" cy="1178945"/>
          </a:xfrm>
          <a:prstGeom prst="ellipse">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latin typeface="Calibri"/>
              <a:ea typeface="ＭＳ Ｐゴシック"/>
            </a:endParaRPr>
          </a:p>
        </p:txBody>
      </p:sp>
      <p:sp>
        <p:nvSpPr>
          <p:cNvPr id="55" name="円/楕円 54"/>
          <p:cNvSpPr/>
          <p:nvPr/>
        </p:nvSpPr>
        <p:spPr>
          <a:xfrm>
            <a:off x="7236328" y="4801858"/>
            <a:ext cx="1327616" cy="91685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latin typeface="Calibri"/>
              <a:ea typeface="ＭＳ Ｐゴシック"/>
            </a:endParaRPr>
          </a:p>
        </p:txBody>
      </p:sp>
      <p:sp>
        <p:nvSpPr>
          <p:cNvPr id="56" name="円/楕円 55"/>
          <p:cNvSpPr/>
          <p:nvPr/>
        </p:nvSpPr>
        <p:spPr>
          <a:xfrm>
            <a:off x="5670959" y="3333615"/>
            <a:ext cx="1327616" cy="91685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latin typeface="Calibri"/>
              <a:ea typeface="ＭＳ Ｐゴシック"/>
            </a:endParaRPr>
          </a:p>
        </p:txBody>
      </p:sp>
      <p:sp>
        <p:nvSpPr>
          <p:cNvPr id="57" name="テキスト ボックス 56"/>
          <p:cNvSpPr txBox="1"/>
          <p:nvPr/>
        </p:nvSpPr>
        <p:spPr>
          <a:xfrm>
            <a:off x="7196404" y="3686424"/>
            <a:ext cx="407884" cy="584776"/>
          </a:xfrm>
          <a:prstGeom prst="rect">
            <a:avLst/>
          </a:prstGeom>
          <a:noFill/>
        </p:spPr>
        <p:txBody>
          <a:bodyPr wrap="none" rtlCol="0">
            <a:spAutoFit/>
          </a:bodyPr>
          <a:lstStyle/>
          <a:p>
            <a:r>
              <a:rPr lang="en-US" altLang="ja-JP" sz="3200" dirty="0">
                <a:solidFill>
                  <a:prstClr val="black"/>
                </a:solidFill>
                <a:latin typeface="Calibri"/>
                <a:ea typeface="ＭＳ Ｐゴシック"/>
              </a:rPr>
              <a:t>B</a:t>
            </a:r>
            <a:endParaRPr lang="ja-JP" altLang="en-US" sz="3200" dirty="0">
              <a:solidFill>
                <a:prstClr val="black"/>
              </a:solidFill>
              <a:latin typeface="Calibri"/>
              <a:ea typeface="ＭＳ Ｐゴシック"/>
            </a:endParaRPr>
          </a:p>
        </p:txBody>
      </p:sp>
    </p:spTree>
    <p:extLst>
      <p:ext uri="{BB962C8B-B14F-4D97-AF65-F5344CB8AC3E}">
        <p14:creationId xmlns:p14="http://schemas.microsoft.com/office/powerpoint/2010/main" val="1730766245"/>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テキスト ボックス 8"/>
          <p:cNvSpPr txBox="1"/>
          <p:nvPr/>
        </p:nvSpPr>
        <p:spPr>
          <a:xfrm>
            <a:off x="508009" y="1575240"/>
            <a:ext cx="8447107" cy="4647426"/>
          </a:xfrm>
          <a:prstGeom prst="rect">
            <a:avLst/>
          </a:prstGeom>
          <a:noFill/>
        </p:spPr>
        <p:txBody>
          <a:bodyPr wrap="square" rtlCol="0">
            <a:spAutoFit/>
          </a:bodyPr>
          <a:lstStyle/>
          <a:p>
            <a:pPr marL="457200" indent="-457200">
              <a:buFont typeface="Arial"/>
              <a:buChar char="•"/>
            </a:pPr>
            <a:r>
              <a:rPr lang="en-US" altLang="ja-JP" sz="2800" dirty="0">
                <a:solidFill>
                  <a:prstClr val="black"/>
                </a:solidFill>
                <a:latin typeface="Calibri"/>
                <a:ea typeface="ＭＳ Ｐゴシック"/>
              </a:rPr>
              <a:t>OSI</a:t>
            </a:r>
            <a:r>
              <a:rPr lang="ja-JP" altLang="en-US" sz="2800" dirty="0" err="1">
                <a:solidFill>
                  <a:prstClr val="black"/>
                </a:solidFill>
                <a:latin typeface="Calibri"/>
                <a:ea typeface="ＭＳ Ｐゴシック"/>
              </a:rPr>
              <a:t>に登</a:t>
            </a:r>
            <a:r>
              <a:rPr lang="ja-JP" altLang="en-US" sz="2800" dirty="0">
                <a:solidFill>
                  <a:prstClr val="black"/>
                </a:solidFill>
                <a:latin typeface="Calibri"/>
                <a:ea typeface="ＭＳ Ｐゴシック"/>
              </a:rPr>
              <a:t>録されている</a:t>
            </a:r>
            <a:r>
              <a:rPr lang="en-US" altLang="ja-JP" sz="2800" dirty="0">
                <a:solidFill>
                  <a:prstClr val="black"/>
                </a:solidFill>
                <a:latin typeface="Calibri"/>
                <a:ea typeface="ＭＳ Ｐゴシック"/>
              </a:rPr>
              <a:t>14</a:t>
            </a:r>
            <a:r>
              <a:rPr lang="ja-JP" altLang="en-US" sz="2800" dirty="0">
                <a:solidFill>
                  <a:prstClr val="black"/>
                </a:solidFill>
                <a:latin typeface="Calibri"/>
                <a:ea typeface="ＭＳ Ｐゴシック"/>
              </a:rPr>
              <a:t>ライセンス</a:t>
            </a:r>
            <a:endParaRPr lang="en-US" altLang="ja-JP" sz="2800" dirty="0">
              <a:solidFill>
                <a:prstClr val="black"/>
              </a:solidFill>
              <a:latin typeface="Calibri"/>
              <a:ea typeface="ＭＳ Ｐゴシック"/>
            </a:endParaRPr>
          </a:p>
          <a:p>
            <a:endParaRPr lang="en-US" altLang="ja-JP" sz="2400" dirty="0">
              <a:solidFill>
                <a:prstClr val="black"/>
              </a:solidFill>
              <a:latin typeface="Calibri"/>
              <a:ea typeface="ＭＳ Ｐゴシック"/>
            </a:endParaRPr>
          </a:p>
          <a:p>
            <a:endParaRPr lang="en-US" altLang="ja-JP" sz="2400" dirty="0">
              <a:solidFill>
                <a:prstClr val="black"/>
              </a:solidFill>
              <a:latin typeface="Calibri"/>
              <a:ea typeface="ＭＳ Ｐゴシック"/>
            </a:endParaRPr>
          </a:p>
          <a:p>
            <a:endParaRPr lang="en-US" altLang="ja-JP" sz="2400" dirty="0">
              <a:solidFill>
                <a:prstClr val="black"/>
              </a:solidFill>
              <a:latin typeface="Calibri"/>
              <a:ea typeface="ＭＳ Ｐゴシック"/>
            </a:endParaRPr>
          </a:p>
          <a:p>
            <a:endParaRPr lang="en-US" altLang="ja-JP" sz="2400" dirty="0">
              <a:solidFill>
                <a:prstClr val="black"/>
              </a:solidFill>
              <a:latin typeface="Calibri"/>
              <a:ea typeface="ＭＳ Ｐゴシック"/>
            </a:endParaRPr>
          </a:p>
          <a:p>
            <a:endParaRPr lang="en-US" altLang="ja-JP" sz="2400" dirty="0">
              <a:solidFill>
                <a:prstClr val="black"/>
              </a:solidFill>
              <a:latin typeface="Calibri"/>
              <a:ea typeface="ＭＳ Ｐゴシック"/>
            </a:endParaRPr>
          </a:p>
          <a:p>
            <a:endParaRPr lang="en-US" altLang="ja-JP" sz="2400" dirty="0">
              <a:solidFill>
                <a:prstClr val="black"/>
              </a:solidFill>
              <a:latin typeface="Calibri"/>
              <a:ea typeface="ＭＳ Ｐゴシック"/>
            </a:endParaRPr>
          </a:p>
          <a:p>
            <a:endParaRPr lang="en-US" altLang="ja-JP" sz="2400" dirty="0">
              <a:solidFill>
                <a:prstClr val="black"/>
              </a:solidFill>
              <a:latin typeface="Calibri"/>
              <a:ea typeface="ＭＳ Ｐゴシック"/>
            </a:endParaRPr>
          </a:p>
          <a:p>
            <a:endParaRPr lang="en-US" altLang="ja-JP" sz="2400" dirty="0">
              <a:solidFill>
                <a:prstClr val="black"/>
              </a:solidFill>
              <a:latin typeface="Calibri"/>
              <a:ea typeface="ＭＳ Ｐゴシック"/>
            </a:endParaRPr>
          </a:p>
          <a:p>
            <a:endParaRPr lang="en-US" altLang="ja-JP" sz="2400" dirty="0">
              <a:solidFill>
                <a:prstClr val="black"/>
              </a:solidFill>
              <a:latin typeface="Calibri"/>
              <a:ea typeface="ＭＳ Ｐゴシック"/>
            </a:endParaRPr>
          </a:p>
          <a:p>
            <a:endParaRPr lang="en-US" altLang="ja-JP" sz="2400" dirty="0">
              <a:solidFill>
                <a:prstClr val="black"/>
              </a:solidFill>
              <a:latin typeface="Calibri"/>
              <a:ea typeface="ＭＳ Ｐゴシック"/>
            </a:endParaRPr>
          </a:p>
          <a:p>
            <a:pPr marL="457200" indent="-457200">
              <a:buFont typeface="Arial"/>
              <a:buChar char="•"/>
            </a:pPr>
            <a:r>
              <a:rPr lang="ja-JP" altLang="ja-JP" sz="2800" dirty="0">
                <a:solidFill>
                  <a:prstClr val="black"/>
                </a:solidFill>
                <a:latin typeface="Calibri"/>
                <a:ea typeface="ＭＳ Ｐゴシック"/>
              </a:rPr>
              <a:t>K</a:t>
            </a:r>
            <a:r>
              <a:rPr lang="en-US" altLang="ja-JP" sz="2800" dirty="0">
                <a:solidFill>
                  <a:prstClr val="black"/>
                </a:solidFill>
                <a:latin typeface="Calibri"/>
                <a:ea typeface="ＭＳ Ｐゴシック"/>
              </a:rPr>
              <a:t>-means</a:t>
            </a:r>
            <a:r>
              <a:rPr lang="ja-JP" altLang="en-US" sz="2800" dirty="0">
                <a:solidFill>
                  <a:prstClr val="black"/>
                </a:solidFill>
                <a:latin typeface="Calibri"/>
                <a:ea typeface="ＭＳ Ｐゴシック"/>
              </a:rPr>
              <a:t>のクラスタ数は</a:t>
            </a:r>
            <a:r>
              <a:rPr lang="en-US" altLang="en-US" sz="2800" dirty="0">
                <a:solidFill>
                  <a:prstClr val="black"/>
                </a:solidFill>
                <a:latin typeface="Calibri"/>
              </a:rPr>
              <a:t>14</a:t>
            </a:r>
            <a:r>
              <a:rPr lang="ja-JP" altLang="en-US" sz="2800" dirty="0">
                <a:solidFill>
                  <a:prstClr val="black"/>
                </a:solidFill>
                <a:latin typeface="Calibri"/>
                <a:ea typeface="ＭＳ Ｐゴシック"/>
              </a:rPr>
              <a:t>とする</a:t>
            </a:r>
            <a:endParaRPr lang="en-US" altLang="ja-JP" sz="2800" dirty="0">
              <a:solidFill>
                <a:prstClr val="black"/>
              </a:solidFill>
              <a:latin typeface="Calibri"/>
              <a:ea typeface="ＭＳ Ｐゴシック"/>
            </a:endParaRPr>
          </a:p>
        </p:txBody>
      </p:sp>
      <p:sp>
        <p:nvSpPr>
          <p:cNvPr id="2" name="タイトル 1"/>
          <p:cNvSpPr>
            <a:spLocks noGrp="1"/>
          </p:cNvSpPr>
          <p:nvPr>
            <p:ph type="title"/>
          </p:nvPr>
        </p:nvSpPr>
        <p:spPr/>
        <p:txBody>
          <a:bodyPr/>
          <a:lstStyle/>
          <a:p>
            <a:r>
              <a:rPr kumimoji="1" lang="ja-JP" altLang="en-US" dirty="0" smtClean="0"/>
              <a:t>クラスタリング時のクラスタ数</a:t>
            </a:r>
            <a:endParaRPr kumimoji="1" lang="ja-JP" altLang="en-US" dirty="0"/>
          </a:p>
        </p:txBody>
      </p:sp>
      <p:graphicFrame>
        <p:nvGraphicFramePr>
          <p:cNvPr id="7" name="コンテンツ プレースホルダー 6"/>
          <p:cNvGraphicFramePr>
            <a:graphicFrameLocks noGrp="1"/>
          </p:cNvGraphicFramePr>
          <p:nvPr>
            <p:ph idx="1"/>
            <p:extLst>
              <p:ext uri="{D42A27DB-BD31-4B8C-83A1-F6EECF244321}">
                <p14:modId xmlns:p14="http://schemas.microsoft.com/office/powerpoint/2010/main" val="2606298443"/>
              </p:ext>
            </p:extLst>
          </p:nvPr>
        </p:nvGraphicFramePr>
        <p:xfrm>
          <a:off x="2431775" y="2253398"/>
          <a:ext cx="4483874" cy="3200400"/>
        </p:xfrm>
        <a:graphic>
          <a:graphicData uri="http://schemas.openxmlformats.org/drawingml/2006/table">
            <a:tbl>
              <a:tblPr firstRow="1" bandRow="1">
                <a:tableStyleId>{5940675A-B579-460E-94D1-54222C63F5DA}</a:tableStyleId>
              </a:tblPr>
              <a:tblGrid>
                <a:gridCol w="2194108"/>
                <a:gridCol w="2289766"/>
              </a:tblGrid>
              <a:tr h="370840">
                <a:tc>
                  <a:txBody>
                    <a:bodyPr/>
                    <a:lstStyle/>
                    <a:p>
                      <a:r>
                        <a:rPr lang="en-US" altLang="ja-JP" sz="2400" dirty="0" smtClean="0">
                          <a:effectLst/>
                        </a:rPr>
                        <a:t>APLv2.0 </a:t>
                      </a:r>
                      <a:endParaRPr lang="ja-JP" altLang="en-US" sz="2400" dirty="0">
                        <a:effectLst/>
                      </a:endParaRPr>
                    </a:p>
                  </a:txBody>
                  <a:tcPr anchor="ctr"/>
                </a:tc>
                <a:tc>
                  <a:txBody>
                    <a:bodyPr/>
                    <a:lstStyle/>
                    <a:p>
                      <a:r>
                        <a:rPr lang="en-US" sz="2400">
                          <a:effectLst/>
                        </a:rPr>
                        <a:t>LGPLv3 </a:t>
                      </a:r>
                    </a:p>
                  </a:txBody>
                  <a:tcPr anchor="ctr"/>
                </a:tc>
              </a:tr>
              <a:tr h="370840">
                <a:tc>
                  <a:txBody>
                    <a:bodyPr/>
                    <a:lstStyle/>
                    <a:p>
                      <a:r>
                        <a:rPr lang="en-US" sz="2400" dirty="0">
                          <a:effectLst/>
                        </a:rPr>
                        <a:t>BSD3clause </a:t>
                      </a:r>
                    </a:p>
                  </a:txBody>
                  <a:tcPr anchor="ctr"/>
                </a:tc>
                <a:tc>
                  <a:txBody>
                    <a:bodyPr/>
                    <a:lstStyle/>
                    <a:p>
                      <a:r>
                        <a:rPr lang="en-US" sz="2400" dirty="0" smtClean="0">
                          <a:effectLst/>
                        </a:rPr>
                        <a:t>LibraryGPLv2</a:t>
                      </a:r>
                      <a:r>
                        <a:rPr lang="en-US" altLang="ja-JP" sz="2400" dirty="0" smtClean="0">
                          <a:effectLst/>
                        </a:rPr>
                        <a:t>.</a:t>
                      </a:r>
                      <a:r>
                        <a:rPr lang="en-US" sz="2400" dirty="0" smtClean="0">
                          <a:effectLst/>
                        </a:rPr>
                        <a:t>0 </a:t>
                      </a:r>
                      <a:endParaRPr lang="en-US" sz="2400" dirty="0">
                        <a:effectLst/>
                      </a:endParaRPr>
                    </a:p>
                  </a:txBody>
                  <a:tcPr anchor="ctr"/>
                </a:tc>
              </a:tr>
              <a:tr h="370840">
                <a:tc>
                  <a:txBody>
                    <a:bodyPr/>
                    <a:lstStyle/>
                    <a:p>
                      <a:r>
                        <a:rPr lang="en-US" sz="2400">
                          <a:effectLst/>
                        </a:rPr>
                        <a:t>BSD2clause </a:t>
                      </a:r>
                    </a:p>
                  </a:txBody>
                  <a:tcPr anchor="ctr"/>
                </a:tc>
                <a:tc>
                  <a:txBody>
                    <a:bodyPr/>
                    <a:lstStyle/>
                    <a:p>
                      <a:r>
                        <a:rPr lang="en-US" altLang="ja-JP" sz="2400" dirty="0">
                          <a:effectLst/>
                        </a:rPr>
                        <a:t>MIT </a:t>
                      </a:r>
                      <a:endParaRPr lang="ja-JP" altLang="en-US" sz="2400" dirty="0">
                        <a:effectLst/>
                      </a:endParaRPr>
                    </a:p>
                  </a:txBody>
                  <a:tcPr anchor="ctr"/>
                </a:tc>
              </a:tr>
              <a:tr h="370840">
                <a:tc>
                  <a:txBody>
                    <a:bodyPr/>
                    <a:lstStyle/>
                    <a:p>
                      <a:r>
                        <a:rPr lang="en-US" altLang="ja-JP" sz="2400">
                          <a:effectLst/>
                        </a:rPr>
                        <a:t>GPLv1 </a:t>
                      </a:r>
                      <a:endParaRPr lang="ja-JP" altLang="en-US" sz="2400">
                        <a:effectLst/>
                      </a:endParaRPr>
                    </a:p>
                  </a:txBody>
                  <a:tcPr anchor="ctr"/>
                </a:tc>
                <a:tc>
                  <a:txBody>
                    <a:bodyPr/>
                    <a:lstStyle/>
                    <a:p>
                      <a:r>
                        <a:rPr lang="en-US" altLang="ja-JP" sz="2400" dirty="0" smtClean="0">
                          <a:effectLst/>
                        </a:rPr>
                        <a:t>MPLv2.0 </a:t>
                      </a:r>
                      <a:endParaRPr lang="ja-JP" altLang="en-US" sz="2400" dirty="0">
                        <a:effectLst/>
                      </a:endParaRPr>
                    </a:p>
                  </a:txBody>
                  <a:tcPr anchor="ctr"/>
                </a:tc>
              </a:tr>
              <a:tr h="370840">
                <a:tc>
                  <a:txBody>
                    <a:bodyPr/>
                    <a:lstStyle/>
                    <a:p>
                      <a:r>
                        <a:rPr lang="en-US" altLang="ja-JP" sz="2400">
                          <a:effectLst/>
                        </a:rPr>
                        <a:t>GPLv2 </a:t>
                      </a:r>
                      <a:endParaRPr lang="ja-JP" altLang="en-US" sz="2400">
                        <a:effectLst/>
                      </a:endParaRPr>
                    </a:p>
                  </a:txBody>
                  <a:tcPr anchor="ctr"/>
                </a:tc>
                <a:tc>
                  <a:txBody>
                    <a:bodyPr/>
                    <a:lstStyle/>
                    <a:p>
                      <a:r>
                        <a:rPr lang="en-US" altLang="ja-JP" sz="2400" dirty="0" smtClean="0">
                          <a:effectLst/>
                        </a:rPr>
                        <a:t>MPLv1.1 </a:t>
                      </a:r>
                      <a:endParaRPr lang="ja-JP" altLang="en-US" sz="2400" dirty="0">
                        <a:effectLst/>
                      </a:endParaRPr>
                    </a:p>
                  </a:txBody>
                  <a:tcPr anchor="ctr"/>
                </a:tc>
              </a:tr>
              <a:tr h="370840">
                <a:tc>
                  <a:txBody>
                    <a:bodyPr/>
                    <a:lstStyle/>
                    <a:p>
                      <a:r>
                        <a:rPr lang="en-US" altLang="ja-JP" sz="2400">
                          <a:effectLst/>
                        </a:rPr>
                        <a:t>GPLv3 </a:t>
                      </a:r>
                      <a:endParaRPr lang="ja-JP" altLang="en-US" sz="2400">
                        <a:effectLst/>
                      </a:endParaRPr>
                    </a:p>
                  </a:txBody>
                  <a:tcPr anchor="ctr"/>
                </a:tc>
                <a:tc>
                  <a:txBody>
                    <a:bodyPr/>
                    <a:lstStyle/>
                    <a:p>
                      <a:r>
                        <a:rPr lang="en-US" altLang="ja-JP" sz="2400" dirty="0" smtClean="0">
                          <a:effectLst/>
                        </a:rPr>
                        <a:t>CDDLv1.0 </a:t>
                      </a:r>
                      <a:endParaRPr lang="ja-JP" altLang="en-US" sz="2400" dirty="0">
                        <a:effectLst/>
                      </a:endParaRPr>
                    </a:p>
                  </a:txBody>
                  <a:tcPr anchor="ctr"/>
                </a:tc>
              </a:tr>
              <a:tr h="370840">
                <a:tc>
                  <a:txBody>
                    <a:bodyPr/>
                    <a:lstStyle/>
                    <a:p>
                      <a:r>
                        <a:rPr lang="en-US" altLang="ja-JP" sz="2400" dirty="0" smtClean="0">
                          <a:effectLst/>
                        </a:rPr>
                        <a:t>LGPLv2.1 </a:t>
                      </a:r>
                      <a:endParaRPr lang="ja-JP" altLang="en-US" sz="2400" dirty="0">
                        <a:effectLst/>
                      </a:endParaRPr>
                    </a:p>
                  </a:txBody>
                  <a:tcPr anchor="ctr"/>
                </a:tc>
                <a:tc>
                  <a:txBody>
                    <a:bodyPr/>
                    <a:lstStyle/>
                    <a:p>
                      <a:r>
                        <a:rPr lang="en-US" altLang="ja-JP" sz="2400" dirty="0" smtClean="0">
                          <a:effectLst/>
                        </a:rPr>
                        <a:t>EPLv1.0 </a:t>
                      </a:r>
                      <a:endParaRPr lang="ja-JP" altLang="en-US" sz="2400" dirty="0">
                        <a:effectLst/>
                      </a:endParaRPr>
                    </a:p>
                  </a:txBody>
                  <a:tcPr anchor="ctr"/>
                </a:tc>
              </a:tr>
            </a:tbl>
          </a:graphicData>
        </a:graphic>
      </p:graphicFrame>
      <p:sp>
        <p:nvSpPr>
          <p:cNvPr id="4" name="日付プレースホルダー 3"/>
          <p:cNvSpPr>
            <a:spLocks noGrp="1"/>
          </p:cNvSpPr>
          <p:nvPr>
            <p:ph type="dt" sz="half" idx="10"/>
          </p:nvPr>
        </p:nvSpPr>
        <p:spPr/>
        <p:txBody>
          <a:bodyPr/>
          <a:lstStyle/>
          <a:p>
            <a:r>
              <a:rPr lang="en-US" altLang="ja-JP" smtClean="0">
                <a:solidFill>
                  <a:prstClr val="white"/>
                </a:solidFill>
              </a:rPr>
              <a:t>2015/02/23</a:t>
            </a:r>
            <a:endParaRPr lang="ja-JP" altLang="en-US">
              <a:solidFill>
                <a:prstClr val="white"/>
              </a:solidFill>
            </a:endParaRPr>
          </a:p>
        </p:txBody>
      </p:sp>
      <p:sp>
        <p:nvSpPr>
          <p:cNvPr id="5" name="フッター プレースホルダー 4"/>
          <p:cNvSpPr>
            <a:spLocks noGrp="1"/>
          </p:cNvSpPr>
          <p:nvPr>
            <p:ph type="ftr" sz="quarter" idx="11"/>
          </p:nvPr>
        </p:nvSpPr>
        <p:spPr/>
        <p:txBody>
          <a:bodyPr/>
          <a:lstStyle/>
          <a:p>
            <a:r>
              <a:rPr lang="ja-JP" altLang="en-US" smtClean="0">
                <a:solidFill>
                  <a:prstClr val="white"/>
                </a:solidFill>
              </a:rPr>
              <a:t>テキストマイニングに基づく</a:t>
            </a:r>
            <a:r>
              <a:rPr lang="en-US" altLang="ja-JP" smtClean="0">
                <a:solidFill>
                  <a:prstClr val="white"/>
                </a:solidFill>
              </a:rPr>
              <a:t>OSS</a:t>
            </a:r>
            <a:r>
              <a:rPr lang="ja-JP" altLang="en-US" smtClean="0">
                <a:solidFill>
                  <a:prstClr val="white"/>
                </a:solidFill>
              </a:rPr>
              <a:t>ライセンス記述の分析：</a:t>
            </a:r>
            <a:r>
              <a:rPr lang="en-US" altLang="ja-JP" smtClean="0">
                <a:solidFill>
                  <a:prstClr val="white"/>
                </a:solidFill>
              </a:rPr>
              <a:t>OSS</a:t>
            </a:r>
            <a:r>
              <a:rPr lang="ja-JP" altLang="en-US" smtClean="0">
                <a:solidFill>
                  <a:prstClr val="white"/>
                </a:solidFill>
              </a:rPr>
              <a:t>ライセンス特定のためのルール作成支援</a:t>
            </a:r>
            <a:endParaRPr lang="ja-JP" altLang="en-US" dirty="0">
              <a:solidFill>
                <a:prstClr val="white"/>
              </a:solidFill>
            </a:endParaRPr>
          </a:p>
        </p:txBody>
      </p:sp>
      <p:sp>
        <p:nvSpPr>
          <p:cNvPr id="6" name="スライド番号プレースホルダー 5"/>
          <p:cNvSpPr>
            <a:spLocks noGrp="1"/>
          </p:cNvSpPr>
          <p:nvPr>
            <p:ph type="sldNum" sz="quarter" idx="12"/>
          </p:nvPr>
        </p:nvSpPr>
        <p:spPr/>
        <p:txBody>
          <a:bodyPr/>
          <a:lstStyle/>
          <a:p>
            <a:fld id="{A78F63B4-1C2F-F341-8431-1B36A8C967E5}" type="slidenum">
              <a:rPr lang="ja-JP" altLang="en-US" smtClean="0">
                <a:solidFill>
                  <a:prstClr val="white"/>
                </a:solidFill>
              </a:rPr>
              <a:pPr/>
              <a:t>9</a:t>
            </a:fld>
            <a:endParaRPr lang="ja-JP" altLang="en-US">
              <a:solidFill>
                <a:prstClr val="white"/>
              </a:solidFill>
            </a:endParaRPr>
          </a:p>
        </p:txBody>
      </p:sp>
    </p:spTree>
    <p:extLst>
      <p:ext uri="{BB962C8B-B14F-4D97-AF65-F5344CB8AC3E}">
        <p14:creationId xmlns:p14="http://schemas.microsoft.com/office/powerpoint/2010/main" val="2713856363"/>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データセット</a:t>
            </a:r>
            <a:endParaRPr kumimoji="1" lang="ja-JP" altLang="en-US" dirty="0"/>
          </a:p>
        </p:txBody>
      </p:sp>
      <p:sp>
        <p:nvSpPr>
          <p:cNvPr id="3" name="コンテンツ プレースホルダー 2"/>
          <p:cNvSpPr>
            <a:spLocks noGrp="1"/>
          </p:cNvSpPr>
          <p:nvPr>
            <p:ph idx="1"/>
          </p:nvPr>
        </p:nvSpPr>
        <p:spPr/>
        <p:txBody>
          <a:bodyPr>
            <a:normAutofit/>
          </a:bodyPr>
          <a:lstStyle/>
          <a:p>
            <a:pPr algn="l"/>
            <a:r>
              <a:rPr kumimoji="1" lang="en-US" altLang="ja-JP" sz="3200" dirty="0" err="1" smtClean="0"/>
              <a:t>Debian</a:t>
            </a:r>
            <a:r>
              <a:rPr kumimoji="1" lang="ja-JP" altLang="en-US" sz="3200" dirty="0" smtClean="0"/>
              <a:t> </a:t>
            </a:r>
            <a:r>
              <a:rPr kumimoji="1" lang="en-US" altLang="ja-JP" sz="3200" dirty="0" smtClean="0"/>
              <a:t>v7.8.0</a:t>
            </a:r>
            <a:r>
              <a:rPr lang="ja-JP" altLang="en-US" sz="3200" dirty="0" smtClean="0"/>
              <a:t>から抽出した，</a:t>
            </a:r>
            <a:r>
              <a:rPr lang="en-US" altLang="ja-JP" sz="3200" dirty="0" smtClean="0"/>
              <a:t>UNKNOWN</a:t>
            </a:r>
            <a:r>
              <a:rPr lang="ja-JP" altLang="en-US" sz="3200" dirty="0" smtClean="0"/>
              <a:t>ファイル</a:t>
            </a:r>
            <a:r>
              <a:rPr lang="en-US" altLang="ja-JP" sz="3200" dirty="0" smtClean="0"/>
              <a:t>2838</a:t>
            </a:r>
            <a:r>
              <a:rPr lang="ja-JP" altLang="en-US" sz="3200" dirty="0" smtClean="0"/>
              <a:t>ファイル</a:t>
            </a:r>
            <a:endParaRPr lang="en-US" altLang="ja-JP" sz="3200" dirty="0"/>
          </a:p>
          <a:p>
            <a:pPr algn="l"/>
            <a:endParaRPr lang="en-US" altLang="ja-JP" dirty="0" smtClean="0"/>
          </a:p>
          <a:p>
            <a:pPr algn="l"/>
            <a:r>
              <a:rPr lang="en-US" altLang="ja-JP" sz="3200" dirty="0" smtClean="0"/>
              <a:t>UNKNOWN</a:t>
            </a:r>
            <a:r>
              <a:rPr lang="ja-JP" altLang="en-US" sz="3200" dirty="0" smtClean="0"/>
              <a:t>ファイル抽出方法</a:t>
            </a:r>
            <a:endParaRPr lang="en-US" altLang="ja-JP" sz="3200" dirty="0" smtClean="0"/>
          </a:p>
          <a:p>
            <a:pPr lvl="1" algn="l"/>
            <a:r>
              <a:rPr lang="en-US" altLang="ja-JP" dirty="0" smtClean="0"/>
              <a:t>12,725</a:t>
            </a:r>
            <a:r>
              <a:rPr lang="ja-JP" altLang="en-US" dirty="0" smtClean="0"/>
              <a:t>のソフトウェアパッケージから各</a:t>
            </a:r>
            <a:r>
              <a:rPr lang="en-US" altLang="ja-JP" dirty="0" smtClean="0"/>
              <a:t>1</a:t>
            </a:r>
            <a:r>
              <a:rPr lang="ja-JP" altLang="en-US" dirty="0" smtClean="0"/>
              <a:t>ファイルずつ抽出</a:t>
            </a:r>
            <a:endParaRPr lang="en-US" altLang="ja-JP" dirty="0" smtClean="0"/>
          </a:p>
          <a:p>
            <a:pPr lvl="1" algn="l"/>
            <a:r>
              <a:rPr lang="ja-JP" altLang="en-US" dirty="0" smtClean="0"/>
              <a:t>作成したソースファイル集合の</a:t>
            </a:r>
            <a:r>
              <a:rPr kumimoji="1" lang="ja-JP" altLang="en-US" dirty="0" smtClean="0"/>
              <a:t>ライセンスを</a:t>
            </a:r>
            <a:r>
              <a:rPr lang="ja-JP" altLang="ja-JP" dirty="0" smtClean="0"/>
              <a:t>N</a:t>
            </a:r>
            <a:r>
              <a:rPr lang="en-US" altLang="ja-JP" dirty="0" err="1" smtClean="0"/>
              <a:t>inka</a:t>
            </a:r>
            <a:r>
              <a:rPr lang="ja-JP" altLang="en-US" dirty="0" smtClean="0"/>
              <a:t>で特定</a:t>
            </a:r>
            <a:endParaRPr lang="en-US" altLang="ja-JP" dirty="0" smtClean="0"/>
          </a:p>
          <a:p>
            <a:pPr lvl="1" algn="l"/>
            <a:r>
              <a:rPr lang="en-US" altLang="ja-JP" dirty="0" smtClean="0"/>
              <a:t>UNKNOWN</a:t>
            </a:r>
            <a:r>
              <a:rPr lang="ja-JP" altLang="en-US" dirty="0" smtClean="0"/>
              <a:t>ファイルを抽出</a:t>
            </a:r>
            <a:endParaRPr lang="en-US" altLang="ja-JP" dirty="0" smtClean="0"/>
          </a:p>
          <a:p>
            <a:endParaRPr lang="en-US" altLang="ja-JP" dirty="0" smtClean="0"/>
          </a:p>
          <a:p>
            <a:r>
              <a:rPr lang="ja-JP" altLang="en-US" dirty="0" smtClean="0"/>
              <a:t>データセットのライセンスは全て目視で確認</a:t>
            </a:r>
            <a:endParaRPr lang="en-US" altLang="ja-JP" dirty="0"/>
          </a:p>
          <a:p>
            <a:endParaRPr lang="ja-JP" altLang="en-US" dirty="0"/>
          </a:p>
          <a:p>
            <a:endParaRPr kumimoji="1" lang="en-US" altLang="ja-JP" dirty="0" smtClean="0"/>
          </a:p>
          <a:p>
            <a:endParaRPr kumimoji="1" lang="ja-JP" altLang="en-US" dirty="0"/>
          </a:p>
        </p:txBody>
      </p:sp>
      <p:sp>
        <p:nvSpPr>
          <p:cNvPr id="4" name="フッター プレースホルダー 3"/>
          <p:cNvSpPr>
            <a:spLocks noGrp="1"/>
          </p:cNvSpPr>
          <p:nvPr>
            <p:ph type="ftr" sz="quarter" idx="11"/>
          </p:nvPr>
        </p:nvSpPr>
        <p:spPr/>
        <p:txBody>
          <a:bodyPr/>
          <a:lstStyle/>
          <a:p>
            <a:r>
              <a:rPr lang="ja-JP" altLang="en-US" dirty="0" smtClean="0">
                <a:solidFill>
                  <a:prstClr val="white"/>
                </a:solidFill>
              </a:rPr>
              <a:t>テキストマイニングに基づく</a:t>
            </a:r>
            <a:r>
              <a:rPr lang="en-US" altLang="ja-JP" dirty="0" smtClean="0">
                <a:solidFill>
                  <a:prstClr val="white"/>
                </a:solidFill>
              </a:rPr>
              <a:t>OSS</a:t>
            </a:r>
            <a:r>
              <a:rPr lang="ja-JP" altLang="en-US" dirty="0" smtClean="0">
                <a:solidFill>
                  <a:prstClr val="white"/>
                </a:solidFill>
              </a:rPr>
              <a:t>ライセンス記述の分析：</a:t>
            </a:r>
            <a:r>
              <a:rPr lang="en-US" altLang="ja-JP" dirty="0" smtClean="0">
                <a:solidFill>
                  <a:prstClr val="white"/>
                </a:solidFill>
              </a:rPr>
              <a:t>OSS</a:t>
            </a:r>
            <a:r>
              <a:rPr lang="ja-JP" altLang="en-US" dirty="0" smtClean="0">
                <a:solidFill>
                  <a:prstClr val="white"/>
                </a:solidFill>
              </a:rPr>
              <a:t>ライセンス特定のためのルール作成支援</a:t>
            </a:r>
            <a:endParaRPr lang="ja-JP" altLang="en-US" dirty="0">
              <a:solidFill>
                <a:prstClr val="white"/>
              </a:solidFill>
            </a:endParaRPr>
          </a:p>
        </p:txBody>
      </p:sp>
      <p:sp>
        <p:nvSpPr>
          <p:cNvPr id="5" name="スライド番号プレースホルダー 4"/>
          <p:cNvSpPr>
            <a:spLocks noGrp="1"/>
          </p:cNvSpPr>
          <p:nvPr>
            <p:ph type="sldNum" sz="quarter" idx="12"/>
          </p:nvPr>
        </p:nvSpPr>
        <p:spPr/>
        <p:txBody>
          <a:bodyPr/>
          <a:lstStyle/>
          <a:p>
            <a:fld id="{A78F63B4-1C2F-F341-8431-1B36A8C967E5}" type="slidenum">
              <a:rPr lang="ja-JP" altLang="en-US" smtClean="0">
                <a:solidFill>
                  <a:prstClr val="white"/>
                </a:solidFill>
              </a:rPr>
              <a:pPr/>
              <a:t>10</a:t>
            </a:fld>
            <a:endParaRPr lang="ja-JP" altLang="en-US">
              <a:solidFill>
                <a:prstClr val="white"/>
              </a:solidFill>
            </a:endParaRPr>
          </a:p>
        </p:txBody>
      </p:sp>
      <p:sp>
        <p:nvSpPr>
          <p:cNvPr id="6" name="日付プレースホルダー 5"/>
          <p:cNvSpPr>
            <a:spLocks noGrp="1"/>
          </p:cNvSpPr>
          <p:nvPr>
            <p:ph type="dt" sz="half" idx="10"/>
          </p:nvPr>
        </p:nvSpPr>
        <p:spPr/>
        <p:txBody>
          <a:bodyPr/>
          <a:lstStyle/>
          <a:p>
            <a:r>
              <a:rPr lang="en-US" altLang="ja-JP" smtClean="0">
                <a:solidFill>
                  <a:prstClr val="white"/>
                </a:solidFill>
              </a:rPr>
              <a:t>2015/02/23</a:t>
            </a:r>
            <a:endParaRPr lang="ja-JP" altLang="en-US">
              <a:solidFill>
                <a:prstClr val="white"/>
              </a:solidFill>
            </a:endParaRPr>
          </a:p>
        </p:txBody>
      </p:sp>
      <p:pic>
        <p:nvPicPr>
          <p:cNvPr id="8" name="図 7" descr="XrP9NGe.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90115" y="2425506"/>
            <a:ext cx="1597742" cy="998589"/>
          </a:xfrm>
          <a:prstGeom prst="rect">
            <a:avLst/>
          </a:prstGeom>
        </p:spPr>
      </p:pic>
    </p:spTree>
    <p:extLst>
      <p:ext uri="{BB962C8B-B14F-4D97-AF65-F5344CB8AC3E}">
        <p14:creationId xmlns:p14="http://schemas.microsoft.com/office/powerpoint/2010/main" val="568099372"/>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データセット</a:t>
            </a:r>
            <a:r>
              <a:rPr kumimoji="1" lang="ja-JP" altLang="en-US" dirty="0" smtClean="0"/>
              <a:t>のライセンス</a:t>
            </a:r>
            <a:endParaRPr kumimoji="1" lang="ja-JP" altLang="en-US" dirty="0"/>
          </a:p>
        </p:txBody>
      </p:sp>
      <p:sp>
        <p:nvSpPr>
          <p:cNvPr id="3" name="コンテンツ プレースホルダー 2"/>
          <p:cNvSpPr>
            <a:spLocks noGrp="1"/>
          </p:cNvSpPr>
          <p:nvPr>
            <p:ph idx="1"/>
          </p:nvPr>
        </p:nvSpPr>
        <p:spPr>
          <a:xfrm>
            <a:off x="314830" y="1417638"/>
            <a:ext cx="8229600" cy="5017263"/>
          </a:xfrm>
        </p:spPr>
        <p:txBody>
          <a:bodyPr/>
          <a:lstStyle/>
          <a:p>
            <a:r>
              <a:rPr kumimoji="1" lang="en-US" altLang="ja-JP" dirty="0" smtClean="0"/>
              <a:t>2838</a:t>
            </a:r>
            <a:r>
              <a:rPr kumimoji="1" lang="ja-JP" altLang="en-US" dirty="0" smtClean="0"/>
              <a:t>ファイルある未知ライセンス記述のライセンスを目視で特定した</a:t>
            </a:r>
            <a:endParaRPr kumimoji="1" lang="ja-JP" altLang="en-US" dirty="0"/>
          </a:p>
        </p:txBody>
      </p:sp>
      <p:sp>
        <p:nvSpPr>
          <p:cNvPr id="4" name="日付プレースホルダー 3"/>
          <p:cNvSpPr>
            <a:spLocks noGrp="1"/>
          </p:cNvSpPr>
          <p:nvPr>
            <p:ph type="dt" sz="half" idx="10"/>
          </p:nvPr>
        </p:nvSpPr>
        <p:spPr/>
        <p:txBody>
          <a:bodyPr/>
          <a:lstStyle/>
          <a:p>
            <a:r>
              <a:rPr lang="en-US" altLang="ja-JP" smtClean="0">
                <a:solidFill>
                  <a:prstClr val="white"/>
                </a:solidFill>
              </a:rPr>
              <a:t>2015/02/23</a:t>
            </a:r>
            <a:endParaRPr lang="ja-JP" altLang="en-US">
              <a:solidFill>
                <a:prstClr val="white"/>
              </a:solidFill>
            </a:endParaRPr>
          </a:p>
        </p:txBody>
      </p:sp>
      <p:sp>
        <p:nvSpPr>
          <p:cNvPr id="5" name="フッター プレースホルダー 4"/>
          <p:cNvSpPr>
            <a:spLocks noGrp="1"/>
          </p:cNvSpPr>
          <p:nvPr>
            <p:ph type="ftr" sz="quarter" idx="11"/>
          </p:nvPr>
        </p:nvSpPr>
        <p:spPr/>
        <p:txBody>
          <a:bodyPr/>
          <a:lstStyle/>
          <a:p>
            <a:r>
              <a:rPr lang="ja-JP" altLang="en-US" smtClean="0">
                <a:solidFill>
                  <a:prstClr val="white"/>
                </a:solidFill>
              </a:rPr>
              <a:t>テキストマイニングに基づく</a:t>
            </a:r>
            <a:r>
              <a:rPr lang="en-US" altLang="ja-JP" smtClean="0">
                <a:solidFill>
                  <a:prstClr val="white"/>
                </a:solidFill>
              </a:rPr>
              <a:t>OSS</a:t>
            </a:r>
            <a:r>
              <a:rPr lang="ja-JP" altLang="en-US" smtClean="0">
                <a:solidFill>
                  <a:prstClr val="white"/>
                </a:solidFill>
              </a:rPr>
              <a:t>ライセンス記述の分析：</a:t>
            </a:r>
            <a:r>
              <a:rPr lang="en-US" altLang="ja-JP" smtClean="0">
                <a:solidFill>
                  <a:prstClr val="white"/>
                </a:solidFill>
              </a:rPr>
              <a:t>OSS</a:t>
            </a:r>
            <a:r>
              <a:rPr lang="ja-JP" altLang="en-US" smtClean="0">
                <a:solidFill>
                  <a:prstClr val="white"/>
                </a:solidFill>
              </a:rPr>
              <a:t>ライセンス特定のためのルール作成支援</a:t>
            </a:r>
            <a:endParaRPr lang="ja-JP" altLang="en-US" dirty="0">
              <a:solidFill>
                <a:prstClr val="white"/>
              </a:solidFill>
            </a:endParaRPr>
          </a:p>
        </p:txBody>
      </p:sp>
      <p:sp>
        <p:nvSpPr>
          <p:cNvPr id="6" name="スライド番号プレースホルダー 5"/>
          <p:cNvSpPr>
            <a:spLocks noGrp="1"/>
          </p:cNvSpPr>
          <p:nvPr>
            <p:ph type="sldNum" sz="quarter" idx="12"/>
          </p:nvPr>
        </p:nvSpPr>
        <p:spPr/>
        <p:txBody>
          <a:bodyPr/>
          <a:lstStyle/>
          <a:p>
            <a:fld id="{A78F63B4-1C2F-F341-8431-1B36A8C967E5}" type="slidenum">
              <a:rPr lang="ja-JP" altLang="en-US" smtClean="0">
                <a:solidFill>
                  <a:prstClr val="white"/>
                </a:solidFill>
              </a:rPr>
              <a:pPr/>
              <a:t>11</a:t>
            </a:fld>
            <a:endParaRPr lang="ja-JP" altLang="en-US">
              <a:solidFill>
                <a:prstClr val="white"/>
              </a:solidFill>
            </a:endParaRPr>
          </a:p>
        </p:txBody>
      </p:sp>
      <p:graphicFrame>
        <p:nvGraphicFramePr>
          <p:cNvPr id="13" name="表 12"/>
          <p:cNvGraphicFramePr>
            <a:graphicFrameLocks noGrp="1"/>
          </p:cNvGraphicFramePr>
          <p:nvPr>
            <p:extLst>
              <p:ext uri="{D42A27DB-BD31-4B8C-83A1-F6EECF244321}">
                <p14:modId xmlns:p14="http://schemas.microsoft.com/office/powerpoint/2010/main" val="882438549"/>
              </p:ext>
            </p:extLst>
          </p:nvPr>
        </p:nvGraphicFramePr>
        <p:xfrm>
          <a:off x="4294615" y="2027459"/>
          <a:ext cx="3285613" cy="4392674"/>
        </p:xfrm>
        <a:graphic>
          <a:graphicData uri="http://schemas.openxmlformats.org/drawingml/2006/table">
            <a:tbl>
              <a:tblPr firstRow="1" bandRow="1">
                <a:tableStyleId>{5940675A-B579-460E-94D1-54222C63F5DA}</a:tableStyleId>
              </a:tblPr>
              <a:tblGrid>
                <a:gridCol w="2080095"/>
                <a:gridCol w="1205518"/>
              </a:tblGrid>
              <a:tr h="399334">
                <a:tc>
                  <a:txBody>
                    <a:bodyPr/>
                    <a:lstStyle/>
                    <a:p>
                      <a:r>
                        <a:rPr kumimoji="1" lang="ja-JP" altLang="en-US" dirty="0" smtClean="0">
                          <a:solidFill>
                            <a:schemeClr val="bg1"/>
                          </a:solidFill>
                        </a:rPr>
                        <a:t>ライセンス</a:t>
                      </a:r>
                      <a:endParaRPr kumimoji="1" lang="ja-JP" altLang="en-US" dirty="0">
                        <a:solidFill>
                          <a:schemeClr val="bg1"/>
                        </a:solidFill>
                      </a:endParaRPr>
                    </a:p>
                  </a:txBody>
                  <a:tcPr>
                    <a:solidFill>
                      <a:schemeClr val="accent1"/>
                    </a:solidFill>
                  </a:tcPr>
                </a:tc>
                <a:tc>
                  <a:txBody>
                    <a:bodyPr/>
                    <a:lstStyle/>
                    <a:p>
                      <a:r>
                        <a:rPr kumimoji="1" lang="ja-JP" altLang="en-US" dirty="0" smtClean="0">
                          <a:solidFill>
                            <a:schemeClr val="bg1"/>
                          </a:solidFill>
                        </a:rPr>
                        <a:t>ファイル名</a:t>
                      </a:r>
                      <a:endParaRPr kumimoji="1" lang="ja-JP" altLang="en-US" dirty="0">
                        <a:solidFill>
                          <a:schemeClr val="bg1"/>
                        </a:solidFill>
                      </a:endParaRPr>
                    </a:p>
                  </a:txBody>
                  <a:tcPr>
                    <a:solidFill>
                      <a:schemeClr val="accent1"/>
                    </a:solidFill>
                  </a:tcPr>
                </a:tc>
              </a:tr>
              <a:tr h="399334">
                <a:tc>
                  <a:txBody>
                    <a:bodyPr/>
                    <a:lstStyle/>
                    <a:p>
                      <a:pPr algn="l" fontAlgn="b"/>
                      <a:r>
                        <a:rPr lang="en-US" sz="2400" b="0" i="0" u="none" strike="noStrike" dirty="0">
                          <a:solidFill>
                            <a:srgbClr val="000000"/>
                          </a:solidFill>
                          <a:effectLst/>
                          <a:latin typeface="ＭＳ Ｐゴシック"/>
                        </a:rPr>
                        <a:t>Copyright</a:t>
                      </a:r>
                    </a:p>
                  </a:txBody>
                  <a:tcPr marL="12700" marR="12700" marT="12700" marB="0" anchor="b"/>
                </a:tc>
                <a:tc>
                  <a:txBody>
                    <a:bodyPr/>
                    <a:lstStyle/>
                    <a:p>
                      <a:pPr algn="r" fontAlgn="b"/>
                      <a:r>
                        <a:rPr lang="en-US" altLang="ja-JP" sz="2400" b="0" i="0" u="none" strike="noStrike" dirty="0">
                          <a:solidFill>
                            <a:srgbClr val="000000"/>
                          </a:solidFill>
                          <a:effectLst/>
                          <a:latin typeface="ＭＳ Ｐゴシック"/>
                        </a:rPr>
                        <a:t>408</a:t>
                      </a:r>
                    </a:p>
                  </a:txBody>
                  <a:tcPr marL="12700" marR="12700" marT="12700" marB="0" anchor="b"/>
                </a:tc>
              </a:tr>
              <a:tr h="399334">
                <a:tc>
                  <a:txBody>
                    <a:bodyPr/>
                    <a:lstStyle/>
                    <a:p>
                      <a:pPr algn="l" fontAlgn="b"/>
                      <a:r>
                        <a:rPr lang="en-US" sz="2400" b="0" i="0" u="none" strike="noStrike" dirty="0">
                          <a:solidFill>
                            <a:srgbClr val="000000"/>
                          </a:solidFill>
                          <a:effectLst/>
                          <a:latin typeface="ＭＳ Ｐゴシック"/>
                        </a:rPr>
                        <a:t>NONE</a:t>
                      </a:r>
                    </a:p>
                  </a:txBody>
                  <a:tcPr marL="12700" marR="12700" marT="12700" marB="0" anchor="b"/>
                </a:tc>
                <a:tc>
                  <a:txBody>
                    <a:bodyPr/>
                    <a:lstStyle/>
                    <a:p>
                      <a:pPr algn="r" fontAlgn="b"/>
                      <a:r>
                        <a:rPr lang="en-US" altLang="ja-JP" sz="2400" b="0" i="0" u="none" strike="noStrike" dirty="0">
                          <a:solidFill>
                            <a:srgbClr val="000000"/>
                          </a:solidFill>
                          <a:effectLst/>
                          <a:latin typeface="ＭＳ Ｐゴシック"/>
                        </a:rPr>
                        <a:t>353</a:t>
                      </a:r>
                    </a:p>
                  </a:txBody>
                  <a:tcPr marL="12700" marR="12700" marT="12700" marB="0" anchor="b"/>
                </a:tc>
              </a:tr>
              <a:tr h="399334">
                <a:tc>
                  <a:txBody>
                    <a:bodyPr/>
                    <a:lstStyle/>
                    <a:p>
                      <a:pPr algn="l" fontAlgn="b"/>
                      <a:r>
                        <a:rPr lang="en-US" sz="2400" b="0" i="0" u="none" strike="noStrike">
                          <a:solidFill>
                            <a:srgbClr val="000000"/>
                          </a:solidFill>
                          <a:effectLst/>
                          <a:latin typeface="ＭＳ Ｐゴシック"/>
                        </a:rPr>
                        <a:t>SeeFile</a:t>
                      </a:r>
                    </a:p>
                  </a:txBody>
                  <a:tcPr marL="12700" marR="12700" marT="12700" marB="0" anchor="b"/>
                </a:tc>
                <a:tc>
                  <a:txBody>
                    <a:bodyPr/>
                    <a:lstStyle/>
                    <a:p>
                      <a:pPr algn="r" fontAlgn="b"/>
                      <a:r>
                        <a:rPr lang="en-US" altLang="ja-JP" sz="2400" b="0" i="0" u="none" strike="noStrike" dirty="0">
                          <a:solidFill>
                            <a:srgbClr val="000000"/>
                          </a:solidFill>
                          <a:effectLst/>
                          <a:latin typeface="ＭＳ Ｐゴシック"/>
                        </a:rPr>
                        <a:t>315</a:t>
                      </a:r>
                    </a:p>
                  </a:txBody>
                  <a:tcPr marL="12700" marR="12700" marT="12700" marB="0" anchor="b"/>
                </a:tc>
              </a:tr>
              <a:tr h="399334">
                <a:tc>
                  <a:txBody>
                    <a:bodyPr/>
                    <a:lstStyle/>
                    <a:p>
                      <a:pPr algn="l" fontAlgn="b"/>
                      <a:r>
                        <a:rPr lang="en-US" sz="2400" b="0" i="0" u="none" strike="noStrike">
                          <a:solidFill>
                            <a:srgbClr val="000000"/>
                          </a:solidFill>
                          <a:effectLst/>
                          <a:latin typeface="ＭＳ Ｐゴシック"/>
                        </a:rPr>
                        <a:t>SameAsPerl</a:t>
                      </a:r>
                    </a:p>
                  </a:txBody>
                  <a:tcPr marL="12700" marR="12700" marT="12700" marB="0" anchor="b"/>
                </a:tc>
                <a:tc>
                  <a:txBody>
                    <a:bodyPr/>
                    <a:lstStyle/>
                    <a:p>
                      <a:pPr algn="r" fontAlgn="b"/>
                      <a:r>
                        <a:rPr lang="en-US" altLang="ja-JP" sz="2400" b="0" i="0" u="none" strike="noStrike" dirty="0">
                          <a:solidFill>
                            <a:srgbClr val="000000"/>
                          </a:solidFill>
                          <a:effectLst/>
                          <a:latin typeface="ＭＳ Ｐゴシック"/>
                        </a:rPr>
                        <a:t>291</a:t>
                      </a:r>
                    </a:p>
                  </a:txBody>
                  <a:tcPr marL="12700" marR="12700" marT="12700" marB="0" anchor="b"/>
                </a:tc>
              </a:tr>
              <a:tr h="399334">
                <a:tc>
                  <a:txBody>
                    <a:bodyPr/>
                    <a:lstStyle/>
                    <a:p>
                      <a:pPr algn="l" fontAlgn="b"/>
                      <a:r>
                        <a:rPr lang="en-US" sz="2400" b="0" i="0" u="none" strike="noStrike">
                          <a:solidFill>
                            <a:srgbClr val="000000"/>
                          </a:solidFill>
                          <a:effectLst/>
                          <a:latin typeface="ＭＳ Ｐゴシック"/>
                        </a:rPr>
                        <a:t>GPL</a:t>
                      </a:r>
                    </a:p>
                  </a:txBody>
                  <a:tcPr marL="12700" marR="12700" marT="12700" marB="0" anchor="b"/>
                </a:tc>
                <a:tc>
                  <a:txBody>
                    <a:bodyPr/>
                    <a:lstStyle/>
                    <a:p>
                      <a:pPr algn="r" fontAlgn="b"/>
                      <a:r>
                        <a:rPr lang="en-US" altLang="ja-JP" sz="2400" b="0" i="0" u="none" strike="noStrike" dirty="0">
                          <a:solidFill>
                            <a:srgbClr val="000000"/>
                          </a:solidFill>
                          <a:effectLst/>
                          <a:latin typeface="ＭＳ Ｐゴシック"/>
                        </a:rPr>
                        <a:t>191</a:t>
                      </a:r>
                    </a:p>
                  </a:txBody>
                  <a:tcPr marL="12700" marR="12700" marT="12700" marB="0" anchor="b"/>
                </a:tc>
              </a:tr>
              <a:tr h="399334">
                <a:tc>
                  <a:txBody>
                    <a:bodyPr/>
                    <a:lstStyle/>
                    <a:p>
                      <a:pPr algn="l" fontAlgn="b"/>
                      <a:r>
                        <a:rPr lang="en-US" sz="2400" b="0" i="0" u="none" strike="noStrike">
                          <a:solidFill>
                            <a:srgbClr val="000000"/>
                          </a:solidFill>
                          <a:effectLst/>
                          <a:latin typeface="ＭＳ Ｐゴシック"/>
                        </a:rPr>
                        <a:t>MIT</a:t>
                      </a:r>
                    </a:p>
                  </a:txBody>
                  <a:tcPr marL="12700" marR="12700" marT="12700" marB="0" anchor="b"/>
                </a:tc>
                <a:tc>
                  <a:txBody>
                    <a:bodyPr/>
                    <a:lstStyle/>
                    <a:p>
                      <a:pPr algn="r" fontAlgn="b"/>
                      <a:r>
                        <a:rPr lang="en-US" altLang="ja-JP" sz="2400" b="0" i="0" u="none" strike="noStrike" dirty="0">
                          <a:solidFill>
                            <a:srgbClr val="000000"/>
                          </a:solidFill>
                          <a:effectLst/>
                          <a:latin typeface="ＭＳ Ｐゴシック"/>
                        </a:rPr>
                        <a:t>159</a:t>
                      </a:r>
                    </a:p>
                  </a:txBody>
                  <a:tcPr marL="12700" marR="12700" marT="12700" marB="0" anchor="b"/>
                </a:tc>
              </a:tr>
              <a:tr h="399334">
                <a:tc>
                  <a:txBody>
                    <a:bodyPr/>
                    <a:lstStyle/>
                    <a:p>
                      <a:pPr algn="l" fontAlgn="b"/>
                      <a:r>
                        <a:rPr lang="en-US" sz="2400" b="0" i="0" u="none" strike="noStrike">
                          <a:solidFill>
                            <a:srgbClr val="000000"/>
                          </a:solidFill>
                          <a:effectLst/>
                          <a:latin typeface="ＭＳ Ｐゴシック"/>
                        </a:rPr>
                        <a:t>GPLv2+</a:t>
                      </a:r>
                    </a:p>
                  </a:txBody>
                  <a:tcPr marL="12700" marR="12700" marT="12700" marB="0" anchor="b"/>
                </a:tc>
                <a:tc>
                  <a:txBody>
                    <a:bodyPr/>
                    <a:lstStyle/>
                    <a:p>
                      <a:pPr algn="r" fontAlgn="b"/>
                      <a:r>
                        <a:rPr lang="en-US" altLang="ja-JP" sz="2400" b="0" i="0" u="none" strike="noStrike" dirty="0">
                          <a:solidFill>
                            <a:srgbClr val="000000"/>
                          </a:solidFill>
                          <a:effectLst/>
                          <a:latin typeface="ＭＳ Ｐゴシック"/>
                        </a:rPr>
                        <a:t>136</a:t>
                      </a:r>
                    </a:p>
                  </a:txBody>
                  <a:tcPr marL="12700" marR="12700" marT="12700" marB="0" anchor="b"/>
                </a:tc>
              </a:tr>
              <a:tr h="399334">
                <a:tc>
                  <a:txBody>
                    <a:bodyPr/>
                    <a:lstStyle/>
                    <a:p>
                      <a:pPr algn="l" fontAlgn="b"/>
                      <a:r>
                        <a:rPr lang="en-US" sz="2400" b="0" i="0" u="none" strike="noStrike">
                          <a:solidFill>
                            <a:srgbClr val="000000"/>
                          </a:solidFill>
                          <a:effectLst/>
                          <a:latin typeface="ＭＳ Ｐゴシック"/>
                        </a:rPr>
                        <a:t>GPLv2</a:t>
                      </a:r>
                    </a:p>
                  </a:txBody>
                  <a:tcPr marL="12700" marR="12700" marT="12700" marB="0" anchor="b"/>
                </a:tc>
                <a:tc>
                  <a:txBody>
                    <a:bodyPr/>
                    <a:lstStyle/>
                    <a:p>
                      <a:pPr algn="r" fontAlgn="b"/>
                      <a:r>
                        <a:rPr lang="en-US" altLang="ja-JP" sz="2400" b="0" i="0" u="none" strike="noStrike" dirty="0">
                          <a:solidFill>
                            <a:srgbClr val="000000"/>
                          </a:solidFill>
                          <a:effectLst/>
                          <a:latin typeface="ＭＳ Ｐゴシック"/>
                        </a:rPr>
                        <a:t>127</a:t>
                      </a:r>
                    </a:p>
                  </a:txBody>
                  <a:tcPr marL="12700" marR="12700" marT="12700" marB="0" anchor="b"/>
                </a:tc>
              </a:tr>
              <a:tr h="399334">
                <a:tc>
                  <a:txBody>
                    <a:bodyPr/>
                    <a:lstStyle/>
                    <a:p>
                      <a:pPr algn="l" fontAlgn="b"/>
                      <a:r>
                        <a:rPr lang="en-US" sz="2400" b="0" i="0" u="none" strike="noStrike" dirty="0" err="1" smtClean="0">
                          <a:solidFill>
                            <a:srgbClr val="000000"/>
                          </a:solidFill>
                          <a:effectLst/>
                          <a:latin typeface="ＭＳ Ｐゴシック"/>
                        </a:rPr>
                        <a:t>P</a:t>
                      </a:r>
                      <a:r>
                        <a:rPr lang="en-US" altLang="ja-JP" sz="2400" b="0" i="0" u="none" strike="noStrike" dirty="0" err="1" smtClean="0">
                          <a:solidFill>
                            <a:srgbClr val="000000"/>
                          </a:solidFill>
                          <a:effectLst/>
                          <a:latin typeface="ＭＳ Ｐゴシック"/>
                        </a:rPr>
                        <a:t>ublic</a:t>
                      </a:r>
                      <a:r>
                        <a:rPr lang="en-US" sz="2400" b="0" i="0" u="none" strike="noStrike" dirty="0" err="1" smtClean="0">
                          <a:solidFill>
                            <a:srgbClr val="000000"/>
                          </a:solidFill>
                          <a:effectLst/>
                          <a:latin typeface="ＭＳ Ｐゴシック"/>
                        </a:rPr>
                        <a:t>D</a:t>
                      </a:r>
                      <a:r>
                        <a:rPr lang="en-US" altLang="ja-JP" sz="2400" b="0" i="0" u="none" strike="noStrike" dirty="0" err="1" smtClean="0">
                          <a:solidFill>
                            <a:srgbClr val="000000"/>
                          </a:solidFill>
                          <a:effectLst/>
                          <a:latin typeface="ＭＳ Ｐゴシック"/>
                        </a:rPr>
                        <a:t>omain</a:t>
                      </a:r>
                      <a:endParaRPr lang="en-US" sz="2400" b="0" i="0" u="none" strike="noStrike" dirty="0">
                        <a:solidFill>
                          <a:srgbClr val="000000"/>
                        </a:solidFill>
                        <a:effectLst/>
                        <a:latin typeface="ＭＳ Ｐゴシック"/>
                      </a:endParaRPr>
                    </a:p>
                  </a:txBody>
                  <a:tcPr marL="12700" marR="12700" marT="12700" marB="0" anchor="b"/>
                </a:tc>
                <a:tc>
                  <a:txBody>
                    <a:bodyPr/>
                    <a:lstStyle/>
                    <a:p>
                      <a:pPr algn="r" fontAlgn="b"/>
                      <a:r>
                        <a:rPr lang="en-US" altLang="ja-JP" sz="2400" b="0" i="0" u="none" strike="noStrike" dirty="0">
                          <a:solidFill>
                            <a:srgbClr val="000000"/>
                          </a:solidFill>
                          <a:effectLst/>
                          <a:latin typeface="ＭＳ Ｐゴシック"/>
                        </a:rPr>
                        <a:t>62</a:t>
                      </a:r>
                    </a:p>
                  </a:txBody>
                  <a:tcPr marL="12700" marR="12700" marT="12700" marB="0" anchor="b"/>
                </a:tc>
              </a:tr>
              <a:tr h="399334">
                <a:tc>
                  <a:txBody>
                    <a:bodyPr/>
                    <a:lstStyle/>
                    <a:p>
                      <a:pPr algn="l" fontAlgn="b"/>
                      <a:r>
                        <a:rPr lang="en-US" sz="2400" b="0" i="0" u="none" strike="noStrike">
                          <a:solidFill>
                            <a:srgbClr val="000000"/>
                          </a:solidFill>
                          <a:effectLst/>
                          <a:latin typeface="ＭＳ Ｐゴシック"/>
                        </a:rPr>
                        <a:t>LGPL</a:t>
                      </a:r>
                    </a:p>
                  </a:txBody>
                  <a:tcPr marL="12700" marR="12700" marT="12700" marB="0" anchor="b"/>
                </a:tc>
                <a:tc>
                  <a:txBody>
                    <a:bodyPr/>
                    <a:lstStyle/>
                    <a:p>
                      <a:pPr algn="r" fontAlgn="b"/>
                      <a:r>
                        <a:rPr lang="en-US" altLang="ja-JP" sz="2400" b="0" i="0" u="none" strike="noStrike" dirty="0">
                          <a:solidFill>
                            <a:srgbClr val="000000"/>
                          </a:solidFill>
                          <a:effectLst/>
                          <a:latin typeface="ＭＳ Ｐゴシック"/>
                        </a:rPr>
                        <a:t>47</a:t>
                      </a:r>
                    </a:p>
                  </a:txBody>
                  <a:tcPr marL="12700" marR="12700" marT="12700" marB="0" anchor="b"/>
                </a:tc>
              </a:tr>
            </a:tbl>
          </a:graphicData>
        </a:graphic>
      </p:graphicFrame>
      <p:sp>
        <p:nvSpPr>
          <p:cNvPr id="17" name="テキスト ボックス 16"/>
          <p:cNvSpPr txBox="1"/>
          <p:nvPr/>
        </p:nvSpPr>
        <p:spPr>
          <a:xfrm>
            <a:off x="457200" y="4393034"/>
            <a:ext cx="2958863" cy="461665"/>
          </a:xfrm>
          <a:prstGeom prst="rect">
            <a:avLst/>
          </a:prstGeom>
          <a:noFill/>
        </p:spPr>
        <p:txBody>
          <a:bodyPr wrap="none" rtlCol="0">
            <a:spAutoFit/>
          </a:bodyPr>
          <a:lstStyle/>
          <a:p>
            <a:r>
              <a:rPr lang="en-US" altLang="ja-JP" sz="2400" dirty="0">
                <a:solidFill>
                  <a:prstClr val="black"/>
                </a:solidFill>
                <a:latin typeface="Calibri"/>
                <a:ea typeface="ＭＳ Ｐゴシック"/>
              </a:rPr>
              <a:t>※</a:t>
            </a:r>
            <a:r>
              <a:rPr lang="ja-JP" altLang="en-US" sz="2400" dirty="0">
                <a:solidFill>
                  <a:prstClr val="black"/>
                </a:solidFill>
                <a:latin typeface="Calibri"/>
                <a:ea typeface="ＭＳ Ｐゴシック"/>
              </a:rPr>
              <a:t>上位</a:t>
            </a:r>
            <a:r>
              <a:rPr lang="en-US" altLang="ja-JP" sz="2400" dirty="0">
                <a:solidFill>
                  <a:prstClr val="black"/>
                </a:solidFill>
                <a:latin typeface="Calibri"/>
                <a:ea typeface="ＭＳ Ｐゴシック"/>
              </a:rPr>
              <a:t>10</a:t>
            </a:r>
            <a:r>
              <a:rPr lang="ja-JP" altLang="en-US" sz="2400" dirty="0">
                <a:solidFill>
                  <a:prstClr val="black"/>
                </a:solidFill>
                <a:latin typeface="Calibri"/>
                <a:ea typeface="ＭＳ Ｐゴシック"/>
              </a:rPr>
              <a:t>件のみ表示</a:t>
            </a:r>
          </a:p>
        </p:txBody>
      </p:sp>
      <p:sp>
        <p:nvSpPr>
          <p:cNvPr id="18" name="テキスト ボックス 17"/>
          <p:cNvSpPr txBox="1"/>
          <p:nvPr/>
        </p:nvSpPr>
        <p:spPr>
          <a:xfrm>
            <a:off x="457200" y="3442778"/>
            <a:ext cx="3724372" cy="954107"/>
          </a:xfrm>
          <a:prstGeom prst="rect">
            <a:avLst/>
          </a:prstGeom>
          <a:noFill/>
        </p:spPr>
        <p:txBody>
          <a:bodyPr wrap="none" rtlCol="0">
            <a:spAutoFit/>
          </a:bodyPr>
          <a:lstStyle/>
          <a:p>
            <a:r>
              <a:rPr lang="en-US" altLang="ja-JP" sz="2800" dirty="0">
                <a:solidFill>
                  <a:srgbClr val="FF0000"/>
                </a:solidFill>
                <a:latin typeface="Calibri"/>
                <a:ea typeface="ＭＳ Ｐゴシック"/>
              </a:rPr>
              <a:t>137 </a:t>
            </a:r>
            <a:r>
              <a:rPr lang="ja-JP" altLang="en-US" sz="2800" dirty="0">
                <a:solidFill>
                  <a:srgbClr val="FF0000"/>
                </a:solidFill>
                <a:latin typeface="Calibri"/>
                <a:ea typeface="ＭＳ Ｐゴシック"/>
              </a:rPr>
              <a:t>種類</a:t>
            </a:r>
            <a:r>
              <a:rPr lang="ja-JP" altLang="en-US" sz="2800" dirty="0">
                <a:solidFill>
                  <a:prstClr val="black"/>
                </a:solidFill>
                <a:latin typeface="Calibri"/>
                <a:ea typeface="ＭＳ Ｐゴシック"/>
              </a:rPr>
              <a:t>ものライセンス</a:t>
            </a:r>
            <a:endParaRPr lang="en-US" altLang="ja-JP" sz="2800" dirty="0">
              <a:solidFill>
                <a:prstClr val="black"/>
              </a:solidFill>
              <a:latin typeface="Calibri"/>
              <a:ea typeface="ＭＳ Ｐゴシック"/>
            </a:endParaRPr>
          </a:p>
          <a:p>
            <a:r>
              <a:rPr lang="ja-JP" altLang="en-US" sz="2800" dirty="0">
                <a:solidFill>
                  <a:prstClr val="black"/>
                </a:solidFill>
                <a:latin typeface="Calibri"/>
                <a:ea typeface="ＭＳ Ｐゴシック"/>
              </a:rPr>
              <a:t>を確認した</a:t>
            </a:r>
          </a:p>
        </p:txBody>
      </p:sp>
    </p:spTree>
    <p:extLst>
      <p:ext uri="{BB962C8B-B14F-4D97-AF65-F5344CB8AC3E}">
        <p14:creationId xmlns:p14="http://schemas.microsoft.com/office/powerpoint/2010/main" val="15790146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524388" y="406398"/>
            <a:ext cx="8229600" cy="1084982"/>
          </a:xfrm>
        </p:spPr>
        <p:txBody>
          <a:bodyPr/>
          <a:lstStyle/>
          <a:p>
            <a:r>
              <a:rPr kumimoji="1" lang="ja-JP" altLang="en-US" dirty="0" smtClean="0"/>
              <a:t>分析結果</a:t>
            </a:r>
            <a:endParaRPr kumimoji="1" lang="ja-JP" altLang="en-US" dirty="0"/>
          </a:p>
        </p:txBody>
      </p:sp>
      <p:graphicFrame>
        <p:nvGraphicFramePr>
          <p:cNvPr id="7" name="コンテンツ プレースホルダー 6"/>
          <p:cNvGraphicFramePr>
            <a:graphicFrameLocks noGrp="1"/>
          </p:cNvGraphicFramePr>
          <p:nvPr>
            <p:ph idx="1"/>
            <p:extLst>
              <p:ext uri="{D42A27DB-BD31-4B8C-83A1-F6EECF244321}">
                <p14:modId xmlns:p14="http://schemas.microsoft.com/office/powerpoint/2010/main" val="2870849779"/>
              </p:ext>
            </p:extLst>
          </p:nvPr>
        </p:nvGraphicFramePr>
        <p:xfrm>
          <a:off x="1326273" y="1730794"/>
          <a:ext cx="6552728" cy="4775291"/>
        </p:xfrm>
        <a:graphic>
          <a:graphicData uri="http://schemas.openxmlformats.org/drawingml/2006/table">
            <a:tbl>
              <a:tblPr>
                <a:tableStyleId>{5940675A-B579-460E-94D1-54222C63F5DA}</a:tableStyleId>
              </a:tblPr>
              <a:tblGrid>
                <a:gridCol w="1045749"/>
                <a:gridCol w="4207482"/>
                <a:gridCol w="1299497"/>
              </a:tblGrid>
              <a:tr h="246833">
                <a:tc>
                  <a:txBody>
                    <a:bodyPr/>
                    <a:lstStyle/>
                    <a:p>
                      <a:pPr algn="l" fontAlgn="b"/>
                      <a:r>
                        <a:rPr lang="ja-JP" altLang="en-US" sz="2000" u="none" strike="noStrike" dirty="0">
                          <a:solidFill>
                            <a:srgbClr val="FFFFFF"/>
                          </a:solidFill>
                          <a:effectLst/>
                          <a:latin typeface="+mn-lt"/>
                        </a:rPr>
                        <a:t>クラスタ</a:t>
                      </a:r>
                      <a:endParaRPr lang="ja-JP" altLang="en-US" sz="2000" b="0" i="0" u="none" strike="noStrike" dirty="0">
                        <a:solidFill>
                          <a:srgbClr val="FFFFFF"/>
                        </a:solidFill>
                        <a:effectLst/>
                        <a:latin typeface="+mn-lt"/>
                      </a:endParaRPr>
                    </a:p>
                  </a:txBody>
                  <a:tcPr marL="8974" marR="8974" marT="8974" marB="0" anchor="b">
                    <a:solidFill>
                      <a:schemeClr val="tx2"/>
                    </a:solidFill>
                  </a:tcPr>
                </a:tc>
                <a:tc>
                  <a:txBody>
                    <a:bodyPr/>
                    <a:lstStyle/>
                    <a:p>
                      <a:pPr algn="l" fontAlgn="b"/>
                      <a:r>
                        <a:rPr lang="ja-JP" altLang="en-US" sz="2000" u="none" strike="noStrike" dirty="0" smtClean="0">
                          <a:solidFill>
                            <a:srgbClr val="FFFFFF"/>
                          </a:solidFill>
                          <a:effectLst/>
                          <a:latin typeface="+mn-lt"/>
                        </a:rPr>
                        <a:t>目視によるライセンスの内訳</a:t>
                      </a:r>
                      <a:endParaRPr lang="ja-JP" altLang="en-US" sz="2000" b="0" i="0" u="none" strike="noStrike" dirty="0">
                        <a:solidFill>
                          <a:srgbClr val="FFFFFF"/>
                        </a:solidFill>
                        <a:effectLst/>
                        <a:latin typeface="+mn-lt"/>
                      </a:endParaRPr>
                    </a:p>
                  </a:txBody>
                  <a:tcPr marL="8974" marR="8974" marT="8974" marB="0" anchor="b">
                    <a:solidFill>
                      <a:schemeClr val="tx2"/>
                    </a:solidFill>
                  </a:tcPr>
                </a:tc>
                <a:tc>
                  <a:txBody>
                    <a:bodyPr/>
                    <a:lstStyle/>
                    <a:p>
                      <a:pPr algn="l" fontAlgn="b"/>
                      <a:r>
                        <a:rPr lang="ja-JP" altLang="en-US" sz="2000" u="none" strike="noStrike" dirty="0" smtClean="0">
                          <a:solidFill>
                            <a:srgbClr val="FFFFFF"/>
                          </a:solidFill>
                          <a:effectLst/>
                          <a:latin typeface="+mn-lt"/>
                        </a:rPr>
                        <a:t>ファイル数</a:t>
                      </a:r>
                      <a:endParaRPr lang="ja-JP" altLang="en-US" sz="2000" b="0" i="0" u="none" strike="noStrike" dirty="0">
                        <a:solidFill>
                          <a:srgbClr val="FFFFFF"/>
                        </a:solidFill>
                        <a:effectLst/>
                        <a:latin typeface="+mn-lt"/>
                      </a:endParaRPr>
                    </a:p>
                  </a:txBody>
                  <a:tcPr marL="8974" marR="8974" marT="8974" marB="0" anchor="b">
                    <a:solidFill>
                      <a:schemeClr val="tx2"/>
                    </a:solidFill>
                  </a:tcPr>
                </a:tc>
              </a:tr>
              <a:tr h="263217">
                <a:tc>
                  <a:txBody>
                    <a:bodyPr/>
                    <a:lstStyle/>
                    <a:p>
                      <a:pPr algn="ctr" fontAlgn="b"/>
                      <a:r>
                        <a:rPr lang="en-US" altLang="ja-JP" sz="2000" u="none" strike="noStrike" dirty="0">
                          <a:effectLst/>
                          <a:latin typeface="+mn-lt"/>
                        </a:rPr>
                        <a:t>1</a:t>
                      </a:r>
                      <a:endParaRPr lang="en-US" altLang="ja-JP" sz="2000" b="0" i="0" u="none" strike="noStrike" dirty="0">
                        <a:solidFill>
                          <a:srgbClr val="000000"/>
                        </a:solidFill>
                        <a:effectLst/>
                        <a:latin typeface="+mn-lt"/>
                      </a:endParaRPr>
                    </a:p>
                  </a:txBody>
                  <a:tcPr marL="8974" marR="8974" marT="8974" marB="0" anchor="b">
                    <a:solidFill>
                      <a:schemeClr val="accent6">
                        <a:lumMod val="40000"/>
                        <a:lumOff val="60000"/>
                      </a:schemeClr>
                    </a:solidFill>
                  </a:tcPr>
                </a:tc>
                <a:tc>
                  <a:txBody>
                    <a:bodyPr/>
                    <a:lstStyle/>
                    <a:p>
                      <a:pPr algn="l" fontAlgn="b"/>
                      <a:r>
                        <a:rPr lang="en-US" altLang="ja-JP" sz="2000" b="0" i="0" u="none" strike="noStrike" dirty="0" smtClean="0">
                          <a:solidFill>
                            <a:srgbClr val="000000"/>
                          </a:solidFill>
                          <a:effectLst/>
                          <a:latin typeface="+mn-lt"/>
                        </a:rPr>
                        <a:t>NONE</a:t>
                      </a:r>
                      <a:endParaRPr lang="ja-JP" altLang="en-US" sz="2000" b="0" i="0" u="none" strike="noStrike" dirty="0">
                        <a:solidFill>
                          <a:srgbClr val="000000"/>
                        </a:solidFill>
                        <a:effectLst/>
                        <a:latin typeface="+mn-lt"/>
                      </a:endParaRPr>
                    </a:p>
                  </a:txBody>
                  <a:tcPr marL="8974" marR="8974" marT="8974" marB="0" anchor="b">
                    <a:solidFill>
                      <a:schemeClr val="accent6">
                        <a:lumMod val="40000"/>
                        <a:lumOff val="60000"/>
                      </a:schemeClr>
                    </a:solidFill>
                  </a:tcPr>
                </a:tc>
                <a:tc>
                  <a:txBody>
                    <a:bodyPr/>
                    <a:lstStyle/>
                    <a:p>
                      <a:pPr algn="r" fontAlgn="b"/>
                      <a:r>
                        <a:rPr lang="en-US" altLang="ja-JP" sz="2000" u="none" strike="noStrike" dirty="0">
                          <a:effectLst/>
                          <a:latin typeface="+mn-lt"/>
                        </a:rPr>
                        <a:t>23</a:t>
                      </a:r>
                      <a:endParaRPr lang="en-US" altLang="ja-JP" sz="2000" b="0" i="0" u="none" strike="noStrike" dirty="0">
                        <a:solidFill>
                          <a:srgbClr val="000000"/>
                        </a:solidFill>
                        <a:effectLst/>
                        <a:latin typeface="+mn-lt"/>
                      </a:endParaRPr>
                    </a:p>
                  </a:txBody>
                  <a:tcPr marL="8974" marR="8974" marT="8974" marB="0" anchor="b">
                    <a:solidFill>
                      <a:schemeClr val="accent6">
                        <a:lumMod val="40000"/>
                        <a:lumOff val="60000"/>
                      </a:schemeClr>
                    </a:solidFill>
                  </a:tcPr>
                </a:tc>
              </a:tr>
              <a:tr h="263217">
                <a:tc>
                  <a:txBody>
                    <a:bodyPr/>
                    <a:lstStyle/>
                    <a:p>
                      <a:pPr algn="ctr" fontAlgn="b"/>
                      <a:r>
                        <a:rPr lang="en-US" altLang="ja-JP" sz="2000" b="0" i="0" u="none" strike="noStrike" dirty="0" smtClean="0">
                          <a:solidFill>
                            <a:srgbClr val="000000"/>
                          </a:solidFill>
                          <a:effectLst/>
                          <a:latin typeface="+mn-lt"/>
                        </a:rPr>
                        <a:t>2</a:t>
                      </a:r>
                      <a:endParaRPr lang="en-US" altLang="ja-JP" sz="2000" b="0" i="0" u="none" strike="noStrike" dirty="0">
                        <a:solidFill>
                          <a:srgbClr val="000000"/>
                        </a:solidFill>
                        <a:effectLst/>
                        <a:latin typeface="+mn-lt"/>
                      </a:endParaRPr>
                    </a:p>
                  </a:txBody>
                  <a:tcPr marL="8974" marR="8974" marT="8974" marB="0" anchor="b">
                    <a:noFill/>
                  </a:tcPr>
                </a:tc>
                <a:tc>
                  <a:txBody>
                    <a:bodyPr/>
                    <a:lstStyle/>
                    <a:p>
                      <a:pPr algn="l" fontAlgn="b"/>
                      <a:r>
                        <a:rPr lang="en-US" altLang="ja-JP" sz="2000" b="0" i="0" u="none" strike="noStrike" dirty="0" smtClean="0">
                          <a:solidFill>
                            <a:srgbClr val="000000"/>
                          </a:solidFill>
                          <a:effectLst/>
                          <a:latin typeface="+mn-lt"/>
                        </a:rPr>
                        <a:t>GFDL</a:t>
                      </a:r>
                      <a:r>
                        <a:rPr lang="ja-JP" altLang="en-US" sz="2000" b="0" i="0" u="none" strike="noStrike" dirty="0" smtClean="0">
                          <a:solidFill>
                            <a:srgbClr val="000000"/>
                          </a:solidFill>
                          <a:effectLst/>
                          <a:latin typeface="+mn-lt"/>
                        </a:rPr>
                        <a:t>ライセンスの全文</a:t>
                      </a:r>
                      <a:endParaRPr lang="ja-JP" altLang="en-US" sz="2000" b="0" i="0" u="none" strike="noStrike" dirty="0">
                        <a:solidFill>
                          <a:srgbClr val="000000"/>
                        </a:solidFill>
                        <a:effectLst/>
                        <a:latin typeface="+mn-lt"/>
                      </a:endParaRPr>
                    </a:p>
                  </a:txBody>
                  <a:tcPr marL="8974" marR="8974" marT="8974" marB="0" anchor="b">
                    <a:noFill/>
                  </a:tcPr>
                </a:tc>
                <a:tc>
                  <a:txBody>
                    <a:bodyPr/>
                    <a:lstStyle/>
                    <a:p>
                      <a:pPr algn="r" fontAlgn="b"/>
                      <a:r>
                        <a:rPr lang="en-US" altLang="ja-JP" sz="2000" b="0" i="0" u="none" strike="noStrike" dirty="0" smtClean="0">
                          <a:solidFill>
                            <a:srgbClr val="000000"/>
                          </a:solidFill>
                          <a:effectLst/>
                          <a:latin typeface="+mn-lt"/>
                        </a:rPr>
                        <a:t>1</a:t>
                      </a:r>
                      <a:endParaRPr lang="en-US" altLang="ja-JP" sz="2000" b="0" i="0" u="none" strike="noStrike" dirty="0">
                        <a:solidFill>
                          <a:srgbClr val="000000"/>
                        </a:solidFill>
                        <a:effectLst/>
                        <a:latin typeface="+mn-lt"/>
                      </a:endParaRPr>
                    </a:p>
                  </a:txBody>
                  <a:tcPr marL="8974" marR="8974" marT="8974" marB="0" anchor="b">
                    <a:noFill/>
                  </a:tcPr>
                </a:tc>
              </a:tr>
              <a:tr h="271428">
                <a:tc>
                  <a:txBody>
                    <a:bodyPr/>
                    <a:lstStyle/>
                    <a:p>
                      <a:pPr algn="ctr" fontAlgn="b"/>
                      <a:r>
                        <a:rPr lang="en-US" altLang="ja-JP" sz="2000" u="none" strike="noStrike" dirty="0">
                          <a:effectLst/>
                          <a:latin typeface="+mn-lt"/>
                        </a:rPr>
                        <a:t>3</a:t>
                      </a:r>
                      <a:endParaRPr lang="en-US" altLang="ja-JP" sz="2000" b="0" i="0" u="none" strike="noStrike" dirty="0">
                        <a:solidFill>
                          <a:srgbClr val="000000"/>
                        </a:solidFill>
                        <a:effectLst/>
                        <a:latin typeface="+mn-lt"/>
                      </a:endParaRPr>
                    </a:p>
                  </a:txBody>
                  <a:tcPr marL="8974" marR="8974" marT="8974" marB="0" anchor="b">
                    <a:noFill/>
                  </a:tcPr>
                </a:tc>
                <a:tc>
                  <a:txBody>
                    <a:bodyPr/>
                    <a:lstStyle/>
                    <a:p>
                      <a:pPr algn="l" fontAlgn="b"/>
                      <a:r>
                        <a:rPr lang="en-US" altLang="ja-JP" sz="2000" u="none" strike="noStrike" dirty="0" smtClean="0">
                          <a:effectLst/>
                          <a:latin typeface="+mn-lt"/>
                        </a:rPr>
                        <a:t>NONE</a:t>
                      </a:r>
                      <a:r>
                        <a:rPr lang="ja-JP" altLang="en-US" sz="2000" u="none" strike="noStrike" dirty="0" smtClean="0">
                          <a:effectLst/>
                          <a:latin typeface="+mn-lt"/>
                        </a:rPr>
                        <a:t>，</a:t>
                      </a:r>
                      <a:r>
                        <a:rPr lang="en-US" altLang="ja-JP" sz="2000" u="none" strike="noStrike" dirty="0" smtClean="0">
                          <a:effectLst/>
                          <a:latin typeface="+mn-lt"/>
                        </a:rPr>
                        <a:t>GPL</a:t>
                      </a:r>
                      <a:r>
                        <a:rPr lang="ja-JP" altLang="en-US" sz="2000" u="none" strike="noStrike" dirty="0" smtClean="0">
                          <a:effectLst/>
                          <a:latin typeface="+mn-lt"/>
                        </a:rPr>
                        <a:t>，</a:t>
                      </a:r>
                      <a:r>
                        <a:rPr lang="en-US" altLang="ja-JP" sz="2000" u="none" strike="noStrike" dirty="0" smtClean="0">
                          <a:effectLst/>
                          <a:latin typeface="+mn-lt"/>
                        </a:rPr>
                        <a:t>GPLv2</a:t>
                      </a:r>
                    </a:p>
                  </a:txBody>
                  <a:tcPr marL="8974" marR="8974" marT="8974" marB="0" anchor="b">
                    <a:noFill/>
                  </a:tcPr>
                </a:tc>
                <a:tc>
                  <a:txBody>
                    <a:bodyPr/>
                    <a:lstStyle/>
                    <a:p>
                      <a:pPr algn="r" fontAlgn="b"/>
                      <a:r>
                        <a:rPr lang="en-US" altLang="ja-JP" sz="2000" u="none" strike="noStrike" dirty="0">
                          <a:effectLst/>
                          <a:latin typeface="+mn-lt"/>
                        </a:rPr>
                        <a:t>382</a:t>
                      </a:r>
                      <a:endParaRPr lang="en-US" altLang="ja-JP" sz="2000" b="0" i="0" u="none" strike="noStrike" dirty="0">
                        <a:solidFill>
                          <a:srgbClr val="000000"/>
                        </a:solidFill>
                        <a:effectLst/>
                        <a:latin typeface="+mn-lt"/>
                      </a:endParaRPr>
                    </a:p>
                  </a:txBody>
                  <a:tcPr marL="8974" marR="8974" marT="8974" marB="0" anchor="b">
                    <a:noFill/>
                  </a:tcPr>
                </a:tc>
              </a:tr>
              <a:tr h="322666">
                <a:tc>
                  <a:txBody>
                    <a:bodyPr/>
                    <a:lstStyle/>
                    <a:p>
                      <a:pPr algn="ctr" fontAlgn="b"/>
                      <a:r>
                        <a:rPr lang="en-US" altLang="ja-JP" sz="2000" u="none" strike="noStrike" dirty="0">
                          <a:effectLst/>
                          <a:latin typeface="+mn-lt"/>
                        </a:rPr>
                        <a:t>4</a:t>
                      </a:r>
                      <a:endParaRPr lang="en-US" altLang="ja-JP" sz="2000" b="0" i="0" u="none" strike="noStrike" dirty="0">
                        <a:solidFill>
                          <a:srgbClr val="000000"/>
                        </a:solidFill>
                        <a:effectLst/>
                        <a:latin typeface="+mn-lt"/>
                      </a:endParaRPr>
                    </a:p>
                  </a:txBody>
                  <a:tcPr marL="8974" marR="8974" marT="8974" marB="0" anchor="b">
                    <a:solidFill>
                      <a:schemeClr val="accent3">
                        <a:lumMod val="40000"/>
                        <a:lumOff val="60000"/>
                      </a:schemeClr>
                    </a:solidFill>
                  </a:tcPr>
                </a:tc>
                <a:tc>
                  <a:txBody>
                    <a:bodyPr/>
                    <a:lstStyle/>
                    <a:p>
                      <a:pPr algn="l" fontAlgn="b"/>
                      <a:r>
                        <a:rPr lang="en-US" sz="2000" u="none" strike="noStrike" dirty="0" err="1" smtClean="0">
                          <a:effectLst/>
                          <a:latin typeface="+mn-lt"/>
                        </a:rPr>
                        <a:t>SameAsPerl</a:t>
                      </a:r>
                      <a:r>
                        <a:rPr lang="ja-JP" altLang="en-US" sz="2000" u="none" strike="noStrike" dirty="0" smtClean="0">
                          <a:effectLst/>
                          <a:latin typeface="+mn-lt"/>
                        </a:rPr>
                        <a:t>（</a:t>
                      </a:r>
                      <a:r>
                        <a:rPr lang="en-US" altLang="ja-JP" sz="2000" u="none" strike="noStrike" dirty="0" smtClean="0">
                          <a:effectLst/>
                          <a:latin typeface="+mn-lt"/>
                        </a:rPr>
                        <a:t>248/312</a:t>
                      </a:r>
                      <a:r>
                        <a:rPr lang="ja-JP" altLang="en-US" sz="2000" u="none" strike="noStrike" dirty="0" smtClean="0">
                          <a:effectLst/>
                          <a:latin typeface="+mn-lt"/>
                        </a:rPr>
                        <a:t>），</a:t>
                      </a:r>
                      <a:r>
                        <a:rPr lang="en-US" altLang="ja-JP" sz="2000" u="none" strike="noStrike" dirty="0" smtClean="0">
                          <a:effectLst/>
                          <a:latin typeface="+mn-lt"/>
                        </a:rPr>
                        <a:t>GPL</a:t>
                      </a:r>
                      <a:r>
                        <a:rPr lang="ja-JP" altLang="en-US" sz="2000" u="none" strike="noStrike" dirty="0" smtClean="0">
                          <a:effectLst/>
                          <a:latin typeface="+mn-lt"/>
                        </a:rPr>
                        <a:t>，</a:t>
                      </a:r>
                      <a:r>
                        <a:rPr lang="en-US" altLang="ja-JP" sz="2000" u="none" strike="noStrike" dirty="0" smtClean="0">
                          <a:effectLst/>
                          <a:latin typeface="+mn-lt"/>
                        </a:rPr>
                        <a:t>GPLv2</a:t>
                      </a:r>
                      <a:endParaRPr lang="en-US" sz="2000" b="0" i="0" u="none" strike="noStrike" dirty="0">
                        <a:solidFill>
                          <a:srgbClr val="000000"/>
                        </a:solidFill>
                        <a:effectLst/>
                        <a:latin typeface="+mn-lt"/>
                      </a:endParaRPr>
                    </a:p>
                  </a:txBody>
                  <a:tcPr marL="8974" marR="8974" marT="8974" marB="0" anchor="b">
                    <a:solidFill>
                      <a:schemeClr val="accent3">
                        <a:lumMod val="40000"/>
                        <a:lumOff val="60000"/>
                      </a:schemeClr>
                    </a:solidFill>
                  </a:tcPr>
                </a:tc>
                <a:tc>
                  <a:txBody>
                    <a:bodyPr/>
                    <a:lstStyle/>
                    <a:p>
                      <a:pPr algn="r" fontAlgn="b"/>
                      <a:r>
                        <a:rPr lang="en-US" altLang="ja-JP" sz="2000" u="none" strike="noStrike" dirty="0">
                          <a:effectLst/>
                          <a:latin typeface="+mn-lt"/>
                        </a:rPr>
                        <a:t>312</a:t>
                      </a:r>
                      <a:endParaRPr lang="en-US" altLang="ja-JP" sz="2000" b="0" i="0" u="none" strike="noStrike" dirty="0">
                        <a:solidFill>
                          <a:srgbClr val="000000"/>
                        </a:solidFill>
                        <a:effectLst/>
                        <a:latin typeface="+mn-lt"/>
                      </a:endParaRPr>
                    </a:p>
                  </a:txBody>
                  <a:tcPr marL="8974" marR="8974" marT="8974" marB="0" anchor="b">
                    <a:solidFill>
                      <a:schemeClr val="accent3">
                        <a:lumMod val="40000"/>
                        <a:lumOff val="60000"/>
                      </a:schemeClr>
                    </a:solidFill>
                  </a:tcPr>
                </a:tc>
              </a:tr>
              <a:tr h="373563">
                <a:tc>
                  <a:txBody>
                    <a:bodyPr/>
                    <a:lstStyle/>
                    <a:p>
                      <a:pPr algn="ctr" fontAlgn="b"/>
                      <a:r>
                        <a:rPr lang="en-US" altLang="ja-JP" sz="2000" u="none" strike="noStrike" dirty="0">
                          <a:effectLst/>
                          <a:latin typeface="+mn-lt"/>
                        </a:rPr>
                        <a:t>5</a:t>
                      </a:r>
                      <a:endParaRPr lang="en-US" altLang="ja-JP" sz="2000" b="0" i="0" u="none" strike="noStrike" dirty="0">
                        <a:solidFill>
                          <a:srgbClr val="000000"/>
                        </a:solidFill>
                        <a:effectLst/>
                        <a:latin typeface="+mn-lt"/>
                      </a:endParaRPr>
                    </a:p>
                  </a:txBody>
                  <a:tcPr marL="8974" marR="8974" marT="8974" marB="0" anchor="b">
                    <a:noFill/>
                  </a:tcPr>
                </a:tc>
                <a:tc>
                  <a:txBody>
                    <a:bodyPr/>
                    <a:lstStyle/>
                    <a:p>
                      <a:pPr algn="l" fontAlgn="b"/>
                      <a:r>
                        <a:rPr lang="ja-JP" altLang="en-US" sz="2000" b="0" i="0" u="none" strike="noStrike" dirty="0" smtClean="0">
                          <a:solidFill>
                            <a:schemeClr val="tx1"/>
                          </a:solidFill>
                          <a:effectLst/>
                          <a:latin typeface="+mn-lt"/>
                        </a:rPr>
                        <a:t>A</a:t>
                      </a:r>
                      <a:r>
                        <a:rPr lang="en-US" altLang="ja-JP" sz="2000" b="0" i="0" u="none" strike="noStrike" dirty="0" err="1" smtClean="0">
                          <a:solidFill>
                            <a:schemeClr val="tx1"/>
                          </a:solidFill>
                          <a:effectLst/>
                          <a:latin typeface="+mn-lt"/>
                        </a:rPr>
                        <a:t>pache</a:t>
                      </a:r>
                      <a:r>
                        <a:rPr lang="ja-JP" altLang="en-US" sz="2000" b="0" i="0" u="none" strike="noStrike" dirty="0" smtClean="0">
                          <a:solidFill>
                            <a:schemeClr val="tx1"/>
                          </a:solidFill>
                          <a:effectLst/>
                          <a:latin typeface="+mn-lt"/>
                        </a:rPr>
                        <a:t>，</a:t>
                      </a:r>
                      <a:r>
                        <a:rPr lang="en-US" altLang="ja-JP" sz="2000" b="0" i="0" u="none" strike="noStrike" dirty="0" smtClean="0">
                          <a:solidFill>
                            <a:schemeClr val="tx1"/>
                          </a:solidFill>
                          <a:effectLst/>
                          <a:latin typeface="+mn-lt"/>
                        </a:rPr>
                        <a:t>Cecil</a:t>
                      </a:r>
                      <a:r>
                        <a:rPr lang="ja-JP" altLang="en-US" sz="2000" b="0" i="0" u="none" strike="noStrike" dirty="0" smtClean="0">
                          <a:solidFill>
                            <a:schemeClr val="tx1"/>
                          </a:solidFill>
                          <a:effectLst/>
                          <a:latin typeface="+mn-lt"/>
                        </a:rPr>
                        <a:t>，</a:t>
                      </a:r>
                      <a:r>
                        <a:rPr lang="en-US" altLang="ja-JP" sz="2000" b="0" i="0" u="none" strike="noStrike" dirty="0" err="1" smtClean="0">
                          <a:solidFill>
                            <a:schemeClr val="tx1"/>
                          </a:solidFill>
                          <a:effectLst/>
                          <a:latin typeface="+mn-lt"/>
                        </a:rPr>
                        <a:t>AOLserver</a:t>
                      </a:r>
                      <a:endParaRPr lang="ja-JP" altLang="en-US" sz="2000" b="0" i="0" u="none" strike="noStrike" dirty="0">
                        <a:solidFill>
                          <a:srgbClr val="000000"/>
                        </a:solidFill>
                        <a:effectLst/>
                        <a:latin typeface="+mn-lt"/>
                      </a:endParaRPr>
                    </a:p>
                  </a:txBody>
                  <a:tcPr marL="8974" marR="8974" marT="8974" marB="0" anchor="b">
                    <a:noFill/>
                  </a:tcPr>
                </a:tc>
                <a:tc>
                  <a:txBody>
                    <a:bodyPr/>
                    <a:lstStyle/>
                    <a:p>
                      <a:pPr algn="r" fontAlgn="b"/>
                      <a:r>
                        <a:rPr lang="en-US" altLang="ja-JP" sz="2000" u="none" strike="noStrike" dirty="0">
                          <a:effectLst/>
                          <a:latin typeface="+mn-lt"/>
                        </a:rPr>
                        <a:t>55</a:t>
                      </a:r>
                      <a:endParaRPr lang="en-US" altLang="ja-JP" sz="2000" b="0" i="0" u="none" strike="noStrike" dirty="0">
                        <a:solidFill>
                          <a:srgbClr val="000000"/>
                        </a:solidFill>
                        <a:effectLst/>
                        <a:latin typeface="+mn-lt"/>
                      </a:endParaRPr>
                    </a:p>
                  </a:txBody>
                  <a:tcPr marL="8974" marR="8974" marT="8974" marB="0" anchor="b">
                    <a:noFill/>
                  </a:tcPr>
                </a:tc>
              </a:tr>
              <a:tr h="289423">
                <a:tc>
                  <a:txBody>
                    <a:bodyPr/>
                    <a:lstStyle/>
                    <a:p>
                      <a:pPr algn="ctr" fontAlgn="b"/>
                      <a:r>
                        <a:rPr lang="en-US" altLang="ja-JP" sz="2000" u="none" strike="noStrike">
                          <a:effectLst/>
                          <a:latin typeface="+mn-lt"/>
                        </a:rPr>
                        <a:t>6</a:t>
                      </a:r>
                      <a:endParaRPr lang="en-US" altLang="ja-JP" sz="2000" b="0" i="0" u="none" strike="noStrike">
                        <a:solidFill>
                          <a:srgbClr val="000000"/>
                        </a:solidFill>
                        <a:effectLst/>
                        <a:latin typeface="+mn-lt"/>
                      </a:endParaRPr>
                    </a:p>
                  </a:txBody>
                  <a:tcPr marL="8974" marR="8974" marT="8974" marB="0" anchor="b">
                    <a:noFill/>
                  </a:tcPr>
                </a:tc>
                <a:tc>
                  <a:txBody>
                    <a:bodyPr/>
                    <a:lstStyle/>
                    <a:p>
                      <a:pPr algn="l" fontAlgn="b"/>
                      <a:r>
                        <a:rPr lang="en-US" altLang="ja-JP" sz="2000" b="0" i="0" u="none" strike="noStrike" dirty="0" smtClean="0">
                          <a:solidFill>
                            <a:srgbClr val="000000"/>
                          </a:solidFill>
                          <a:effectLst/>
                          <a:latin typeface="+mn-lt"/>
                        </a:rPr>
                        <a:t>GPLv2+</a:t>
                      </a:r>
                      <a:r>
                        <a:rPr lang="ja-JP" altLang="en-US" sz="2000" b="0" i="0" u="none" strike="noStrike" dirty="0" smtClean="0">
                          <a:solidFill>
                            <a:srgbClr val="000000"/>
                          </a:solidFill>
                          <a:effectLst/>
                          <a:latin typeface="+mn-lt"/>
                        </a:rPr>
                        <a:t>，</a:t>
                      </a:r>
                      <a:r>
                        <a:rPr lang="en-US" altLang="ja-JP" sz="2000" b="0" i="0" u="none" strike="noStrike" dirty="0" smtClean="0">
                          <a:solidFill>
                            <a:srgbClr val="000000"/>
                          </a:solidFill>
                          <a:effectLst/>
                          <a:latin typeface="+mn-lt"/>
                        </a:rPr>
                        <a:t>GPL</a:t>
                      </a:r>
                      <a:r>
                        <a:rPr lang="ja-JP" altLang="en-US" sz="2000" b="0" i="0" u="none" strike="noStrike" dirty="0" smtClean="0">
                          <a:solidFill>
                            <a:srgbClr val="000000"/>
                          </a:solidFill>
                          <a:effectLst/>
                          <a:latin typeface="+mn-lt"/>
                        </a:rPr>
                        <a:t>，</a:t>
                      </a:r>
                      <a:r>
                        <a:rPr lang="en-US" altLang="ja-JP" sz="2000" b="0" i="0" u="none" strike="noStrike" dirty="0" smtClean="0">
                          <a:solidFill>
                            <a:srgbClr val="000000"/>
                          </a:solidFill>
                          <a:effectLst/>
                          <a:latin typeface="+mn-lt"/>
                        </a:rPr>
                        <a:t>LGPLv21+</a:t>
                      </a:r>
                      <a:endParaRPr lang="ja-JP" altLang="en-US" sz="2000" b="0" i="0" u="none" strike="noStrike" dirty="0">
                        <a:solidFill>
                          <a:srgbClr val="000000"/>
                        </a:solidFill>
                        <a:effectLst/>
                        <a:latin typeface="+mn-lt"/>
                      </a:endParaRPr>
                    </a:p>
                  </a:txBody>
                  <a:tcPr marL="8974" marR="8974" marT="8974" marB="0" anchor="b">
                    <a:noFill/>
                  </a:tcPr>
                </a:tc>
                <a:tc>
                  <a:txBody>
                    <a:bodyPr/>
                    <a:lstStyle/>
                    <a:p>
                      <a:pPr algn="r" fontAlgn="b"/>
                      <a:r>
                        <a:rPr lang="en-US" altLang="ja-JP" sz="2000" u="none" strike="noStrike" dirty="0">
                          <a:effectLst/>
                          <a:latin typeface="+mn-lt"/>
                        </a:rPr>
                        <a:t>278</a:t>
                      </a:r>
                      <a:endParaRPr lang="en-US" altLang="ja-JP" sz="2000" b="0" i="0" u="none" strike="noStrike" dirty="0">
                        <a:solidFill>
                          <a:srgbClr val="000000"/>
                        </a:solidFill>
                        <a:effectLst/>
                        <a:latin typeface="+mn-lt"/>
                      </a:endParaRPr>
                    </a:p>
                  </a:txBody>
                  <a:tcPr marL="8974" marR="8974" marT="8974" marB="0" anchor="b">
                    <a:noFill/>
                  </a:tcPr>
                </a:tc>
              </a:tr>
              <a:tr h="263217">
                <a:tc>
                  <a:txBody>
                    <a:bodyPr/>
                    <a:lstStyle/>
                    <a:p>
                      <a:pPr algn="ctr" fontAlgn="b"/>
                      <a:r>
                        <a:rPr lang="en-US" altLang="ja-JP" sz="2000" u="none" strike="noStrike" dirty="0">
                          <a:effectLst/>
                          <a:latin typeface="+mn-lt"/>
                        </a:rPr>
                        <a:t>7</a:t>
                      </a:r>
                      <a:endParaRPr lang="en-US" altLang="ja-JP" sz="2000" b="0" i="0" u="none" strike="noStrike" dirty="0">
                        <a:solidFill>
                          <a:srgbClr val="000000"/>
                        </a:solidFill>
                        <a:effectLst/>
                        <a:latin typeface="+mn-lt"/>
                      </a:endParaRPr>
                    </a:p>
                  </a:txBody>
                  <a:tcPr marL="8974" marR="8974" marT="8974" marB="0" anchor="b">
                    <a:solidFill>
                      <a:schemeClr val="accent3">
                        <a:lumMod val="40000"/>
                        <a:lumOff val="60000"/>
                      </a:schemeClr>
                    </a:solidFill>
                  </a:tcPr>
                </a:tc>
                <a:tc>
                  <a:txBody>
                    <a:bodyPr/>
                    <a:lstStyle/>
                    <a:p>
                      <a:pPr algn="l" fontAlgn="b"/>
                      <a:r>
                        <a:rPr lang="en-US" altLang="ja-JP" sz="2000" u="none" strike="noStrike" dirty="0" err="1" smtClean="0">
                          <a:effectLst/>
                          <a:latin typeface="+mn-lt"/>
                        </a:rPr>
                        <a:t>Zlib</a:t>
                      </a:r>
                      <a:r>
                        <a:rPr lang="ja-JP" altLang="en-US" sz="2000" u="none" strike="noStrike" dirty="0" smtClean="0">
                          <a:effectLst/>
                          <a:latin typeface="+mn-lt"/>
                        </a:rPr>
                        <a:t>（</a:t>
                      </a:r>
                      <a:r>
                        <a:rPr lang="en-US" altLang="ja-JP" sz="2000" u="none" strike="noStrike" dirty="0" smtClean="0">
                          <a:effectLst/>
                          <a:latin typeface="+mn-lt"/>
                        </a:rPr>
                        <a:t>41/43</a:t>
                      </a:r>
                      <a:r>
                        <a:rPr lang="ja-JP" altLang="en-US" sz="2000" u="none" strike="noStrike" dirty="0" smtClean="0">
                          <a:effectLst/>
                          <a:latin typeface="+mn-lt"/>
                        </a:rPr>
                        <a:t>），</a:t>
                      </a:r>
                      <a:r>
                        <a:rPr lang="en-US" altLang="ja-JP" sz="2000" u="none" strike="noStrike" dirty="0" smtClean="0">
                          <a:effectLst/>
                          <a:latin typeface="+mn-lt"/>
                        </a:rPr>
                        <a:t>SOFA</a:t>
                      </a:r>
                      <a:r>
                        <a:rPr lang="ja-JP" altLang="en-US" sz="2000" u="none" strike="noStrike" dirty="0" smtClean="0">
                          <a:effectLst/>
                          <a:latin typeface="+mn-lt"/>
                        </a:rPr>
                        <a:t>，</a:t>
                      </a:r>
                      <a:r>
                        <a:rPr lang="en-US" altLang="ja-JP" sz="2000" u="none" strike="noStrike" dirty="0" smtClean="0">
                          <a:effectLst/>
                          <a:latin typeface="+mn-lt"/>
                        </a:rPr>
                        <a:t>Other</a:t>
                      </a:r>
                      <a:endParaRPr lang="ja-JP" altLang="en-US" sz="2000" b="0" i="0" u="none" strike="noStrike" dirty="0">
                        <a:solidFill>
                          <a:srgbClr val="000000"/>
                        </a:solidFill>
                        <a:effectLst/>
                        <a:latin typeface="+mn-lt"/>
                      </a:endParaRPr>
                    </a:p>
                  </a:txBody>
                  <a:tcPr marL="8974" marR="8974" marT="8974" marB="0" anchor="b">
                    <a:solidFill>
                      <a:schemeClr val="accent3">
                        <a:lumMod val="40000"/>
                        <a:lumOff val="60000"/>
                      </a:schemeClr>
                    </a:solidFill>
                  </a:tcPr>
                </a:tc>
                <a:tc>
                  <a:txBody>
                    <a:bodyPr/>
                    <a:lstStyle/>
                    <a:p>
                      <a:pPr algn="r" fontAlgn="b"/>
                      <a:r>
                        <a:rPr lang="en-US" altLang="ja-JP" sz="2000" u="none" strike="noStrike" dirty="0">
                          <a:effectLst/>
                          <a:latin typeface="+mn-lt"/>
                        </a:rPr>
                        <a:t>43</a:t>
                      </a:r>
                      <a:endParaRPr lang="en-US" altLang="ja-JP" sz="2000" b="0" i="0" u="none" strike="noStrike" dirty="0">
                        <a:solidFill>
                          <a:srgbClr val="000000"/>
                        </a:solidFill>
                        <a:effectLst/>
                        <a:latin typeface="+mn-lt"/>
                      </a:endParaRPr>
                    </a:p>
                  </a:txBody>
                  <a:tcPr marL="8974" marR="8974" marT="8974" marB="0" anchor="b">
                    <a:solidFill>
                      <a:schemeClr val="accent3">
                        <a:lumMod val="40000"/>
                        <a:lumOff val="60000"/>
                      </a:schemeClr>
                    </a:solidFill>
                  </a:tcPr>
                </a:tc>
              </a:tr>
              <a:tr h="263217">
                <a:tc>
                  <a:txBody>
                    <a:bodyPr/>
                    <a:lstStyle/>
                    <a:p>
                      <a:pPr algn="ctr" fontAlgn="b"/>
                      <a:r>
                        <a:rPr lang="en-US" altLang="ja-JP" sz="2000" u="none" strike="noStrike" dirty="0">
                          <a:effectLst/>
                          <a:latin typeface="+mn-lt"/>
                        </a:rPr>
                        <a:t>8</a:t>
                      </a:r>
                      <a:endParaRPr lang="en-US" altLang="ja-JP" sz="2000" b="0" i="0" u="none" strike="noStrike" dirty="0">
                        <a:solidFill>
                          <a:srgbClr val="000000"/>
                        </a:solidFill>
                        <a:effectLst/>
                        <a:latin typeface="+mn-lt"/>
                      </a:endParaRPr>
                    </a:p>
                  </a:txBody>
                  <a:tcPr marL="8974" marR="8974" marT="8974" marB="0" anchor="b">
                    <a:noFill/>
                  </a:tcPr>
                </a:tc>
                <a:tc>
                  <a:txBody>
                    <a:bodyPr/>
                    <a:lstStyle/>
                    <a:p>
                      <a:pPr algn="l" fontAlgn="b"/>
                      <a:r>
                        <a:rPr lang="en-US" altLang="ja-JP" sz="2000" u="none" strike="noStrike" dirty="0" smtClean="0">
                          <a:effectLst/>
                          <a:latin typeface="+mn-lt"/>
                        </a:rPr>
                        <a:t>BSD3</a:t>
                      </a:r>
                      <a:r>
                        <a:rPr lang="ja-JP" altLang="en-US" sz="2000" u="none" strike="noStrike" dirty="0" smtClean="0">
                          <a:effectLst/>
                          <a:latin typeface="+mn-lt"/>
                        </a:rPr>
                        <a:t>，</a:t>
                      </a:r>
                      <a:r>
                        <a:rPr lang="en-US" altLang="ja-JP" sz="2000" u="none" strike="noStrike" dirty="0" smtClean="0">
                          <a:effectLst/>
                          <a:latin typeface="+mn-lt"/>
                        </a:rPr>
                        <a:t>BSD2</a:t>
                      </a:r>
                      <a:r>
                        <a:rPr lang="ja-JP" altLang="en-US" sz="2000" u="none" strike="noStrike" dirty="0" smtClean="0">
                          <a:effectLst/>
                          <a:latin typeface="+mn-lt"/>
                        </a:rPr>
                        <a:t>，</a:t>
                      </a:r>
                      <a:r>
                        <a:rPr lang="en-US" altLang="ja-JP" sz="2000" u="none" strike="noStrike" dirty="0" smtClean="0">
                          <a:effectLst/>
                          <a:latin typeface="+mn-lt"/>
                        </a:rPr>
                        <a:t>BSD-style</a:t>
                      </a:r>
                      <a:endParaRPr lang="ja-JP" altLang="en-US" sz="2000" b="0" i="0" u="none" strike="noStrike" dirty="0">
                        <a:solidFill>
                          <a:srgbClr val="000000"/>
                        </a:solidFill>
                        <a:effectLst/>
                        <a:latin typeface="+mn-lt"/>
                      </a:endParaRPr>
                    </a:p>
                  </a:txBody>
                  <a:tcPr marL="8974" marR="8974" marT="8974" marB="0" anchor="b">
                    <a:noFill/>
                  </a:tcPr>
                </a:tc>
                <a:tc>
                  <a:txBody>
                    <a:bodyPr/>
                    <a:lstStyle/>
                    <a:p>
                      <a:pPr algn="r" fontAlgn="b"/>
                      <a:r>
                        <a:rPr lang="en-US" altLang="ja-JP" sz="2000" u="none" strike="noStrike" dirty="0">
                          <a:effectLst/>
                          <a:latin typeface="+mn-lt"/>
                        </a:rPr>
                        <a:t>85</a:t>
                      </a:r>
                      <a:endParaRPr lang="en-US" altLang="ja-JP" sz="2000" b="0" i="0" u="none" strike="noStrike" dirty="0">
                        <a:solidFill>
                          <a:srgbClr val="000000"/>
                        </a:solidFill>
                        <a:effectLst/>
                        <a:latin typeface="+mn-lt"/>
                      </a:endParaRPr>
                    </a:p>
                  </a:txBody>
                  <a:tcPr marL="8974" marR="8974" marT="8974" marB="0" anchor="b">
                    <a:noFill/>
                  </a:tcPr>
                </a:tc>
              </a:tr>
              <a:tr h="263217">
                <a:tc>
                  <a:txBody>
                    <a:bodyPr/>
                    <a:lstStyle/>
                    <a:p>
                      <a:pPr algn="ctr" fontAlgn="b"/>
                      <a:r>
                        <a:rPr lang="en-US" altLang="ja-JP" sz="2000" b="0" i="0" u="none" strike="noStrike" dirty="0" smtClean="0">
                          <a:solidFill>
                            <a:srgbClr val="000000"/>
                          </a:solidFill>
                          <a:effectLst/>
                          <a:latin typeface="+mn-lt"/>
                        </a:rPr>
                        <a:t>9</a:t>
                      </a:r>
                      <a:endParaRPr lang="en-US" altLang="ja-JP" sz="2000" b="0" i="0" u="none" strike="noStrike" dirty="0">
                        <a:solidFill>
                          <a:srgbClr val="000000"/>
                        </a:solidFill>
                        <a:effectLst/>
                        <a:latin typeface="+mn-lt"/>
                      </a:endParaRPr>
                    </a:p>
                  </a:txBody>
                  <a:tcPr marL="8974" marR="8974" marT="8974" marB="0" anchor="b">
                    <a:solidFill>
                      <a:schemeClr val="accent6">
                        <a:lumMod val="40000"/>
                        <a:lumOff val="60000"/>
                      </a:schemeClr>
                    </a:solidFill>
                  </a:tcPr>
                </a:tc>
                <a:tc>
                  <a:txBody>
                    <a:bodyPr/>
                    <a:lstStyle/>
                    <a:p>
                      <a:pPr algn="l" fontAlgn="b"/>
                      <a:r>
                        <a:rPr lang="en-US" altLang="ja-JP" sz="2000" b="0" i="0" u="none" strike="noStrike" dirty="0" smtClean="0">
                          <a:solidFill>
                            <a:srgbClr val="000000"/>
                          </a:solidFill>
                          <a:effectLst/>
                          <a:latin typeface="+mn-lt"/>
                        </a:rPr>
                        <a:t>NONE</a:t>
                      </a:r>
                      <a:endParaRPr lang="ja-JP" altLang="en-US" sz="2000" b="0" i="0" u="none" strike="noStrike" dirty="0">
                        <a:solidFill>
                          <a:srgbClr val="000000"/>
                        </a:solidFill>
                        <a:effectLst/>
                        <a:latin typeface="+mn-lt"/>
                      </a:endParaRPr>
                    </a:p>
                  </a:txBody>
                  <a:tcPr marL="8974" marR="8974" marT="8974" marB="0" anchor="b">
                    <a:solidFill>
                      <a:schemeClr val="accent6">
                        <a:lumMod val="40000"/>
                        <a:lumOff val="60000"/>
                      </a:schemeClr>
                    </a:solidFill>
                  </a:tcPr>
                </a:tc>
                <a:tc>
                  <a:txBody>
                    <a:bodyPr/>
                    <a:lstStyle/>
                    <a:p>
                      <a:pPr algn="r" fontAlgn="b"/>
                      <a:r>
                        <a:rPr lang="en-US" altLang="ja-JP" sz="2000" b="0" i="0" u="none" strike="noStrike" dirty="0" smtClean="0">
                          <a:solidFill>
                            <a:srgbClr val="000000"/>
                          </a:solidFill>
                          <a:effectLst/>
                          <a:latin typeface="+mn-lt"/>
                        </a:rPr>
                        <a:t>2</a:t>
                      </a:r>
                      <a:endParaRPr lang="en-US" altLang="ja-JP" sz="2000" b="0" i="0" u="none" strike="noStrike" dirty="0">
                        <a:solidFill>
                          <a:srgbClr val="000000"/>
                        </a:solidFill>
                        <a:effectLst/>
                        <a:latin typeface="+mn-lt"/>
                      </a:endParaRPr>
                    </a:p>
                  </a:txBody>
                  <a:tcPr marL="8974" marR="8974" marT="8974" marB="0" anchor="b">
                    <a:solidFill>
                      <a:schemeClr val="accent6">
                        <a:lumMod val="40000"/>
                        <a:lumOff val="60000"/>
                      </a:schemeClr>
                    </a:solidFill>
                  </a:tcPr>
                </a:tc>
              </a:tr>
              <a:tr h="263217">
                <a:tc>
                  <a:txBody>
                    <a:bodyPr/>
                    <a:lstStyle/>
                    <a:p>
                      <a:pPr algn="ctr" fontAlgn="b"/>
                      <a:r>
                        <a:rPr lang="en-US" altLang="ja-JP" sz="2000" b="0" i="0" u="none" strike="noStrike" dirty="0" smtClean="0">
                          <a:solidFill>
                            <a:srgbClr val="000000"/>
                          </a:solidFill>
                          <a:effectLst/>
                          <a:latin typeface="+mn-lt"/>
                        </a:rPr>
                        <a:t>10</a:t>
                      </a:r>
                      <a:endParaRPr lang="en-US" altLang="ja-JP" sz="2000" b="0" i="0" u="none" strike="noStrike" dirty="0">
                        <a:solidFill>
                          <a:srgbClr val="000000"/>
                        </a:solidFill>
                        <a:effectLst/>
                        <a:latin typeface="+mn-lt"/>
                      </a:endParaRPr>
                    </a:p>
                  </a:txBody>
                  <a:tcPr marL="8974" marR="8974" marT="8974" marB="0" anchor="b">
                    <a:noFill/>
                  </a:tcPr>
                </a:tc>
                <a:tc>
                  <a:txBody>
                    <a:bodyPr/>
                    <a:lstStyle/>
                    <a:p>
                      <a:pPr algn="l" fontAlgn="b"/>
                      <a:r>
                        <a:rPr lang="en-US" altLang="ja-JP" sz="2000" b="0" i="0" u="none" strike="noStrike" dirty="0" err="1" smtClean="0">
                          <a:solidFill>
                            <a:srgbClr val="000000"/>
                          </a:solidFill>
                          <a:effectLst/>
                          <a:latin typeface="+mn-lt"/>
                        </a:rPr>
                        <a:t>CreativeCommons</a:t>
                      </a:r>
                      <a:r>
                        <a:rPr lang="ja-JP" altLang="en-US" sz="2000" b="0" i="0" u="none" strike="noStrike" dirty="0" smtClean="0">
                          <a:solidFill>
                            <a:srgbClr val="000000"/>
                          </a:solidFill>
                          <a:effectLst/>
                          <a:latin typeface="+mn-lt"/>
                        </a:rPr>
                        <a:t>のライセンスの全文</a:t>
                      </a:r>
                      <a:endParaRPr lang="ja-JP" altLang="en-US" sz="2000" b="0" i="0" u="none" strike="noStrike" dirty="0">
                        <a:solidFill>
                          <a:srgbClr val="000000"/>
                        </a:solidFill>
                        <a:effectLst/>
                        <a:latin typeface="+mn-lt"/>
                      </a:endParaRPr>
                    </a:p>
                  </a:txBody>
                  <a:tcPr marL="8974" marR="8974" marT="8974" marB="0" anchor="b">
                    <a:noFill/>
                  </a:tcPr>
                </a:tc>
                <a:tc>
                  <a:txBody>
                    <a:bodyPr/>
                    <a:lstStyle/>
                    <a:p>
                      <a:pPr algn="r" fontAlgn="b"/>
                      <a:r>
                        <a:rPr lang="en-US" altLang="ja-JP" sz="2000" b="0" i="0" u="none" strike="noStrike" dirty="0" smtClean="0">
                          <a:solidFill>
                            <a:srgbClr val="000000"/>
                          </a:solidFill>
                          <a:effectLst/>
                          <a:latin typeface="+mn-lt"/>
                        </a:rPr>
                        <a:t>1</a:t>
                      </a:r>
                      <a:endParaRPr lang="en-US" altLang="ja-JP" sz="2000" b="0" i="0" u="none" strike="noStrike" dirty="0">
                        <a:solidFill>
                          <a:srgbClr val="000000"/>
                        </a:solidFill>
                        <a:effectLst/>
                        <a:latin typeface="+mn-lt"/>
                      </a:endParaRPr>
                    </a:p>
                  </a:txBody>
                  <a:tcPr marL="8974" marR="8974" marT="8974" marB="0" anchor="b">
                    <a:noFill/>
                  </a:tcPr>
                </a:tc>
              </a:tr>
              <a:tr h="263217">
                <a:tc>
                  <a:txBody>
                    <a:bodyPr/>
                    <a:lstStyle/>
                    <a:p>
                      <a:pPr algn="ctr" fontAlgn="b"/>
                      <a:r>
                        <a:rPr lang="en-US" altLang="ja-JP" sz="2000" b="0" i="0" u="none" strike="noStrike" dirty="0" smtClean="0">
                          <a:solidFill>
                            <a:srgbClr val="000000"/>
                          </a:solidFill>
                          <a:effectLst/>
                          <a:latin typeface="+mn-lt"/>
                        </a:rPr>
                        <a:t>11</a:t>
                      </a:r>
                      <a:endParaRPr lang="en-US" altLang="ja-JP" sz="2000" b="0" i="0" u="none" strike="noStrike" dirty="0">
                        <a:solidFill>
                          <a:srgbClr val="000000"/>
                        </a:solidFill>
                        <a:effectLst/>
                        <a:latin typeface="+mn-lt"/>
                      </a:endParaRPr>
                    </a:p>
                  </a:txBody>
                  <a:tcPr marL="8974" marR="8974" marT="8974" marB="0" anchor="b">
                    <a:noFill/>
                  </a:tcPr>
                </a:tc>
                <a:tc>
                  <a:txBody>
                    <a:bodyPr/>
                    <a:lstStyle/>
                    <a:p>
                      <a:pPr algn="l" fontAlgn="b"/>
                      <a:r>
                        <a:rPr lang="en-US" altLang="en-US" sz="2000" b="0" i="0" u="none" strike="noStrike" dirty="0" smtClean="0">
                          <a:solidFill>
                            <a:srgbClr val="000000"/>
                          </a:solidFill>
                          <a:effectLst/>
                          <a:latin typeface="+mn-lt"/>
                        </a:rPr>
                        <a:t>CPL</a:t>
                      </a:r>
                      <a:r>
                        <a:rPr lang="ja-JP" altLang="en-US" sz="2000" b="0" i="0" u="none" strike="noStrike" dirty="0" smtClean="0">
                          <a:solidFill>
                            <a:srgbClr val="000000"/>
                          </a:solidFill>
                          <a:effectLst/>
                          <a:latin typeface="+mn-lt"/>
                        </a:rPr>
                        <a:t>のライセンス</a:t>
                      </a:r>
                      <a:endParaRPr lang="ja-JP" altLang="en-US" sz="2000" b="0" i="0" u="none" strike="noStrike" dirty="0">
                        <a:solidFill>
                          <a:srgbClr val="000000"/>
                        </a:solidFill>
                        <a:effectLst/>
                        <a:latin typeface="+mn-lt"/>
                      </a:endParaRPr>
                    </a:p>
                  </a:txBody>
                  <a:tcPr marL="8974" marR="8974" marT="8974" marB="0" anchor="b">
                    <a:noFill/>
                  </a:tcPr>
                </a:tc>
                <a:tc>
                  <a:txBody>
                    <a:bodyPr/>
                    <a:lstStyle/>
                    <a:p>
                      <a:pPr algn="r" fontAlgn="b"/>
                      <a:r>
                        <a:rPr lang="en-US" altLang="ja-JP" sz="2000" b="0" i="0" u="none" strike="noStrike" dirty="0" smtClean="0">
                          <a:solidFill>
                            <a:srgbClr val="000000"/>
                          </a:solidFill>
                          <a:effectLst/>
                          <a:latin typeface="+mn-lt"/>
                        </a:rPr>
                        <a:t>1</a:t>
                      </a:r>
                      <a:endParaRPr lang="en-US" altLang="ja-JP" sz="2000" b="0" i="0" u="none" strike="noStrike" dirty="0">
                        <a:solidFill>
                          <a:srgbClr val="000000"/>
                        </a:solidFill>
                        <a:effectLst/>
                        <a:latin typeface="+mn-lt"/>
                      </a:endParaRPr>
                    </a:p>
                  </a:txBody>
                  <a:tcPr marL="8974" marR="8974" marT="8974" marB="0" anchor="b">
                    <a:noFill/>
                  </a:tcPr>
                </a:tc>
              </a:tr>
              <a:tr h="263217">
                <a:tc>
                  <a:txBody>
                    <a:bodyPr/>
                    <a:lstStyle/>
                    <a:p>
                      <a:pPr algn="ctr" fontAlgn="b"/>
                      <a:r>
                        <a:rPr lang="en-US" altLang="ja-JP" sz="2000" u="none" strike="noStrike" dirty="0">
                          <a:effectLst/>
                          <a:latin typeface="+mn-lt"/>
                        </a:rPr>
                        <a:t>12</a:t>
                      </a:r>
                      <a:endParaRPr lang="en-US" altLang="ja-JP" sz="2000" b="0" i="0" u="none" strike="noStrike" dirty="0">
                        <a:solidFill>
                          <a:srgbClr val="000000"/>
                        </a:solidFill>
                        <a:effectLst/>
                        <a:latin typeface="+mn-lt"/>
                      </a:endParaRPr>
                    </a:p>
                  </a:txBody>
                  <a:tcPr marL="8974" marR="8974" marT="8974" marB="0" anchor="b">
                    <a:solidFill>
                      <a:schemeClr val="accent3">
                        <a:lumMod val="40000"/>
                        <a:lumOff val="60000"/>
                      </a:schemeClr>
                    </a:solidFill>
                  </a:tcPr>
                </a:tc>
                <a:tc>
                  <a:txBody>
                    <a:bodyPr/>
                    <a:lstStyle/>
                    <a:p>
                      <a:pPr algn="l" fontAlgn="b"/>
                      <a:r>
                        <a:rPr lang="en-US" altLang="ja-JP" sz="2000" u="none" strike="noStrike" dirty="0" smtClean="0">
                          <a:effectLst/>
                          <a:latin typeface="+mn-lt"/>
                        </a:rPr>
                        <a:t>MIT </a:t>
                      </a:r>
                      <a:r>
                        <a:rPr lang="ja-JP" altLang="en-US" sz="2000" u="none" strike="noStrike" dirty="0" smtClean="0">
                          <a:effectLst/>
                          <a:latin typeface="+mn-lt"/>
                        </a:rPr>
                        <a:t>（</a:t>
                      </a:r>
                      <a:r>
                        <a:rPr lang="en-US" altLang="ja-JP" sz="2000" u="none" strike="noStrike" dirty="0" smtClean="0">
                          <a:effectLst/>
                          <a:latin typeface="+mn-lt"/>
                        </a:rPr>
                        <a:t>105/118</a:t>
                      </a:r>
                      <a:r>
                        <a:rPr lang="ja-JP" altLang="en-US" sz="2000" u="none" strike="noStrike" dirty="0" smtClean="0">
                          <a:effectLst/>
                          <a:latin typeface="+mn-lt"/>
                        </a:rPr>
                        <a:t>），</a:t>
                      </a:r>
                      <a:r>
                        <a:rPr lang="en-US" altLang="ja-JP" sz="2000" u="none" strike="noStrike" dirty="0" smtClean="0">
                          <a:effectLst/>
                          <a:latin typeface="+mn-lt"/>
                        </a:rPr>
                        <a:t>BSD4</a:t>
                      </a:r>
                      <a:endParaRPr lang="ja-JP" altLang="en-US" sz="2000" b="0" i="0" u="none" strike="noStrike" dirty="0">
                        <a:solidFill>
                          <a:srgbClr val="000000"/>
                        </a:solidFill>
                        <a:effectLst/>
                        <a:latin typeface="+mn-lt"/>
                      </a:endParaRPr>
                    </a:p>
                  </a:txBody>
                  <a:tcPr marL="8974" marR="8974" marT="8974" marB="0" anchor="b">
                    <a:solidFill>
                      <a:schemeClr val="accent3">
                        <a:lumMod val="40000"/>
                        <a:lumOff val="60000"/>
                      </a:schemeClr>
                    </a:solidFill>
                  </a:tcPr>
                </a:tc>
                <a:tc>
                  <a:txBody>
                    <a:bodyPr/>
                    <a:lstStyle/>
                    <a:p>
                      <a:pPr algn="r" fontAlgn="b"/>
                      <a:r>
                        <a:rPr lang="en-US" altLang="ja-JP" sz="2000" u="none" strike="noStrike" dirty="0">
                          <a:effectLst/>
                          <a:latin typeface="+mn-lt"/>
                        </a:rPr>
                        <a:t>118</a:t>
                      </a:r>
                      <a:endParaRPr lang="en-US" altLang="ja-JP" sz="2000" b="0" i="0" u="none" strike="noStrike" dirty="0">
                        <a:solidFill>
                          <a:srgbClr val="000000"/>
                        </a:solidFill>
                        <a:effectLst/>
                        <a:latin typeface="+mn-lt"/>
                      </a:endParaRPr>
                    </a:p>
                  </a:txBody>
                  <a:tcPr marL="8974" marR="8974" marT="8974" marB="0" anchor="b">
                    <a:solidFill>
                      <a:schemeClr val="accent3">
                        <a:lumMod val="40000"/>
                        <a:lumOff val="60000"/>
                      </a:schemeClr>
                    </a:solidFill>
                  </a:tcPr>
                </a:tc>
              </a:tr>
              <a:tr h="263217">
                <a:tc>
                  <a:txBody>
                    <a:bodyPr/>
                    <a:lstStyle/>
                    <a:p>
                      <a:pPr algn="ctr" fontAlgn="b"/>
                      <a:r>
                        <a:rPr lang="en-US" altLang="ja-JP" sz="2000" b="0" i="0" u="none" strike="noStrike" dirty="0" smtClean="0">
                          <a:solidFill>
                            <a:srgbClr val="000000"/>
                          </a:solidFill>
                          <a:effectLst/>
                          <a:latin typeface="+mn-lt"/>
                        </a:rPr>
                        <a:t>13</a:t>
                      </a:r>
                      <a:endParaRPr lang="en-US" altLang="ja-JP" sz="2000" b="0" i="0" u="none" strike="noStrike" dirty="0">
                        <a:solidFill>
                          <a:srgbClr val="000000"/>
                        </a:solidFill>
                        <a:effectLst/>
                        <a:latin typeface="+mn-lt"/>
                      </a:endParaRPr>
                    </a:p>
                  </a:txBody>
                  <a:tcPr marL="8974" marR="8974" marT="8974" marB="0" anchor="b">
                    <a:solidFill>
                      <a:schemeClr val="accent6">
                        <a:lumMod val="40000"/>
                        <a:lumOff val="60000"/>
                      </a:schemeClr>
                    </a:solidFill>
                  </a:tcPr>
                </a:tc>
                <a:tc>
                  <a:txBody>
                    <a:bodyPr/>
                    <a:lstStyle/>
                    <a:p>
                      <a:pPr algn="l" fontAlgn="b"/>
                      <a:r>
                        <a:rPr lang="en-US" altLang="ja-JP" sz="2000" b="0" i="0" u="none" strike="noStrike" dirty="0" smtClean="0">
                          <a:solidFill>
                            <a:srgbClr val="000000"/>
                          </a:solidFill>
                          <a:effectLst/>
                          <a:latin typeface="+mn-lt"/>
                        </a:rPr>
                        <a:t>NONE</a:t>
                      </a:r>
                      <a:endParaRPr lang="ja-JP" altLang="en-US" sz="2000" b="0" i="0" u="none" strike="noStrike" dirty="0">
                        <a:solidFill>
                          <a:srgbClr val="000000"/>
                        </a:solidFill>
                        <a:effectLst/>
                        <a:latin typeface="+mn-lt"/>
                      </a:endParaRPr>
                    </a:p>
                  </a:txBody>
                  <a:tcPr marL="8974" marR="8974" marT="8974" marB="0" anchor="b">
                    <a:solidFill>
                      <a:schemeClr val="accent6">
                        <a:lumMod val="40000"/>
                        <a:lumOff val="60000"/>
                      </a:schemeClr>
                    </a:solidFill>
                  </a:tcPr>
                </a:tc>
                <a:tc>
                  <a:txBody>
                    <a:bodyPr/>
                    <a:lstStyle/>
                    <a:p>
                      <a:pPr algn="r" fontAlgn="b"/>
                      <a:r>
                        <a:rPr lang="en-US" altLang="ja-JP" sz="2000" b="0" i="0" u="none" strike="noStrike" dirty="0" smtClean="0">
                          <a:solidFill>
                            <a:srgbClr val="000000"/>
                          </a:solidFill>
                          <a:effectLst/>
                          <a:latin typeface="+mn-lt"/>
                        </a:rPr>
                        <a:t>1</a:t>
                      </a:r>
                      <a:endParaRPr lang="en-US" altLang="ja-JP" sz="2000" b="0" i="0" u="none" strike="noStrike" dirty="0">
                        <a:solidFill>
                          <a:srgbClr val="000000"/>
                        </a:solidFill>
                        <a:effectLst/>
                        <a:latin typeface="+mn-lt"/>
                      </a:endParaRPr>
                    </a:p>
                  </a:txBody>
                  <a:tcPr marL="8974" marR="8974" marT="8974" marB="0" anchor="b">
                    <a:solidFill>
                      <a:schemeClr val="accent6">
                        <a:lumMod val="40000"/>
                        <a:lumOff val="60000"/>
                      </a:schemeClr>
                    </a:solidFill>
                  </a:tcPr>
                </a:tc>
              </a:tr>
              <a:tr h="263217">
                <a:tc>
                  <a:txBody>
                    <a:bodyPr/>
                    <a:lstStyle/>
                    <a:p>
                      <a:pPr algn="ctr" fontAlgn="b"/>
                      <a:r>
                        <a:rPr lang="en-US" altLang="ja-JP" sz="2000" u="none" strike="noStrike" dirty="0">
                          <a:effectLst/>
                          <a:latin typeface="+mn-lt"/>
                        </a:rPr>
                        <a:t>14</a:t>
                      </a:r>
                      <a:endParaRPr lang="en-US" altLang="ja-JP" sz="2000" b="0" i="0" u="none" strike="noStrike" dirty="0">
                        <a:solidFill>
                          <a:srgbClr val="000000"/>
                        </a:solidFill>
                        <a:effectLst/>
                        <a:latin typeface="+mn-lt"/>
                      </a:endParaRPr>
                    </a:p>
                  </a:txBody>
                  <a:tcPr marL="8974" marR="8974" marT="8974" marB="0" anchor="b">
                    <a:noFill/>
                  </a:tcPr>
                </a:tc>
                <a:tc>
                  <a:txBody>
                    <a:bodyPr/>
                    <a:lstStyle/>
                    <a:p>
                      <a:pPr algn="l" fontAlgn="b"/>
                      <a:r>
                        <a:rPr lang="en-US" altLang="ja-JP" sz="2000" u="none" strike="noStrike" dirty="0" smtClean="0">
                          <a:effectLst/>
                          <a:latin typeface="+mn-lt"/>
                        </a:rPr>
                        <a:t>Copyright</a:t>
                      </a:r>
                      <a:r>
                        <a:rPr lang="ja-JP" altLang="en-US" sz="2000" u="none" strike="noStrike" dirty="0" smtClean="0">
                          <a:effectLst/>
                          <a:latin typeface="+mn-lt"/>
                        </a:rPr>
                        <a:t>，</a:t>
                      </a:r>
                      <a:r>
                        <a:rPr lang="en-US" altLang="ja-JP" sz="2000" u="none" strike="noStrike" dirty="0" err="1" smtClean="0">
                          <a:effectLst/>
                          <a:latin typeface="+mn-lt"/>
                        </a:rPr>
                        <a:t>SeeFile</a:t>
                      </a:r>
                      <a:r>
                        <a:rPr lang="ja-JP" altLang="en-US" sz="2000" u="none" strike="noStrike" dirty="0" smtClean="0">
                          <a:effectLst/>
                          <a:latin typeface="+mn-lt"/>
                        </a:rPr>
                        <a:t>，ライセンス名のみ</a:t>
                      </a:r>
                      <a:endParaRPr lang="ja-JP" altLang="en-US" sz="2000" b="0" i="0" u="none" strike="noStrike" dirty="0">
                        <a:solidFill>
                          <a:srgbClr val="000000"/>
                        </a:solidFill>
                        <a:effectLst/>
                        <a:latin typeface="+mn-lt"/>
                      </a:endParaRPr>
                    </a:p>
                  </a:txBody>
                  <a:tcPr marL="8974" marR="8974" marT="8974" marB="0" anchor="b">
                    <a:noFill/>
                  </a:tcPr>
                </a:tc>
                <a:tc>
                  <a:txBody>
                    <a:bodyPr/>
                    <a:lstStyle/>
                    <a:p>
                      <a:pPr algn="r" fontAlgn="b"/>
                      <a:r>
                        <a:rPr lang="en-US" altLang="ja-JP" sz="2000" u="none" strike="noStrike" dirty="0" smtClean="0">
                          <a:effectLst/>
                          <a:latin typeface="+mn-lt"/>
                        </a:rPr>
                        <a:t>1,536</a:t>
                      </a:r>
                      <a:endParaRPr lang="en-US" altLang="ja-JP" sz="2000" b="0" i="0" u="none" strike="noStrike" dirty="0">
                        <a:solidFill>
                          <a:srgbClr val="000000"/>
                        </a:solidFill>
                        <a:effectLst/>
                        <a:latin typeface="+mn-lt"/>
                      </a:endParaRPr>
                    </a:p>
                  </a:txBody>
                  <a:tcPr marL="8974" marR="8974" marT="8974" marB="0" anchor="b">
                    <a:noFill/>
                  </a:tcPr>
                </a:tc>
              </a:tr>
            </a:tbl>
          </a:graphicData>
        </a:graphic>
      </p:graphicFrame>
      <p:sp>
        <p:nvSpPr>
          <p:cNvPr id="4" name="フッター プレースホルダー 3"/>
          <p:cNvSpPr>
            <a:spLocks noGrp="1"/>
          </p:cNvSpPr>
          <p:nvPr>
            <p:ph type="ftr" sz="quarter" idx="11"/>
          </p:nvPr>
        </p:nvSpPr>
        <p:spPr/>
        <p:txBody>
          <a:bodyPr/>
          <a:lstStyle/>
          <a:p>
            <a:r>
              <a:rPr lang="ja-JP" altLang="en-US" smtClean="0">
                <a:solidFill>
                  <a:prstClr val="white"/>
                </a:solidFill>
              </a:rPr>
              <a:t>テキストマイニングに基づく</a:t>
            </a:r>
            <a:r>
              <a:rPr lang="en-US" altLang="ja-JP" smtClean="0">
                <a:solidFill>
                  <a:prstClr val="white"/>
                </a:solidFill>
              </a:rPr>
              <a:t>OSS</a:t>
            </a:r>
            <a:r>
              <a:rPr lang="ja-JP" altLang="en-US" smtClean="0">
                <a:solidFill>
                  <a:prstClr val="white"/>
                </a:solidFill>
              </a:rPr>
              <a:t>ライセンス記述の分析：</a:t>
            </a:r>
            <a:r>
              <a:rPr lang="en-US" altLang="ja-JP" smtClean="0">
                <a:solidFill>
                  <a:prstClr val="white"/>
                </a:solidFill>
              </a:rPr>
              <a:t>OSS</a:t>
            </a:r>
            <a:r>
              <a:rPr lang="ja-JP" altLang="en-US" smtClean="0">
                <a:solidFill>
                  <a:prstClr val="white"/>
                </a:solidFill>
              </a:rPr>
              <a:t>ライセンス特定のためのルール作成支援</a:t>
            </a:r>
            <a:endParaRPr lang="ja-JP" altLang="en-US">
              <a:solidFill>
                <a:prstClr val="white"/>
              </a:solidFill>
            </a:endParaRPr>
          </a:p>
        </p:txBody>
      </p:sp>
      <p:sp>
        <p:nvSpPr>
          <p:cNvPr id="5" name="スライド番号プレースホルダー 4"/>
          <p:cNvSpPr>
            <a:spLocks noGrp="1"/>
          </p:cNvSpPr>
          <p:nvPr>
            <p:ph type="sldNum" sz="quarter" idx="12"/>
          </p:nvPr>
        </p:nvSpPr>
        <p:spPr/>
        <p:txBody>
          <a:bodyPr/>
          <a:lstStyle/>
          <a:p>
            <a:fld id="{A78F63B4-1C2F-F341-8431-1B36A8C967E5}" type="slidenum">
              <a:rPr lang="ja-JP" altLang="en-US" smtClean="0">
                <a:solidFill>
                  <a:prstClr val="white"/>
                </a:solidFill>
              </a:rPr>
              <a:pPr/>
              <a:t>12</a:t>
            </a:fld>
            <a:endParaRPr lang="ja-JP" altLang="en-US">
              <a:solidFill>
                <a:prstClr val="white"/>
              </a:solidFill>
            </a:endParaRPr>
          </a:p>
        </p:txBody>
      </p:sp>
      <p:sp>
        <p:nvSpPr>
          <p:cNvPr id="6" name="日付プレースホルダー 5"/>
          <p:cNvSpPr>
            <a:spLocks noGrp="1"/>
          </p:cNvSpPr>
          <p:nvPr>
            <p:ph type="dt" sz="half" idx="10"/>
          </p:nvPr>
        </p:nvSpPr>
        <p:spPr/>
        <p:txBody>
          <a:bodyPr/>
          <a:lstStyle/>
          <a:p>
            <a:r>
              <a:rPr lang="en-US" altLang="ja-JP" smtClean="0">
                <a:solidFill>
                  <a:prstClr val="white"/>
                </a:solidFill>
              </a:rPr>
              <a:t>2015/02/23</a:t>
            </a:r>
            <a:endParaRPr lang="ja-JP" altLang="en-US">
              <a:solidFill>
                <a:prstClr val="white"/>
              </a:solidFill>
            </a:endParaRPr>
          </a:p>
        </p:txBody>
      </p:sp>
      <p:sp>
        <p:nvSpPr>
          <p:cNvPr id="13" name="テキスト ボックス 12"/>
          <p:cNvSpPr txBox="1"/>
          <p:nvPr/>
        </p:nvSpPr>
        <p:spPr>
          <a:xfrm>
            <a:off x="903710" y="1332337"/>
            <a:ext cx="3015068" cy="369332"/>
          </a:xfrm>
          <a:prstGeom prst="rect">
            <a:avLst/>
          </a:prstGeom>
          <a:noFill/>
        </p:spPr>
        <p:txBody>
          <a:bodyPr wrap="none" rtlCol="0">
            <a:spAutoFit/>
          </a:bodyPr>
          <a:lstStyle/>
          <a:p>
            <a:r>
              <a:rPr lang="ja-JP" altLang="en-US" dirty="0">
                <a:solidFill>
                  <a:prstClr val="black"/>
                </a:solidFill>
                <a:latin typeface="Calibri"/>
                <a:ea typeface="ＭＳ Ｐゴシック"/>
              </a:rPr>
              <a:t>ライセンス記述なしのクラスタ</a:t>
            </a:r>
          </a:p>
        </p:txBody>
      </p:sp>
      <p:sp>
        <p:nvSpPr>
          <p:cNvPr id="14" name="正方形/長方形 13"/>
          <p:cNvSpPr/>
          <p:nvPr/>
        </p:nvSpPr>
        <p:spPr>
          <a:xfrm>
            <a:off x="4126972" y="1327371"/>
            <a:ext cx="272868" cy="331584"/>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latin typeface="Calibri"/>
              <a:ea typeface="ＭＳ Ｐゴシック"/>
            </a:endParaRPr>
          </a:p>
        </p:txBody>
      </p:sp>
      <p:sp>
        <p:nvSpPr>
          <p:cNvPr id="8" name="テキスト ボックス 7"/>
          <p:cNvSpPr txBox="1"/>
          <p:nvPr/>
        </p:nvSpPr>
        <p:spPr>
          <a:xfrm>
            <a:off x="4399840" y="1294934"/>
            <a:ext cx="4657269" cy="369332"/>
          </a:xfrm>
          <a:prstGeom prst="rect">
            <a:avLst/>
          </a:prstGeom>
          <a:noFill/>
        </p:spPr>
        <p:txBody>
          <a:bodyPr wrap="none" rtlCol="0">
            <a:spAutoFit/>
          </a:bodyPr>
          <a:lstStyle/>
          <a:p>
            <a:r>
              <a:rPr lang="en-US" altLang="ja-JP" dirty="0">
                <a:solidFill>
                  <a:prstClr val="black"/>
                </a:solidFill>
                <a:latin typeface="Calibri"/>
                <a:ea typeface="ＭＳ Ｐゴシック"/>
              </a:rPr>
              <a:t>1</a:t>
            </a:r>
            <a:r>
              <a:rPr lang="ja-JP" altLang="en-US" dirty="0">
                <a:solidFill>
                  <a:prstClr val="black"/>
                </a:solidFill>
                <a:latin typeface="Calibri"/>
                <a:ea typeface="ＭＳ Ｐゴシック"/>
              </a:rPr>
              <a:t>つのライセンスで</a:t>
            </a:r>
            <a:r>
              <a:rPr lang="en-US" altLang="ja-JP" dirty="0">
                <a:solidFill>
                  <a:prstClr val="black"/>
                </a:solidFill>
                <a:latin typeface="Calibri"/>
                <a:ea typeface="ＭＳ Ｐゴシック"/>
              </a:rPr>
              <a:t>75%</a:t>
            </a:r>
            <a:r>
              <a:rPr lang="ja-JP" altLang="en-US" dirty="0">
                <a:solidFill>
                  <a:prstClr val="black"/>
                </a:solidFill>
                <a:latin typeface="Calibri"/>
                <a:ea typeface="ＭＳ Ｐゴシック"/>
              </a:rPr>
              <a:t>以上占めているクラスタ</a:t>
            </a:r>
          </a:p>
        </p:txBody>
      </p:sp>
      <p:sp>
        <p:nvSpPr>
          <p:cNvPr id="18" name="正方形/長方形 17"/>
          <p:cNvSpPr/>
          <p:nvPr/>
        </p:nvSpPr>
        <p:spPr>
          <a:xfrm>
            <a:off x="630842" y="1358305"/>
            <a:ext cx="272868" cy="331584"/>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latin typeface="Calibri"/>
              <a:ea typeface="ＭＳ Ｐゴシック"/>
            </a:endParaRPr>
          </a:p>
        </p:txBody>
      </p:sp>
    </p:spTree>
    <p:extLst>
      <p:ext uri="{BB962C8B-B14F-4D97-AF65-F5344CB8AC3E}">
        <p14:creationId xmlns:p14="http://schemas.microsoft.com/office/powerpoint/2010/main" val="2681974208"/>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524388" y="406398"/>
            <a:ext cx="8229600" cy="1084982"/>
          </a:xfrm>
        </p:spPr>
        <p:txBody>
          <a:bodyPr/>
          <a:lstStyle/>
          <a:p>
            <a:r>
              <a:rPr kumimoji="1" lang="ja-JP" altLang="en-US" dirty="0" smtClean="0"/>
              <a:t>分析結果</a:t>
            </a:r>
            <a:endParaRPr kumimoji="1" lang="ja-JP" altLang="en-US" dirty="0"/>
          </a:p>
        </p:txBody>
      </p:sp>
      <p:graphicFrame>
        <p:nvGraphicFramePr>
          <p:cNvPr id="7" name="コンテンツ プレースホルダー 6"/>
          <p:cNvGraphicFramePr>
            <a:graphicFrameLocks noGrp="1"/>
          </p:cNvGraphicFramePr>
          <p:nvPr>
            <p:ph idx="1"/>
            <p:extLst>
              <p:ext uri="{D42A27DB-BD31-4B8C-83A1-F6EECF244321}">
                <p14:modId xmlns:p14="http://schemas.microsoft.com/office/powerpoint/2010/main" val="2660680281"/>
              </p:ext>
            </p:extLst>
          </p:nvPr>
        </p:nvGraphicFramePr>
        <p:xfrm>
          <a:off x="1326273" y="1730794"/>
          <a:ext cx="6552728" cy="4775291"/>
        </p:xfrm>
        <a:graphic>
          <a:graphicData uri="http://schemas.openxmlformats.org/drawingml/2006/table">
            <a:tbl>
              <a:tblPr>
                <a:tableStyleId>{5940675A-B579-460E-94D1-54222C63F5DA}</a:tableStyleId>
              </a:tblPr>
              <a:tblGrid>
                <a:gridCol w="1045749"/>
                <a:gridCol w="4207482"/>
                <a:gridCol w="1299497"/>
              </a:tblGrid>
              <a:tr h="246833">
                <a:tc>
                  <a:txBody>
                    <a:bodyPr/>
                    <a:lstStyle/>
                    <a:p>
                      <a:pPr algn="l" fontAlgn="b"/>
                      <a:r>
                        <a:rPr lang="ja-JP" altLang="en-US" sz="2000" u="none" strike="noStrike" dirty="0">
                          <a:solidFill>
                            <a:srgbClr val="FFFFFF"/>
                          </a:solidFill>
                          <a:effectLst/>
                          <a:latin typeface="+mn-lt"/>
                        </a:rPr>
                        <a:t>クラスタ</a:t>
                      </a:r>
                      <a:endParaRPr lang="ja-JP" altLang="en-US" sz="2000" b="0" i="0" u="none" strike="noStrike" dirty="0">
                        <a:solidFill>
                          <a:srgbClr val="FFFFFF"/>
                        </a:solidFill>
                        <a:effectLst/>
                        <a:latin typeface="+mn-lt"/>
                      </a:endParaRPr>
                    </a:p>
                  </a:txBody>
                  <a:tcPr marL="8974" marR="8974" marT="8974" marB="0" anchor="b">
                    <a:solidFill>
                      <a:schemeClr val="tx2"/>
                    </a:solidFill>
                  </a:tcPr>
                </a:tc>
                <a:tc>
                  <a:txBody>
                    <a:bodyPr/>
                    <a:lstStyle/>
                    <a:p>
                      <a:pPr algn="l" fontAlgn="b"/>
                      <a:r>
                        <a:rPr lang="ja-JP" altLang="en-US" sz="2000" u="none" strike="noStrike" dirty="0" smtClean="0">
                          <a:solidFill>
                            <a:srgbClr val="FFFFFF"/>
                          </a:solidFill>
                          <a:effectLst/>
                          <a:latin typeface="+mn-lt"/>
                        </a:rPr>
                        <a:t>目視によるライセンスの内訳</a:t>
                      </a:r>
                      <a:endParaRPr lang="ja-JP" altLang="en-US" sz="2000" b="0" i="0" u="none" strike="noStrike" dirty="0">
                        <a:solidFill>
                          <a:srgbClr val="FFFFFF"/>
                        </a:solidFill>
                        <a:effectLst/>
                        <a:latin typeface="+mn-lt"/>
                      </a:endParaRPr>
                    </a:p>
                  </a:txBody>
                  <a:tcPr marL="8974" marR="8974" marT="8974" marB="0" anchor="b">
                    <a:solidFill>
                      <a:schemeClr val="tx2"/>
                    </a:solidFill>
                  </a:tcPr>
                </a:tc>
                <a:tc>
                  <a:txBody>
                    <a:bodyPr/>
                    <a:lstStyle/>
                    <a:p>
                      <a:pPr algn="l" fontAlgn="b"/>
                      <a:r>
                        <a:rPr lang="ja-JP" altLang="en-US" sz="2000" u="none" strike="noStrike" dirty="0" smtClean="0">
                          <a:solidFill>
                            <a:srgbClr val="FFFFFF"/>
                          </a:solidFill>
                          <a:effectLst/>
                          <a:latin typeface="+mn-lt"/>
                        </a:rPr>
                        <a:t>ファイル数</a:t>
                      </a:r>
                      <a:endParaRPr lang="ja-JP" altLang="en-US" sz="2000" b="0" i="0" u="none" strike="noStrike" dirty="0">
                        <a:solidFill>
                          <a:srgbClr val="FFFFFF"/>
                        </a:solidFill>
                        <a:effectLst/>
                        <a:latin typeface="+mn-lt"/>
                      </a:endParaRPr>
                    </a:p>
                  </a:txBody>
                  <a:tcPr marL="8974" marR="8974" marT="8974" marB="0" anchor="b">
                    <a:solidFill>
                      <a:schemeClr val="tx2"/>
                    </a:solidFill>
                  </a:tcPr>
                </a:tc>
              </a:tr>
              <a:tr h="263217">
                <a:tc>
                  <a:txBody>
                    <a:bodyPr/>
                    <a:lstStyle/>
                    <a:p>
                      <a:pPr algn="ctr" fontAlgn="b"/>
                      <a:r>
                        <a:rPr lang="en-US" altLang="ja-JP" sz="2000" u="none" strike="noStrike" dirty="0">
                          <a:effectLst/>
                          <a:latin typeface="+mn-lt"/>
                        </a:rPr>
                        <a:t>1</a:t>
                      </a:r>
                      <a:endParaRPr lang="en-US" altLang="ja-JP" sz="2000" b="0" i="0" u="none" strike="noStrike" dirty="0">
                        <a:solidFill>
                          <a:srgbClr val="000000"/>
                        </a:solidFill>
                        <a:effectLst/>
                        <a:latin typeface="+mn-lt"/>
                      </a:endParaRPr>
                    </a:p>
                  </a:txBody>
                  <a:tcPr marL="8974" marR="8974" marT="8974" marB="0" anchor="b">
                    <a:solidFill>
                      <a:schemeClr val="accent6">
                        <a:lumMod val="40000"/>
                        <a:lumOff val="60000"/>
                      </a:schemeClr>
                    </a:solidFill>
                  </a:tcPr>
                </a:tc>
                <a:tc>
                  <a:txBody>
                    <a:bodyPr/>
                    <a:lstStyle/>
                    <a:p>
                      <a:pPr algn="l" fontAlgn="b"/>
                      <a:r>
                        <a:rPr lang="en-US" altLang="ja-JP" sz="2000" b="0" i="0" u="none" strike="noStrike" dirty="0" smtClean="0">
                          <a:solidFill>
                            <a:srgbClr val="000000"/>
                          </a:solidFill>
                          <a:effectLst/>
                          <a:latin typeface="+mn-lt"/>
                        </a:rPr>
                        <a:t>NONE</a:t>
                      </a:r>
                      <a:endParaRPr lang="ja-JP" altLang="en-US" sz="2000" b="0" i="0" u="none" strike="noStrike" dirty="0">
                        <a:solidFill>
                          <a:srgbClr val="000000"/>
                        </a:solidFill>
                        <a:effectLst/>
                        <a:latin typeface="+mn-lt"/>
                      </a:endParaRPr>
                    </a:p>
                  </a:txBody>
                  <a:tcPr marL="8974" marR="8974" marT="8974" marB="0" anchor="b">
                    <a:solidFill>
                      <a:schemeClr val="accent6">
                        <a:lumMod val="40000"/>
                        <a:lumOff val="60000"/>
                      </a:schemeClr>
                    </a:solidFill>
                  </a:tcPr>
                </a:tc>
                <a:tc>
                  <a:txBody>
                    <a:bodyPr/>
                    <a:lstStyle/>
                    <a:p>
                      <a:pPr algn="r" fontAlgn="b"/>
                      <a:r>
                        <a:rPr lang="en-US" altLang="ja-JP" sz="2000" u="none" strike="noStrike" dirty="0">
                          <a:effectLst/>
                          <a:latin typeface="+mn-lt"/>
                        </a:rPr>
                        <a:t>23</a:t>
                      </a:r>
                      <a:endParaRPr lang="en-US" altLang="ja-JP" sz="2000" b="0" i="0" u="none" strike="noStrike" dirty="0">
                        <a:solidFill>
                          <a:srgbClr val="000000"/>
                        </a:solidFill>
                        <a:effectLst/>
                        <a:latin typeface="+mn-lt"/>
                      </a:endParaRPr>
                    </a:p>
                  </a:txBody>
                  <a:tcPr marL="8974" marR="8974" marT="8974" marB="0" anchor="b">
                    <a:solidFill>
                      <a:schemeClr val="accent6">
                        <a:lumMod val="40000"/>
                        <a:lumOff val="60000"/>
                      </a:schemeClr>
                    </a:solidFill>
                  </a:tcPr>
                </a:tc>
              </a:tr>
              <a:tr h="263217">
                <a:tc>
                  <a:txBody>
                    <a:bodyPr/>
                    <a:lstStyle/>
                    <a:p>
                      <a:pPr algn="ctr" fontAlgn="b"/>
                      <a:r>
                        <a:rPr lang="en-US" altLang="ja-JP" sz="2000" b="0" i="0" u="none" strike="noStrike" dirty="0" smtClean="0">
                          <a:solidFill>
                            <a:srgbClr val="000000"/>
                          </a:solidFill>
                          <a:effectLst/>
                          <a:latin typeface="+mn-lt"/>
                        </a:rPr>
                        <a:t>2</a:t>
                      </a:r>
                      <a:endParaRPr lang="en-US" altLang="ja-JP" sz="2000" b="0" i="0" u="none" strike="noStrike" dirty="0">
                        <a:solidFill>
                          <a:srgbClr val="000000"/>
                        </a:solidFill>
                        <a:effectLst/>
                        <a:latin typeface="+mn-lt"/>
                      </a:endParaRPr>
                    </a:p>
                  </a:txBody>
                  <a:tcPr marL="8974" marR="8974" marT="8974" marB="0" anchor="b">
                    <a:noFill/>
                  </a:tcPr>
                </a:tc>
                <a:tc>
                  <a:txBody>
                    <a:bodyPr/>
                    <a:lstStyle/>
                    <a:p>
                      <a:pPr algn="l" fontAlgn="b"/>
                      <a:r>
                        <a:rPr lang="en-US" altLang="ja-JP" sz="2000" b="0" i="0" u="none" strike="noStrike" dirty="0" smtClean="0">
                          <a:solidFill>
                            <a:srgbClr val="000000"/>
                          </a:solidFill>
                          <a:effectLst/>
                          <a:latin typeface="+mn-lt"/>
                        </a:rPr>
                        <a:t>GFDL</a:t>
                      </a:r>
                      <a:r>
                        <a:rPr lang="ja-JP" altLang="en-US" sz="2000" b="0" i="0" u="none" strike="noStrike" dirty="0" smtClean="0">
                          <a:solidFill>
                            <a:srgbClr val="000000"/>
                          </a:solidFill>
                          <a:effectLst/>
                          <a:latin typeface="+mn-lt"/>
                        </a:rPr>
                        <a:t>ライセンスの全文</a:t>
                      </a:r>
                      <a:endParaRPr lang="ja-JP" altLang="en-US" sz="2000" b="0" i="0" u="none" strike="noStrike" dirty="0">
                        <a:solidFill>
                          <a:srgbClr val="000000"/>
                        </a:solidFill>
                        <a:effectLst/>
                        <a:latin typeface="+mn-lt"/>
                      </a:endParaRPr>
                    </a:p>
                  </a:txBody>
                  <a:tcPr marL="8974" marR="8974" marT="8974" marB="0" anchor="b">
                    <a:noFill/>
                  </a:tcPr>
                </a:tc>
                <a:tc>
                  <a:txBody>
                    <a:bodyPr/>
                    <a:lstStyle/>
                    <a:p>
                      <a:pPr algn="r" fontAlgn="b"/>
                      <a:r>
                        <a:rPr lang="en-US" altLang="ja-JP" sz="2000" b="0" i="0" u="none" strike="noStrike" dirty="0" smtClean="0">
                          <a:solidFill>
                            <a:srgbClr val="000000"/>
                          </a:solidFill>
                          <a:effectLst/>
                          <a:latin typeface="+mn-lt"/>
                        </a:rPr>
                        <a:t>1</a:t>
                      </a:r>
                      <a:endParaRPr lang="en-US" altLang="ja-JP" sz="2000" b="0" i="0" u="none" strike="noStrike" dirty="0">
                        <a:solidFill>
                          <a:srgbClr val="000000"/>
                        </a:solidFill>
                        <a:effectLst/>
                        <a:latin typeface="+mn-lt"/>
                      </a:endParaRPr>
                    </a:p>
                  </a:txBody>
                  <a:tcPr marL="8974" marR="8974" marT="8974" marB="0" anchor="b">
                    <a:noFill/>
                  </a:tcPr>
                </a:tc>
              </a:tr>
              <a:tr h="271428">
                <a:tc>
                  <a:txBody>
                    <a:bodyPr/>
                    <a:lstStyle/>
                    <a:p>
                      <a:pPr algn="ctr" fontAlgn="b"/>
                      <a:r>
                        <a:rPr lang="en-US" altLang="ja-JP" sz="2000" u="none" strike="noStrike" dirty="0">
                          <a:effectLst/>
                          <a:latin typeface="+mn-lt"/>
                        </a:rPr>
                        <a:t>3</a:t>
                      </a:r>
                      <a:endParaRPr lang="en-US" altLang="ja-JP" sz="2000" b="0" i="0" u="none" strike="noStrike" dirty="0">
                        <a:solidFill>
                          <a:srgbClr val="000000"/>
                        </a:solidFill>
                        <a:effectLst/>
                        <a:latin typeface="+mn-lt"/>
                      </a:endParaRPr>
                    </a:p>
                  </a:txBody>
                  <a:tcPr marL="8974" marR="8974" marT="8974" marB="0" anchor="b">
                    <a:noFill/>
                  </a:tcPr>
                </a:tc>
                <a:tc>
                  <a:txBody>
                    <a:bodyPr/>
                    <a:lstStyle/>
                    <a:p>
                      <a:pPr algn="l" fontAlgn="b"/>
                      <a:r>
                        <a:rPr lang="en-US" altLang="ja-JP" sz="2000" u="none" strike="noStrike" dirty="0" smtClean="0">
                          <a:effectLst/>
                          <a:latin typeface="+mn-lt"/>
                        </a:rPr>
                        <a:t>NONE</a:t>
                      </a:r>
                      <a:r>
                        <a:rPr lang="ja-JP" altLang="en-US" sz="2000" u="none" strike="noStrike" dirty="0" smtClean="0">
                          <a:effectLst/>
                          <a:latin typeface="+mn-lt"/>
                        </a:rPr>
                        <a:t>，</a:t>
                      </a:r>
                      <a:r>
                        <a:rPr lang="en-US" altLang="ja-JP" sz="2000" u="none" strike="noStrike" dirty="0" smtClean="0">
                          <a:effectLst/>
                          <a:latin typeface="+mn-lt"/>
                        </a:rPr>
                        <a:t>GPL</a:t>
                      </a:r>
                      <a:r>
                        <a:rPr lang="ja-JP" altLang="en-US" sz="2000" u="none" strike="noStrike" dirty="0" smtClean="0">
                          <a:effectLst/>
                          <a:latin typeface="+mn-lt"/>
                        </a:rPr>
                        <a:t>，</a:t>
                      </a:r>
                      <a:r>
                        <a:rPr lang="en-US" altLang="ja-JP" sz="2000" u="none" strike="noStrike" dirty="0" smtClean="0">
                          <a:effectLst/>
                          <a:latin typeface="+mn-lt"/>
                        </a:rPr>
                        <a:t>GPLv2</a:t>
                      </a:r>
                    </a:p>
                  </a:txBody>
                  <a:tcPr marL="8974" marR="8974" marT="8974" marB="0" anchor="b">
                    <a:noFill/>
                  </a:tcPr>
                </a:tc>
                <a:tc>
                  <a:txBody>
                    <a:bodyPr/>
                    <a:lstStyle/>
                    <a:p>
                      <a:pPr algn="r" fontAlgn="b"/>
                      <a:r>
                        <a:rPr lang="en-US" altLang="ja-JP" sz="2000" u="none" strike="noStrike" dirty="0">
                          <a:effectLst/>
                          <a:latin typeface="+mn-lt"/>
                        </a:rPr>
                        <a:t>382</a:t>
                      </a:r>
                      <a:endParaRPr lang="en-US" altLang="ja-JP" sz="2000" b="0" i="0" u="none" strike="noStrike" dirty="0">
                        <a:solidFill>
                          <a:srgbClr val="000000"/>
                        </a:solidFill>
                        <a:effectLst/>
                        <a:latin typeface="+mn-lt"/>
                      </a:endParaRPr>
                    </a:p>
                  </a:txBody>
                  <a:tcPr marL="8974" marR="8974" marT="8974" marB="0" anchor="b">
                    <a:noFill/>
                  </a:tcPr>
                </a:tc>
              </a:tr>
              <a:tr h="322666">
                <a:tc>
                  <a:txBody>
                    <a:bodyPr/>
                    <a:lstStyle/>
                    <a:p>
                      <a:pPr algn="ctr" fontAlgn="b"/>
                      <a:r>
                        <a:rPr lang="en-US" altLang="ja-JP" sz="2000" u="none" strike="noStrike" dirty="0">
                          <a:effectLst/>
                          <a:latin typeface="+mn-lt"/>
                        </a:rPr>
                        <a:t>4</a:t>
                      </a:r>
                      <a:endParaRPr lang="en-US" altLang="ja-JP" sz="2000" b="0" i="0" u="none" strike="noStrike" dirty="0">
                        <a:solidFill>
                          <a:srgbClr val="000000"/>
                        </a:solidFill>
                        <a:effectLst/>
                        <a:latin typeface="+mn-lt"/>
                      </a:endParaRPr>
                    </a:p>
                  </a:txBody>
                  <a:tcPr marL="8974" marR="8974" marT="8974" marB="0" anchor="b">
                    <a:solidFill>
                      <a:schemeClr val="accent3">
                        <a:lumMod val="40000"/>
                        <a:lumOff val="60000"/>
                      </a:schemeClr>
                    </a:solidFill>
                  </a:tcPr>
                </a:tc>
                <a:tc>
                  <a:txBody>
                    <a:bodyPr/>
                    <a:lstStyle/>
                    <a:p>
                      <a:pPr algn="l" fontAlgn="b"/>
                      <a:r>
                        <a:rPr lang="en-US" sz="2000" u="none" strike="noStrike" dirty="0" err="1" smtClean="0">
                          <a:effectLst/>
                          <a:latin typeface="+mn-lt"/>
                        </a:rPr>
                        <a:t>SameAsPerl</a:t>
                      </a:r>
                      <a:r>
                        <a:rPr lang="ja-JP" altLang="en-US" sz="2000" u="none" strike="noStrike" dirty="0" smtClean="0">
                          <a:effectLst/>
                          <a:latin typeface="+mn-lt"/>
                        </a:rPr>
                        <a:t>（</a:t>
                      </a:r>
                      <a:r>
                        <a:rPr lang="en-US" altLang="ja-JP" sz="2000" u="none" strike="noStrike" dirty="0" smtClean="0">
                          <a:effectLst/>
                          <a:latin typeface="+mn-lt"/>
                        </a:rPr>
                        <a:t>248/312</a:t>
                      </a:r>
                      <a:r>
                        <a:rPr lang="ja-JP" altLang="en-US" sz="2000" u="none" strike="noStrike" dirty="0" smtClean="0">
                          <a:effectLst/>
                          <a:latin typeface="+mn-lt"/>
                        </a:rPr>
                        <a:t>），</a:t>
                      </a:r>
                      <a:r>
                        <a:rPr lang="en-US" altLang="ja-JP" sz="2000" u="none" strike="noStrike" dirty="0" smtClean="0">
                          <a:effectLst/>
                          <a:latin typeface="+mn-lt"/>
                        </a:rPr>
                        <a:t>GPL</a:t>
                      </a:r>
                      <a:r>
                        <a:rPr lang="ja-JP" altLang="en-US" sz="2000" u="none" strike="noStrike" dirty="0" smtClean="0">
                          <a:effectLst/>
                          <a:latin typeface="+mn-lt"/>
                        </a:rPr>
                        <a:t>，</a:t>
                      </a:r>
                      <a:r>
                        <a:rPr lang="en-US" altLang="ja-JP" sz="2000" u="none" strike="noStrike" dirty="0" smtClean="0">
                          <a:effectLst/>
                          <a:latin typeface="+mn-lt"/>
                        </a:rPr>
                        <a:t>GPLv2</a:t>
                      </a:r>
                      <a:endParaRPr lang="en-US" sz="2000" b="0" i="0" u="none" strike="noStrike" dirty="0">
                        <a:solidFill>
                          <a:srgbClr val="000000"/>
                        </a:solidFill>
                        <a:effectLst/>
                        <a:latin typeface="+mn-lt"/>
                      </a:endParaRPr>
                    </a:p>
                  </a:txBody>
                  <a:tcPr marL="8974" marR="8974" marT="8974" marB="0" anchor="b">
                    <a:solidFill>
                      <a:schemeClr val="accent3">
                        <a:lumMod val="40000"/>
                        <a:lumOff val="60000"/>
                      </a:schemeClr>
                    </a:solidFill>
                  </a:tcPr>
                </a:tc>
                <a:tc>
                  <a:txBody>
                    <a:bodyPr/>
                    <a:lstStyle/>
                    <a:p>
                      <a:pPr algn="r" fontAlgn="b"/>
                      <a:r>
                        <a:rPr lang="en-US" altLang="ja-JP" sz="2000" u="none" strike="noStrike" dirty="0">
                          <a:effectLst/>
                          <a:latin typeface="+mn-lt"/>
                        </a:rPr>
                        <a:t>312</a:t>
                      </a:r>
                      <a:endParaRPr lang="en-US" altLang="ja-JP" sz="2000" b="0" i="0" u="none" strike="noStrike" dirty="0">
                        <a:solidFill>
                          <a:srgbClr val="000000"/>
                        </a:solidFill>
                        <a:effectLst/>
                        <a:latin typeface="+mn-lt"/>
                      </a:endParaRPr>
                    </a:p>
                  </a:txBody>
                  <a:tcPr marL="8974" marR="8974" marT="8974" marB="0" anchor="b">
                    <a:solidFill>
                      <a:schemeClr val="accent3">
                        <a:lumMod val="40000"/>
                        <a:lumOff val="60000"/>
                      </a:schemeClr>
                    </a:solidFill>
                  </a:tcPr>
                </a:tc>
              </a:tr>
              <a:tr h="373563">
                <a:tc>
                  <a:txBody>
                    <a:bodyPr/>
                    <a:lstStyle/>
                    <a:p>
                      <a:pPr algn="ctr" fontAlgn="b"/>
                      <a:r>
                        <a:rPr lang="en-US" altLang="ja-JP" sz="2000" u="none" strike="noStrike" dirty="0">
                          <a:effectLst/>
                          <a:latin typeface="+mn-lt"/>
                        </a:rPr>
                        <a:t>5</a:t>
                      </a:r>
                      <a:endParaRPr lang="en-US" altLang="ja-JP" sz="2000" b="0" i="0" u="none" strike="noStrike" dirty="0">
                        <a:solidFill>
                          <a:srgbClr val="000000"/>
                        </a:solidFill>
                        <a:effectLst/>
                        <a:latin typeface="+mn-lt"/>
                      </a:endParaRPr>
                    </a:p>
                  </a:txBody>
                  <a:tcPr marL="8974" marR="8974" marT="8974" marB="0" anchor="b">
                    <a:noFill/>
                  </a:tcPr>
                </a:tc>
                <a:tc>
                  <a:txBody>
                    <a:bodyPr/>
                    <a:lstStyle/>
                    <a:p>
                      <a:pPr algn="l" fontAlgn="b"/>
                      <a:r>
                        <a:rPr lang="ja-JP" altLang="en-US" sz="2000" b="0" i="0" u="none" strike="noStrike" dirty="0" smtClean="0">
                          <a:solidFill>
                            <a:schemeClr val="tx1"/>
                          </a:solidFill>
                          <a:effectLst/>
                          <a:latin typeface="+mn-lt"/>
                        </a:rPr>
                        <a:t>A</a:t>
                      </a:r>
                      <a:r>
                        <a:rPr lang="en-US" altLang="ja-JP" sz="2000" b="0" i="0" u="none" strike="noStrike" dirty="0" err="1" smtClean="0">
                          <a:solidFill>
                            <a:schemeClr val="tx1"/>
                          </a:solidFill>
                          <a:effectLst/>
                          <a:latin typeface="+mn-lt"/>
                        </a:rPr>
                        <a:t>pache</a:t>
                      </a:r>
                      <a:r>
                        <a:rPr lang="ja-JP" altLang="en-US" sz="2000" b="0" i="0" u="none" strike="noStrike" dirty="0" smtClean="0">
                          <a:solidFill>
                            <a:schemeClr val="tx1"/>
                          </a:solidFill>
                          <a:effectLst/>
                          <a:latin typeface="+mn-lt"/>
                        </a:rPr>
                        <a:t>，</a:t>
                      </a:r>
                      <a:r>
                        <a:rPr lang="en-US" altLang="ja-JP" sz="2000" b="0" i="0" u="none" strike="noStrike" dirty="0" smtClean="0">
                          <a:solidFill>
                            <a:schemeClr val="tx1"/>
                          </a:solidFill>
                          <a:effectLst/>
                          <a:latin typeface="+mn-lt"/>
                        </a:rPr>
                        <a:t>Cecil</a:t>
                      </a:r>
                      <a:r>
                        <a:rPr lang="ja-JP" altLang="en-US" sz="2000" b="0" i="0" u="none" strike="noStrike" dirty="0" smtClean="0">
                          <a:solidFill>
                            <a:schemeClr val="tx1"/>
                          </a:solidFill>
                          <a:effectLst/>
                          <a:latin typeface="+mn-lt"/>
                        </a:rPr>
                        <a:t>，</a:t>
                      </a:r>
                      <a:r>
                        <a:rPr lang="en-US" altLang="ja-JP" sz="2000" b="0" i="0" u="none" strike="noStrike" dirty="0" err="1" smtClean="0">
                          <a:solidFill>
                            <a:schemeClr val="tx1"/>
                          </a:solidFill>
                          <a:effectLst/>
                          <a:latin typeface="+mn-lt"/>
                        </a:rPr>
                        <a:t>AOLserver</a:t>
                      </a:r>
                      <a:endParaRPr lang="ja-JP" altLang="en-US" sz="2000" b="0" i="0" u="none" strike="noStrike" dirty="0">
                        <a:solidFill>
                          <a:srgbClr val="000000"/>
                        </a:solidFill>
                        <a:effectLst/>
                        <a:latin typeface="+mn-lt"/>
                      </a:endParaRPr>
                    </a:p>
                  </a:txBody>
                  <a:tcPr marL="8974" marR="8974" marT="8974" marB="0" anchor="b">
                    <a:noFill/>
                  </a:tcPr>
                </a:tc>
                <a:tc>
                  <a:txBody>
                    <a:bodyPr/>
                    <a:lstStyle/>
                    <a:p>
                      <a:pPr algn="r" fontAlgn="b"/>
                      <a:r>
                        <a:rPr lang="en-US" altLang="ja-JP" sz="2000" u="none" strike="noStrike" dirty="0">
                          <a:effectLst/>
                          <a:latin typeface="+mn-lt"/>
                        </a:rPr>
                        <a:t>55</a:t>
                      </a:r>
                      <a:endParaRPr lang="en-US" altLang="ja-JP" sz="2000" b="0" i="0" u="none" strike="noStrike" dirty="0">
                        <a:solidFill>
                          <a:srgbClr val="000000"/>
                        </a:solidFill>
                        <a:effectLst/>
                        <a:latin typeface="+mn-lt"/>
                      </a:endParaRPr>
                    </a:p>
                  </a:txBody>
                  <a:tcPr marL="8974" marR="8974" marT="8974" marB="0" anchor="b">
                    <a:noFill/>
                  </a:tcPr>
                </a:tc>
              </a:tr>
              <a:tr h="289423">
                <a:tc>
                  <a:txBody>
                    <a:bodyPr/>
                    <a:lstStyle/>
                    <a:p>
                      <a:pPr algn="ctr" fontAlgn="b"/>
                      <a:r>
                        <a:rPr lang="en-US" altLang="ja-JP" sz="2000" u="none" strike="noStrike">
                          <a:effectLst/>
                          <a:latin typeface="+mn-lt"/>
                        </a:rPr>
                        <a:t>6</a:t>
                      </a:r>
                      <a:endParaRPr lang="en-US" altLang="ja-JP" sz="2000" b="0" i="0" u="none" strike="noStrike">
                        <a:solidFill>
                          <a:srgbClr val="000000"/>
                        </a:solidFill>
                        <a:effectLst/>
                        <a:latin typeface="+mn-lt"/>
                      </a:endParaRPr>
                    </a:p>
                  </a:txBody>
                  <a:tcPr marL="8974" marR="8974" marT="8974" marB="0" anchor="b">
                    <a:noFill/>
                  </a:tcPr>
                </a:tc>
                <a:tc>
                  <a:txBody>
                    <a:bodyPr/>
                    <a:lstStyle/>
                    <a:p>
                      <a:pPr algn="l" fontAlgn="b"/>
                      <a:r>
                        <a:rPr lang="en-US" altLang="ja-JP" sz="2000" b="0" i="0" u="none" strike="noStrike" dirty="0" smtClean="0">
                          <a:solidFill>
                            <a:srgbClr val="000000"/>
                          </a:solidFill>
                          <a:effectLst/>
                          <a:latin typeface="+mn-lt"/>
                        </a:rPr>
                        <a:t>GPLv2+</a:t>
                      </a:r>
                      <a:r>
                        <a:rPr lang="ja-JP" altLang="en-US" sz="2000" b="0" i="0" u="none" strike="noStrike" dirty="0" smtClean="0">
                          <a:solidFill>
                            <a:srgbClr val="000000"/>
                          </a:solidFill>
                          <a:effectLst/>
                          <a:latin typeface="+mn-lt"/>
                        </a:rPr>
                        <a:t>，</a:t>
                      </a:r>
                      <a:r>
                        <a:rPr lang="en-US" altLang="ja-JP" sz="2000" b="0" i="0" u="none" strike="noStrike" dirty="0" smtClean="0">
                          <a:solidFill>
                            <a:srgbClr val="000000"/>
                          </a:solidFill>
                          <a:effectLst/>
                          <a:latin typeface="+mn-lt"/>
                        </a:rPr>
                        <a:t>GPL</a:t>
                      </a:r>
                      <a:r>
                        <a:rPr lang="ja-JP" altLang="en-US" sz="2000" b="0" i="0" u="none" strike="noStrike" dirty="0" smtClean="0">
                          <a:solidFill>
                            <a:srgbClr val="000000"/>
                          </a:solidFill>
                          <a:effectLst/>
                          <a:latin typeface="+mn-lt"/>
                        </a:rPr>
                        <a:t>，</a:t>
                      </a:r>
                      <a:r>
                        <a:rPr lang="en-US" altLang="ja-JP" sz="2000" b="0" i="0" u="none" strike="noStrike" dirty="0" smtClean="0">
                          <a:solidFill>
                            <a:srgbClr val="000000"/>
                          </a:solidFill>
                          <a:effectLst/>
                          <a:latin typeface="+mn-lt"/>
                        </a:rPr>
                        <a:t>LGPLv21+</a:t>
                      </a:r>
                      <a:endParaRPr lang="ja-JP" altLang="en-US" sz="2000" b="0" i="0" u="none" strike="noStrike" dirty="0">
                        <a:solidFill>
                          <a:srgbClr val="000000"/>
                        </a:solidFill>
                        <a:effectLst/>
                        <a:latin typeface="+mn-lt"/>
                      </a:endParaRPr>
                    </a:p>
                  </a:txBody>
                  <a:tcPr marL="8974" marR="8974" marT="8974" marB="0" anchor="b">
                    <a:noFill/>
                  </a:tcPr>
                </a:tc>
                <a:tc>
                  <a:txBody>
                    <a:bodyPr/>
                    <a:lstStyle/>
                    <a:p>
                      <a:pPr algn="r" fontAlgn="b"/>
                      <a:r>
                        <a:rPr lang="en-US" altLang="ja-JP" sz="2000" u="none" strike="noStrike" dirty="0">
                          <a:effectLst/>
                          <a:latin typeface="+mn-lt"/>
                        </a:rPr>
                        <a:t>278</a:t>
                      </a:r>
                      <a:endParaRPr lang="en-US" altLang="ja-JP" sz="2000" b="0" i="0" u="none" strike="noStrike" dirty="0">
                        <a:solidFill>
                          <a:srgbClr val="000000"/>
                        </a:solidFill>
                        <a:effectLst/>
                        <a:latin typeface="+mn-lt"/>
                      </a:endParaRPr>
                    </a:p>
                  </a:txBody>
                  <a:tcPr marL="8974" marR="8974" marT="8974" marB="0" anchor="b">
                    <a:noFill/>
                  </a:tcPr>
                </a:tc>
              </a:tr>
              <a:tr h="263217">
                <a:tc>
                  <a:txBody>
                    <a:bodyPr/>
                    <a:lstStyle/>
                    <a:p>
                      <a:pPr algn="ctr" fontAlgn="b"/>
                      <a:r>
                        <a:rPr lang="en-US" altLang="ja-JP" sz="2000" u="none" strike="noStrike" dirty="0">
                          <a:effectLst/>
                          <a:latin typeface="+mn-lt"/>
                        </a:rPr>
                        <a:t>7</a:t>
                      </a:r>
                      <a:endParaRPr lang="en-US" altLang="ja-JP" sz="2000" b="0" i="0" u="none" strike="noStrike" dirty="0">
                        <a:solidFill>
                          <a:srgbClr val="000000"/>
                        </a:solidFill>
                        <a:effectLst/>
                        <a:latin typeface="+mn-lt"/>
                      </a:endParaRPr>
                    </a:p>
                  </a:txBody>
                  <a:tcPr marL="8974" marR="8974" marT="8974" marB="0" anchor="b">
                    <a:solidFill>
                      <a:schemeClr val="accent3">
                        <a:lumMod val="40000"/>
                        <a:lumOff val="60000"/>
                      </a:schemeClr>
                    </a:solidFill>
                  </a:tcPr>
                </a:tc>
                <a:tc>
                  <a:txBody>
                    <a:bodyPr/>
                    <a:lstStyle/>
                    <a:p>
                      <a:pPr algn="l" fontAlgn="b"/>
                      <a:r>
                        <a:rPr lang="en-US" altLang="ja-JP" sz="2000" u="none" strike="noStrike" dirty="0" err="1" smtClean="0">
                          <a:effectLst/>
                          <a:latin typeface="+mn-lt"/>
                        </a:rPr>
                        <a:t>Zlib</a:t>
                      </a:r>
                      <a:r>
                        <a:rPr lang="ja-JP" altLang="en-US" sz="2000" u="none" strike="noStrike" dirty="0" smtClean="0">
                          <a:effectLst/>
                          <a:latin typeface="+mn-lt"/>
                        </a:rPr>
                        <a:t>（</a:t>
                      </a:r>
                      <a:r>
                        <a:rPr lang="en-US" altLang="ja-JP" sz="2000" u="none" strike="noStrike" dirty="0" smtClean="0">
                          <a:effectLst/>
                          <a:latin typeface="+mn-lt"/>
                        </a:rPr>
                        <a:t>41/43</a:t>
                      </a:r>
                      <a:r>
                        <a:rPr lang="ja-JP" altLang="en-US" sz="2000" u="none" strike="noStrike" dirty="0" smtClean="0">
                          <a:effectLst/>
                          <a:latin typeface="+mn-lt"/>
                        </a:rPr>
                        <a:t>），</a:t>
                      </a:r>
                      <a:r>
                        <a:rPr lang="en-US" altLang="ja-JP" sz="2000" u="none" strike="noStrike" dirty="0" smtClean="0">
                          <a:effectLst/>
                          <a:latin typeface="+mn-lt"/>
                        </a:rPr>
                        <a:t>SOFA</a:t>
                      </a:r>
                      <a:r>
                        <a:rPr lang="ja-JP" altLang="en-US" sz="2000" u="none" strike="noStrike" dirty="0" smtClean="0">
                          <a:effectLst/>
                          <a:latin typeface="+mn-lt"/>
                        </a:rPr>
                        <a:t>，</a:t>
                      </a:r>
                      <a:r>
                        <a:rPr lang="en-US" altLang="ja-JP" sz="2000" u="none" strike="noStrike" dirty="0" smtClean="0">
                          <a:effectLst/>
                          <a:latin typeface="+mn-lt"/>
                        </a:rPr>
                        <a:t>Other</a:t>
                      </a:r>
                      <a:endParaRPr lang="ja-JP" altLang="en-US" sz="2000" b="0" i="0" u="none" strike="noStrike" dirty="0">
                        <a:solidFill>
                          <a:srgbClr val="000000"/>
                        </a:solidFill>
                        <a:effectLst/>
                        <a:latin typeface="+mn-lt"/>
                      </a:endParaRPr>
                    </a:p>
                  </a:txBody>
                  <a:tcPr marL="8974" marR="8974" marT="8974" marB="0" anchor="b">
                    <a:solidFill>
                      <a:schemeClr val="accent3">
                        <a:lumMod val="40000"/>
                        <a:lumOff val="60000"/>
                      </a:schemeClr>
                    </a:solidFill>
                  </a:tcPr>
                </a:tc>
                <a:tc>
                  <a:txBody>
                    <a:bodyPr/>
                    <a:lstStyle/>
                    <a:p>
                      <a:pPr algn="r" fontAlgn="b"/>
                      <a:r>
                        <a:rPr lang="en-US" altLang="ja-JP" sz="2000" u="none" strike="noStrike" dirty="0">
                          <a:effectLst/>
                          <a:latin typeface="+mn-lt"/>
                        </a:rPr>
                        <a:t>43</a:t>
                      </a:r>
                      <a:endParaRPr lang="en-US" altLang="ja-JP" sz="2000" b="0" i="0" u="none" strike="noStrike" dirty="0">
                        <a:solidFill>
                          <a:srgbClr val="000000"/>
                        </a:solidFill>
                        <a:effectLst/>
                        <a:latin typeface="+mn-lt"/>
                      </a:endParaRPr>
                    </a:p>
                  </a:txBody>
                  <a:tcPr marL="8974" marR="8974" marT="8974" marB="0" anchor="b">
                    <a:solidFill>
                      <a:schemeClr val="accent3">
                        <a:lumMod val="40000"/>
                        <a:lumOff val="60000"/>
                      </a:schemeClr>
                    </a:solidFill>
                  </a:tcPr>
                </a:tc>
              </a:tr>
              <a:tr h="263217">
                <a:tc>
                  <a:txBody>
                    <a:bodyPr/>
                    <a:lstStyle/>
                    <a:p>
                      <a:pPr algn="ctr" fontAlgn="b"/>
                      <a:r>
                        <a:rPr lang="en-US" altLang="ja-JP" sz="2000" u="none" strike="noStrike" dirty="0">
                          <a:effectLst/>
                          <a:latin typeface="+mn-lt"/>
                        </a:rPr>
                        <a:t>8</a:t>
                      </a:r>
                      <a:endParaRPr lang="en-US" altLang="ja-JP" sz="2000" b="0" i="0" u="none" strike="noStrike" dirty="0">
                        <a:solidFill>
                          <a:srgbClr val="000000"/>
                        </a:solidFill>
                        <a:effectLst/>
                        <a:latin typeface="+mn-lt"/>
                      </a:endParaRPr>
                    </a:p>
                  </a:txBody>
                  <a:tcPr marL="8974" marR="8974" marT="8974" marB="0" anchor="b">
                    <a:noFill/>
                  </a:tcPr>
                </a:tc>
                <a:tc>
                  <a:txBody>
                    <a:bodyPr/>
                    <a:lstStyle/>
                    <a:p>
                      <a:pPr algn="l" fontAlgn="b"/>
                      <a:r>
                        <a:rPr lang="en-US" altLang="ja-JP" sz="2000" u="none" strike="noStrike" dirty="0" smtClean="0">
                          <a:effectLst/>
                          <a:latin typeface="+mn-lt"/>
                        </a:rPr>
                        <a:t>BSD3</a:t>
                      </a:r>
                      <a:r>
                        <a:rPr lang="ja-JP" altLang="en-US" sz="2000" u="none" strike="noStrike" dirty="0" smtClean="0">
                          <a:effectLst/>
                          <a:latin typeface="+mn-lt"/>
                        </a:rPr>
                        <a:t>，</a:t>
                      </a:r>
                      <a:r>
                        <a:rPr lang="en-US" altLang="ja-JP" sz="2000" u="none" strike="noStrike" dirty="0" smtClean="0">
                          <a:effectLst/>
                          <a:latin typeface="+mn-lt"/>
                        </a:rPr>
                        <a:t>BSD2</a:t>
                      </a:r>
                      <a:r>
                        <a:rPr lang="ja-JP" altLang="en-US" sz="2000" u="none" strike="noStrike" dirty="0" smtClean="0">
                          <a:effectLst/>
                          <a:latin typeface="+mn-lt"/>
                        </a:rPr>
                        <a:t>，</a:t>
                      </a:r>
                      <a:r>
                        <a:rPr lang="en-US" altLang="ja-JP" sz="2000" u="none" strike="noStrike" dirty="0" smtClean="0">
                          <a:effectLst/>
                          <a:latin typeface="+mn-lt"/>
                        </a:rPr>
                        <a:t>BSD-style</a:t>
                      </a:r>
                      <a:endParaRPr lang="ja-JP" altLang="en-US" sz="2000" b="0" i="0" u="none" strike="noStrike" dirty="0">
                        <a:solidFill>
                          <a:srgbClr val="000000"/>
                        </a:solidFill>
                        <a:effectLst/>
                        <a:latin typeface="+mn-lt"/>
                      </a:endParaRPr>
                    </a:p>
                  </a:txBody>
                  <a:tcPr marL="8974" marR="8974" marT="8974" marB="0" anchor="b">
                    <a:noFill/>
                  </a:tcPr>
                </a:tc>
                <a:tc>
                  <a:txBody>
                    <a:bodyPr/>
                    <a:lstStyle/>
                    <a:p>
                      <a:pPr algn="r" fontAlgn="b"/>
                      <a:r>
                        <a:rPr lang="en-US" altLang="ja-JP" sz="2000" u="none" strike="noStrike" dirty="0">
                          <a:effectLst/>
                          <a:latin typeface="+mn-lt"/>
                        </a:rPr>
                        <a:t>85</a:t>
                      </a:r>
                      <a:endParaRPr lang="en-US" altLang="ja-JP" sz="2000" b="0" i="0" u="none" strike="noStrike" dirty="0">
                        <a:solidFill>
                          <a:srgbClr val="000000"/>
                        </a:solidFill>
                        <a:effectLst/>
                        <a:latin typeface="+mn-lt"/>
                      </a:endParaRPr>
                    </a:p>
                  </a:txBody>
                  <a:tcPr marL="8974" marR="8974" marT="8974" marB="0" anchor="b">
                    <a:noFill/>
                  </a:tcPr>
                </a:tc>
              </a:tr>
              <a:tr h="263217">
                <a:tc>
                  <a:txBody>
                    <a:bodyPr/>
                    <a:lstStyle/>
                    <a:p>
                      <a:pPr algn="ctr" fontAlgn="b"/>
                      <a:r>
                        <a:rPr lang="en-US" altLang="ja-JP" sz="2000" b="0" i="0" u="none" strike="noStrike" dirty="0" smtClean="0">
                          <a:solidFill>
                            <a:srgbClr val="000000"/>
                          </a:solidFill>
                          <a:effectLst/>
                          <a:latin typeface="+mn-lt"/>
                        </a:rPr>
                        <a:t>9</a:t>
                      </a:r>
                      <a:endParaRPr lang="en-US" altLang="ja-JP" sz="2000" b="0" i="0" u="none" strike="noStrike" dirty="0">
                        <a:solidFill>
                          <a:srgbClr val="000000"/>
                        </a:solidFill>
                        <a:effectLst/>
                        <a:latin typeface="+mn-lt"/>
                      </a:endParaRPr>
                    </a:p>
                  </a:txBody>
                  <a:tcPr marL="8974" marR="8974" marT="8974" marB="0" anchor="b">
                    <a:solidFill>
                      <a:schemeClr val="accent6">
                        <a:lumMod val="40000"/>
                        <a:lumOff val="60000"/>
                      </a:schemeClr>
                    </a:solidFill>
                  </a:tcPr>
                </a:tc>
                <a:tc>
                  <a:txBody>
                    <a:bodyPr/>
                    <a:lstStyle/>
                    <a:p>
                      <a:pPr algn="l" fontAlgn="b"/>
                      <a:r>
                        <a:rPr lang="en-US" altLang="ja-JP" sz="2000" b="0" i="0" u="none" strike="noStrike" dirty="0" smtClean="0">
                          <a:solidFill>
                            <a:srgbClr val="000000"/>
                          </a:solidFill>
                          <a:effectLst/>
                          <a:latin typeface="+mn-lt"/>
                        </a:rPr>
                        <a:t>NONE</a:t>
                      </a:r>
                      <a:endParaRPr lang="ja-JP" altLang="en-US" sz="2000" b="0" i="0" u="none" strike="noStrike" dirty="0">
                        <a:solidFill>
                          <a:srgbClr val="000000"/>
                        </a:solidFill>
                        <a:effectLst/>
                        <a:latin typeface="+mn-lt"/>
                      </a:endParaRPr>
                    </a:p>
                  </a:txBody>
                  <a:tcPr marL="8974" marR="8974" marT="8974" marB="0" anchor="b">
                    <a:solidFill>
                      <a:schemeClr val="accent6">
                        <a:lumMod val="40000"/>
                        <a:lumOff val="60000"/>
                      </a:schemeClr>
                    </a:solidFill>
                  </a:tcPr>
                </a:tc>
                <a:tc>
                  <a:txBody>
                    <a:bodyPr/>
                    <a:lstStyle/>
                    <a:p>
                      <a:pPr algn="r" fontAlgn="b"/>
                      <a:r>
                        <a:rPr lang="en-US" altLang="ja-JP" sz="2000" b="0" i="0" u="none" strike="noStrike" dirty="0" smtClean="0">
                          <a:solidFill>
                            <a:srgbClr val="000000"/>
                          </a:solidFill>
                          <a:effectLst/>
                          <a:latin typeface="+mn-lt"/>
                        </a:rPr>
                        <a:t>2</a:t>
                      </a:r>
                      <a:endParaRPr lang="en-US" altLang="ja-JP" sz="2000" b="0" i="0" u="none" strike="noStrike" dirty="0">
                        <a:solidFill>
                          <a:srgbClr val="000000"/>
                        </a:solidFill>
                        <a:effectLst/>
                        <a:latin typeface="+mn-lt"/>
                      </a:endParaRPr>
                    </a:p>
                  </a:txBody>
                  <a:tcPr marL="8974" marR="8974" marT="8974" marB="0" anchor="b">
                    <a:solidFill>
                      <a:schemeClr val="accent6">
                        <a:lumMod val="40000"/>
                        <a:lumOff val="60000"/>
                      </a:schemeClr>
                    </a:solidFill>
                  </a:tcPr>
                </a:tc>
              </a:tr>
              <a:tr h="263217">
                <a:tc>
                  <a:txBody>
                    <a:bodyPr/>
                    <a:lstStyle/>
                    <a:p>
                      <a:pPr algn="ctr" fontAlgn="b"/>
                      <a:r>
                        <a:rPr lang="en-US" altLang="ja-JP" sz="2000" b="0" i="0" u="none" strike="noStrike" dirty="0" smtClean="0">
                          <a:solidFill>
                            <a:srgbClr val="000000"/>
                          </a:solidFill>
                          <a:effectLst/>
                          <a:latin typeface="+mn-lt"/>
                        </a:rPr>
                        <a:t>10</a:t>
                      </a:r>
                      <a:endParaRPr lang="en-US" altLang="ja-JP" sz="2000" b="0" i="0" u="none" strike="noStrike" dirty="0">
                        <a:solidFill>
                          <a:srgbClr val="000000"/>
                        </a:solidFill>
                        <a:effectLst/>
                        <a:latin typeface="+mn-lt"/>
                      </a:endParaRPr>
                    </a:p>
                  </a:txBody>
                  <a:tcPr marL="8974" marR="8974" marT="8974" marB="0" anchor="b">
                    <a:noFill/>
                  </a:tcPr>
                </a:tc>
                <a:tc>
                  <a:txBody>
                    <a:bodyPr/>
                    <a:lstStyle/>
                    <a:p>
                      <a:pPr algn="l" fontAlgn="b"/>
                      <a:r>
                        <a:rPr lang="en-US" altLang="ja-JP" sz="2000" b="0" i="0" u="none" strike="noStrike" dirty="0" err="1" smtClean="0">
                          <a:solidFill>
                            <a:srgbClr val="000000"/>
                          </a:solidFill>
                          <a:effectLst/>
                          <a:latin typeface="+mn-lt"/>
                        </a:rPr>
                        <a:t>CreativeCommons</a:t>
                      </a:r>
                      <a:r>
                        <a:rPr lang="ja-JP" altLang="en-US" sz="2000" b="0" i="0" u="none" strike="noStrike" dirty="0" smtClean="0">
                          <a:solidFill>
                            <a:srgbClr val="000000"/>
                          </a:solidFill>
                          <a:effectLst/>
                          <a:latin typeface="+mn-lt"/>
                        </a:rPr>
                        <a:t>のライセンスの全文</a:t>
                      </a:r>
                      <a:endParaRPr lang="ja-JP" altLang="en-US" sz="2000" b="0" i="0" u="none" strike="noStrike" dirty="0">
                        <a:solidFill>
                          <a:srgbClr val="000000"/>
                        </a:solidFill>
                        <a:effectLst/>
                        <a:latin typeface="+mn-lt"/>
                      </a:endParaRPr>
                    </a:p>
                  </a:txBody>
                  <a:tcPr marL="8974" marR="8974" marT="8974" marB="0" anchor="b">
                    <a:noFill/>
                  </a:tcPr>
                </a:tc>
                <a:tc>
                  <a:txBody>
                    <a:bodyPr/>
                    <a:lstStyle/>
                    <a:p>
                      <a:pPr algn="r" fontAlgn="b"/>
                      <a:r>
                        <a:rPr lang="en-US" altLang="ja-JP" sz="2000" b="0" i="0" u="none" strike="noStrike" dirty="0" smtClean="0">
                          <a:solidFill>
                            <a:srgbClr val="000000"/>
                          </a:solidFill>
                          <a:effectLst/>
                          <a:latin typeface="+mn-lt"/>
                        </a:rPr>
                        <a:t>1</a:t>
                      </a:r>
                      <a:endParaRPr lang="en-US" altLang="ja-JP" sz="2000" b="0" i="0" u="none" strike="noStrike" dirty="0">
                        <a:solidFill>
                          <a:srgbClr val="000000"/>
                        </a:solidFill>
                        <a:effectLst/>
                        <a:latin typeface="+mn-lt"/>
                      </a:endParaRPr>
                    </a:p>
                  </a:txBody>
                  <a:tcPr marL="8974" marR="8974" marT="8974" marB="0" anchor="b">
                    <a:noFill/>
                  </a:tcPr>
                </a:tc>
              </a:tr>
              <a:tr h="263217">
                <a:tc>
                  <a:txBody>
                    <a:bodyPr/>
                    <a:lstStyle/>
                    <a:p>
                      <a:pPr algn="ctr" fontAlgn="b"/>
                      <a:r>
                        <a:rPr lang="en-US" altLang="ja-JP" sz="2000" b="0" i="0" u="none" strike="noStrike" dirty="0" smtClean="0">
                          <a:solidFill>
                            <a:srgbClr val="000000"/>
                          </a:solidFill>
                          <a:effectLst/>
                          <a:latin typeface="+mn-lt"/>
                        </a:rPr>
                        <a:t>11</a:t>
                      </a:r>
                      <a:endParaRPr lang="en-US" altLang="ja-JP" sz="2000" b="0" i="0" u="none" strike="noStrike" dirty="0">
                        <a:solidFill>
                          <a:srgbClr val="000000"/>
                        </a:solidFill>
                        <a:effectLst/>
                        <a:latin typeface="+mn-lt"/>
                      </a:endParaRPr>
                    </a:p>
                  </a:txBody>
                  <a:tcPr marL="8974" marR="8974" marT="8974" marB="0" anchor="b">
                    <a:noFill/>
                  </a:tcPr>
                </a:tc>
                <a:tc>
                  <a:txBody>
                    <a:bodyPr/>
                    <a:lstStyle/>
                    <a:p>
                      <a:pPr algn="l" fontAlgn="b"/>
                      <a:r>
                        <a:rPr lang="en-US" altLang="en-US" sz="2000" b="0" i="0" u="none" strike="noStrike" dirty="0" smtClean="0">
                          <a:solidFill>
                            <a:srgbClr val="000000"/>
                          </a:solidFill>
                          <a:effectLst/>
                          <a:latin typeface="+mn-lt"/>
                        </a:rPr>
                        <a:t>CPL</a:t>
                      </a:r>
                      <a:r>
                        <a:rPr lang="ja-JP" altLang="en-US" sz="2000" b="0" i="0" u="none" strike="noStrike" dirty="0" smtClean="0">
                          <a:solidFill>
                            <a:srgbClr val="000000"/>
                          </a:solidFill>
                          <a:effectLst/>
                          <a:latin typeface="+mn-lt"/>
                        </a:rPr>
                        <a:t>のライセンス</a:t>
                      </a:r>
                      <a:endParaRPr lang="ja-JP" altLang="en-US" sz="2000" b="0" i="0" u="none" strike="noStrike" dirty="0">
                        <a:solidFill>
                          <a:srgbClr val="000000"/>
                        </a:solidFill>
                        <a:effectLst/>
                        <a:latin typeface="+mn-lt"/>
                      </a:endParaRPr>
                    </a:p>
                  </a:txBody>
                  <a:tcPr marL="8974" marR="8974" marT="8974" marB="0" anchor="b">
                    <a:noFill/>
                  </a:tcPr>
                </a:tc>
                <a:tc>
                  <a:txBody>
                    <a:bodyPr/>
                    <a:lstStyle/>
                    <a:p>
                      <a:pPr algn="r" fontAlgn="b"/>
                      <a:r>
                        <a:rPr lang="en-US" altLang="ja-JP" sz="2000" b="0" i="0" u="none" strike="noStrike" dirty="0" smtClean="0">
                          <a:solidFill>
                            <a:srgbClr val="000000"/>
                          </a:solidFill>
                          <a:effectLst/>
                          <a:latin typeface="+mn-lt"/>
                        </a:rPr>
                        <a:t>1</a:t>
                      </a:r>
                      <a:endParaRPr lang="en-US" altLang="ja-JP" sz="2000" b="0" i="0" u="none" strike="noStrike" dirty="0">
                        <a:solidFill>
                          <a:srgbClr val="000000"/>
                        </a:solidFill>
                        <a:effectLst/>
                        <a:latin typeface="+mn-lt"/>
                      </a:endParaRPr>
                    </a:p>
                  </a:txBody>
                  <a:tcPr marL="8974" marR="8974" marT="8974" marB="0" anchor="b">
                    <a:noFill/>
                  </a:tcPr>
                </a:tc>
              </a:tr>
              <a:tr h="263217">
                <a:tc>
                  <a:txBody>
                    <a:bodyPr/>
                    <a:lstStyle/>
                    <a:p>
                      <a:pPr algn="ctr" fontAlgn="b"/>
                      <a:r>
                        <a:rPr lang="en-US" altLang="ja-JP" sz="2000" u="none" strike="noStrike" dirty="0">
                          <a:effectLst/>
                          <a:latin typeface="+mn-lt"/>
                        </a:rPr>
                        <a:t>12</a:t>
                      </a:r>
                      <a:endParaRPr lang="en-US" altLang="ja-JP" sz="2000" b="0" i="0" u="none" strike="noStrike" dirty="0">
                        <a:solidFill>
                          <a:srgbClr val="000000"/>
                        </a:solidFill>
                        <a:effectLst/>
                        <a:latin typeface="+mn-lt"/>
                      </a:endParaRPr>
                    </a:p>
                  </a:txBody>
                  <a:tcPr marL="8974" marR="8974" marT="8974" marB="0" anchor="b">
                    <a:solidFill>
                      <a:schemeClr val="accent3">
                        <a:lumMod val="40000"/>
                        <a:lumOff val="60000"/>
                      </a:schemeClr>
                    </a:solidFill>
                  </a:tcPr>
                </a:tc>
                <a:tc>
                  <a:txBody>
                    <a:bodyPr/>
                    <a:lstStyle/>
                    <a:p>
                      <a:pPr algn="l" fontAlgn="b"/>
                      <a:r>
                        <a:rPr lang="en-US" altLang="ja-JP" sz="2000" u="none" strike="noStrike" dirty="0" smtClean="0">
                          <a:effectLst/>
                          <a:latin typeface="+mn-lt"/>
                        </a:rPr>
                        <a:t>MIT </a:t>
                      </a:r>
                      <a:r>
                        <a:rPr lang="ja-JP" altLang="en-US" sz="2000" u="none" strike="noStrike" dirty="0" smtClean="0">
                          <a:effectLst/>
                          <a:latin typeface="+mn-lt"/>
                        </a:rPr>
                        <a:t>（</a:t>
                      </a:r>
                      <a:r>
                        <a:rPr lang="en-US" altLang="ja-JP" sz="2000" u="none" strike="noStrike" dirty="0" smtClean="0">
                          <a:effectLst/>
                          <a:latin typeface="+mn-lt"/>
                        </a:rPr>
                        <a:t>105/118</a:t>
                      </a:r>
                      <a:r>
                        <a:rPr lang="ja-JP" altLang="en-US" sz="2000" u="none" strike="noStrike" dirty="0" smtClean="0">
                          <a:effectLst/>
                          <a:latin typeface="+mn-lt"/>
                        </a:rPr>
                        <a:t>），</a:t>
                      </a:r>
                      <a:r>
                        <a:rPr lang="en-US" altLang="ja-JP" sz="2000" u="none" strike="noStrike" dirty="0" smtClean="0">
                          <a:effectLst/>
                          <a:latin typeface="+mn-lt"/>
                        </a:rPr>
                        <a:t>BSD4</a:t>
                      </a:r>
                      <a:endParaRPr lang="ja-JP" altLang="en-US" sz="2000" b="0" i="0" u="none" strike="noStrike" dirty="0">
                        <a:solidFill>
                          <a:srgbClr val="000000"/>
                        </a:solidFill>
                        <a:effectLst/>
                        <a:latin typeface="+mn-lt"/>
                      </a:endParaRPr>
                    </a:p>
                  </a:txBody>
                  <a:tcPr marL="8974" marR="8974" marT="8974" marB="0" anchor="b">
                    <a:solidFill>
                      <a:schemeClr val="accent3">
                        <a:lumMod val="40000"/>
                        <a:lumOff val="60000"/>
                      </a:schemeClr>
                    </a:solidFill>
                  </a:tcPr>
                </a:tc>
                <a:tc>
                  <a:txBody>
                    <a:bodyPr/>
                    <a:lstStyle/>
                    <a:p>
                      <a:pPr algn="r" fontAlgn="b"/>
                      <a:r>
                        <a:rPr lang="en-US" altLang="ja-JP" sz="2000" u="none" strike="noStrike" dirty="0">
                          <a:effectLst/>
                          <a:latin typeface="+mn-lt"/>
                        </a:rPr>
                        <a:t>118</a:t>
                      </a:r>
                      <a:endParaRPr lang="en-US" altLang="ja-JP" sz="2000" b="0" i="0" u="none" strike="noStrike" dirty="0">
                        <a:solidFill>
                          <a:srgbClr val="000000"/>
                        </a:solidFill>
                        <a:effectLst/>
                        <a:latin typeface="+mn-lt"/>
                      </a:endParaRPr>
                    </a:p>
                  </a:txBody>
                  <a:tcPr marL="8974" marR="8974" marT="8974" marB="0" anchor="b">
                    <a:solidFill>
                      <a:schemeClr val="accent3">
                        <a:lumMod val="40000"/>
                        <a:lumOff val="60000"/>
                      </a:schemeClr>
                    </a:solidFill>
                  </a:tcPr>
                </a:tc>
              </a:tr>
              <a:tr h="263217">
                <a:tc>
                  <a:txBody>
                    <a:bodyPr/>
                    <a:lstStyle/>
                    <a:p>
                      <a:pPr algn="ctr" fontAlgn="b"/>
                      <a:r>
                        <a:rPr lang="en-US" altLang="ja-JP" sz="2000" b="0" i="0" u="none" strike="noStrike" dirty="0" smtClean="0">
                          <a:solidFill>
                            <a:srgbClr val="000000"/>
                          </a:solidFill>
                          <a:effectLst/>
                          <a:latin typeface="+mn-lt"/>
                        </a:rPr>
                        <a:t>13</a:t>
                      </a:r>
                      <a:endParaRPr lang="en-US" altLang="ja-JP" sz="2000" b="0" i="0" u="none" strike="noStrike" dirty="0">
                        <a:solidFill>
                          <a:srgbClr val="000000"/>
                        </a:solidFill>
                        <a:effectLst/>
                        <a:latin typeface="+mn-lt"/>
                      </a:endParaRPr>
                    </a:p>
                  </a:txBody>
                  <a:tcPr marL="8974" marR="8974" marT="8974" marB="0" anchor="b">
                    <a:solidFill>
                      <a:schemeClr val="accent6">
                        <a:lumMod val="40000"/>
                        <a:lumOff val="60000"/>
                      </a:schemeClr>
                    </a:solidFill>
                  </a:tcPr>
                </a:tc>
                <a:tc>
                  <a:txBody>
                    <a:bodyPr/>
                    <a:lstStyle/>
                    <a:p>
                      <a:pPr algn="l" fontAlgn="b"/>
                      <a:r>
                        <a:rPr lang="en-US" altLang="ja-JP" sz="2000" b="0" i="0" u="none" strike="noStrike" dirty="0" smtClean="0">
                          <a:solidFill>
                            <a:srgbClr val="000000"/>
                          </a:solidFill>
                          <a:effectLst/>
                          <a:latin typeface="+mn-lt"/>
                        </a:rPr>
                        <a:t>NONE</a:t>
                      </a:r>
                      <a:endParaRPr lang="ja-JP" altLang="en-US" sz="2000" b="0" i="0" u="none" strike="noStrike" dirty="0">
                        <a:solidFill>
                          <a:srgbClr val="000000"/>
                        </a:solidFill>
                        <a:effectLst/>
                        <a:latin typeface="+mn-lt"/>
                      </a:endParaRPr>
                    </a:p>
                  </a:txBody>
                  <a:tcPr marL="8974" marR="8974" marT="8974" marB="0" anchor="b">
                    <a:solidFill>
                      <a:schemeClr val="accent6">
                        <a:lumMod val="40000"/>
                        <a:lumOff val="60000"/>
                      </a:schemeClr>
                    </a:solidFill>
                  </a:tcPr>
                </a:tc>
                <a:tc>
                  <a:txBody>
                    <a:bodyPr/>
                    <a:lstStyle/>
                    <a:p>
                      <a:pPr algn="r" fontAlgn="b"/>
                      <a:r>
                        <a:rPr lang="en-US" altLang="ja-JP" sz="2000" b="0" i="0" u="none" strike="noStrike" dirty="0" smtClean="0">
                          <a:solidFill>
                            <a:srgbClr val="000000"/>
                          </a:solidFill>
                          <a:effectLst/>
                          <a:latin typeface="+mn-lt"/>
                        </a:rPr>
                        <a:t>1</a:t>
                      </a:r>
                      <a:endParaRPr lang="en-US" altLang="ja-JP" sz="2000" b="0" i="0" u="none" strike="noStrike" dirty="0">
                        <a:solidFill>
                          <a:srgbClr val="000000"/>
                        </a:solidFill>
                        <a:effectLst/>
                        <a:latin typeface="+mn-lt"/>
                      </a:endParaRPr>
                    </a:p>
                  </a:txBody>
                  <a:tcPr marL="8974" marR="8974" marT="8974" marB="0" anchor="b">
                    <a:solidFill>
                      <a:schemeClr val="accent6">
                        <a:lumMod val="40000"/>
                        <a:lumOff val="60000"/>
                      </a:schemeClr>
                    </a:solidFill>
                  </a:tcPr>
                </a:tc>
              </a:tr>
              <a:tr h="263217">
                <a:tc>
                  <a:txBody>
                    <a:bodyPr/>
                    <a:lstStyle/>
                    <a:p>
                      <a:pPr algn="ctr" fontAlgn="b"/>
                      <a:r>
                        <a:rPr lang="en-US" altLang="ja-JP" sz="2000" u="none" strike="noStrike" dirty="0">
                          <a:effectLst/>
                          <a:latin typeface="+mn-lt"/>
                        </a:rPr>
                        <a:t>14</a:t>
                      </a:r>
                      <a:endParaRPr lang="en-US" altLang="ja-JP" sz="2000" b="0" i="0" u="none" strike="noStrike" dirty="0">
                        <a:solidFill>
                          <a:srgbClr val="000000"/>
                        </a:solidFill>
                        <a:effectLst/>
                        <a:latin typeface="+mn-lt"/>
                      </a:endParaRPr>
                    </a:p>
                  </a:txBody>
                  <a:tcPr marL="8974" marR="8974" marT="8974" marB="0" anchor="b">
                    <a:noFill/>
                  </a:tcPr>
                </a:tc>
                <a:tc>
                  <a:txBody>
                    <a:bodyPr/>
                    <a:lstStyle/>
                    <a:p>
                      <a:pPr algn="l" fontAlgn="b"/>
                      <a:r>
                        <a:rPr lang="en-US" altLang="ja-JP" sz="2000" u="none" strike="noStrike" dirty="0" smtClean="0">
                          <a:effectLst/>
                          <a:latin typeface="+mn-lt"/>
                        </a:rPr>
                        <a:t>Copyright</a:t>
                      </a:r>
                      <a:r>
                        <a:rPr lang="ja-JP" altLang="en-US" sz="2000" u="none" strike="noStrike" dirty="0" smtClean="0">
                          <a:effectLst/>
                          <a:latin typeface="+mn-lt"/>
                        </a:rPr>
                        <a:t>，</a:t>
                      </a:r>
                      <a:r>
                        <a:rPr lang="en-US" altLang="ja-JP" sz="2000" u="none" strike="noStrike" dirty="0" err="1" smtClean="0">
                          <a:effectLst/>
                          <a:latin typeface="+mn-lt"/>
                        </a:rPr>
                        <a:t>SeeFile</a:t>
                      </a:r>
                      <a:r>
                        <a:rPr lang="ja-JP" altLang="en-US" sz="2000" u="none" strike="noStrike" dirty="0" smtClean="0">
                          <a:effectLst/>
                          <a:latin typeface="+mn-lt"/>
                        </a:rPr>
                        <a:t>，ライセンス名のみ</a:t>
                      </a:r>
                      <a:endParaRPr lang="ja-JP" altLang="en-US" sz="2000" b="0" i="0" u="none" strike="noStrike" dirty="0">
                        <a:solidFill>
                          <a:srgbClr val="000000"/>
                        </a:solidFill>
                        <a:effectLst/>
                        <a:latin typeface="+mn-lt"/>
                      </a:endParaRPr>
                    </a:p>
                  </a:txBody>
                  <a:tcPr marL="8974" marR="8974" marT="8974" marB="0" anchor="b">
                    <a:noFill/>
                  </a:tcPr>
                </a:tc>
                <a:tc>
                  <a:txBody>
                    <a:bodyPr/>
                    <a:lstStyle/>
                    <a:p>
                      <a:pPr algn="r" fontAlgn="b"/>
                      <a:r>
                        <a:rPr lang="en-US" altLang="ja-JP" sz="2000" u="none" strike="noStrike" dirty="0" smtClean="0">
                          <a:effectLst/>
                          <a:latin typeface="+mn-lt"/>
                        </a:rPr>
                        <a:t>1,536</a:t>
                      </a:r>
                      <a:endParaRPr lang="en-US" altLang="ja-JP" sz="2000" b="0" i="0" u="none" strike="noStrike" dirty="0">
                        <a:solidFill>
                          <a:srgbClr val="000000"/>
                        </a:solidFill>
                        <a:effectLst/>
                        <a:latin typeface="+mn-lt"/>
                      </a:endParaRPr>
                    </a:p>
                  </a:txBody>
                  <a:tcPr marL="8974" marR="8974" marT="8974" marB="0" anchor="b">
                    <a:noFill/>
                  </a:tcPr>
                </a:tc>
              </a:tr>
            </a:tbl>
          </a:graphicData>
        </a:graphic>
      </p:graphicFrame>
      <p:sp>
        <p:nvSpPr>
          <p:cNvPr id="4" name="フッター プレースホルダー 3"/>
          <p:cNvSpPr>
            <a:spLocks noGrp="1"/>
          </p:cNvSpPr>
          <p:nvPr>
            <p:ph type="ftr" sz="quarter" idx="11"/>
          </p:nvPr>
        </p:nvSpPr>
        <p:spPr/>
        <p:txBody>
          <a:bodyPr/>
          <a:lstStyle/>
          <a:p>
            <a:r>
              <a:rPr lang="ja-JP" altLang="en-US" smtClean="0">
                <a:solidFill>
                  <a:prstClr val="white"/>
                </a:solidFill>
              </a:rPr>
              <a:t>テキストマイニングに基づく</a:t>
            </a:r>
            <a:r>
              <a:rPr lang="en-US" altLang="ja-JP" smtClean="0">
                <a:solidFill>
                  <a:prstClr val="white"/>
                </a:solidFill>
              </a:rPr>
              <a:t>OSS</a:t>
            </a:r>
            <a:r>
              <a:rPr lang="ja-JP" altLang="en-US" smtClean="0">
                <a:solidFill>
                  <a:prstClr val="white"/>
                </a:solidFill>
              </a:rPr>
              <a:t>ライセンス記述の分析：</a:t>
            </a:r>
            <a:r>
              <a:rPr lang="en-US" altLang="ja-JP" smtClean="0">
                <a:solidFill>
                  <a:prstClr val="white"/>
                </a:solidFill>
              </a:rPr>
              <a:t>OSS</a:t>
            </a:r>
            <a:r>
              <a:rPr lang="ja-JP" altLang="en-US" smtClean="0">
                <a:solidFill>
                  <a:prstClr val="white"/>
                </a:solidFill>
              </a:rPr>
              <a:t>ライセンス特定のためのルール作成支援</a:t>
            </a:r>
            <a:endParaRPr lang="ja-JP" altLang="en-US">
              <a:solidFill>
                <a:prstClr val="white"/>
              </a:solidFill>
            </a:endParaRPr>
          </a:p>
        </p:txBody>
      </p:sp>
      <p:sp>
        <p:nvSpPr>
          <p:cNvPr id="5" name="スライド番号プレースホルダー 4"/>
          <p:cNvSpPr>
            <a:spLocks noGrp="1"/>
          </p:cNvSpPr>
          <p:nvPr>
            <p:ph type="sldNum" sz="quarter" idx="12"/>
          </p:nvPr>
        </p:nvSpPr>
        <p:spPr/>
        <p:txBody>
          <a:bodyPr/>
          <a:lstStyle/>
          <a:p>
            <a:fld id="{A78F63B4-1C2F-F341-8431-1B36A8C967E5}" type="slidenum">
              <a:rPr lang="ja-JP" altLang="en-US" smtClean="0">
                <a:solidFill>
                  <a:prstClr val="white"/>
                </a:solidFill>
              </a:rPr>
              <a:pPr/>
              <a:t>13</a:t>
            </a:fld>
            <a:endParaRPr lang="ja-JP" altLang="en-US">
              <a:solidFill>
                <a:prstClr val="white"/>
              </a:solidFill>
            </a:endParaRPr>
          </a:p>
        </p:txBody>
      </p:sp>
      <p:sp>
        <p:nvSpPr>
          <p:cNvPr id="6" name="日付プレースホルダー 5"/>
          <p:cNvSpPr>
            <a:spLocks noGrp="1"/>
          </p:cNvSpPr>
          <p:nvPr>
            <p:ph type="dt" sz="half" idx="10"/>
          </p:nvPr>
        </p:nvSpPr>
        <p:spPr/>
        <p:txBody>
          <a:bodyPr/>
          <a:lstStyle/>
          <a:p>
            <a:r>
              <a:rPr lang="en-US" altLang="ja-JP" smtClean="0">
                <a:solidFill>
                  <a:prstClr val="white"/>
                </a:solidFill>
              </a:rPr>
              <a:t>2015/02/23</a:t>
            </a:r>
            <a:endParaRPr lang="ja-JP" altLang="en-US">
              <a:solidFill>
                <a:prstClr val="white"/>
              </a:solidFill>
            </a:endParaRPr>
          </a:p>
        </p:txBody>
      </p:sp>
      <p:sp>
        <p:nvSpPr>
          <p:cNvPr id="13" name="テキスト ボックス 12"/>
          <p:cNvSpPr txBox="1"/>
          <p:nvPr/>
        </p:nvSpPr>
        <p:spPr>
          <a:xfrm>
            <a:off x="903710" y="1332337"/>
            <a:ext cx="3015068" cy="369332"/>
          </a:xfrm>
          <a:prstGeom prst="rect">
            <a:avLst/>
          </a:prstGeom>
          <a:noFill/>
        </p:spPr>
        <p:txBody>
          <a:bodyPr wrap="none" rtlCol="0">
            <a:spAutoFit/>
          </a:bodyPr>
          <a:lstStyle/>
          <a:p>
            <a:r>
              <a:rPr lang="ja-JP" altLang="en-US" dirty="0">
                <a:solidFill>
                  <a:prstClr val="black"/>
                </a:solidFill>
                <a:latin typeface="Calibri"/>
                <a:ea typeface="ＭＳ Ｐゴシック"/>
              </a:rPr>
              <a:t>ライセンス記述なしのクラスタ</a:t>
            </a:r>
          </a:p>
        </p:txBody>
      </p:sp>
      <p:sp>
        <p:nvSpPr>
          <p:cNvPr id="14" name="正方形/長方形 13"/>
          <p:cNvSpPr/>
          <p:nvPr/>
        </p:nvSpPr>
        <p:spPr>
          <a:xfrm>
            <a:off x="4126972" y="1327371"/>
            <a:ext cx="272868" cy="331584"/>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latin typeface="Calibri"/>
              <a:ea typeface="ＭＳ Ｐゴシック"/>
            </a:endParaRPr>
          </a:p>
        </p:txBody>
      </p:sp>
      <p:sp>
        <p:nvSpPr>
          <p:cNvPr id="8" name="テキスト ボックス 7"/>
          <p:cNvSpPr txBox="1"/>
          <p:nvPr/>
        </p:nvSpPr>
        <p:spPr>
          <a:xfrm>
            <a:off x="4399840" y="1294934"/>
            <a:ext cx="4657269" cy="369332"/>
          </a:xfrm>
          <a:prstGeom prst="rect">
            <a:avLst/>
          </a:prstGeom>
          <a:noFill/>
        </p:spPr>
        <p:txBody>
          <a:bodyPr wrap="none" rtlCol="0">
            <a:spAutoFit/>
          </a:bodyPr>
          <a:lstStyle/>
          <a:p>
            <a:r>
              <a:rPr lang="en-US" altLang="ja-JP" dirty="0">
                <a:solidFill>
                  <a:prstClr val="black"/>
                </a:solidFill>
                <a:latin typeface="Calibri"/>
                <a:ea typeface="ＭＳ Ｐゴシック"/>
              </a:rPr>
              <a:t>1</a:t>
            </a:r>
            <a:r>
              <a:rPr lang="ja-JP" altLang="en-US" dirty="0">
                <a:solidFill>
                  <a:prstClr val="black"/>
                </a:solidFill>
                <a:latin typeface="Calibri"/>
                <a:ea typeface="ＭＳ Ｐゴシック"/>
              </a:rPr>
              <a:t>つのライセンスで</a:t>
            </a:r>
            <a:r>
              <a:rPr lang="en-US" altLang="ja-JP" dirty="0">
                <a:solidFill>
                  <a:prstClr val="black"/>
                </a:solidFill>
                <a:latin typeface="Calibri"/>
                <a:ea typeface="ＭＳ Ｐゴシック"/>
              </a:rPr>
              <a:t>75%</a:t>
            </a:r>
            <a:r>
              <a:rPr lang="ja-JP" altLang="en-US" dirty="0">
                <a:solidFill>
                  <a:prstClr val="black"/>
                </a:solidFill>
                <a:latin typeface="Calibri"/>
                <a:ea typeface="ＭＳ Ｐゴシック"/>
              </a:rPr>
              <a:t>以上占めているクラスタ</a:t>
            </a:r>
          </a:p>
        </p:txBody>
      </p:sp>
      <p:sp>
        <p:nvSpPr>
          <p:cNvPr id="18" name="正方形/長方形 17"/>
          <p:cNvSpPr/>
          <p:nvPr/>
        </p:nvSpPr>
        <p:spPr>
          <a:xfrm>
            <a:off x="630842" y="1358305"/>
            <a:ext cx="272868" cy="331584"/>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latin typeface="Calibri"/>
              <a:ea typeface="ＭＳ Ｐゴシック"/>
            </a:endParaRPr>
          </a:p>
        </p:txBody>
      </p:sp>
      <p:sp>
        <p:nvSpPr>
          <p:cNvPr id="11" name="正方形/長方形 10"/>
          <p:cNvSpPr/>
          <p:nvPr/>
        </p:nvSpPr>
        <p:spPr>
          <a:xfrm>
            <a:off x="2077604" y="5179392"/>
            <a:ext cx="5545831" cy="914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400" dirty="0">
                <a:solidFill>
                  <a:prstClr val="white"/>
                </a:solidFill>
                <a:latin typeface="Calibri"/>
                <a:ea typeface="ＭＳ Ｐゴシック"/>
              </a:rPr>
              <a:t>ライセンスルール作成プロセスに</a:t>
            </a:r>
            <a:endParaRPr lang="en-US" altLang="ja-JP" sz="2400" dirty="0">
              <a:solidFill>
                <a:prstClr val="white"/>
              </a:solidFill>
              <a:latin typeface="Calibri"/>
              <a:ea typeface="ＭＳ Ｐゴシック"/>
            </a:endParaRPr>
          </a:p>
          <a:p>
            <a:pPr algn="ctr"/>
            <a:r>
              <a:rPr lang="ja-JP" altLang="en-US" sz="2400" dirty="0">
                <a:solidFill>
                  <a:prstClr val="white"/>
                </a:solidFill>
                <a:latin typeface="Calibri"/>
                <a:ea typeface="ＭＳ Ｐゴシック"/>
              </a:rPr>
              <a:t>有用であるとする</a:t>
            </a:r>
          </a:p>
        </p:txBody>
      </p:sp>
    </p:spTree>
    <p:extLst>
      <p:ext uri="{BB962C8B-B14F-4D97-AF65-F5344CB8AC3E}">
        <p14:creationId xmlns:p14="http://schemas.microsoft.com/office/powerpoint/2010/main" val="3001875089"/>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卒論でやったこと</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未知ライセンスのライセンス記述をクラスタリング</a:t>
            </a:r>
            <a:endParaRPr kumimoji="1" lang="en-US" altLang="ja-JP" dirty="0" smtClean="0"/>
          </a:p>
          <a:p>
            <a:pPr lvl="1"/>
            <a:r>
              <a:rPr lang="ja-JP" altLang="en-US" dirty="0" smtClean="0"/>
              <a:t>ライセンスツールに追加するライセンスを探しやすくするため</a:t>
            </a:r>
            <a:endParaRPr lang="en-US" altLang="ja-JP" dirty="0" smtClean="0"/>
          </a:p>
          <a:p>
            <a:endParaRPr lang="en-US" altLang="ja-JP" dirty="0" smtClean="0"/>
          </a:p>
          <a:p>
            <a:r>
              <a:rPr lang="ja-JP" altLang="en-US" dirty="0" smtClean="0"/>
              <a:t>同じライセンス記述を同じクラスタにクラスタリング</a:t>
            </a:r>
            <a:endParaRPr kumimoji="1" lang="en-US" altLang="ja-JP" dirty="0"/>
          </a:p>
          <a:p>
            <a:pPr lvl="1"/>
            <a:r>
              <a:rPr lang="ja-JP" altLang="en-US" dirty="0" smtClean="0"/>
              <a:t>実験では，</a:t>
            </a:r>
            <a:r>
              <a:rPr lang="en-US" altLang="en-US" dirty="0" smtClean="0"/>
              <a:t>1</a:t>
            </a:r>
            <a:r>
              <a:rPr lang="ja-JP" altLang="en-US" dirty="0" smtClean="0"/>
              <a:t>ライセンスで</a:t>
            </a:r>
            <a:r>
              <a:rPr lang="en-US" altLang="ja-JP" dirty="0" smtClean="0"/>
              <a:t>75%</a:t>
            </a:r>
            <a:r>
              <a:rPr lang="ja-JP" altLang="en-US" dirty="0" smtClean="0"/>
              <a:t>以上占めているクラスタが</a:t>
            </a:r>
            <a:r>
              <a:rPr lang="en-US" altLang="ja-JP" dirty="0" smtClean="0"/>
              <a:t>3</a:t>
            </a:r>
            <a:r>
              <a:rPr lang="ja-JP" altLang="en-US" dirty="0" smtClean="0"/>
              <a:t>つ確認できた</a:t>
            </a:r>
            <a:endParaRPr kumimoji="1" lang="ja-JP" altLang="en-US" dirty="0"/>
          </a:p>
        </p:txBody>
      </p:sp>
      <p:sp>
        <p:nvSpPr>
          <p:cNvPr id="4" name="日付プレースホルダー 3"/>
          <p:cNvSpPr>
            <a:spLocks noGrp="1"/>
          </p:cNvSpPr>
          <p:nvPr>
            <p:ph type="dt" sz="half" idx="10"/>
          </p:nvPr>
        </p:nvSpPr>
        <p:spPr/>
        <p:txBody>
          <a:bodyPr/>
          <a:lstStyle/>
          <a:p>
            <a:r>
              <a:rPr lang="en-US" altLang="ja-JP" smtClean="0">
                <a:solidFill>
                  <a:prstClr val="white"/>
                </a:solidFill>
              </a:rPr>
              <a:t>2015/02/23</a:t>
            </a:r>
            <a:endParaRPr lang="ja-JP" altLang="en-US">
              <a:solidFill>
                <a:prstClr val="white"/>
              </a:solidFill>
            </a:endParaRPr>
          </a:p>
        </p:txBody>
      </p:sp>
      <p:sp>
        <p:nvSpPr>
          <p:cNvPr id="5" name="フッター プレースホルダー 4"/>
          <p:cNvSpPr>
            <a:spLocks noGrp="1"/>
          </p:cNvSpPr>
          <p:nvPr>
            <p:ph type="ftr" sz="quarter" idx="11"/>
          </p:nvPr>
        </p:nvSpPr>
        <p:spPr/>
        <p:txBody>
          <a:bodyPr/>
          <a:lstStyle/>
          <a:p>
            <a:r>
              <a:rPr lang="ja-JP" altLang="en-US" smtClean="0">
                <a:solidFill>
                  <a:prstClr val="white"/>
                </a:solidFill>
              </a:rPr>
              <a:t>テキストマイニングに基づく</a:t>
            </a:r>
            <a:r>
              <a:rPr lang="en-US" altLang="ja-JP" smtClean="0">
                <a:solidFill>
                  <a:prstClr val="white"/>
                </a:solidFill>
              </a:rPr>
              <a:t>OSS</a:t>
            </a:r>
            <a:r>
              <a:rPr lang="ja-JP" altLang="en-US" smtClean="0">
                <a:solidFill>
                  <a:prstClr val="white"/>
                </a:solidFill>
              </a:rPr>
              <a:t>ライセンス記述の分析：</a:t>
            </a:r>
            <a:r>
              <a:rPr lang="en-US" altLang="ja-JP" smtClean="0">
                <a:solidFill>
                  <a:prstClr val="white"/>
                </a:solidFill>
              </a:rPr>
              <a:t>OSS</a:t>
            </a:r>
            <a:r>
              <a:rPr lang="ja-JP" altLang="en-US" smtClean="0">
                <a:solidFill>
                  <a:prstClr val="white"/>
                </a:solidFill>
              </a:rPr>
              <a:t>ライセンス特定のためのルール作成支援</a:t>
            </a:r>
            <a:endParaRPr lang="ja-JP" altLang="en-US" dirty="0">
              <a:solidFill>
                <a:prstClr val="white"/>
              </a:solidFill>
            </a:endParaRPr>
          </a:p>
        </p:txBody>
      </p:sp>
      <p:sp>
        <p:nvSpPr>
          <p:cNvPr id="6" name="スライド番号プレースホルダー 5"/>
          <p:cNvSpPr>
            <a:spLocks noGrp="1"/>
          </p:cNvSpPr>
          <p:nvPr>
            <p:ph type="sldNum" sz="quarter" idx="12"/>
          </p:nvPr>
        </p:nvSpPr>
        <p:spPr/>
        <p:txBody>
          <a:bodyPr/>
          <a:lstStyle/>
          <a:p>
            <a:fld id="{A78F63B4-1C2F-F341-8431-1B36A8C967E5}" type="slidenum">
              <a:rPr lang="ja-JP" altLang="en-US" smtClean="0">
                <a:solidFill>
                  <a:prstClr val="white"/>
                </a:solidFill>
              </a:rPr>
              <a:pPr/>
              <a:t>14</a:t>
            </a:fld>
            <a:endParaRPr lang="ja-JP" altLang="en-US">
              <a:solidFill>
                <a:prstClr val="white"/>
              </a:solidFill>
            </a:endParaRPr>
          </a:p>
        </p:txBody>
      </p:sp>
      <p:sp>
        <p:nvSpPr>
          <p:cNvPr id="7" name="正方形/長方形 6"/>
          <p:cNvSpPr/>
          <p:nvPr/>
        </p:nvSpPr>
        <p:spPr>
          <a:xfrm>
            <a:off x="817503" y="4978346"/>
            <a:ext cx="7722493" cy="140298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3200" dirty="0" smtClean="0"/>
              <a:t>ライセンス特定ツールに追加すべき</a:t>
            </a:r>
            <a:endParaRPr lang="en-US" altLang="ja-JP" sz="3200" dirty="0" smtClean="0"/>
          </a:p>
          <a:p>
            <a:pPr algn="ctr"/>
            <a:r>
              <a:rPr lang="ja-JP" altLang="en-US" sz="3200" dirty="0" smtClean="0"/>
              <a:t>ライセンス記述を抽出する必要がある</a:t>
            </a:r>
            <a:endParaRPr lang="en-US" altLang="ja-JP" sz="3200" dirty="0" smtClean="0"/>
          </a:p>
        </p:txBody>
      </p:sp>
    </p:spTree>
    <p:extLst>
      <p:ext uri="{BB962C8B-B14F-4D97-AF65-F5344CB8AC3E}">
        <p14:creationId xmlns:p14="http://schemas.microsoft.com/office/powerpoint/2010/main" val="5686260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507847"/>
            <a:ext cx="8229600" cy="952078"/>
          </a:xfrm>
        </p:spPr>
        <p:txBody>
          <a:bodyPr>
            <a:normAutofit/>
          </a:bodyPr>
          <a:lstStyle/>
          <a:p>
            <a:r>
              <a:rPr lang="ja-JP" altLang="en-US" dirty="0" smtClean="0"/>
              <a:t>追加すべきライセンス記述の抽出</a:t>
            </a:r>
            <a:endParaRPr kumimoji="1" lang="ja-JP" altLang="en-US" dirty="0"/>
          </a:p>
        </p:txBody>
      </p:sp>
      <p:sp>
        <p:nvSpPr>
          <p:cNvPr id="4" name="日付プレースホルダー 3"/>
          <p:cNvSpPr>
            <a:spLocks noGrp="1"/>
          </p:cNvSpPr>
          <p:nvPr>
            <p:ph type="dt" sz="half" idx="10"/>
          </p:nvPr>
        </p:nvSpPr>
        <p:spPr/>
        <p:txBody>
          <a:bodyPr/>
          <a:lstStyle/>
          <a:p>
            <a:r>
              <a:rPr lang="en-US" altLang="ja-JP" smtClean="0">
                <a:solidFill>
                  <a:prstClr val="white"/>
                </a:solidFill>
              </a:rPr>
              <a:t>2015/02/23</a:t>
            </a:r>
            <a:endParaRPr lang="ja-JP" altLang="en-US">
              <a:solidFill>
                <a:prstClr val="white"/>
              </a:solidFill>
            </a:endParaRPr>
          </a:p>
        </p:txBody>
      </p:sp>
      <p:sp>
        <p:nvSpPr>
          <p:cNvPr id="5" name="フッター プレースホルダー 4"/>
          <p:cNvSpPr>
            <a:spLocks noGrp="1"/>
          </p:cNvSpPr>
          <p:nvPr>
            <p:ph type="ftr" sz="quarter" idx="11"/>
          </p:nvPr>
        </p:nvSpPr>
        <p:spPr/>
        <p:txBody>
          <a:bodyPr/>
          <a:lstStyle/>
          <a:p>
            <a:r>
              <a:rPr lang="ja-JP" altLang="en-US" smtClean="0">
                <a:solidFill>
                  <a:prstClr val="white"/>
                </a:solidFill>
              </a:rPr>
              <a:t>テキストマイニングに基づく</a:t>
            </a:r>
            <a:r>
              <a:rPr lang="en-US" altLang="ja-JP" smtClean="0">
                <a:solidFill>
                  <a:prstClr val="white"/>
                </a:solidFill>
              </a:rPr>
              <a:t>OSS</a:t>
            </a:r>
            <a:r>
              <a:rPr lang="ja-JP" altLang="en-US" smtClean="0">
                <a:solidFill>
                  <a:prstClr val="white"/>
                </a:solidFill>
              </a:rPr>
              <a:t>ライセンス記述の分析：</a:t>
            </a:r>
            <a:r>
              <a:rPr lang="en-US" altLang="ja-JP" smtClean="0">
                <a:solidFill>
                  <a:prstClr val="white"/>
                </a:solidFill>
              </a:rPr>
              <a:t>OSS</a:t>
            </a:r>
            <a:r>
              <a:rPr lang="ja-JP" altLang="en-US" smtClean="0">
                <a:solidFill>
                  <a:prstClr val="white"/>
                </a:solidFill>
              </a:rPr>
              <a:t>ライセンス特定のためのルール作成支援</a:t>
            </a:r>
            <a:endParaRPr lang="ja-JP" altLang="en-US" dirty="0">
              <a:solidFill>
                <a:prstClr val="white"/>
              </a:solidFill>
            </a:endParaRPr>
          </a:p>
        </p:txBody>
      </p:sp>
      <p:sp>
        <p:nvSpPr>
          <p:cNvPr id="6" name="スライド番号プレースホルダー 5"/>
          <p:cNvSpPr>
            <a:spLocks noGrp="1"/>
          </p:cNvSpPr>
          <p:nvPr>
            <p:ph type="sldNum" sz="quarter" idx="12"/>
          </p:nvPr>
        </p:nvSpPr>
        <p:spPr/>
        <p:txBody>
          <a:bodyPr/>
          <a:lstStyle/>
          <a:p>
            <a:fld id="{A78F63B4-1C2F-F341-8431-1B36A8C967E5}" type="slidenum">
              <a:rPr lang="ja-JP" altLang="en-US" smtClean="0">
                <a:solidFill>
                  <a:prstClr val="white"/>
                </a:solidFill>
              </a:rPr>
              <a:pPr/>
              <a:t>15</a:t>
            </a:fld>
            <a:endParaRPr lang="ja-JP" altLang="en-US">
              <a:solidFill>
                <a:prstClr val="white"/>
              </a:solidFill>
            </a:endParaRPr>
          </a:p>
        </p:txBody>
      </p:sp>
      <p:sp>
        <p:nvSpPr>
          <p:cNvPr id="9" name="テキスト ボックス 8"/>
          <p:cNvSpPr txBox="1"/>
          <p:nvPr/>
        </p:nvSpPr>
        <p:spPr>
          <a:xfrm>
            <a:off x="560619" y="3994710"/>
            <a:ext cx="8126181" cy="954107"/>
          </a:xfrm>
          <a:prstGeom prst="rect">
            <a:avLst/>
          </a:prstGeom>
          <a:noFill/>
          <a:ln w="38100" cmpd="sng">
            <a:solidFill>
              <a:schemeClr val="accent6"/>
            </a:solidFill>
          </a:ln>
        </p:spPr>
        <p:txBody>
          <a:bodyPr wrap="square" rtlCol="0">
            <a:spAutoFit/>
          </a:bodyPr>
          <a:lstStyle/>
          <a:p>
            <a:pPr algn="ctr"/>
            <a:r>
              <a:rPr lang="en-US" altLang="ja-JP" sz="2800" dirty="0" smtClean="0"/>
              <a:t>2.</a:t>
            </a:r>
            <a:r>
              <a:rPr lang="ja-JP" altLang="en-US" sz="2800" dirty="0" smtClean="0"/>
              <a:t> 類似度が</a:t>
            </a:r>
            <a:r>
              <a:rPr lang="en-US" altLang="ja-JP" sz="2800" dirty="0" smtClean="0"/>
              <a:t>0.7</a:t>
            </a:r>
            <a:r>
              <a:rPr lang="ja-JP" altLang="en-US" sz="2800" dirty="0" smtClean="0"/>
              <a:t>以上のライセンス記述の数を算出</a:t>
            </a:r>
            <a:endParaRPr lang="en-US" altLang="ja-JP" sz="2800" dirty="0" smtClean="0"/>
          </a:p>
          <a:p>
            <a:pPr algn="ctr"/>
            <a:r>
              <a:rPr lang="ja-JP" altLang="en-US" sz="2800" dirty="0" smtClean="0"/>
              <a:t>最大値となるライセンス記述を抽出</a:t>
            </a:r>
            <a:endParaRPr lang="en-US" altLang="ja-JP" sz="2800" dirty="0"/>
          </a:p>
        </p:txBody>
      </p:sp>
      <p:sp>
        <p:nvSpPr>
          <p:cNvPr id="10" name="テキスト ボックス 9"/>
          <p:cNvSpPr txBox="1"/>
          <p:nvPr/>
        </p:nvSpPr>
        <p:spPr>
          <a:xfrm>
            <a:off x="560619" y="5394986"/>
            <a:ext cx="8126181" cy="954107"/>
          </a:xfrm>
          <a:prstGeom prst="rect">
            <a:avLst/>
          </a:prstGeom>
          <a:noFill/>
          <a:ln w="38100" cmpd="sng">
            <a:solidFill>
              <a:schemeClr val="accent6"/>
            </a:solidFill>
          </a:ln>
        </p:spPr>
        <p:txBody>
          <a:bodyPr wrap="square" rtlCol="0">
            <a:spAutoFit/>
          </a:bodyPr>
          <a:lstStyle/>
          <a:p>
            <a:pPr marL="514350" indent="-514350" algn="ctr">
              <a:buAutoNum type="arabicPeriod" startAt="3"/>
            </a:pPr>
            <a:r>
              <a:rPr lang="ja-JP" altLang="en-US" sz="2800" dirty="0" smtClean="0"/>
              <a:t>抽出したライセンス記述の</a:t>
            </a:r>
            <a:endParaRPr lang="en-US" altLang="ja-JP" sz="2800" dirty="0" smtClean="0"/>
          </a:p>
          <a:p>
            <a:pPr algn="ctr"/>
            <a:r>
              <a:rPr lang="ja-JP" altLang="en-US" sz="2800" dirty="0" smtClean="0"/>
              <a:t>ライセンスを確認し</a:t>
            </a:r>
            <a:r>
              <a:rPr lang="en-US" altLang="ja-JP" sz="2800" dirty="0" smtClean="0"/>
              <a:t>0.7</a:t>
            </a:r>
            <a:r>
              <a:rPr lang="ja-JP" altLang="en-US" sz="2800" dirty="0" smtClean="0"/>
              <a:t>の数字が妥当かどうか調べる</a:t>
            </a:r>
            <a:endParaRPr lang="en-US" altLang="ja-JP" sz="2800" dirty="0"/>
          </a:p>
        </p:txBody>
      </p:sp>
      <p:sp>
        <p:nvSpPr>
          <p:cNvPr id="11" name="下矢印 10"/>
          <p:cNvSpPr/>
          <p:nvPr/>
        </p:nvSpPr>
        <p:spPr>
          <a:xfrm>
            <a:off x="4335690" y="4948817"/>
            <a:ext cx="484632" cy="423637"/>
          </a:xfrm>
          <a:prstGeom prst="downArrow">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 name="テキスト ボックス 11"/>
          <p:cNvSpPr txBox="1"/>
          <p:nvPr/>
        </p:nvSpPr>
        <p:spPr>
          <a:xfrm>
            <a:off x="560619" y="2627866"/>
            <a:ext cx="8126181" cy="954107"/>
          </a:xfrm>
          <a:prstGeom prst="rect">
            <a:avLst/>
          </a:prstGeom>
          <a:noFill/>
          <a:ln w="38100" cmpd="sng">
            <a:solidFill>
              <a:schemeClr val="accent6"/>
            </a:solidFill>
          </a:ln>
        </p:spPr>
        <p:txBody>
          <a:bodyPr wrap="square" rtlCol="0">
            <a:spAutoFit/>
          </a:bodyPr>
          <a:lstStyle/>
          <a:p>
            <a:pPr algn="ctr"/>
            <a:r>
              <a:rPr lang="en-US" altLang="ja-JP" sz="2800" dirty="0" smtClean="0"/>
              <a:t>1</a:t>
            </a:r>
            <a:r>
              <a:rPr kumimoji="1" lang="ja-JP" altLang="en-US" sz="2800" dirty="0" smtClean="0"/>
              <a:t>．各クラスタの全記述どうしの</a:t>
            </a:r>
            <a:endParaRPr kumimoji="1" lang="en-US" altLang="ja-JP" sz="2800" dirty="0" smtClean="0"/>
          </a:p>
          <a:p>
            <a:pPr algn="ctr"/>
            <a:r>
              <a:rPr kumimoji="1" lang="ja-JP" altLang="en-US" sz="2800" dirty="0" smtClean="0"/>
              <a:t>レーベインシュタイン距離を求める</a:t>
            </a:r>
            <a:endParaRPr lang="en-US" altLang="ja-JP" sz="2800" dirty="0" smtClean="0"/>
          </a:p>
        </p:txBody>
      </p:sp>
      <p:sp>
        <p:nvSpPr>
          <p:cNvPr id="13" name="下矢印 12"/>
          <p:cNvSpPr/>
          <p:nvPr/>
        </p:nvSpPr>
        <p:spPr>
          <a:xfrm>
            <a:off x="4335690" y="3581973"/>
            <a:ext cx="484632" cy="429153"/>
          </a:xfrm>
          <a:prstGeom prst="downArrow">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 name="テキスト ボックス 13"/>
          <p:cNvSpPr txBox="1"/>
          <p:nvPr/>
        </p:nvSpPr>
        <p:spPr>
          <a:xfrm>
            <a:off x="560619" y="1830779"/>
            <a:ext cx="3684222" cy="523220"/>
          </a:xfrm>
          <a:prstGeom prst="rect">
            <a:avLst/>
          </a:prstGeom>
          <a:noFill/>
        </p:spPr>
        <p:txBody>
          <a:bodyPr wrap="none" rtlCol="0">
            <a:spAutoFit/>
          </a:bodyPr>
          <a:lstStyle/>
          <a:p>
            <a:r>
              <a:rPr kumimoji="1" lang="ja-JP" altLang="en-US" sz="2800" dirty="0" smtClean="0"/>
              <a:t>以下を各クラスタで行う</a:t>
            </a:r>
            <a:endParaRPr kumimoji="1" lang="ja-JP" altLang="en-US" sz="2800" dirty="0"/>
          </a:p>
        </p:txBody>
      </p:sp>
    </p:spTree>
    <p:extLst>
      <p:ext uri="{BB962C8B-B14F-4D97-AF65-F5344CB8AC3E}">
        <p14:creationId xmlns:p14="http://schemas.microsoft.com/office/powerpoint/2010/main" val="378848961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レーベインシュタイン距離</a:t>
            </a:r>
            <a:endParaRPr kumimoji="1" lang="ja-JP" altLang="en-US" dirty="0"/>
          </a:p>
        </p:txBody>
      </p:sp>
      <p:sp>
        <p:nvSpPr>
          <p:cNvPr id="3" name="コンテンツ プレースホルダー 2"/>
          <p:cNvSpPr>
            <a:spLocks noGrp="1"/>
          </p:cNvSpPr>
          <p:nvPr>
            <p:ph idx="1"/>
          </p:nvPr>
        </p:nvSpPr>
        <p:spPr/>
        <p:txBody>
          <a:bodyPr/>
          <a:lstStyle/>
          <a:p>
            <a:r>
              <a:rPr lang="ja-JP" altLang="en-US" dirty="0"/>
              <a:t>一つの文字列を別の文字列に変形するのに必要な手順の最小</a:t>
            </a:r>
            <a:r>
              <a:rPr lang="ja-JP" altLang="en-US" dirty="0" smtClean="0"/>
              <a:t>回数</a:t>
            </a:r>
            <a:endParaRPr lang="en-US" altLang="ja-JP" dirty="0" smtClean="0"/>
          </a:p>
          <a:p>
            <a:r>
              <a:rPr lang="ja-JP" altLang="en-US" dirty="0" smtClean="0"/>
              <a:t>例：</a:t>
            </a:r>
            <a:r>
              <a:rPr lang="en-US" altLang="ja-JP" dirty="0" smtClean="0"/>
              <a:t>k</a:t>
            </a:r>
            <a:r>
              <a:rPr kumimoji="1" lang="en-US" altLang="ja-JP" dirty="0" smtClean="0"/>
              <a:t>itten</a:t>
            </a:r>
            <a:r>
              <a:rPr lang="ja-JP" altLang="en-US" dirty="0" smtClean="0"/>
              <a:t>，</a:t>
            </a:r>
            <a:r>
              <a:rPr lang="en-US" altLang="ja-JP" dirty="0" smtClean="0"/>
              <a:t>sitting=4</a:t>
            </a:r>
            <a:endParaRPr lang="en-US" altLang="ja-JP" dirty="0"/>
          </a:p>
          <a:p>
            <a:pPr marL="914400" lvl="1" indent="-514350">
              <a:buFont typeface="+mj-lt"/>
              <a:buAutoNum type="arabicPeriod"/>
            </a:pPr>
            <a:r>
              <a:rPr lang="en-US" altLang="ja-JP" dirty="0" smtClean="0"/>
              <a:t>kitten</a:t>
            </a:r>
            <a:endParaRPr lang="en-US" altLang="ja-JP" dirty="0"/>
          </a:p>
          <a:p>
            <a:pPr marL="914400" lvl="1" indent="-514350">
              <a:buFont typeface="+mj-lt"/>
              <a:buAutoNum type="arabicPeriod"/>
            </a:pPr>
            <a:r>
              <a:rPr lang="en-US" altLang="ja-JP" dirty="0" err="1"/>
              <a:t>sitten</a:t>
            </a:r>
            <a:r>
              <a:rPr lang="en-US" altLang="ja-JP" dirty="0"/>
              <a:t> </a:t>
            </a:r>
            <a:r>
              <a:rPr lang="ja-JP" altLang="en-US" dirty="0"/>
              <a:t>（“</a:t>
            </a:r>
            <a:r>
              <a:rPr lang="en-US" altLang="ja-JP" dirty="0"/>
              <a:t>k”</a:t>
            </a:r>
            <a:r>
              <a:rPr lang="ja-JP" altLang="en-US" dirty="0"/>
              <a:t>を“</a:t>
            </a:r>
            <a:r>
              <a:rPr lang="en-US" altLang="ja-JP" dirty="0"/>
              <a:t>s”</a:t>
            </a:r>
            <a:r>
              <a:rPr lang="ja-JP" altLang="en-US" dirty="0"/>
              <a:t>に置換）</a:t>
            </a:r>
          </a:p>
          <a:p>
            <a:pPr marL="914400" lvl="1" indent="-514350">
              <a:buFont typeface="+mj-lt"/>
              <a:buAutoNum type="arabicPeriod"/>
            </a:pPr>
            <a:r>
              <a:rPr lang="en-US" altLang="ja-JP" dirty="0" err="1"/>
              <a:t>sittin</a:t>
            </a:r>
            <a:r>
              <a:rPr lang="en-US" altLang="ja-JP" dirty="0"/>
              <a:t> </a:t>
            </a:r>
            <a:r>
              <a:rPr lang="ja-JP" altLang="en-US" dirty="0"/>
              <a:t>（“</a:t>
            </a:r>
            <a:r>
              <a:rPr lang="en-US" altLang="ja-JP" dirty="0"/>
              <a:t>e”</a:t>
            </a:r>
            <a:r>
              <a:rPr lang="ja-JP" altLang="en-US" dirty="0"/>
              <a:t>を“</a:t>
            </a:r>
            <a:r>
              <a:rPr lang="en-US" altLang="ja-JP" dirty="0" err="1"/>
              <a:t>i</a:t>
            </a:r>
            <a:r>
              <a:rPr lang="en-US" altLang="ja-JP" dirty="0"/>
              <a:t>”</a:t>
            </a:r>
            <a:r>
              <a:rPr lang="ja-JP" altLang="en-US" dirty="0"/>
              <a:t>に置換）</a:t>
            </a:r>
          </a:p>
          <a:p>
            <a:pPr marL="914400" lvl="1" indent="-514350">
              <a:buFont typeface="+mj-lt"/>
              <a:buAutoNum type="arabicPeriod"/>
            </a:pPr>
            <a:r>
              <a:rPr lang="en-US" altLang="ja-JP" dirty="0"/>
              <a:t>sitting </a:t>
            </a:r>
            <a:r>
              <a:rPr lang="ja-JP" altLang="en-US" dirty="0"/>
              <a:t>（“</a:t>
            </a:r>
            <a:r>
              <a:rPr lang="en-US" altLang="ja-JP" dirty="0"/>
              <a:t>g”</a:t>
            </a:r>
            <a:r>
              <a:rPr lang="ja-JP" altLang="en-US" dirty="0"/>
              <a:t>を挿入して終了</a:t>
            </a:r>
            <a:r>
              <a:rPr lang="ja-JP" altLang="en-US" dirty="0" smtClean="0"/>
              <a:t>）</a:t>
            </a:r>
            <a:endParaRPr lang="en-US" altLang="ja-JP" dirty="0" smtClean="0"/>
          </a:p>
          <a:p>
            <a:pPr marL="914400" lvl="1" indent="-514350">
              <a:buFont typeface="+mj-lt"/>
              <a:buAutoNum type="arabicPeriod"/>
            </a:pPr>
            <a:endParaRPr lang="en-US" altLang="ja-JP" dirty="0"/>
          </a:p>
          <a:p>
            <a:r>
              <a:rPr lang="ja-JP" altLang="en-US" dirty="0" smtClean="0"/>
              <a:t>レーベインシュタイン距離を最大文字数で割って正規化した値を類似度として用いる</a:t>
            </a:r>
            <a:endParaRPr lang="en-US" altLang="ja-JP" dirty="0" smtClean="0"/>
          </a:p>
          <a:p>
            <a:pPr marL="0" indent="0">
              <a:buNone/>
            </a:pPr>
            <a:endParaRPr kumimoji="1" lang="ja-JP" altLang="en-US" dirty="0"/>
          </a:p>
        </p:txBody>
      </p:sp>
      <p:sp>
        <p:nvSpPr>
          <p:cNvPr id="4" name="日付プレースホルダー 3"/>
          <p:cNvSpPr>
            <a:spLocks noGrp="1"/>
          </p:cNvSpPr>
          <p:nvPr>
            <p:ph type="dt" sz="half" idx="10"/>
          </p:nvPr>
        </p:nvSpPr>
        <p:spPr/>
        <p:txBody>
          <a:bodyPr/>
          <a:lstStyle/>
          <a:p>
            <a:r>
              <a:rPr lang="en-US" altLang="ja-JP" smtClean="0">
                <a:solidFill>
                  <a:prstClr val="white"/>
                </a:solidFill>
              </a:rPr>
              <a:t>2015/02/23</a:t>
            </a:r>
            <a:endParaRPr lang="ja-JP" altLang="en-US">
              <a:solidFill>
                <a:prstClr val="white"/>
              </a:solidFill>
            </a:endParaRPr>
          </a:p>
        </p:txBody>
      </p:sp>
      <p:sp>
        <p:nvSpPr>
          <p:cNvPr id="5" name="フッター プレースホルダー 4"/>
          <p:cNvSpPr>
            <a:spLocks noGrp="1"/>
          </p:cNvSpPr>
          <p:nvPr>
            <p:ph type="ftr" sz="quarter" idx="11"/>
          </p:nvPr>
        </p:nvSpPr>
        <p:spPr/>
        <p:txBody>
          <a:bodyPr/>
          <a:lstStyle/>
          <a:p>
            <a:r>
              <a:rPr lang="ja-JP" altLang="en-US" smtClean="0">
                <a:solidFill>
                  <a:prstClr val="white"/>
                </a:solidFill>
              </a:rPr>
              <a:t>テキストマイニングに基づく</a:t>
            </a:r>
            <a:r>
              <a:rPr lang="en-US" altLang="ja-JP" smtClean="0">
                <a:solidFill>
                  <a:prstClr val="white"/>
                </a:solidFill>
              </a:rPr>
              <a:t>OSS</a:t>
            </a:r>
            <a:r>
              <a:rPr lang="ja-JP" altLang="en-US" smtClean="0">
                <a:solidFill>
                  <a:prstClr val="white"/>
                </a:solidFill>
              </a:rPr>
              <a:t>ライセンス記述の分析：</a:t>
            </a:r>
            <a:r>
              <a:rPr lang="en-US" altLang="ja-JP" smtClean="0">
                <a:solidFill>
                  <a:prstClr val="white"/>
                </a:solidFill>
              </a:rPr>
              <a:t>OSS</a:t>
            </a:r>
            <a:r>
              <a:rPr lang="ja-JP" altLang="en-US" smtClean="0">
                <a:solidFill>
                  <a:prstClr val="white"/>
                </a:solidFill>
              </a:rPr>
              <a:t>ライセンス特定のためのルール作成支援</a:t>
            </a:r>
            <a:endParaRPr lang="ja-JP" altLang="en-US" dirty="0">
              <a:solidFill>
                <a:prstClr val="white"/>
              </a:solidFill>
            </a:endParaRPr>
          </a:p>
        </p:txBody>
      </p:sp>
      <p:sp>
        <p:nvSpPr>
          <p:cNvPr id="6" name="スライド番号プレースホルダー 5"/>
          <p:cNvSpPr>
            <a:spLocks noGrp="1"/>
          </p:cNvSpPr>
          <p:nvPr>
            <p:ph type="sldNum" sz="quarter" idx="12"/>
          </p:nvPr>
        </p:nvSpPr>
        <p:spPr/>
        <p:txBody>
          <a:bodyPr/>
          <a:lstStyle/>
          <a:p>
            <a:fld id="{A78F63B4-1C2F-F341-8431-1B36A8C967E5}" type="slidenum">
              <a:rPr lang="ja-JP" altLang="en-US" smtClean="0">
                <a:solidFill>
                  <a:prstClr val="white"/>
                </a:solidFill>
              </a:rPr>
              <a:pPr/>
              <a:t>16</a:t>
            </a:fld>
            <a:endParaRPr lang="ja-JP" altLang="en-US">
              <a:solidFill>
                <a:prstClr val="white"/>
              </a:solidFill>
            </a:endParaRPr>
          </a:p>
        </p:txBody>
      </p:sp>
    </p:spTree>
    <p:extLst>
      <p:ext uri="{BB962C8B-B14F-4D97-AF65-F5344CB8AC3E}">
        <p14:creationId xmlns:p14="http://schemas.microsoft.com/office/powerpoint/2010/main" val="59158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332656"/>
            <a:ext cx="8229600" cy="733090"/>
          </a:xfrm>
        </p:spPr>
        <p:txBody>
          <a:bodyPr/>
          <a:lstStyle/>
          <a:p>
            <a:r>
              <a:rPr kumimoji="1" lang="ja-JP" altLang="en-US" dirty="0" smtClean="0"/>
              <a:t>図解</a:t>
            </a:r>
            <a:endParaRPr kumimoji="1" lang="ja-JP" altLang="en-US" dirty="0"/>
          </a:p>
        </p:txBody>
      </p:sp>
      <p:graphicFrame>
        <p:nvGraphicFramePr>
          <p:cNvPr id="8" name="コンテンツ プレースホルダー 7"/>
          <p:cNvGraphicFramePr>
            <a:graphicFrameLocks noGrp="1"/>
          </p:cNvGraphicFramePr>
          <p:nvPr>
            <p:ph idx="1"/>
            <p:extLst>
              <p:ext uri="{D42A27DB-BD31-4B8C-83A1-F6EECF244321}">
                <p14:modId xmlns:p14="http://schemas.microsoft.com/office/powerpoint/2010/main" val="3945685002"/>
              </p:ext>
            </p:extLst>
          </p:nvPr>
        </p:nvGraphicFramePr>
        <p:xfrm>
          <a:off x="102190" y="1206955"/>
          <a:ext cx="9041810" cy="4155440"/>
        </p:xfrm>
        <a:graphic>
          <a:graphicData uri="http://schemas.openxmlformats.org/drawingml/2006/table">
            <a:tbl>
              <a:tblPr firstRow="1" bandRow="1">
                <a:tableStyleId>{5940675A-B579-460E-94D1-54222C63F5DA}</a:tableStyleId>
              </a:tblPr>
              <a:tblGrid>
                <a:gridCol w="1124066"/>
                <a:gridCol w="800841"/>
                <a:gridCol w="787636"/>
                <a:gridCol w="904181"/>
                <a:gridCol w="904181"/>
                <a:gridCol w="904181"/>
                <a:gridCol w="904181"/>
                <a:gridCol w="904181"/>
                <a:gridCol w="904181"/>
                <a:gridCol w="904181"/>
              </a:tblGrid>
              <a:tr h="370840">
                <a:tc>
                  <a:txBody>
                    <a:bodyPr/>
                    <a:lstStyle/>
                    <a:p>
                      <a:r>
                        <a:rPr kumimoji="1" lang="ja-JP" altLang="en-US" dirty="0" smtClean="0"/>
                        <a:t>クラスタ</a:t>
                      </a:r>
                      <a:r>
                        <a:rPr kumimoji="1" lang="en-US" altLang="ja-JP" dirty="0" smtClean="0"/>
                        <a:t>A</a:t>
                      </a:r>
                      <a:endParaRPr kumimoji="1" lang="ja-JP" altLang="en-US" dirty="0"/>
                    </a:p>
                  </a:txBody>
                  <a:tcPr>
                    <a:solidFill>
                      <a:schemeClr val="accent6">
                        <a:lumMod val="20000"/>
                        <a:lumOff val="80000"/>
                      </a:schemeClr>
                    </a:solidFill>
                  </a:tcPr>
                </a:tc>
                <a:tc>
                  <a:txBody>
                    <a:bodyPr/>
                    <a:lstStyle/>
                    <a:p>
                      <a:pPr algn="l" fontAlgn="b"/>
                      <a:r>
                        <a:rPr lang="ja-JP" altLang="en-US" sz="2000" u="none" strike="noStrike" dirty="0">
                          <a:effectLst/>
                        </a:rPr>
                        <a:t>文書</a:t>
                      </a:r>
                      <a:r>
                        <a:rPr lang="en-US" altLang="ja-JP" sz="2000" u="none" strike="noStrike" dirty="0">
                          <a:effectLst/>
                        </a:rPr>
                        <a:t>1</a:t>
                      </a:r>
                      <a:endParaRPr lang="en-US" altLang="ja-JP" sz="2000" b="0" i="0" u="none" strike="noStrike" dirty="0">
                        <a:solidFill>
                          <a:srgbClr val="000000"/>
                        </a:solidFill>
                        <a:effectLst/>
                        <a:latin typeface="ＭＳ Ｐゴシック"/>
                      </a:endParaRPr>
                    </a:p>
                  </a:txBody>
                  <a:tcPr marL="12700" marR="12700" marT="12700" marB="0" anchor="b">
                    <a:solidFill>
                      <a:schemeClr val="accent6">
                        <a:lumMod val="20000"/>
                        <a:lumOff val="80000"/>
                      </a:schemeClr>
                    </a:solidFill>
                  </a:tcPr>
                </a:tc>
                <a:tc>
                  <a:txBody>
                    <a:bodyPr/>
                    <a:lstStyle/>
                    <a:p>
                      <a:pPr algn="l" fontAlgn="b"/>
                      <a:r>
                        <a:rPr lang="ja-JP" altLang="en-US" sz="2000" u="none" strike="noStrike" dirty="0">
                          <a:effectLst/>
                        </a:rPr>
                        <a:t>文書</a:t>
                      </a:r>
                      <a:r>
                        <a:rPr lang="en-US" altLang="ja-JP" sz="2000" u="none" strike="noStrike" dirty="0">
                          <a:effectLst/>
                        </a:rPr>
                        <a:t>2</a:t>
                      </a:r>
                      <a:endParaRPr lang="en-US" altLang="ja-JP" sz="2000" b="0" i="0" u="none" strike="noStrike" dirty="0">
                        <a:solidFill>
                          <a:srgbClr val="000000"/>
                        </a:solidFill>
                        <a:effectLst/>
                        <a:latin typeface="ＭＳ Ｐゴシック"/>
                      </a:endParaRPr>
                    </a:p>
                  </a:txBody>
                  <a:tcPr marL="12700" marR="12700" marT="12700" marB="0" anchor="b">
                    <a:solidFill>
                      <a:schemeClr val="accent6">
                        <a:lumMod val="20000"/>
                        <a:lumOff val="80000"/>
                      </a:schemeClr>
                    </a:solidFill>
                  </a:tcPr>
                </a:tc>
                <a:tc>
                  <a:txBody>
                    <a:bodyPr/>
                    <a:lstStyle/>
                    <a:p>
                      <a:pPr algn="l" fontAlgn="b"/>
                      <a:r>
                        <a:rPr lang="ja-JP" altLang="en-US" sz="2000" u="none" strike="noStrike" dirty="0">
                          <a:effectLst/>
                        </a:rPr>
                        <a:t>文書</a:t>
                      </a:r>
                      <a:r>
                        <a:rPr lang="en-US" altLang="ja-JP" sz="2000" u="none" strike="noStrike" dirty="0">
                          <a:effectLst/>
                        </a:rPr>
                        <a:t>3</a:t>
                      </a:r>
                      <a:endParaRPr lang="en-US" altLang="ja-JP" sz="2000" b="0" i="0" u="none" strike="noStrike" dirty="0">
                        <a:solidFill>
                          <a:srgbClr val="000000"/>
                        </a:solidFill>
                        <a:effectLst/>
                        <a:latin typeface="ＭＳ Ｐゴシック"/>
                      </a:endParaRPr>
                    </a:p>
                  </a:txBody>
                  <a:tcPr marL="12700" marR="12700" marT="12700" marB="0" anchor="b">
                    <a:solidFill>
                      <a:schemeClr val="accent6">
                        <a:lumMod val="20000"/>
                        <a:lumOff val="80000"/>
                      </a:schemeClr>
                    </a:solidFill>
                  </a:tcPr>
                </a:tc>
                <a:tc>
                  <a:txBody>
                    <a:bodyPr/>
                    <a:lstStyle/>
                    <a:p>
                      <a:pPr algn="l" fontAlgn="b"/>
                      <a:r>
                        <a:rPr lang="ja-JP" altLang="en-US" sz="2000" u="none" strike="noStrike" dirty="0">
                          <a:effectLst/>
                        </a:rPr>
                        <a:t>文書</a:t>
                      </a:r>
                      <a:r>
                        <a:rPr lang="en-US" altLang="ja-JP" sz="2000" u="none" strike="noStrike" dirty="0">
                          <a:effectLst/>
                        </a:rPr>
                        <a:t>4</a:t>
                      </a:r>
                      <a:endParaRPr lang="en-US" altLang="ja-JP" sz="2000" b="0" i="0" u="none" strike="noStrike" dirty="0">
                        <a:solidFill>
                          <a:srgbClr val="000000"/>
                        </a:solidFill>
                        <a:effectLst/>
                        <a:latin typeface="ＭＳ Ｐゴシック"/>
                      </a:endParaRPr>
                    </a:p>
                  </a:txBody>
                  <a:tcPr marL="12700" marR="12700" marT="12700" marB="0" anchor="b">
                    <a:solidFill>
                      <a:schemeClr val="accent6">
                        <a:lumMod val="20000"/>
                        <a:lumOff val="80000"/>
                      </a:schemeClr>
                    </a:solidFill>
                  </a:tcPr>
                </a:tc>
                <a:tc>
                  <a:txBody>
                    <a:bodyPr/>
                    <a:lstStyle/>
                    <a:p>
                      <a:pPr algn="l" fontAlgn="b"/>
                      <a:r>
                        <a:rPr lang="ja-JP" altLang="en-US" sz="2000" u="none" strike="noStrike" dirty="0">
                          <a:effectLst/>
                        </a:rPr>
                        <a:t>文書</a:t>
                      </a:r>
                      <a:r>
                        <a:rPr lang="en-US" altLang="ja-JP" sz="2000" u="none" strike="noStrike" dirty="0">
                          <a:effectLst/>
                        </a:rPr>
                        <a:t>5</a:t>
                      </a:r>
                      <a:endParaRPr lang="en-US" altLang="ja-JP" sz="2000" b="0" i="0" u="none" strike="noStrike" dirty="0">
                        <a:solidFill>
                          <a:srgbClr val="000000"/>
                        </a:solidFill>
                        <a:effectLst/>
                        <a:latin typeface="ＭＳ Ｐゴシック"/>
                      </a:endParaRPr>
                    </a:p>
                  </a:txBody>
                  <a:tcPr marL="12700" marR="12700" marT="12700" marB="0" anchor="b">
                    <a:solidFill>
                      <a:schemeClr val="accent6">
                        <a:lumMod val="20000"/>
                        <a:lumOff val="80000"/>
                      </a:schemeClr>
                    </a:solidFill>
                  </a:tcPr>
                </a:tc>
                <a:tc>
                  <a:txBody>
                    <a:bodyPr/>
                    <a:lstStyle/>
                    <a:p>
                      <a:pPr algn="l" fontAlgn="b"/>
                      <a:r>
                        <a:rPr lang="ja-JP" altLang="en-US" sz="2000" u="none" strike="noStrike" dirty="0">
                          <a:effectLst/>
                        </a:rPr>
                        <a:t>文書</a:t>
                      </a:r>
                      <a:r>
                        <a:rPr lang="en-US" altLang="ja-JP" sz="2000" u="none" strike="noStrike" dirty="0">
                          <a:effectLst/>
                        </a:rPr>
                        <a:t>6</a:t>
                      </a:r>
                      <a:endParaRPr lang="en-US" altLang="ja-JP" sz="2000" b="0" i="0" u="none" strike="noStrike" dirty="0">
                        <a:solidFill>
                          <a:srgbClr val="000000"/>
                        </a:solidFill>
                        <a:effectLst/>
                        <a:latin typeface="ＭＳ Ｐゴシック"/>
                      </a:endParaRPr>
                    </a:p>
                  </a:txBody>
                  <a:tcPr marL="12700" marR="12700" marT="12700" marB="0" anchor="b">
                    <a:solidFill>
                      <a:schemeClr val="accent6">
                        <a:lumMod val="20000"/>
                        <a:lumOff val="80000"/>
                      </a:schemeClr>
                    </a:solidFill>
                  </a:tcPr>
                </a:tc>
                <a:tc>
                  <a:txBody>
                    <a:bodyPr/>
                    <a:lstStyle/>
                    <a:p>
                      <a:pPr algn="l" fontAlgn="b"/>
                      <a:r>
                        <a:rPr lang="ja-JP" altLang="en-US" sz="2000" u="none" strike="noStrike" dirty="0">
                          <a:effectLst/>
                        </a:rPr>
                        <a:t>文書</a:t>
                      </a:r>
                      <a:r>
                        <a:rPr lang="en-US" altLang="ja-JP" sz="2000" u="none" strike="noStrike" dirty="0">
                          <a:effectLst/>
                        </a:rPr>
                        <a:t>7</a:t>
                      </a:r>
                      <a:endParaRPr lang="en-US" altLang="ja-JP" sz="2000" b="0" i="0" u="none" strike="noStrike" dirty="0">
                        <a:solidFill>
                          <a:srgbClr val="000000"/>
                        </a:solidFill>
                        <a:effectLst/>
                        <a:latin typeface="ＭＳ Ｐゴシック"/>
                      </a:endParaRPr>
                    </a:p>
                  </a:txBody>
                  <a:tcPr marL="12700" marR="12700" marT="12700" marB="0" anchor="b">
                    <a:solidFill>
                      <a:schemeClr val="accent6">
                        <a:lumMod val="20000"/>
                        <a:lumOff val="80000"/>
                      </a:schemeClr>
                    </a:solidFill>
                  </a:tcPr>
                </a:tc>
                <a:tc>
                  <a:txBody>
                    <a:bodyPr/>
                    <a:lstStyle/>
                    <a:p>
                      <a:pPr algn="l" fontAlgn="b"/>
                      <a:r>
                        <a:rPr lang="ja-JP" altLang="en-US" sz="2000" u="none" strike="noStrike" dirty="0">
                          <a:effectLst/>
                        </a:rPr>
                        <a:t>文書</a:t>
                      </a:r>
                      <a:r>
                        <a:rPr lang="en-US" altLang="ja-JP" sz="2000" u="none" strike="noStrike" dirty="0">
                          <a:effectLst/>
                        </a:rPr>
                        <a:t>8</a:t>
                      </a:r>
                      <a:endParaRPr lang="en-US" altLang="ja-JP" sz="2000" b="0" i="0" u="none" strike="noStrike" dirty="0">
                        <a:solidFill>
                          <a:srgbClr val="000000"/>
                        </a:solidFill>
                        <a:effectLst/>
                        <a:latin typeface="ＭＳ Ｐゴシック"/>
                      </a:endParaRPr>
                    </a:p>
                  </a:txBody>
                  <a:tcPr marL="12700" marR="12700" marT="12700" marB="0" anchor="b">
                    <a:solidFill>
                      <a:schemeClr val="accent6">
                        <a:lumMod val="20000"/>
                        <a:lumOff val="80000"/>
                      </a:schemeClr>
                    </a:solidFill>
                  </a:tcPr>
                </a:tc>
                <a:tc>
                  <a:txBody>
                    <a:bodyPr/>
                    <a:lstStyle/>
                    <a:p>
                      <a:pPr algn="l" fontAlgn="b"/>
                      <a:r>
                        <a:rPr lang="ja-JP" altLang="en-US" sz="2000" u="none" strike="noStrike" dirty="0">
                          <a:effectLst/>
                        </a:rPr>
                        <a:t>文書</a:t>
                      </a:r>
                      <a:r>
                        <a:rPr lang="en-US" altLang="ja-JP" sz="2000" u="none" strike="noStrike" dirty="0">
                          <a:effectLst/>
                        </a:rPr>
                        <a:t>9</a:t>
                      </a:r>
                      <a:endParaRPr lang="en-US" altLang="ja-JP" sz="2000" b="0" i="0" u="none" strike="noStrike" dirty="0">
                        <a:solidFill>
                          <a:srgbClr val="000000"/>
                        </a:solidFill>
                        <a:effectLst/>
                        <a:latin typeface="ＭＳ Ｐゴシック"/>
                      </a:endParaRPr>
                    </a:p>
                  </a:txBody>
                  <a:tcPr marL="12700" marR="12700" marT="12700" marB="0" anchor="b">
                    <a:solidFill>
                      <a:schemeClr val="accent6">
                        <a:lumMod val="20000"/>
                        <a:lumOff val="80000"/>
                      </a:schemeClr>
                    </a:solidFill>
                  </a:tcPr>
                </a:tc>
              </a:tr>
              <a:tr h="370840">
                <a:tc>
                  <a:txBody>
                    <a:bodyPr/>
                    <a:lstStyle/>
                    <a:p>
                      <a:pPr algn="l" fontAlgn="b"/>
                      <a:r>
                        <a:rPr lang="ja-JP" altLang="en-US" sz="2000" u="none" strike="noStrike" dirty="0">
                          <a:effectLst/>
                        </a:rPr>
                        <a:t>文書</a:t>
                      </a:r>
                      <a:r>
                        <a:rPr lang="en-US" altLang="ja-JP" sz="2000" u="none" strike="noStrike" dirty="0">
                          <a:effectLst/>
                        </a:rPr>
                        <a:t>1</a:t>
                      </a:r>
                      <a:endParaRPr lang="en-US" altLang="ja-JP" sz="2000" b="0" i="0" u="none" strike="noStrike" dirty="0">
                        <a:solidFill>
                          <a:srgbClr val="000000"/>
                        </a:solidFill>
                        <a:effectLst/>
                        <a:latin typeface="ＭＳ Ｐゴシック"/>
                      </a:endParaRPr>
                    </a:p>
                  </a:txBody>
                  <a:tcPr marL="12700" marR="12700" marT="12700" marB="0" anchor="b">
                    <a:solidFill>
                      <a:schemeClr val="accent6">
                        <a:lumMod val="20000"/>
                        <a:lumOff val="80000"/>
                      </a:schemeClr>
                    </a:solidFill>
                  </a:tcPr>
                </a:tc>
                <a:tc>
                  <a:txBody>
                    <a:bodyPr/>
                    <a:lstStyle/>
                    <a:p>
                      <a:pPr algn="r" fontAlgn="b"/>
                      <a:r>
                        <a:rPr lang="en-US" altLang="ja-JP" sz="2400" b="0" i="0" u="none" strike="noStrike" dirty="0" smtClean="0">
                          <a:solidFill>
                            <a:srgbClr val="FF0000"/>
                          </a:solidFill>
                          <a:effectLst/>
                          <a:latin typeface="ＭＳ Ｐゴシック"/>
                        </a:rPr>
                        <a:t>1</a:t>
                      </a:r>
                      <a:endParaRPr lang="en-US" altLang="ja-JP" sz="2400" b="0" i="0" u="none" strike="noStrike" dirty="0">
                        <a:solidFill>
                          <a:srgbClr val="FF0000"/>
                        </a:solidFill>
                        <a:effectLst/>
                        <a:latin typeface="ＭＳ Ｐゴシック"/>
                      </a:endParaRPr>
                    </a:p>
                  </a:txBody>
                  <a:tcPr marL="12700" marR="12700" marT="12700" marB="0" anchor="b"/>
                </a:tc>
                <a:tc>
                  <a:txBody>
                    <a:bodyPr/>
                    <a:lstStyle/>
                    <a:p>
                      <a:pPr algn="r" fontAlgn="b"/>
                      <a:r>
                        <a:rPr lang="en-US" altLang="ja-JP" sz="2400" b="0" i="0" u="none" strike="noStrike">
                          <a:solidFill>
                            <a:srgbClr val="000000"/>
                          </a:solidFill>
                          <a:effectLst/>
                          <a:latin typeface="ＭＳ Ｐゴシック"/>
                        </a:rPr>
                        <a:t>0.29</a:t>
                      </a:r>
                    </a:p>
                  </a:txBody>
                  <a:tcPr marL="12700" marR="12700" marT="12700" marB="0" anchor="b"/>
                </a:tc>
                <a:tc>
                  <a:txBody>
                    <a:bodyPr/>
                    <a:lstStyle/>
                    <a:p>
                      <a:pPr algn="r" fontAlgn="b"/>
                      <a:r>
                        <a:rPr lang="en-US" altLang="ja-JP" sz="2400" b="0" i="0" u="none" strike="noStrike">
                          <a:solidFill>
                            <a:srgbClr val="000000"/>
                          </a:solidFill>
                          <a:effectLst/>
                          <a:latin typeface="ＭＳ Ｐゴシック"/>
                        </a:rPr>
                        <a:t>0.26</a:t>
                      </a:r>
                    </a:p>
                  </a:txBody>
                  <a:tcPr marL="12700" marR="12700" marT="12700" marB="0" anchor="b"/>
                </a:tc>
                <a:tc>
                  <a:txBody>
                    <a:bodyPr/>
                    <a:lstStyle/>
                    <a:p>
                      <a:pPr algn="r" fontAlgn="b"/>
                      <a:r>
                        <a:rPr lang="en-US" altLang="ja-JP" sz="2400" b="0" i="0" u="none" strike="noStrike">
                          <a:solidFill>
                            <a:srgbClr val="000000"/>
                          </a:solidFill>
                          <a:effectLst/>
                          <a:latin typeface="ＭＳ Ｐゴシック"/>
                        </a:rPr>
                        <a:t>0.29</a:t>
                      </a:r>
                    </a:p>
                  </a:txBody>
                  <a:tcPr marL="12700" marR="12700" marT="12700" marB="0" anchor="b"/>
                </a:tc>
                <a:tc>
                  <a:txBody>
                    <a:bodyPr/>
                    <a:lstStyle/>
                    <a:p>
                      <a:pPr algn="r" fontAlgn="b"/>
                      <a:r>
                        <a:rPr lang="en-US" altLang="ja-JP" sz="2400" b="0" i="0" u="none" strike="noStrike" dirty="0">
                          <a:solidFill>
                            <a:srgbClr val="000000"/>
                          </a:solidFill>
                          <a:effectLst/>
                          <a:latin typeface="ＭＳ Ｐゴシック"/>
                        </a:rPr>
                        <a:t>0.28</a:t>
                      </a:r>
                    </a:p>
                  </a:txBody>
                  <a:tcPr marL="12700" marR="12700" marT="12700" marB="0" anchor="b"/>
                </a:tc>
                <a:tc>
                  <a:txBody>
                    <a:bodyPr/>
                    <a:lstStyle/>
                    <a:p>
                      <a:pPr algn="r" fontAlgn="b"/>
                      <a:r>
                        <a:rPr lang="en-US" altLang="ja-JP" sz="2400" b="0" i="0" u="none" strike="noStrike">
                          <a:solidFill>
                            <a:srgbClr val="000000"/>
                          </a:solidFill>
                          <a:effectLst/>
                          <a:latin typeface="ＭＳ Ｐゴシック"/>
                        </a:rPr>
                        <a:t>0.26</a:t>
                      </a:r>
                    </a:p>
                  </a:txBody>
                  <a:tcPr marL="12700" marR="12700" marT="12700" marB="0" anchor="b"/>
                </a:tc>
                <a:tc>
                  <a:txBody>
                    <a:bodyPr/>
                    <a:lstStyle/>
                    <a:p>
                      <a:pPr algn="r" fontAlgn="b"/>
                      <a:r>
                        <a:rPr lang="en-US" altLang="ja-JP" sz="2400" b="0" i="0" u="none" strike="noStrike" dirty="0" smtClean="0">
                          <a:solidFill>
                            <a:srgbClr val="FF0000"/>
                          </a:solidFill>
                          <a:effectLst/>
                          <a:latin typeface="ＭＳ Ｐゴシック"/>
                        </a:rPr>
                        <a:t>0.87</a:t>
                      </a:r>
                      <a:endParaRPr lang="en-US" altLang="ja-JP" sz="2400" b="0" i="0" u="none" strike="noStrike" dirty="0">
                        <a:solidFill>
                          <a:srgbClr val="FF0000"/>
                        </a:solidFill>
                        <a:effectLst/>
                        <a:latin typeface="ＭＳ Ｐゴシック"/>
                      </a:endParaRPr>
                    </a:p>
                  </a:txBody>
                  <a:tcPr marL="12700" marR="12700" marT="12700" marB="0" anchor="b"/>
                </a:tc>
                <a:tc>
                  <a:txBody>
                    <a:bodyPr/>
                    <a:lstStyle/>
                    <a:p>
                      <a:pPr algn="r" fontAlgn="b"/>
                      <a:r>
                        <a:rPr lang="en-US" altLang="ja-JP" sz="2400" b="0" i="0" u="none" strike="noStrike" dirty="0">
                          <a:solidFill>
                            <a:srgbClr val="000000"/>
                          </a:solidFill>
                          <a:effectLst/>
                          <a:latin typeface="ＭＳ Ｐゴシック"/>
                        </a:rPr>
                        <a:t>0.38</a:t>
                      </a:r>
                    </a:p>
                  </a:txBody>
                  <a:tcPr marL="12700" marR="12700" marT="12700" marB="0" anchor="b"/>
                </a:tc>
                <a:tc>
                  <a:txBody>
                    <a:bodyPr/>
                    <a:lstStyle/>
                    <a:p>
                      <a:pPr algn="r" fontAlgn="b"/>
                      <a:r>
                        <a:rPr lang="en-US" altLang="ja-JP" sz="2400" b="0" i="0" u="none" strike="noStrike" dirty="0" smtClean="0">
                          <a:solidFill>
                            <a:srgbClr val="FF0000"/>
                          </a:solidFill>
                          <a:effectLst/>
                          <a:latin typeface="ＭＳ Ｐゴシック"/>
                        </a:rPr>
                        <a:t>0.77</a:t>
                      </a:r>
                      <a:endParaRPr lang="en-US" altLang="ja-JP" sz="2400" b="0" i="0" u="none" strike="noStrike" dirty="0">
                        <a:solidFill>
                          <a:srgbClr val="FF0000"/>
                        </a:solidFill>
                        <a:effectLst/>
                        <a:latin typeface="ＭＳ Ｐゴシック"/>
                      </a:endParaRPr>
                    </a:p>
                  </a:txBody>
                  <a:tcPr marL="12700" marR="12700" marT="12700" marB="0" anchor="b"/>
                </a:tc>
              </a:tr>
              <a:tr h="370840">
                <a:tc>
                  <a:txBody>
                    <a:bodyPr/>
                    <a:lstStyle/>
                    <a:p>
                      <a:pPr algn="l" fontAlgn="b"/>
                      <a:r>
                        <a:rPr lang="ja-JP" altLang="en-US" sz="2000" u="none" strike="noStrike">
                          <a:effectLst/>
                        </a:rPr>
                        <a:t>文書</a:t>
                      </a:r>
                      <a:r>
                        <a:rPr lang="en-US" altLang="ja-JP" sz="2000" u="none" strike="noStrike">
                          <a:effectLst/>
                        </a:rPr>
                        <a:t>2</a:t>
                      </a:r>
                      <a:endParaRPr lang="en-US" altLang="ja-JP" sz="2000" b="0" i="0" u="none" strike="noStrike">
                        <a:solidFill>
                          <a:srgbClr val="000000"/>
                        </a:solidFill>
                        <a:effectLst/>
                        <a:latin typeface="ＭＳ Ｐゴシック"/>
                      </a:endParaRPr>
                    </a:p>
                  </a:txBody>
                  <a:tcPr marL="12700" marR="12700" marT="12700" marB="0" anchor="b">
                    <a:solidFill>
                      <a:schemeClr val="accent6">
                        <a:lumMod val="20000"/>
                        <a:lumOff val="80000"/>
                      </a:schemeClr>
                    </a:solidFill>
                  </a:tcPr>
                </a:tc>
                <a:tc>
                  <a:txBody>
                    <a:bodyPr/>
                    <a:lstStyle/>
                    <a:p>
                      <a:pPr algn="r" fontAlgn="b"/>
                      <a:r>
                        <a:rPr lang="en-US" altLang="ja-JP" sz="2400" b="0" i="0" u="none" strike="noStrike" dirty="0">
                          <a:solidFill>
                            <a:srgbClr val="000000"/>
                          </a:solidFill>
                          <a:effectLst/>
                          <a:latin typeface="ＭＳ Ｐゴシック"/>
                        </a:rPr>
                        <a:t>0.29</a:t>
                      </a:r>
                    </a:p>
                  </a:txBody>
                  <a:tcPr marL="12700" marR="12700" marT="12700" marB="0" anchor="b"/>
                </a:tc>
                <a:tc>
                  <a:txBody>
                    <a:bodyPr/>
                    <a:lstStyle/>
                    <a:p>
                      <a:pPr algn="r" fontAlgn="b"/>
                      <a:r>
                        <a:rPr lang="en-US" altLang="ja-JP" sz="2400" b="0" i="0" u="none" strike="noStrike" dirty="0" smtClean="0">
                          <a:solidFill>
                            <a:srgbClr val="FF0000"/>
                          </a:solidFill>
                          <a:effectLst/>
                          <a:latin typeface="ＭＳ Ｐゴシック"/>
                        </a:rPr>
                        <a:t>1</a:t>
                      </a:r>
                      <a:endParaRPr lang="en-US" altLang="ja-JP" sz="2400" b="0" i="0" u="none" strike="noStrike" dirty="0">
                        <a:solidFill>
                          <a:srgbClr val="FF0000"/>
                        </a:solidFill>
                        <a:effectLst/>
                        <a:latin typeface="ＭＳ Ｐゴシック"/>
                      </a:endParaRPr>
                    </a:p>
                  </a:txBody>
                  <a:tcPr marL="12700" marR="12700" marT="12700" marB="0" anchor="b"/>
                </a:tc>
                <a:tc>
                  <a:txBody>
                    <a:bodyPr/>
                    <a:lstStyle/>
                    <a:p>
                      <a:pPr algn="r" fontAlgn="b"/>
                      <a:r>
                        <a:rPr lang="en-US" altLang="ja-JP" sz="2400" b="0" i="0" u="none" strike="noStrike" dirty="0">
                          <a:solidFill>
                            <a:srgbClr val="000000"/>
                          </a:solidFill>
                          <a:effectLst/>
                          <a:latin typeface="ＭＳ Ｐゴシック"/>
                        </a:rPr>
                        <a:t>0.31</a:t>
                      </a:r>
                    </a:p>
                  </a:txBody>
                  <a:tcPr marL="12700" marR="12700" marT="12700" marB="0" anchor="b"/>
                </a:tc>
                <a:tc>
                  <a:txBody>
                    <a:bodyPr/>
                    <a:lstStyle/>
                    <a:p>
                      <a:pPr algn="r" fontAlgn="b"/>
                      <a:r>
                        <a:rPr lang="en-US" altLang="ja-JP" sz="2400" b="0" i="0" u="none" strike="noStrike">
                          <a:solidFill>
                            <a:srgbClr val="000000"/>
                          </a:solidFill>
                          <a:effectLst/>
                          <a:latin typeface="ＭＳ Ｐゴシック"/>
                        </a:rPr>
                        <a:t>0.29</a:t>
                      </a:r>
                    </a:p>
                  </a:txBody>
                  <a:tcPr marL="12700" marR="12700" marT="12700" marB="0" anchor="b"/>
                </a:tc>
                <a:tc>
                  <a:txBody>
                    <a:bodyPr/>
                    <a:lstStyle/>
                    <a:p>
                      <a:pPr algn="r" fontAlgn="b"/>
                      <a:r>
                        <a:rPr lang="en-US" altLang="ja-JP" sz="2400" b="0" i="0" u="none" strike="noStrike" dirty="0">
                          <a:solidFill>
                            <a:srgbClr val="000000"/>
                          </a:solidFill>
                          <a:effectLst/>
                          <a:latin typeface="ＭＳ Ｐゴシック"/>
                        </a:rPr>
                        <a:t>0.63</a:t>
                      </a:r>
                    </a:p>
                  </a:txBody>
                  <a:tcPr marL="12700" marR="12700" marT="12700" marB="0" anchor="b"/>
                </a:tc>
                <a:tc>
                  <a:txBody>
                    <a:bodyPr/>
                    <a:lstStyle/>
                    <a:p>
                      <a:pPr algn="r" fontAlgn="b"/>
                      <a:r>
                        <a:rPr lang="en-US" altLang="ja-JP" sz="2400" b="0" i="0" u="none" strike="noStrike">
                          <a:solidFill>
                            <a:srgbClr val="000000"/>
                          </a:solidFill>
                          <a:effectLst/>
                          <a:latin typeface="ＭＳ Ｐゴシック"/>
                        </a:rPr>
                        <a:t>0.31</a:t>
                      </a:r>
                    </a:p>
                  </a:txBody>
                  <a:tcPr marL="12700" marR="12700" marT="12700" marB="0" anchor="b"/>
                </a:tc>
                <a:tc>
                  <a:txBody>
                    <a:bodyPr/>
                    <a:lstStyle/>
                    <a:p>
                      <a:pPr algn="r" fontAlgn="b"/>
                      <a:r>
                        <a:rPr lang="en-US" altLang="ja-JP" sz="2400" b="0" i="0" u="none" strike="noStrike">
                          <a:solidFill>
                            <a:srgbClr val="000000"/>
                          </a:solidFill>
                          <a:effectLst/>
                          <a:latin typeface="ＭＳ Ｐゴシック"/>
                        </a:rPr>
                        <a:t>0.31</a:t>
                      </a:r>
                    </a:p>
                  </a:txBody>
                  <a:tcPr marL="12700" marR="12700" marT="12700" marB="0" anchor="b"/>
                </a:tc>
                <a:tc>
                  <a:txBody>
                    <a:bodyPr/>
                    <a:lstStyle/>
                    <a:p>
                      <a:pPr algn="r" fontAlgn="b"/>
                      <a:r>
                        <a:rPr lang="en-US" altLang="ja-JP" sz="2400" b="0" i="0" u="none" strike="noStrike">
                          <a:solidFill>
                            <a:srgbClr val="000000"/>
                          </a:solidFill>
                          <a:effectLst/>
                          <a:latin typeface="ＭＳ Ｐゴシック"/>
                        </a:rPr>
                        <a:t>0.46</a:t>
                      </a:r>
                    </a:p>
                  </a:txBody>
                  <a:tcPr marL="12700" marR="12700" marT="12700" marB="0" anchor="b"/>
                </a:tc>
                <a:tc>
                  <a:txBody>
                    <a:bodyPr/>
                    <a:lstStyle/>
                    <a:p>
                      <a:pPr algn="r" fontAlgn="b"/>
                      <a:r>
                        <a:rPr lang="en-US" altLang="ja-JP" sz="2400" b="0" i="0" u="none" strike="noStrike">
                          <a:solidFill>
                            <a:srgbClr val="000000"/>
                          </a:solidFill>
                          <a:effectLst/>
                          <a:latin typeface="ＭＳ Ｐゴシック"/>
                        </a:rPr>
                        <a:t>0.33</a:t>
                      </a:r>
                    </a:p>
                  </a:txBody>
                  <a:tcPr marL="12700" marR="12700" marT="12700" marB="0" anchor="b"/>
                </a:tc>
              </a:tr>
              <a:tr h="370840">
                <a:tc>
                  <a:txBody>
                    <a:bodyPr/>
                    <a:lstStyle/>
                    <a:p>
                      <a:pPr algn="l" fontAlgn="b"/>
                      <a:r>
                        <a:rPr lang="ja-JP" altLang="en-US" sz="2000" u="none" strike="noStrike" dirty="0">
                          <a:effectLst/>
                        </a:rPr>
                        <a:t>文書</a:t>
                      </a:r>
                      <a:r>
                        <a:rPr lang="en-US" altLang="ja-JP" sz="2000" u="none" strike="noStrike" dirty="0">
                          <a:effectLst/>
                        </a:rPr>
                        <a:t>3</a:t>
                      </a:r>
                      <a:endParaRPr lang="en-US" altLang="ja-JP" sz="2000" b="0" i="0" u="none" strike="noStrike" dirty="0">
                        <a:solidFill>
                          <a:srgbClr val="000000"/>
                        </a:solidFill>
                        <a:effectLst/>
                        <a:latin typeface="ＭＳ Ｐゴシック"/>
                      </a:endParaRPr>
                    </a:p>
                  </a:txBody>
                  <a:tcPr marL="12700" marR="12700" marT="12700" marB="0" anchor="b">
                    <a:solidFill>
                      <a:schemeClr val="accent6">
                        <a:lumMod val="20000"/>
                        <a:lumOff val="80000"/>
                      </a:schemeClr>
                    </a:solidFill>
                  </a:tcPr>
                </a:tc>
                <a:tc>
                  <a:txBody>
                    <a:bodyPr/>
                    <a:lstStyle/>
                    <a:p>
                      <a:pPr algn="r" fontAlgn="b"/>
                      <a:r>
                        <a:rPr lang="en-US" altLang="ja-JP" sz="2400" b="0" i="0" u="none" strike="noStrike">
                          <a:solidFill>
                            <a:srgbClr val="000000"/>
                          </a:solidFill>
                          <a:effectLst/>
                          <a:latin typeface="ＭＳ Ｐゴシック"/>
                        </a:rPr>
                        <a:t>0.26</a:t>
                      </a:r>
                    </a:p>
                  </a:txBody>
                  <a:tcPr marL="12700" marR="12700" marT="12700" marB="0" anchor="b"/>
                </a:tc>
                <a:tc>
                  <a:txBody>
                    <a:bodyPr/>
                    <a:lstStyle/>
                    <a:p>
                      <a:pPr algn="r" fontAlgn="b"/>
                      <a:r>
                        <a:rPr lang="en-US" altLang="ja-JP" sz="2400" b="0" i="0" u="none" strike="noStrike" dirty="0">
                          <a:solidFill>
                            <a:srgbClr val="000000"/>
                          </a:solidFill>
                          <a:effectLst/>
                          <a:latin typeface="ＭＳ Ｐゴシック"/>
                        </a:rPr>
                        <a:t>0.31</a:t>
                      </a:r>
                    </a:p>
                  </a:txBody>
                  <a:tcPr marL="12700" marR="12700" marT="12700" marB="0" anchor="b"/>
                </a:tc>
                <a:tc>
                  <a:txBody>
                    <a:bodyPr/>
                    <a:lstStyle/>
                    <a:p>
                      <a:pPr algn="r" fontAlgn="b"/>
                      <a:r>
                        <a:rPr lang="en-US" altLang="ja-JP" sz="2400" b="0" i="0" u="none" strike="noStrike" dirty="0" smtClean="0">
                          <a:solidFill>
                            <a:srgbClr val="FF0000"/>
                          </a:solidFill>
                          <a:effectLst/>
                          <a:latin typeface="ＭＳ Ｐゴシック"/>
                        </a:rPr>
                        <a:t>1</a:t>
                      </a:r>
                      <a:endParaRPr lang="en-US" altLang="ja-JP" sz="2400" b="0" i="0" u="none" strike="noStrike" dirty="0">
                        <a:solidFill>
                          <a:srgbClr val="FF0000"/>
                        </a:solidFill>
                        <a:effectLst/>
                        <a:latin typeface="ＭＳ Ｐゴシック"/>
                      </a:endParaRPr>
                    </a:p>
                  </a:txBody>
                  <a:tcPr marL="12700" marR="12700" marT="12700" marB="0" anchor="b"/>
                </a:tc>
                <a:tc>
                  <a:txBody>
                    <a:bodyPr/>
                    <a:lstStyle/>
                    <a:p>
                      <a:pPr algn="r" fontAlgn="b"/>
                      <a:r>
                        <a:rPr lang="en-US" altLang="ja-JP" sz="2400" b="0" i="0" u="none" strike="noStrike">
                          <a:solidFill>
                            <a:srgbClr val="000000"/>
                          </a:solidFill>
                          <a:effectLst/>
                          <a:latin typeface="ＭＳ Ｐゴシック"/>
                        </a:rPr>
                        <a:t>0.3</a:t>
                      </a:r>
                    </a:p>
                  </a:txBody>
                  <a:tcPr marL="12700" marR="12700" marT="12700" marB="0" anchor="b"/>
                </a:tc>
                <a:tc>
                  <a:txBody>
                    <a:bodyPr/>
                    <a:lstStyle/>
                    <a:p>
                      <a:pPr algn="r" fontAlgn="b"/>
                      <a:r>
                        <a:rPr lang="en-US" altLang="ja-JP" sz="2400" b="0" i="0" u="none" strike="noStrike" dirty="0">
                          <a:solidFill>
                            <a:srgbClr val="000000"/>
                          </a:solidFill>
                          <a:effectLst/>
                          <a:latin typeface="ＭＳ Ｐゴシック"/>
                        </a:rPr>
                        <a:t>0.31</a:t>
                      </a:r>
                    </a:p>
                  </a:txBody>
                  <a:tcPr marL="12700" marR="12700" marT="12700" marB="0" anchor="b"/>
                </a:tc>
                <a:tc>
                  <a:txBody>
                    <a:bodyPr/>
                    <a:lstStyle/>
                    <a:p>
                      <a:pPr algn="r" fontAlgn="b"/>
                      <a:r>
                        <a:rPr lang="en-US" altLang="ja-JP" sz="2400" b="0" i="0" u="none" strike="noStrike">
                          <a:solidFill>
                            <a:srgbClr val="000000"/>
                          </a:solidFill>
                          <a:effectLst/>
                          <a:latin typeface="ＭＳ Ｐゴシック"/>
                        </a:rPr>
                        <a:t>1</a:t>
                      </a:r>
                    </a:p>
                  </a:txBody>
                  <a:tcPr marL="12700" marR="12700" marT="12700" marB="0" anchor="b"/>
                </a:tc>
                <a:tc>
                  <a:txBody>
                    <a:bodyPr/>
                    <a:lstStyle/>
                    <a:p>
                      <a:pPr algn="r" fontAlgn="b"/>
                      <a:r>
                        <a:rPr lang="en-US" altLang="ja-JP" sz="2400" b="0" i="0" u="none" strike="noStrike">
                          <a:solidFill>
                            <a:srgbClr val="000000"/>
                          </a:solidFill>
                          <a:effectLst/>
                          <a:latin typeface="ＭＳ Ｐゴシック"/>
                        </a:rPr>
                        <a:t>0.29</a:t>
                      </a:r>
                    </a:p>
                  </a:txBody>
                  <a:tcPr marL="12700" marR="12700" marT="12700" marB="0" anchor="b"/>
                </a:tc>
                <a:tc>
                  <a:txBody>
                    <a:bodyPr/>
                    <a:lstStyle/>
                    <a:p>
                      <a:pPr algn="r" fontAlgn="b"/>
                      <a:r>
                        <a:rPr lang="en-US" altLang="ja-JP" sz="2400" b="0" i="0" u="none" strike="noStrike">
                          <a:solidFill>
                            <a:srgbClr val="000000"/>
                          </a:solidFill>
                          <a:effectLst/>
                          <a:latin typeface="ＭＳ Ｐゴシック"/>
                        </a:rPr>
                        <a:t>0.24</a:t>
                      </a:r>
                    </a:p>
                  </a:txBody>
                  <a:tcPr marL="12700" marR="12700" marT="12700" marB="0" anchor="b"/>
                </a:tc>
                <a:tc>
                  <a:txBody>
                    <a:bodyPr/>
                    <a:lstStyle/>
                    <a:p>
                      <a:pPr algn="r" fontAlgn="b"/>
                      <a:r>
                        <a:rPr lang="en-US" altLang="ja-JP" sz="2400" b="0" i="0" u="none" strike="noStrike">
                          <a:solidFill>
                            <a:srgbClr val="000000"/>
                          </a:solidFill>
                          <a:effectLst/>
                          <a:latin typeface="ＭＳ Ｐゴシック"/>
                        </a:rPr>
                        <a:t>0.31</a:t>
                      </a:r>
                    </a:p>
                  </a:txBody>
                  <a:tcPr marL="12700" marR="12700" marT="12700" marB="0" anchor="b"/>
                </a:tc>
              </a:tr>
              <a:tr h="370840">
                <a:tc>
                  <a:txBody>
                    <a:bodyPr/>
                    <a:lstStyle/>
                    <a:p>
                      <a:pPr algn="l" fontAlgn="b"/>
                      <a:r>
                        <a:rPr lang="ja-JP" altLang="en-US" sz="2000" u="none" strike="noStrike">
                          <a:effectLst/>
                        </a:rPr>
                        <a:t>文書</a:t>
                      </a:r>
                      <a:r>
                        <a:rPr lang="en-US" altLang="ja-JP" sz="2000" u="none" strike="noStrike">
                          <a:effectLst/>
                        </a:rPr>
                        <a:t>4</a:t>
                      </a:r>
                      <a:endParaRPr lang="en-US" altLang="ja-JP" sz="2000" b="0" i="0" u="none" strike="noStrike">
                        <a:solidFill>
                          <a:srgbClr val="000000"/>
                        </a:solidFill>
                        <a:effectLst/>
                        <a:latin typeface="ＭＳ Ｐゴシック"/>
                      </a:endParaRPr>
                    </a:p>
                  </a:txBody>
                  <a:tcPr marL="12700" marR="12700" marT="12700" marB="0" anchor="b">
                    <a:solidFill>
                      <a:schemeClr val="accent6">
                        <a:lumMod val="20000"/>
                        <a:lumOff val="80000"/>
                      </a:schemeClr>
                    </a:solidFill>
                  </a:tcPr>
                </a:tc>
                <a:tc>
                  <a:txBody>
                    <a:bodyPr/>
                    <a:lstStyle/>
                    <a:p>
                      <a:pPr algn="r" fontAlgn="b"/>
                      <a:r>
                        <a:rPr lang="en-US" altLang="ja-JP" sz="2400" b="0" i="0" u="none" strike="noStrike">
                          <a:solidFill>
                            <a:srgbClr val="000000"/>
                          </a:solidFill>
                          <a:effectLst/>
                          <a:latin typeface="ＭＳ Ｐゴシック"/>
                        </a:rPr>
                        <a:t>0.29</a:t>
                      </a:r>
                    </a:p>
                  </a:txBody>
                  <a:tcPr marL="12700" marR="12700" marT="12700" marB="0" anchor="b"/>
                </a:tc>
                <a:tc>
                  <a:txBody>
                    <a:bodyPr/>
                    <a:lstStyle/>
                    <a:p>
                      <a:pPr algn="r" fontAlgn="b"/>
                      <a:r>
                        <a:rPr lang="en-US" altLang="ja-JP" sz="2400" b="0" i="0" u="none" strike="noStrike">
                          <a:solidFill>
                            <a:srgbClr val="000000"/>
                          </a:solidFill>
                          <a:effectLst/>
                          <a:latin typeface="ＭＳ Ｐゴシック"/>
                        </a:rPr>
                        <a:t>0.29</a:t>
                      </a:r>
                    </a:p>
                  </a:txBody>
                  <a:tcPr marL="12700" marR="12700" marT="12700" marB="0" anchor="b"/>
                </a:tc>
                <a:tc>
                  <a:txBody>
                    <a:bodyPr/>
                    <a:lstStyle/>
                    <a:p>
                      <a:pPr algn="r" fontAlgn="b"/>
                      <a:r>
                        <a:rPr lang="en-US" altLang="ja-JP" sz="2400" b="0" i="0" u="none" strike="noStrike" dirty="0">
                          <a:solidFill>
                            <a:srgbClr val="000000"/>
                          </a:solidFill>
                          <a:effectLst/>
                          <a:latin typeface="ＭＳ Ｐゴシック"/>
                        </a:rPr>
                        <a:t>0.3</a:t>
                      </a:r>
                    </a:p>
                  </a:txBody>
                  <a:tcPr marL="12700" marR="12700" marT="12700" marB="0" anchor="b"/>
                </a:tc>
                <a:tc>
                  <a:txBody>
                    <a:bodyPr/>
                    <a:lstStyle/>
                    <a:p>
                      <a:pPr algn="r" fontAlgn="b"/>
                      <a:r>
                        <a:rPr lang="en-US" altLang="ja-JP" sz="2400" b="0" i="0" u="none" strike="noStrike" dirty="0" smtClean="0">
                          <a:solidFill>
                            <a:srgbClr val="FF0000"/>
                          </a:solidFill>
                          <a:effectLst/>
                          <a:latin typeface="ＭＳ Ｐゴシック"/>
                        </a:rPr>
                        <a:t>1</a:t>
                      </a:r>
                      <a:endParaRPr lang="en-US" altLang="ja-JP" sz="2400" b="0" i="0" u="none" strike="noStrike" dirty="0">
                        <a:solidFill>
                          <a:srgbClr val="FF0000"/>
                        </a:solidFill>
                        <a:effectLst/>
                        <a:latin typeface="ＭＳ Ｐゴシック"/>
                      </a:endParaRPr>
                    </a:p>
                  </a:txBody>
                  <a:tcPr marL="12700" marR="12700" marT="12700" marB="0" anchor="b"/>
                </a:tc>
                <a:tc>
                  <a:txBody>
                    <a:bodyPr/>
                    <a:lstStyle/>
                    <a:p>
                      <a:pPr algn="r" fontAlgn="b"/>
                      <a:r>
                        <a:rPr lang="en-US" altLang="ja-JP" sz="2400" b="0" i="0" u="none" strike="noStrike" dirty="0">
                          <a:solidFill>
                            <a:srgbClr val="000000"/>
                          </a:solidFill>
                          <a:effectLst/>
                          <a:latin typeface="ＭＳ Ｐゴシック"/>
                        </a:rPr>
                        <a:t>0.3</a:t>
                      </a:r>
                    </a:p>
                  </a:txBody>
                  <a:tcPr marL="12700" marR="12700" marT="12700" marB="0" anchor="b"/>
                </a:tc>
                <a:tc>
                  <a:txBody>
                    <a:bodyPr/>
                    <a:lstStyle/>
                    <a:p>
                      <a:pPr algn="r" fontAlgn="b"/>
                      <a:r>
                        <a:rPr lang="en-US" altLang="ja-JP" sz="2400" b="0" i="0" u="none" strike="noStrike">
                          <a:solidFill>
                            <a:srgbClr val="000000"/>
                          </a:solidFill>
                          <a:effectLst/>
                          <a:latin typeface="ＭＳ Ｐゴシック"/>
                        </a:rPr>
                        <a:t>0.3</a:t>
                      </a:r>
                    </a:p>
                  </a:txBody>
                  <a:tcPr marL="12700" marR="12700" marT="12700" marB="0" anchor="b"/>
                </a:tc>
                <a:tc>
                  <a:txBody>
                    <a:bodyPr/>
                    <a:lstStyle/>
                    <a:p>
                      <a:pPr algn="r" fontAlgn="b"/>
                      <a:r>
                        <a:rPr lang="en-US" altLang="ja-JP" sz="2400" b="0" i="0" u="none" strike="noStrike">
                          <a:solidFill>
                            <a:srgbClr val="000000"/>
                          </a:solidFill>
                          <a:effectLst/>
                          <a:latin typeface="ＭＳ Ｐゴシック"/>
                        </a:rPr>
                        <a:t>0.33</a:t>
                      </a:r>
                    </a:p>
                  </a:txBody>
                  <a:tcPr marL="12700" marR="12700" marT="12700" marB="0" anchor="b"/>
                </a:tc>
                <a:tc>
                  <a:txBody>
                    <a:bodyPr/>
                    <a:lstStyle/>
                    <a:p>
                      <a:pPr algn="r" fontAlgn="b"/>
                      <a:r>
                        <a:rPr lang="en-US" altLang="ja-JP" sz="2400" b="0" i="0" u="none" strike="noStrike">
                          <a:solidFill>
                            <a:srgbClr val="000000"/>
                          </a:solidFill>
                          <a:effectLst/>
                          <a:latin typeface="ＭＳ Ｐゴシック"/>
                        </a:rPr>
                        <a:t>0.28</a:t>
                      </a:r>
                    </a:p>
                  </a:txBody>
                  <a:tcPr marL="12700" marR="12700" marT="12700" marB="0" anchor="b"/>
                </a:tc>
                <a:tc>
                  <a:txBody>
                    <a:bodyPr/>
                    <a:lstStyle/>
                    <a:p>
                      <a:pPr algn="r" fontAlgn="b"/>
                      <a:r>
                        <a:rPr lang="en-US" altLang="ja-JP" sz="2400" b="0" i="0" u="none" strike="noStrike">
                          <a:solidFill>
                            <a:srgbClr val="000000"/>
                          </a:solidFill>
                          <a:effectLst/>
                          <a:latin typeface="ＭＳ Ｐゴシック"/>
                        </a:rPr>
                        <a:t>0.31</a:t>
                      </a:r>
                    </a:p>
                  </a:txBody>
                  <a:tcPr marL="12700" marR="12700" marT="12700" marB="0" anchor="b"/>
                </a:tc>
              </a:tr>
              <a:tr h="370840">
                <a:tc>
                  <a:txBody>
                    <a:bodyPr/>
                    <a:lstStyle/>
                    <a:p>
                      <a:pPr algn="l" fontAlgn="b"/>
                      <a:r>
                        <a:rPr lang="ja-JP" altLang="en-US" sz="2000" u="none" strike="noStrike">
                          <a:effectLst/>
                        </a:rPr>
                        <a:t>文書</a:t>
                      </a:r>
                      <a:r>
                        <a:rPr lang="en-US" altLang="ja-JP" sz="2000" u="none" strike="noStrike">
                          <a:effectLst/>
                        </a:rPr>
                        <a:t>5</a:t>
                      </a:r>
                      <a:endParaRPr lang="en-US" altLang="ja-JP" sz="2000" b="0" i="0" u="none" strike="noStrike">
                        <a:solidFill>
                          <a:srgbClr val="000000"/>
                        </a:solidFill>
                        <a:effectLst/>
                        <a:latin typeface="ＭＳ Ｐゴシック"/>
                      </a:endParaRPr>
                    </a:p>
                  </a:txBody>
                  <a:tcPr marL="12700" marR="12700" marT="12700" marB="0" anchor="b">
                    <a:solidFill>
                      <a:schemeClr val="accent6">
                        <a:lumMod val="20000"/>
                        <a:lumOff val="80000"/>
                      </a:schemeClr>
                    </a:solidFill>
                  </a:tcPr>
                </a:tc>
                <a:tc>
                  <a:txBody>
                    <a:bodyPr/>
                    <a:lstStyle/>
                    <a:p>
                      <a:pPr algn="r" fontAlgn="b"/>
                      <a:r>
                        <a:rPr lang="en-US" altLang="ja-JP" sz="2400" b="0" i="0" u="none" strike="noStrike">
                          <a:solidFill>
                            <a:srgbClr val="000000"/>
                          </a:solidFill>
                          <a:effectLst/>
                          <a:latin typeface="ＭＳ Ｐゴシック"/>
                        </a:rPr>
                        <a:t>0.28</a:t>
                      </a:r>
                    </a:p>
                  </a:txBody>
                  <a:tcPr marL="12700" marR="12700" marT="12700" marB="0" anchor="b"/>
                </a:tc>
                <a:tc>
                  <a:txBody>
                    <a:bodyPr/>
                    <a:lstStyle/>
                    <a:p>
                      <a:pPr algn="r" fontAlgn="b"/>
                      <a:r>
                        <a:rPr lang="en-US" altLang="ja-JP" sz="2400" b="0" i="0" u="none" strike="noStrike">
                          <a:solidFill>
                            <a:srgbClr val="000000"/>
                          </a:solidFill>
                          <a:effectLst/>
                          <a:latin typeface="ＭＳ Ｐゴシック"/>
                        </a:rPr>
                        <a:t>0.63</a:t>
                      </a:r>
                    </a:p>
                  </a:txBody>
                  <a:tcPr marL="12700" marR="12700" marT="12700" marB="0" anchor="b"/>
                </a:tc>
                <a:tc>
                  <a:txBody>
                    <a:bodyPr/>
                    <a:lstStyle/>
                    <a:p>
                      <a:pPr algn="r" fontAlgn="b"/>
                      <a:r>
                        <a:rPr lang="en-US" altLang="ja-JP" sz="2400" b="0" i="0" u="none" strike="noStrike">
                          <a:solidFill>
                            <a:srgbClr val="000000"/>
                          </a:solidFill>
                          <a:effectLst/>
                          <a:latin typeface="ＭＳ Ｐゴシック"/>
                        </a:rPr>
                        <a:t>0.31</a:t>
                      </a:r>
                    </a:p>
                  </a:txBody>
                  <a:tcPr marL="12700" marR="12700" marT="12700" marB="0" anchor="b"/>
                </a:tc>
                <a:tc>
                  <a:txBody>
                    <a:bodyPr/>
                    <a:lstStyle/>
                    <a:p>
                      <a:pPr algn="r" fontAlgn="b"/>
                      <a:r>
                        <a:rPr lang="en-US" altLang="ja-JP" sz="2400" b="0" i="0" u="none" strike="noStrike" dirty="0">
                          <a:solidFill>
                            <a:srgbClr val="000000"/>
                          </a:solidFill>
                          <a:effectLst/>
                          <a:latin typeface="ＭＳ Ｐゴシック"/>
                        </a:rPr>
                        <a:t>0.3</a:t>
                      </a:r>
                    </a:p>
                  </a:txBody>
                  <a:tcPr marL="12700" marR="12700" marT="12700" marB="0" anchor="b"/>
                </a:tc>
                <a:tc>
                  <a:txBody>
                    <a:bodyPr/>
                    <a:lstStyle/>
                    <a:p>
                      <a:pPr algn="r" fontAlgn="b"/>
                      <a:r>
                        <a:rPr lang="en-US" altLang="ja-JP" sz="2400" b="0" i="0" u="none" strike="noStrike" dirty="0" smtClean="0">
                          <a:solidFill>
                            <a:srgbClr val="FF0000"/>
                          </a:solidFill>
                          <a:effectLst/>
                          <a:latin typeface="ＭＳ Ｐゴシック"/>
                        </a:rPr>
                        <a:t>1</a:t>
                      </a:r>
                      <a:endParaRPr lang="en-US" altLang="ja-JP" sz="2400" b="0" i="0" u="none" strike="noStrike" dirty="0">
                        <a:solidFill>
                          <a:srgbClr val="FF0000"/>
                        </a:solidFill>
                        <a:effectLst/>
                        <a:latin typeface="ＭＳ Ｐゴシック"/>
                      </a:endParaRPr>
                    </a:p>
                  </a:txBody>
                  <a:tcPr marL="12700" marR="12700" marT="12700" marB="0" anchor="b"/>
                </a:tc>
                <a:tc>
                  <a:txBody>
                    <a:bodyPr/>
                    <a:lstStyle/>
                    <a:p>
                      <a:pPr algn="r" fontAlgn="b"/>
                      <a:r>
                        <a:rPr lang="en-US" altLang="ja-JP" sz="2400" b="0" i="0" u="none" strike="noStrike">
                          <a:solidFill>
                            <a:srgbClr val="000000"/>
                          </a:solidFill>
                          <a:effectLst/>
                          <a:latin typeface="ＭＳ Ｐゴシック"/>
                        </a:rPr>
                        <a:t>0.31</a:t>
                      </a:r>
                    </a:p>
                  </a:txBody>
                  <a:tcPr marL="12700" marR="12700" marT="12700" marB="0" anchor="b"/>
                </a:tc>
                <a:tc>
                  <a:txBody>
                    <a:bodyPr/>
                    <a:lstStyle/>
                    <a:p>
                      <a:pPr algn="r" fontAlgn="b"/>
                      <a:r>
                        <a:rPr lang="en-US" altLang="ja-JP" sz="2400" b="0" i="0" u="none" strike="noStrike">
                          <a:solidFill>
                            <a:srgbClr val="000000"/>
                          </a:solidFill>
                          <a:effectLst/>
                          <a:latin typeface="ＭＳ Ｐゴシック"/>
                        </a:rPr>
                        <a:t>0.27</a:t>
                      </a:r>
                    </a:p>
                  </a:txBody>
                  <a:tcPr marL="12700" marR="12700" marT="12700" marB="0" anchor="b"/>
                </a:tc>
                <a:tc>
                  <a:txBody>
                    <a:bodyPr/>
                    <a:lstStyle/>
                    <a:p>
                      <a:pPr algn="r" fontAlgn="b"/>
                      <a:r>
                        <a:rPr lang="en-US" altLang="ja-JP" sz="2400" b="0" i="0" u="none" strike="noStrike">
                          <a:solidFill>
                            <a:srgbClr val="000000"/>
                          </a:solidFill>
                          <a:effectLst/>
                          <a:latin typeface="ＭＳ Ｐゴシック"/>
                        </a:rPr>
                        <a:t>0.59</a:t>
                      </a:r>
                    </a:p>
                  </a:txBody>
                  <a:tcPr marL="12700" marR="12700" marT="12700" marB="0" anchor="b"/>
                </a:tc>
                <a:tc>
                  <a:txBody>
                    <a:bodyPr/>
                    <a:lstStyle/>
                    <a:p>
                      <a:pPr algn="r" fontAlgn="b"/>
                      <a:r>
                        <a:rPr lang="en-US" altLang="ja-JP" sz="2400" b="0" i="0" u="none" strike="noStrike">
                          <a:solidFill>
                            <a:srgbClr val="000000"/>
                          </a:solidFill>
                          <a:effectLst/>
                          <a:latin typeface="ＭＳ Ｐゴシック"/>
                        </a:rPr>
                        <a:t>0.42</a:t>
                      </a:r>
                    </a:p>
                  </a:txBody>
                  <a:tcPr marL="12700" marR="12700" marT="12700" marB="0" anchor="b"/>
                </a:tc>
              </a:tr>
              <a:tr h="370840">
                <a:tc>
                  <a:txBody>
                    <a:bodyPr/>
                    <a:lstStyle/>
                    <a:p>
                      <a:pPr algn="l" fontAlgn="b"/>
                      <a:r>
                        <a:rPr lang="ja-JP" altLang="en-US" sz="2000" u="none" strike="noStrike">
                          <a:effectLst/>
                        </a:rPr>
                        <a:t>文書</a:t>
                      </a:r>
                      <a:r>
                        <a:rPr lang="en-US" altLang="ja-JP" sz="2000" u="none" strike="noStrike">
                          <a:effectLst/>
                        </a:rPr>
                        <a:t>6</a:t>
                      </a:r>
                      <a:endParaRPr lang="en-US" altLang="ja-JP" sz="2000" b="0" i="0" u="none" strike="noStrike">
                        <a:solidFill>
                          <a:srgbClr val="000000"/>
                        </a:solidFill>
                        <a:effectLst/>
                        <a:latin typeface="ＭＳ Ｐゴシック"/>
                      </a:endParaRPr>
                    </a:p>
                  </a:txBody>
                  <a:tcPr marL="12700" marR="12700" marT="12700" marB="0" anchor="b">
                    <a:solidFill>
                      <a:schemeClr val="accent6">
                        <a:lumMod val="20000"/>
                        <a:lumOff val="80000"/>
                      </a:schemeClr>
                    </a:solidFill>
                  </a:tcPr>
                </a:tc>
                <a:tc>
                  <a:txBody>
                    <a:bodyPr/>
                    <a:lstStyle/>
                    <a:p>
                      <a:pPr algn="r" fontAlgn="b"/>
                      <a:r>
                        <a:rPr lang="en-US" altLang="ja-JP" sz="2400" b="0" i="0" u="none" strike="noStrike">
                          <a:solidFill>
                            <a:srgbClr val="000000"/>
                          </a:solidFill>
                          <a:effectLst/>
                          <a:latin typeface="ＭＳ Ｐゴシック"/>
                        </a:rPr>
                        <a:t>0.26</a:t>
                      </a:r>
                    </a:p>
                  </a:txBody>
                  <a:tcPr marL="12700" marR="12700" marT="12700" marB="0" anchor="b"/>
                </a:tc>
                <a:tc>
                  <a:txBody>
                    <a:bodyPr/>
                    <a:lstStyle/>
                    <a:p>
                      <a:pPr algn="r" fontAlgn="b"/>
                      <a:r>
                        <a:rPr lang="en-US" altLang="ja-JP" sz="2400" b="0" i="0" u="none" strike="noStrike">
                          <a:solidFill>
                            <a:srgbClr val="000000"/>
                          </a:solidFill>
                          <a:effectLst/>
                          <a:latin typeface="ＭＳ Ｐゴシック"/>
                        </a:rPr>
                        <a:t>0.31</a:t>
                      </a:r>
                    </a:p>
                  </a:txBody>
                  <a:tcPr marL="12700" marR="12700" marT="12700" marB="0" anchor="b"/>
                </a:tc>
                <a:tc>
                  <a:txBody>
                    <a:bodyPr/>
                    <a:lstStyle/>
                    <a:p>
                      <a:pPr algn="r" fontAlgn="b"/>
                      <a:r>
                        <a:rPr lang="en-US" altLang="ja-JP" sz="2400" b="0" i="0" u="none" strike="noStrike">
                          <a:solidFill>
                            <a:srgbClr val="000000"/>
                          </a:solidFill>
                          <a:effectLst/>
                          <a:latin typeface="ＭＳ Ｐゴシック"/>
                        </a:rPr>
                        <a:t>1</a:t>
                      </a:r>
                    </a:p>
                  </a:txBody>
                  <a:tcPr marL="12700" marR="12700" marT="12700" marB="0" anchor="b"/>
                </a:tc>
                <a:tc>
                  <a:txBody>
                    <a:bodyPr/>
                    <a:lstStyle/>
                    <a:p>
                      <a:pPr algn="r" fontAlgn="b"/>
                      <a:r>
                        <a:rPr lang="en-US" altLang="ja-JP" sz="2400" b="0" i="0" u="none" strike="noStrike">
                          <a:solidFill>
                            <a:srgbClr val="000000"/>
                          </a:solidFill>
                          <a:effectLst/>
                          <a:latin typeface="ＭＳ Ｐゴシック"/>
                        </a:rPr>
                        <a:t>0.3</a:t>
                      </a:r>
                    </a:p>
                  </a:txBody>
                  <a:tcPr marL="12700" marR="12700" marT="12700" marB="0" anchor="b"/>
                </a:tc>
                <a:tc>
                  <a:txBody>
                    <a:bodyPr/>
                    <a:lstStyle/>
                    <a:p>
                      <a:pPr algn="r" fontAlgn="b"/>
                      <a:r>
                        <a:rPr lang="en-US" altLang="ja-JP" sz="2400" b="0" i="0" u="none" strike="noStrike" dirty="0">
                          <a:solidFill>
                            <a:srgbClr val="000000"/>
                          </a:solidFill>
                          <a:effectLst/>
                          <a:latin typeface="ＭＳ Ｐゴシック"/>
                        </a:rPr>
                        <a:t>0.31</a:t>
                      </a:r>
                    </a:p>
                  </a:txBody>
                  <a:tcPr marL="12700" marR="12700" marT="12700" marB="0" anchor="b"/>
                </a:tc>
                <a:tc>
                  <a:txBody>
                    <a:bodyPr/>
                    <a:lstStyle/>
                    <a:p>
                      <a:pPr algn="r" fontAlgn="b"/>
                      <a:r>
                        <a:rPr lang="en-US" altLang="ja-JP" sz="2400" b="0" i="0" u="none" strike="noStrike" dirty="0" smtClean="0">
                          <a:solidFill>
                            <a:srgbClr val="FF0000"/>
                          </a:solidFill>
                          <a:effectLst/>
                          <a:latin typeface="ＭＳ Ｐゴシック"/>
                        </a:rPr>
                        <a:t>1</a:t>
                      </a:r>
                      <a:endParaRPr lang="en-US" altLang="ja-JP" sz="2400" b="0" i="0" u="none" strike="noStrike" dirty="0">
                        <a:solidFill>
                          <a:srgbClr val="FF0000"/>
                        </a:solidFill>
                        <a:effectLst/>
                        <a:latin typeface="ＭＳ Ｐゴシック"/>
                      </a:endParaRPr>
                    </a:p>
                  </a:txBody>
                  <a:tcPr marL="12700" marR="12700" marT="12700" marB="0" anchor="b"/>
                </a:tc>
                <a:tc>
                  <a:txBody>
                    <a:bodyPr/>
                    <a:lstStyle/>
                    <a:p>
                      <a:pPr algn="r" fontAlgn="b"/>
                      <a:r>
                        <a:rPr lang="en-US" altLang="ja-JP" sz="2400" b="0" i="0" u="none" strike="noStrike">
                          <a:solidFill>
                            <a:srgbClr val="000000"/>
                          </a:solidFill>
                          <a:effectLst/>
                          <a:latin typeface="ＭＳ Ｐゴシック"/>
                        </a:rPr>
                        <a:t>0.29</a:t>
                      </a:r>
                    </a:p>
                  </a:txBody>
                  <a:tcPr marL="12700" marR="12700" marT="12700" marB="0" anchor="b"/>
                </a:tc>
                <a:tc>
                  <a:txBody>
                    <a:bodyPr/>
                    <a:lstStyle/>
                    <a:p>
                      <a:pPr algn="r" fontAlgn="b"/>
                      <a:r>
                        <a:rPr lang="en-US" altLang="ja-JP" sz="2400" b="0" i="0" u="none" strike="noStrike">
                          <a:solidFill>
                            <a:srgbClr val="000000"/>
                          </a:solidFill>
                          <a:effectLst/>
                          <a:latin typeface="ＭＳ Ｐゴシック"/>
                        </a:rPr>
                        <a:t>0.24</a:t>
                      </a:r>
                    </a:p>
                  </a:txBody>
                  <a:tcPr marL="12700" marR="12700" marT="12700" marB="0" anchor="b"/>
                </a:tc>
                <a:tc>
                  <a:txBody>
                    <a:bodyPr/>
                    <a:lstStyle/>
                    <a:p>
                      <a:pPr algn="r" fontAlgn="b"/>
                      <a:r>
                        <a:rPr lang="en-US" altLang="ja-JP" sz="2400" b="0" i="0" u="none" strike="noStrike">
                          <a:solidFill>
                            <a:srgbClr val="000000"/>
                          </a:solidFill>
                          <a:effectLst/>
                          <a:latin typeface="ＭＳ Ｐゴシック"/>
                        </a:rPr>
                        <a:t>0.31</a:t>
                      </a:r>
                    </a:p>
                  </a:txBody>
                  <a:tcPr marL="12700" marR="12700" marT="12700" marB="0" anchor="b"/>
                </a:tc>
              </a:tr>
              <a:tr h="370840">
                <a:tc>
                  <a:txBody>
                    <a:bodyPr/>
                    <a:lstStyle/>
                    <a:p>
                      <a:pPr algn="l" fontAlgn="b"/>
                      <a:r>
                        <a:rPr lang="ja-JP" altLang="en-US" sz="2000" u="none" strike="noStrike" dirty="0">
                          <a:effectLst/>
                        </a:rPr>
                        <a:t>文書</a:t>
                      </a:r>
                      <a:r>
                        <a:rPr lang="en-US" altLang="ja-JP" sz="2000" u="none" strike="noStrike" dirty="0">
                          <a:effectLst/>
                        </a:rPr>
                        <a:t>7</a:t>
                      </a:r>
                      <a:endParaRPr lang="en-US" altLang="ja-JP" sz="2000" b="0" i="0" u="none" strike="noStrike" dirty="0">
                        <a:solidFill>
                          <a:srgbClr val="000000"/>
                        </a:solidFill>
                        <a:effectLst/>
                        <a:latin typeface="ＭＳ Ｐゴシック"/>
                      </a:endParaRPr>
                    </a:p>
                  </a:txBody>
                  <a:tcPr marL="12700" marR="12700" marT="12700" marB="0" anchor="b">
                    <a:solidFill>
                      <a:schemeClr val="accent6">
                        <a:lumMod val="20000"/>
                        <a:lumOff val="80000"/>
                      </a:schemeClr>
                    </a:solidFill>
                  </a:tcPr>
                </a:tc>
                <a:tc>
                  <a:txBody>
                    <a:bodyPr/>
                    <a:lstStyle/>
                    <a:p>
                      <a:pPr algn="r" fontAlgn="b"/>
                      <a:r>
                        <a:rPr lang="en-US" altLang="ja-JP" sz="2400" b="0" i="0" u="none" strike="noStrike" dirty="0" smtClean="0">
                          <a:solidFill>
                            <a:srgbClr val="FF0000"/>
                          </a:solidFill>
                          <a:effectLst/>
                          <a:latin typeface="ＭＳ Ｐゴシック"/>
                        </a:rPr>
                        <a:t>0.87</a:t>
                      </a:r>
                      <a:endParaRPr lang="en-US" altLang="ja-JP" sz="2400" b="0" i="0" u="none" strike="noStrike" dirty="0">
                        <a:solidFill>
                          <a:srgbClr val="FF0000"/>
                        </a:solidFill>
                        <a:effectLst/>
                        <a:latin typeface="ＭＳ Ｐゴシック"/>
                      </a:endParaRPr>
                    </a:p>
                  </a:txBody>
                  <a:tcPr marL="12700" marR="12700" marT="12700" marB="0" anchor="b"/>
                </a:tc>
                <a:tc>
                  <a:txBody>
                    <a:bodyPr/>
                    <a:lstStyle/>
                    <a:p>
                      <a:pPr algn="r" fontAlgn="b"/>
                      <a:r>
                        <a:rPr lang="en-US" altLang="ja-JP" sz="2400" b="0" i="0" u="none" strike="noStrike">
                          <a:solidFill>
                            <a:srgbClr val="000000"/>
                          </a:solidFill>
                          <a:effectLst/>
                          <a:latin typeface="ＭＳ Ｐゴシック"/>
                        </a:rPr>
                        <a:t>0.31</a:t>
                      </a:r>
                    </a:p>
                  </a:txBody>
                  <a:tcPr marL="12700" marR="12700" marT="12700" marB="0" anchor="b"/>
                </a:tc>
                <a:tc>
                  <a:txBody>
                    <a:bodyPr/>
                    <a:lstStyle/>
                    <a:p>
                      <a:pPr algn="r" fontAlgn="b"/>
                      <a:r>
                        <a:rPr lang="en-US" altLang="ja-JP" sz="2400" b="0" i="0" u="none" strike="noStrike">
                          <a:solidFill>
                            <a:srgbClr val="000000"/>
                          </a:solidFill>
                          <a:effectLst/>
                          <a:latin typeface="ＭＳ Ｐゴシック"/>
                        </a:rPr>
                        <a:t>0.29</a:t>
                      </a:r>
                    </a:p>
                  </a:txBody>
                  <a:tcPr marL="12700" marR="12700" marT="12700" marB="0" anchor="b"/>
                </a:tc>
                <a:tc>
                  <a:txBody>
                    <a:bodyPr/>
                    <a:lstStyle/>
                    <a:p>
                      <a:pPr algn="r" fontAlgn="b"/>
                      <a:r>
                        <a:rPr lang="en-US" altLang="ja-JP" sz="2400" b="0" i="0" u="none" strike="noStrike">
                          <a:solidFill>
                            <a:srgbClr val="000000"/>
                          </a:solidFill>
                          <a:effectLst/>
                          <a:latin typeface="ＭＳ Ｐゴシック"/>
                        </a:rPr>
                        <a:t>0.33</a:t>
                      </a:r>
                    </a:p>
                  </a:txBody>
                  <a:tcPr marL="12700" marR="12700" marT="12700" marB="0" anchor="b"/>
                </a:tc>
                <a:tc>
                  <a:txBody>
                    <a:bodyPr/>
                    <a:lstStyle/>
                    <a:p>
                      <a:pPr algn="r" fontAlgn="b"/>
                      <a:r>
                        <a:rPr lang="en-US" altLang="ja-JP" sz="2400" b="0" i="0" u="none" strike="noStrike" dirty="0">
                          <a:solidFill>
                            <a:srgbClr val="000000"/>
                          </a:solidFill>
                          <a:effectLst/>
                          <a:latin typeface="ＭＳ Ｐゴシック"/>
                        </a:rPr>
                        <a:t>0.27</a:t>
                      </a:r>
                    </a:p>
                  </a:txBody>
                  <a:tcPr marL="12700" marR="12700" marT="12700" marB="0" anchor="b"/>
                </a:tc>
                <a:tc>
                  <a:txBody>
                    <a:bodyPr/>
                    <a:lstStyle/>
                    <a:p>
                      <a:pPr algn="r" fontAlgn="b"/>
                      <a:r>
                        <a:rPr lang="en-US" altLang="ja-JP" sz="2400" b="0" i="0" u="none" strike="noStrike" dirty="0">
                          <a:solidFill>
                            <a:srgbClr val="000000"/>
                          </a:solidFill>
                          <a:effectLst/>
                          <a:latin typeface="ＭＳ Ｐゴシック"/>
                        </a:rPr>
                        <a:t>0.29</a:t>
                      </a:r>
                    </a:p>
                  </a:txBody>
                  <a:tcPr marL="12700" marR="12700" marT="12700" marB="0" anchor="b"/>
                </a:tc>
                <a:tc>
                  <a:txBody>
                    <a:bodyPr/>
                    <a:lstStyle/>
                    <a:p>
                      <a:pPr algn="r" fontAlgn="b"/>
                      <a:r>
                        <a:rPr lang="en-US" altLang="ja-JP" sz="2400" b="0" i="0" u="none" strike="noStrike" dirty="0" smtClean="0">
                          <a:solidFill>
                            <a:srgbClr val="FF0000"/>
                          </a:solidFill>
                          <a:effectLst/>
                          <a:latin typeface="ＭＳ Ｐゴシック"/>
                        </a:rPr>
                        <a:t>1</a:t>
                      </a:r>
                      <a:endParaRPr lang="en-US" altLang="ja-JP" sz="2400" b="0" i="0" u="none" strike="noStrike" dirty="0">
                        <a:solidFill>
                          <a:srgbClr val="FF0000"/>
                        </a:solidFill>
                        <a:effectLst/>
                        <a:latin typeface="ＭＳ Ｐゴシック"/>
                      </a:endParaRPr>
                    </a:p>
                  </a:txBody>
                  <a:tcPr marL="12700" marR="12700" marT="12700" marB="0" anchor="b"/>
                </a:tc>
                <a:tc>
                  <a:txBody>
                    <a:bodyPr/>
                    <a:lstStyle/>
                    <a:p>
                      <a:pPr algn="r" fontAlgn="b"/>
                      <a:r>
                        <a:rPr lang="en-US" altLang="ja-JP" sz="2400" b="0" i="0" u="none" strike="noStrike">
                          <a:solidFill>
                            <a:srgbClr val="000000"/>
                          </a:solidFill>
                          <a:effectLst/>
                          <a:latin typeface="ＭＳ Ｐゴシック"/>
                        </a:rPr>
                        <a:t>0.29</a:t>
                      </a:r>
                    </a:p>
                  </a:txBody>
                  <a:tcPr marL="12700" marR="12700" marT="12700" marB="0" anchor="b"/>
                </a:tc>
                <a:tc>
                  <a:txBody>
                    <a:bodyPr/>
                    <a:lstStyle/>
                    <a:p>
                      <a:pPr algn="r" fontAlgn="b"/>
                      <a:r>
                        <a:rPr lang="en-US" altLang="ja-JP" sz="2400" b="0" i="0" u="none" strike="noStrike" dirty="0" smtClean="0">
                          <a:solidFill>
                            <a:srgbClr val="FF0000"/>
                          </a:solidFill>
                          <a:effectLst/>
                          <a:latin typeface="ＭＳ Ｐゴシック"/>
                        </a:rPr>
                        <a:t>0.89</a:t>
                      </a:r>
                      <a:endParaRPr lang="en-US" altLang="ja-JP" sz="2400" b="0" i="0" u="none" strike="noStrike" dirty="0">
                        <a:solidFill>
                          <a:srgbClr val="FF0000"/>
                        </a:solidFill>
                        <a:effectLst/>
                        <a:latin typeface="ＭＳ Ｐゴシック"/>
                      </a:endParaRPr>
                    </a:p>
                  </a:txBody>
                  <a:tcPr marL="12700" marR="12700" marT="12700" marB="0" anchor="b"/>
                </a:tc>
              </a:tr>
              <a:tr h="370840">
                <a:tc>
                  <a:txBody>
                    <a:bodyPr/>
                    <a:lstStyle/>
                    <a:p>
                      <a:pPr algn="l" fontAlgn="b"/>
                      <a:r>
                        <a:rPr lang="ja-JP" altLang="en-US" sz="2000" u="none" strike="noStrike" dirty="0">
                          <a:effectLst/>
                        </a:rPr>
                        <a:t>文書</a:t>
                      </a:r>
                      <a:r>
                        <a:rPr lang="en-US" altLang="ja-JP" sz="2000" u="none" strike="noStrike" dirty="0">
                          <a:effectLst/>
                        </a:rPr>
                        <a:t>8</a:t>
                      </a:r>
                      <a:endParaRPr lang="en-US" altLang="ja-JP" sz="2000" b="0" i="0" u="none" strike="noStrike" dirty="0">
                        <a:solidFill>
                          <a:srgbClr val="000000"/>
                        </a:solidFill>
                        <a:effectLst/>
                        <a:latin typeface="ＭＳ Ｐゴシック"/>
                      </a:endParaRPr>
                    </a:p>
                  </a:txBody>
                  <a:tcPr marL="12700" marR="12700" marT="12700" marB="0" anchor="b">
                    <a:solidFill>
                      <a:schemeClr val="accent6">
                        <a:lumMod val="20000"/>
                        <a:lumOff val="80000"/>
                      </a:schemeClr>
                    </a:solidFill>
                  </a:tcPr>
                </a:tc>
                <a:tc>
                  <a:txBody>
                    <a:bodyPr/>
                    <a:lstStyle/>
                    <a:p>
                      <a:pPr algn="r" fontAlgn="b"/>
                      <a:r>
                        <a:rPr lang="en-US" altLang="ja-JP" sz="2400" b="0" i="0" u="none" strike="noStrike">
                          <a:solidFill>
                            <a:srgbClr val="000000"/>
                          </a:solidFill>
                          <a:effectLst/>
                          <a:latin typeface="ＭＳ Ｐゴシック"/>
                        </a:rPr>
                        <a:t>0.38</a:t>
                      </a:r>
                    </a:p>
                  </a:txBody>
                  <a:tcPr marL="12700" marR="12700" marT="12700" marB="0" anchor="b"/>
                </a:tc>
                <a:tc>
                  <a:txBody>
                    <a:bodyPr/>
                    <a:lstStyle/>
                    <a:p>
                      <a:pPr algn="r" fontAlgn="b"/>
                      <a:r>
                        <a:rPr lang="en-US" altLang="ja-JP" sz="2400" b="0" i="0" u="none" strike="noStrike">
                          <a:solidFill>
                            <a:srgbClr val="000000"/>
                          </a:solidFill>
                          <a:effectLst/>
                          <a:latin typeface="ＭＳ Ｐゴシック"/>
                        </a:rPr>
                        <a:t>0.46</a:t>
                      </a:r>
                    </a:p>
                  </a:txBody>
                  <a:tcPr marL="12700" marR="12700" marT="12700" marB="0" anchor="b"/>
                </a:tc>
                <a:tc>
                  <a:txBody>
                    <a:bodyPr/>
                    <a:lstStyle/>
                    <a:p>
                      <a:pPr algn="r" fontAlgn="b"/>
                      <a:r>
                        <a:rPr lang="en-US" altLang="ja-JP" sz="2400" b="0" i="0" u="none" strike="noStrike">
                          <a:solidFill>
                            <a:srgbClr val="000000"/>
                          </a:solidFill>
                          <a:effectLst/>
                          <a:latin typeface="ＭＳ Ｐゴシック"/>
                        </a:rPr>
                        <a:t>0.24</a:t>
                      </a:r>
                    </a:p>
                  </a:txBody>
                  <a:tcPr marL="12700" marR="12700" marT="12700" marB="0" anchor="b"/>
                </a:tc>
                <a:tc>
                  <a:txBody>
                    <a:bodyPr/>
                    <a:lstStyle/>
                    <a:p>
                      <a:pPr algn="r" fontAlgn="b"/>
                      <a:r>
                        <a:rPr lang="en-US" altLang="ja-JP" sz="2400" b="0" i="0" u="none" strike="noStrike">
                          <a:solidFill>
                            <a:srgbClr val="000000"/>
                          </a:solidFill>
                          <a:effectLst/>
                          <a:latin typeface="ＭＳ Ｐゴシック"/>
                        </a:rPr>
                        <a:t>0.28</a:t>
                      </a:r>
                    </a:p>
                  </a:txBody>
                  <a:tcPr marL="12700" marR="12700" marT="12700" marB="0" anchor="b"/>
                </a:tc>
                <a:tc>
                  <a:txBody>
                    <a:bodyPr/>
                    <a:lstStyle/>
                    <a:p>
                      <a:pPr algn="r" fontAlgn="b"/>
                      <a:r>
                        <a:rPr lang="en-US" altLang="ja-JP" sz="2400" b="0" i="0" u="none" strike="noStrike" dirty="0">
                          <a:solidFill>
                            <a:srgbClr val="000000"/>
                          </a:solidFill>
                          <a:effectLst/>
                          <a:latin typeface="ＭＳ Ｐゴシック"/>
                        </a:rPr>
                        <a:t>0.59</a:t>
                      </a:r>
                    </a:p>
                  </a:txBody>
                  <a:tcPr marL="12700" marR="12700" marT="12700" marB="0" anchor="b"/>
                </a:tc>
                <a:tc>
                  <a:txBody>
                    <a:bodyPr/>
                    <a:lstStyle/>
                    <a:p>
                      <a:pPr algn="r" fontAlgn="b"/>
                      <a:r>
                        <a:rPr lang="en-US" altLang="ja-JP" sz="2400" b="0" i="0" u="none" strike="noStrike">
                          <a:solidFill>
                            <a:srgbClr val="000000"/>
                          </a:solidFill>
                          <a:effectLst/>
                          <a:latin typeface="ＭＳ Ｐゴシック"/>
                        </a:rPr>
                        <a:t>0.24</a:t>
                      </a:r>
                    </a:p>
                  </a:txBody>
                  <a:tcPr marL="12700" marR="12700" marT="12700" marB="0" anchor="b"/>
                </a:tc>
                <a:tc>
                  <a:txBody>
                    <a:bodyPr/>
                    <a:lstStyle/>
                    <a:p>
                      <a:pPr algn="r" fontAlgn="b"/>
                      <a:r>
                        <a:rPr lang="en-US" altLang="ja-JP" sz="2400" b="0" i="0" u="none" strike="noStrike" dirty="0">
                          <a:solidFill>
                            <a:srgbClr val="000000"/>
                          </a:solidFill>
                          <a:effectLst/>
                          <a:latin typeface="ＭＳ Ｐゴシック"/>
                        </a:rPr>
                        <a:t>0.29</a:t>
                      </a:r>
                    </a:p>
                  </a:txBody>
                  <a:tcPr marL="12700" marR="12700" marT="12700" marB="0" anchor="b"/>
                </a:tc>
                <a:tc>
                  <a:txBody>
                    <a:bodyPr/>
                    <a:lstStyle/>
                    <a:p>
                      <a:pPr algn="r" fontAlgn="b"/>
                      <a:r>
                        <a:rPr lang="en-US" altLang="ja-JP" sz="2400" b="0" i="0" u="none" strike="noStrike" dirty="0" smtClean="0">
                          <a:solidFill>
                            <a:srgbClr val="FF0000"/>
                          </a:solidFill>
                          <a:effectLst/>
                          <a:latin typeface="ＭＳ Ｐゴシック"/>
                        </a:rPr>
                        <a:t>1</a:t>
                      </a:r>
                      <a:endParaRPr lang="en-US" altLang="ja-JP" sz="2400" b="0" i="0" u="none" strike="noStrike" dirty="0">
                        <a:solidFill>
                          <a:srgbClr val="FF0000"/>
                        </a:solidFill>
                        <a:effectLst/>
                        <a:latin typeface="ＭＳ Ｐゴシック"/>
                      </a:endParaRPr>
                    </a:p>
                  </a:txBody>
                  <a:tcPr marL="12700" marR="12700" marT="12700" marB="0" anchor="b"/>
                </a:tc>
                <a:tc>
                  <a:txBody>
                    <a:bodyPr/>
                    <a:lstStyle/>
                    <a:p>
                      <a:pPr algn="r" fontAlgn="b"/>
                      <a:r>
                        <a:rPr lang="en-US" altLang="ja-JP" sz="2400" b="0" i="0" u="none" strike="noStrike" dirty="0">
                          <a:solidFill>
                            <a:srgbClr val="000000"/>
                          </a:solidFill>
                          <a:effectLst/>
                          <a:latin typeface="ＭＳ Ｐゴシック"/>
                        </a:rPr>
                        <a:t>0.48</a:t>
                      </a:r>
                    </a:p>
                  </a:txBody>
                  <a:tcPr marL="12700" marR="12700" marT="12700" marB="0" anchor="b"/>
                </a:tc>
              </a:tr>
              <a:tr h="189230">
                <a:tc>
                  <a:txBody>
                    <a:bodyPr/>
                    <a:lstStyle/>
                    <a:p>
                      <a:pPr algn="l" fontAlgn="b"/>
                      <a:r>
                        <a:rPr lang="ja-JP" altLang="en-US" sz="2000" u="none" strike="noStrike" dirty="0">
                          <a:effectLst/>
                        </a:rPr>
                        <a:t>文書</a:t>
                      </a:r>
                      <a:r>
                        <a:rPr lang="en-US" altLang="ja-JP" sz="2000" u="none" strike="noStrike" dirty="0">
                          <a:effectLst/>
                        </a:rPr>
                        <a:t>9</a:t>
                      </a:r>
                      <a:endParaRPr lang="en-US" altLang="ja-JP" sz="2000" b="0" i="0" u="none" strike="noStrike" dirty="0">
                        <a:solidFill>
                          <a:srgbClr val="000000"/>
                        </a:solidFill>
                        <a:effectLst/>
                        <a:latin typeface="ＭＳ Ｐゴシック"/>
                      </a:endParaRPr>
                    </a:p>
                  </a:txBody>
                  <a:tcPr marL="12700" marR="12700" marT="12700" marB="0" anchor="b">
                    <a:solidFill>
                      <a:schemeClr val="accent6">
                        <a:lumMod val="20000"/>
                        <a:lumOff val="80000"/>
                      </a:schemeClr>
                    </a:solidFill>
                  </a:tcPr>
                </a:tc>
                <a:tc>
                  <a:txBody>
                    <a:bodyPr/>
                    <a:lstStyle/>
                    <a:p>
                      <a:pPr algn="r" fontAlgn="b"/>
                      <a:r>
                        <a:rPr lang="en-US" altLang="ja-JP" sz="2400" b="0" i="0" u="none" strike="noStrike" dirty="0" smtClean="0">
                          <a:solidFill>
                            <a:srgbClr val="FF0000"/>
                          </a:solidFill>
                          <a:effectLst/>
                          <a:latin typeface="ＭＳ Ｐゴシック"/>
                        </a:rPr>
                        <a:t>0.77</a:t>
                      </a:r>
                      <a:endParaRPr lang="en-US" altLang="ja-JP" sz="2400" b="0" i="0" u="none" strike="noStrike" dirty="0">
                        <a:solidFill>
                          <a:srgbClr val="FF0000"/>
                        </a:solidFill>
                        <a:effectLst/>
                        <a:latin typeface="ＭＳ Ｐゴシック"/>
                      </a:endParaRPr>
                    </a:p>
                  </a:txBody>
                  <a:tcPr marL="12700" marR="12700" marT="12700" marB="0" anchor="b"/>
                </a:tc>
                <a:tc>
                  <a:txBody>
                    <a:bodyPr/>
                    <a:lstStyle/>
                    <a:p>
                      <a:pPr algn="r" fontAlgn="b"/>
                      <a:r>
                        <a:rPr lang="en-US" altLang="ja-JP" sz="2400" b="0" i="0" u="none" strike="noStrike" dirty="0">
                          <a:solidFill>
                            <a:srgbClr val="000000"/>
                          </a:solidFill>
                          <a:effectLst/>
                          <a:latin typeface="ＭＳ Ｐゴシック"/>
                        </a:rPr>
                        <a:t>0.33</a:t>
                      </a:r>
                    </a:p>
                  </a:txBody>
                  <a:tcPr marL="12700" marR="12700" marT="12700" marB="0" anchor="b"/>
                </a:tc>
                <a:tc>
                  <a:txBody>
                    <a:bodyPr/>
                    <a:lstStyle/>
                    <a:p>
                      <a:pPr algn="r" fontAlgn="b"/>
                      <a:r>
                        <a:rPr lang="en-US" altLang="ja-JP" sz="2400" b="0" i="0" u="none" strike="noStrike" dirty="0">
                          <a:solidFill>
                            <a:srgbClr val="000000"/>
                          </a:solidFill>
                          <a:effectLst/>
                          <a:latin typeface="ＭＳ Ｐゴシック"/>
                        </a:rPr>
                        <a:t>0.31</a:t>
                      </a:r>
                    </a:p>
                  </a:txBody>
                  <a:tcPr marL="12700" marR="12700" marT="12700" marB="0" anchor="b"/>
                </a:tc>
                <a:tc>
                  <a:txBody>
                    <a:bodyPr/>
                    <a:lstStyle/>
                    <a:p>
                      <a:pPr algn="r" fontAlgn="b"/>
                      <a:r>
                        <a:rPr lang="en-US" altLang="ja-JP" sz="2400" b="0" i="0" u="none" strike="noStrike" dirty="0">
                          <a:solidFill>
                            <a:srgbClr val="000000"/>
                          </a:solidFill>
                          <a:effectLst/>
                          <a:latin typeface="ＭＳ Ｐゴシック"/>
                        </a:rPr>
                        <a:t>0.31</a:t>
                      </a:r>
                    </a:p>
                  </a:txBody>
                  <a:tcPr marL="12700" marR="12700" marT="12700" marB="0" anchor="b"/>
                </a:tc>
                <a:tc>
                  <a:txBody>
                    <a:bodyPr/>
                    <a:lstStyle/>
                    <a:p>
                      <a:pPr algn="r" fontAlgn="b"/>
                      <a:r>
                        <a:rPr lang="en-US" altLang="ja-JP" sz="2400" b="0" i="0" u="none" strike="noStrike" dirty="0">
                          <a:solidFill>
                            <a:srgbClr val="000000"/>
                          </a:solidFill>
                          <a:effectLst/>
                          <a:latin typeface="ＭＳ Ｐゴシック"/>
                        </a:rPr>
                        <a:t>0.42</a:t>
                      </a:r>
                    </a:p>
                  </a:txBody>
                  <a:tcPr marL="12700" marR="12700" marT="12700" marB="0" anchor="b"/>
                </a:tc>
                <a:tc>
                  <a:txBody>
                    <a:bodyPr/>
                    <a:lstStyle/>
                    <a:p>
                      <a:pPr algn="r" fontAlgn="b"/>
                      <a:r>
                        <a:rPr lang="en-US" altLang="ja-JP" sz="2400" b="0" i="0" u="none" strike="noStrike">
                          <a:solidFill>
                            <a:srgbClr val="000000"/>
                          </a:solidFill>
                          <a:effectLst/>
                          <a:latin typeface="ＭＳ Ｐゴシック"/>
                        </a:rPr>
                        <a:t>0.31</a:t>
                      </a:r>
                    </a:p>
                  </a:txBody>
                  <a:tcPr marL="12700" marR="12700" marT="12700" marB="0" anchor="b"/>
                </a:tc>
                <a:tc>
                  <a:txBody>
                    <a:bodyPr/>
                    <a:lstStyle/>
                    <a:p>
                      <a:pPr algn="r" fontAlgn="b"/>
                      <a:r>
                        <a:rPr lang="en-US" altLang="ja-JP" sz="2400" b="0" i="0" u="none" strike="noStrike" dirty="0" smtClean="0">
                          <a:solidFill>
                            <a:srgbClr val="FF0000"/>
                          </a:solidFill>
                          <a:effectLst/>
                          <a:latin typeface="ＭＳ Ｐゴシック"/>
                        </a:rPr>
                        <a:t>0.89</a:t>
                      </a:r>
                      <a:endParaRPr lang="en-US" altLang="ja-JP" sz="2400" b="0" i="0" u="none" strike="noStrike" dirty="0">
                        <a:solidFill>
                          <a:srgbClr val="FF0000"/>
                        </a:solidFill>
                        <a:effectLst/>
                        <a:latin typeface="ＭＳ Ｐゴシック"/>
                      </a:endParaRPr>
                    </a:p>
                  </a:txBody>
                  <a:tcPr marL="12700" marR="12700" marT="12700" marB="0" anchor="b"/>
                </a:tc>
                <a:tc>
                  <a:txBody>
                    <a:bodyPr/>
                    <a:lstStyle/>
                    <a:p>
                      <a:pPr algn="r" fontAlgn="b"/>
                      <a:r>
                        <a:rPr lang="en-US" altLang="ja-JP" sz="2400" b="0" i="0" u="none" strike="noStrike" dirty="0">
                          <a:solidFill>
                            <a:srgbClr val="000000"/>
                          </a:solidFill>
                          <a:effectLst/>
                          <a:latin typeface="ＭＳ Ｐゴシック"/>
                        </a:rPr>
                        <a:t>0.48</a:t>
                      </a:r>
                    </a:p>
                  </a:txBody>
                  <a:tcPr marL="12700" marR="12700" marT="12700" marB="0" anchor="b"/>
                </a:tc>
                <a:tc>
                  <a:txBody>
                    <a:bodyPr/>
                    <a:lstStyle/>
                    <a:p>
                      <a:pPr algn="r" fontAlgn="b"/>
                      <a:r>
                        <a:rPr lang="en-US" altLang="ja-JP" sz="2400" b="0" i="0" u="none" strike="noStrike" dirty="0" smtClean="0">
                          <a:solidFill>
                            <a:srgbClr val="FF0000"/>
                          </a:solidFill>
                          <a:effectLst/>
                          <a:latin typeface="ＭＳ Ｐゴシック"/>
                        </a:rPr>
                        <a:t>1</a:t>
                      </a:r>
                      <a:endParaRPr lang="en-US" altLang="ja-JP" sz="2400" b="0" i="0" u="none" strike="noStrike" dirty="0">
                        <a:solidFill>
                          <a:srgbClr val="FF0000"/>
                        </a:solidFill>
                        <a:effectLst/>
                        <a:latin typeface="ＭＳ Ｐゴシック"/>
                      </a:endParaRPr>
                    </a:p>
                  </a:txBody>
                  <a:tcPr marL="12700" marR="12700" marT="12700" marB="0" anchor="b"/>
                </a:tc>
              </a:tr>
              <a:tr h="189230">
                <a:tc>
                  <a:txBody>
                    <a:bodyPr/>
                    <a:lstStyle/>
                    <a:p>
                      <a:pPr algn="l" fontAlgn="b"/>
                      <a:r>
                        <a:rPr lang="en-US" altLang="ja-JP" sz="2000" b="0" i="0" u="none" strike="noStrike" dirty="0" smtClean="0">
                          <a:solidFill>
                            <a:srgbClr val="000000"/>
                          </a:solidFill>
                          <a:effectLst/>
                          <a:latin typeface="ＭＳ Ｐゴシック"/>
                        </a:rPr>
                        <a:t>0.7</a:t>
                      </a:r>
                      <a:r>
                        <a:rPr lang="ja-JP" altLang="en-US" sz="2000" b="0" i="0" u="none" strike="noStrike" dirty="0" smtClean="0">
                          <a:solidFill>
                            <a:srgbClr val="000000"/>
                          </a:solidFill>
                          <a:effectLst/>
                          <a:latin typeface="ＭＳ Ｐゴシック"/>
                        </a:rPr>
                        <a:t>以上</a:t>
                      </a:r>
                      <a:endParaRPr lang="en-US" altLang="ja-JP" sz="2000" b="0" i="0" u="none" strike="noStrike" dirty="0">
                        <a:solidFill>
                          <a:srgbClr val="000000"/>
                        </a:solidFill>
                        <a:effectLst/>
                        <a:latin typeface="ＭＳ Ｐゴシック"/>
                      </a:endParaRPr>
                    </a:p>
                  </a:txBody>
                  <a:tcPr marL="12700" marR="12700" marT="12700" marB="0" anchor="b"/>
                </a:tc>
                <a:tc>
                  <a:txBody>
                    <a:bodyPr/>
                    <a:lstStyle/>
                    <a:p>
                      <a:pPr algn="r" fontAlgn="b"/>
                      <a:r>
                        <a:rPr lang="en-US" altLang="ja-JP" sz="2400" b="0" i="0" u="none" strike="noStrike" dirty="0" smtClean="0">
                          <a:solidFill>
                            <a:schemeClr val="accent5"/>
                          </a:solidFill>
                          <a:effectLst/>
                          <a:latin typeface="ＭＳ Ｐゴシック"/>
                        </a:rPr>
                        <a:t>3</a:t>
                      </a:r>
                      <a:endParaRPr lang="en-US" altLang="ja-JP" sz="2400" b="0" i="0" u="none" strike="noStrike" dirty="0">
                        <a:solidFill>
                          <a:schemeClr val="accent5"/>
                        </a:solidFill>
                        <a:effectLst/>
                        <a:latin typeface="ＭＳ Ｐゴシック"/>
                      </a:endParaRPr>
                    </a:p>
                  </a:txBody>
                  <a:tcPr marL="12700" marR="12700" marT="12700" marB="0" anchor="b"/>
                </a:tc>
                <a:tc>
                  <a:txBody>
                    <a:bodyPr/>
                    <a:lstStyle/>
                    <a:p>
                      <a:pPr algn="r" fontAlgn="b"/>
                      <a:r>
                        <a:rPr lang="en-US" altLang="ja-JP" sz="2400" b="0" i="0" u="none" strike="noStrike" dirty="0" smtClean="0">
                          <a:solidFill>
                            <a:srgbClr val="000000"/>
                          </a:solidFill>
                          <a:effectLst/>
                          <a:latin typeface="ＭＳ Ｐゴシック"/>
                        </a:rPr>
                        <a:t>1</a:t>
                      </a:r>
                      <a:endParaRPr lang="en-US" altLang="ja-JP" sz="2400" b="0" i="0" u="none" strike="noStrike" dirty="0">
                        <a:solidFill>
                          <a:srgbClr val="000000"/>
                        </a:solidFill>
                        <a:effectLst/>
                        <a:latin typeface="ＭＳ Ｐゴシック"/>
                      </a:endParaRPr>
                    </a:p>
                  </a:txBody>
                  <a:tcPr marL="12700" marR="12700" marT="12700" marB="0" anchor="b"/>
                </a:tc>
                <a:tc>
                  <a:txBody>
                    <a:bodyPr/>
                    <a:lstStyle/>
                    <a:p>
                      <a:pPr algn="r" fontAlgn="b"/>
                      <a:r>
                        <a:rPr lang="en-US" altLang="ja-JP" sz="2400" b="0" i="0" u="none" strike="noStrike" dirty="0" smtClean="0">
                          <a:solidFill>
                            <a:srgbClr val="000000"/>
                          </a:solidFill>
                          <a:effectLst/>
                          <a:latin typeface="ＭＳ Ｐゴシック"/>
                        </a:rPr>
                        <a:t>1</a:t>
                      </a:r>
                      <a:endParaRPr lang="en-US" altLang="ja-JP" sz="2400" b="0" i="0" u="none" strike="noStrike" dirty="0">
                        <a:solidFill>
                          <a:srgbClr val="000000"/>
                        </a:solidFill>
                        <a:effectLst/>
                        <a:latin typeface="ＭＳ Ｐゴシック"/>
                      </a:endParaRPr>
                    </a:p>
                  </a:txBody>
                  <a:tcPr marL="12700" marR="12700" marT="12700" marB="0" anchor="b"/>
                </a:tc>
                <a:tc>
                  <a:txBody>
                    <a:bodyPr/>
                    <a:lstStyle/>
                    <a:p>
                      <a:pPr algn="r" fontAlgn="b"/>
                      <a:r>
                        <a:rPr lang="en-US" altLang="ja-JP" sz="2400" b="0" i="0" u="none" strike="noStrike" dirty="0" smtClean="0">
                          <a:solidFill>
                            <a:srgbClr val="000000"/>
                          </a:solidFill>
                          <a:effectLst/>
                          <a:latin typeface="ＭＳ Ｐゴシック"/>
                        </a:rPr>
                        <a:t>1</a:t>
                      </a:r>
                      <a:endParaRPr lang="en-US" altLang="ja-JP" sz="2400" b="0" i="0" u="none" strike="noStrike" dirty="0">
                        <a:solidFill>
                          <a:srgbClr val="000000"/>
                        </a:solidFill>
                        <a:effectLst/>
                        <a:latin typeface="ＭＳ Ｐゴシック"/>
                      </a:endParaRPr>
                    </a:p>
                  </a:txBody>
                  <a:tcPr marL="12700" marR="12700" marT="12700" marB="0" anchor="b"/>
                </a:tc>
                <a:tc>
                  <a:txBody>
                    <a:bodyPr/>
                    <a:lstStyle/>
                    <a:p>
                      <a:pPr algn="r" fontAlgn="b"/>
                      <a:r>
                        <a:rPr lang="en-US" altLang="ja-JP" sz="2400" b="0" i="0" u="none" strike="noStrike" dirty="0" smtClean="0">
                          <a:solidFill>
                            <a:srgbClr val="000000"/>
                          </a:solidFill>
                          <a:effectLst/>
                          <a:latin typeface="ＭＳ Ｐゴシック"/>
                        </a:rPr>
                        <a:t>1</a:t>
                      </a:r>
                      <a:endParaRPr lang="en-US" altLang="ja-JP" sz="2400" b="0" i="0" u="none" strike="noStrike" dirty="0">
                        <a:solidFill>
                          <a:srgbClr val="000000"/>
                        </a:solidFill>
                        <a:effectLst/>
                        <a:latin typeface="ＭＳ Ｐゴシック"/>
                      </a:endParaRPr>
                    </a:p>
                  </a:txBody>
                  <a:tcPr marL="12700" marR="12700" marT="12700" marB="0" anchor="b"/>
                </a:tc>
                <a:tc>
                  <a:txBody>
                    <a:bodyPr/>
                    <a:lstStyle/>
                    <a:p>
                      <a:pPr algn="r" fontAlgn="b"/>
                      <a:r>
                        <a:rPr lang="en-US" altLang="ja-JP" sz="2400" b="0" i="0" u="none" strike="noStrike" dirty="0" smtClean="0">
                          <a:solidFill>
                            <a:srgbClr val="000000"/>
                          </a:solidFill>
                          <a:effectLst/>
                          <a:latin typeface="ＭＳ Ｐゴシック"/>
                        </a:rPr>
                        <a:t>1</a:t>
                      </a:r>
                      <a:endParaRPr lang="en-US" altLang="ja-JP" sz="2400" b="0" i="0" u="none" strike="noStrike" dirty="0">
                        <a:solidFill>
                          <a:srgbClr val="000000"/>
                        </a:solidFill>
                        <a:effectLst/>
                        <a:latin typeface="ＭＳ Ｐゴシック"/>
                      </a:endParaRPr>
                    </a:p>
                  </a:txBody>
                  <a:tcPr marL="12700" marR="12700" marT="12700" marB="0" anchor="b"/>
                </a:tc>
                <a:tc>
                  <a:txBody>
                    <a:bodyPr/>
                    <a:lstStyle/>
                    <a:p>
                      <a:pPr algn="r" fontAlgn="b"/>
                      <a:r>
                        <a:rPr lang="en-US" altLang="ja-JP" sz="2400" b="0" i="0" u="none" strike="noStrike" dirty="0" smtClean="0">
                          <a:solidFill>
                            <a:srgbClr val="4BACC6"/>
                          </a:solidFill>
                          <a:effectLst/>
                          <a:latin typeface="ＭＳ Ｐゴシック"/>
                        </a:rPr>
                        <a:t>3</a:t>
                      </a:r>
                      <a:endParaRPr lang="en-US" altLang="ja-JP" sz="2400" b="0" i="0" u="none" strike="noStrike" dirty="0">
                        <a:solidFill>
                          <a:srgbClr val="4BACC6"/>
                        </a:solidFill>
                        <a:effectLst/>
                        <a:latin typeface="ＭＳ Ｐゴシック"/>
                      </a:endParaRPr>
                    </a:p>
                  </a:txBody>
                  <a:tcPr marL="12700" marR="12700" marT="12700" marB="0" anchor="b"/>
                </a:tc>
                <a:tc>
                  <a:txBody>
                    <a:bodyPr/>
                    <a:lstStyle/>
                    <a:p>
                      <a:pPr algn="r" fontAlgn="b"/>
                      <a:r>
                        <a:rPr lang="en-US" altLang="ja-JP" sz="2400" b="0" i="0" u="none" strike="noStrike" dirty="0" smtClean="0">
                          <a:solidFill>
                            <a:srgbClr val="000000"/>
                          </a:solidFill>
                          <a:effectLst/>
                          <a:latin typeface="ＭＳ Ｐゴシック"/>
                        </a:rPr>
                        <a:t>1</a:t>
                      </a:r>
                      <a:endParaRPr lang="en-US" altLang="ja-JP" sz="2400" b="0" i="0" u="none" strike="noStrike" dirty="0">
                        <a:solidFill>
                          <a:srgbClr val="000000"/>
                        </a:solidFill>
                        <a:effectLst/>
                        <a:latin typeface="ＭＳ Ｐゴシック"/>
                      </a:endParaRPr>
                    </a:p>
                  </a:txBody>
                  <a:tcPr marL="12700" marR="12700" marT="12700" marB="0" anchor="b"/>
                </a:tc>
                <a:tc>
                  <a:txBody>
                    <a:bodyPr/>
                    <a:lstStyle/>
                    <a:p>
                      <a:pPr algn="r" fontAlgn="b"/>
                      <a:r>
                        <a:rPr lang="en-US" altLang="ja-JP" sz="2400" b="0" i="0" u="none" strike="noStrike" dirty="0" smtClean="0">
                          <a:solidFill>
                            <a:srgbClr val="4BACC6"/>
                          </a:solidFill>
                          <a:effectLst/>
                          <a:latin typeface="ＭＳ Ｐゴシック"/>
                        </a:rPr>
                        <a:t>3</a:t>
                      </a:r>
                      <a:endParaRPr lang="en-US" altLang="ja-JP" sz="2400" b="0" i="0" u="none" strike="noStrike" dirty="0">
                        <a:solidFill>
                          <a:srgbClr val="4BACC6"/>
                        </a:solidFill>
                        <a:effectLst/>
                        <a:latin typeface="ＭＳ Ｐゴシック"/>
                      </a:endParaRPr>
                    </a:p>
                  </a:txBody>
                  <a:tcPr marL="12700" marR="12700" marT="12700" marB="0" anchor="b"/>
                </a:tc>
              </a:tr>
            </a:tbl>
          </a:graphicData>
        </a:graphic>
      </p:graphicFrame>
      <p:sp>
        <p:nvSpPr>
          <p:cNvPr id="4" name="日付プレースホルダー 3"/>
          <p:cNvSpPr>
            <a:spLocks noGrp="1"/>
          </p:cNvSpPr>
          <p:nvPr>
            <p:ph type="dt" sz="half" idx="10"/>
          </p:nvPr>
        </p:nvSpPr>
        <p:spPr/>
        <p:txBody>
          <a:bodyPr/>
          <a:lstStyle/>
          <a:p>
            <a:r>
              <a:rPr lang="en-US" altLang="ja-JP" smtClean="0">
                <a:solidFill>
                  <a:prstClr val="white"/>
                </a:solidFill>
              </a:rPr>
              <a:t>2015/02/23</a:t>
            </a:r>
            <a:endParaRPr lang="ja-JP" altLang="en-US">
              <a:solidFill>
                <a:prstClr val="white"/>
              </a:solidFill>
            </a:endParaRPr>
          </a:p>
        </p:txBody>
      </p:sp>
      <p:sp>
        <p:nvSpPr>
          <p:cNvPr id="5" name="フッター プレースホルダー 4"/>
          <p:cNvSpPr>
            <a:spLocks noGrp="1"/>
          </p:cNvSpPr>
          <p:nvPr>
            <p:ph type="ftr" sz="quarter" idx="11"/>
          </p:nvPr>
        </p:nvSpPr>
        <p:spPr/>
        <p:txBody>
          <a:bodyPr/>
          <a:lstStyle/>
          <a:p>
            <a:r>
              <a:rPr lang="ja-JP" altLang="en-US" smtClean="0">
                <a:solidFill>
                  <a:prstClr val="white"/>
                </a:solidFill>
              </a:rPr>
              <a:t>テキストマイニングに基づく</a:t>
            </a:r>
            <a:r>
              <a:rPr lang="en-US" altLang="ja-JP" smtClean="0">
                <a:solidFill>
                  <a:prstClr val="white"/>
                </a:solidFill>
              </a:rPr>
              <a:t>OSS</a:t>
            </a:r>
            <a:r>
              <a:rPr lang="ja-JP" altLang="en-US" smtClean="0">
                <a:solidFill>
                  <a:prstClr val="white"/>
                </a:solidFill>
              </a:rPr>
              <a:t>ライセンス記述の分析：</a:t>
            </a:r>
            <a:r>
              <a:rPr lang="en-US" altLang="ja-JP" smtClean="0">
                <a:solidFill>
                  <a:prstClr val="white"/>
                </a:solidFill>
              </a:rPr>
              <a:t>OSS</a:t>
            </a:r>
            <a:r>
              <a:rPr lang="ja-JP" altLang="en-US" smtClean="0">
                <a:solidFill>
                  <a:prstClr val="white"/>
                </a:solidFill>
              </a:rPr>
              <a:t>ライセンス特定のためのルール作成支援</a:t>
            </a:r>
            <a:endParaRPr lang="ja-JP" altLang="en-US" dirty="0">
              <a:solidFill>
                <a:prstClr val="white"/>
              </a:solidFill>
            </a:endParaRPr>
          </a:p>
        </p:txBody>
      </p:sp>
      <p:sp>
        <p:nvSpPr>
          <p:cNvPr id="6" name="スライド番号プレースホルダー 5"/>
          <p:cNvSpPr>
            <a:spLocks noGrp="1"/>
          </p:cNvSpPr>
          <p:nvPr>
            <p:ph type="sldNum" sz="quarter" idx="12"/>
          </p:nvPr>
        </p:nvSpPr>
        <p:spPr/>
        <p:txBody>
          <a:bodyPr/>
          <a:lstStyle/>
          <a:p>
            <a:fld id="{A78F63B4-1C2F-F341-8431-1B36A8C967E5}" type="slidenum">
              <a:rPr lang="ja-JP" altLang="en-US" smtClean="0">
                <a:solidFill>
                  <a:prstClr val="white"/>
                </a:solidFill>
              </a:rPr>
              <a:pPr/>
              <a:t>17</a:t>
            </a:fld>
            <a:endParaRPr lang="ja-JP" altLang="en-US">
              <a:solidFill>
                <a:prstClr val="white"/>
              </a:solidFill>
            </a:endParaRPr>
          </a:p>
        </p:txBody>
      </p:sp>
      <p:sp>
        <p:nvSpPr>
          <p:cNvPr id="10" name="テキスト ボックス 9"/>
          <p:cNvSpPr txBox="1"/>
          <p:nvPr/>
        </p:nvSpPr>
        <p:spPr>
          <a:xfrm>
            <a:off x="1476505" y="5557965"/>
            <a:ext cx="6662100" cy="830997"/>
          </a:xfrm>
          <a:prstGeom prst="rect">
            <a:avLst/>
          </a:prstGeom>
          <a:solidFill>
            <a:schemeClr val="accent1"/>
          </a:solidFill>
        </p:spPr>
        <p:txBody>
          <a:bodyPr wrap="none" rtlCol="0">
            <a:spAutoFit/>
          </a:bodyPr>
          <a:lstStyle/>
          <a:p>
            <a:pPr algn="ctr"/>
            <a:r>
              <a:rPr kumimoji="1" lang="ja-JP" altLang="en-US" sz="2400" dirty="0" smtClean="0">
                <a:solidFill>
                  <a:schemeClr val="bg1"/>
                </a:solidFill>
              </a:rPr>
              <a:t>類似度</a:t>
            </a:r>
            <a:r>
              <a:rPr lang="en-US" altLang="ja-JP" sz="2400" dirty="0" smtClean="0">
                <a:solidFill>
                  <a:schemeClr val="bg1"/>
                </a:solidFill>
              </a:rPr>
              <a:t>70%</a:t>
            </a:r>
            <a:r>
              <a:rPr kumimoji="1" lang="ja-JP" altLang="en-US" sz="2400" dirty="0" smtClean="0">
                <a:solidFill>
                  <a:schemeClr val="bg1"/>
                </a:solidFill>
              </a:rPr>
              <a:t>以上のライセンス記述の数の最大値</a:t>
            </a:r>
            <a:r>
              <a:rPr kumimoji="1" lang="en-US" altLang="ja-JP" sz="2400" dirty="0" smtClean="0">
                <a:solidFill>
                  <a:schemeClr val="bg1"/>
                </a:solidFill>
              </a:rPr>
              <a:t>=3</a:t>
            </a:r>
          </a:p>
          <a:p>
            <a:pPr algn="ctr"/>
            <a:r>
              <a:rPr lang="ja-JP" altLang="en-US" sz="2400" dirty="0">
                <a:solidFill>
                  <a:schemeClr val="bg1"/>
                </a:solidFill>
              </a:rPr>
              <a:t>文書</a:t>
            </a:r>
            <a:r>
              <a:rPr lang="en-US" altLang="ja-JP" sz="2400" dirty="0">
                <a:solidFill>
                  <a:schemeClr val="bg1"/>
                </a:solidFill>
              </a:rPr>
              <a:t>1</a:t>
            </a:r>
            <a:r>
              <a:rPr lang="ja-JP" altLang="en-US" sz="2400" dirty="0">
                <a:solidFill>
                  <a:schemeClr val="bg1"/>
                </a:solidFill>
              </a:rPr>
              <a:t>，文書</a:t>
            </a:r>
            <a:r>
              <a:rPr lang="en-US" altLang="ja-JP" sz="2400" dirty="0">
                <a:solidFill>
                  <a:schemeClr val="bg1"/>
                </a:solidFill>
              </a:rPr>
              <a:t>7</a:t>
            </a:r>
            <a:r>
              <a:rPr lang="ja-JP" altLang="en-US" sz="2400" dirty="0">
                <a:solidFill>
                  <a:schemeClr val="bg1"/>
                </a:solidFill>
              </a:rPr>
              <a:t>，文書</a:t>
            </a:r>
            <a:r>
              <a:rPr lang="en-US" altLang="ja-JP" sz="2400" dirty="0">
                <a:solidFill>
                  <a:schemeClr val="bg1"/>
                </a:solidFill>
              </a:rPr>
              <a:t>9</a:t>
            </a:r>
            <a:r>
              <a:rPr lang="ja-JP" altLang="en-US" sz="2400" dirty="0">
                <a:solidFill>
                  <a:schemeClr val="bg1"/>
                </a:solidFill>
              </a:rPr>
              <a:t>を抽</a:t>
            </a:r>
            <a:r>
              <a:rPr lang="ja-JP" altLang="en-US" sz="2400" dirty="0" smtClean="0">
                <a:solidFill>
                  <a:schemeClr val="bg1"/>
                </a:solidFill>
              </a:rPr>
              <a:t>出</a:t>
            </a:r>
            <a:endParaRPr lang="ja-JP" altLang="en-US" sz="2400" dirty="0">
              <a:solidFill>
                <a:schemeClr val="bg1"/>
              </a:solidFill>
            </a:endParaRPr>
          </a:p>
        </p:txBody>
      </p:sp>
    </p:spTree>
    <p:extLst>
      <p:ext uri="{BB962C8B-B14F-4D97-AF65-F5344CB8AC3E}">
        <p14:creationId xmlns:p14="http://schemas.microsoft.com/office/powerpoint/2010/main" val="85210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en-US" dirty="0" smtClean="0">
                <a:solidFill>
                  <a:srgbClr val="000000"/>
                </a:solidFill>
              </a:rPr>
              <a:t>類似度</a:t>
            </a:r>
            <a:r>
              <a:rPr lang="en-US" altLang="ja-JP" dirty="0" smtClean="0">
                <a:solidFill>
                  <a:srgbClr val="000000"/>
                </a:solidFill>
              </a:rPr>
              <a:t>70%</a:t>
            </a:r>
            <a:r>
              <a:rPr lang="ja-JP" altLang="en-US" dirty="0" smtClean="0">
                <a:solidFill>
                  <a:srgbClr val="000000"/>
                </a:solidFill>
              </a:rPr>
              <a:t>以上の記述数の最大値</a:t>
            </a:r>
            <a:endParaRPr kumimoji="1" lang="ja-JP" altLang="en-US" dirty="0">
              <a:solidFill>
                <a:srgbClr val="000000"/>
              </a:solidFill>
            </a:endParaRPr>
          </a:p>
        </p:txBody>
      </p:sp>
      <p:sp>
        <p:nvSpPr>
          <p:cNvPr id="4" name="日付プレースホルダー 3"/>
          <p:cNvSpPr>
            <a:spLocks noGrp="1"/>
          </p:cNvSpPr>
          <p:nvPr>
            <p:ph type="dt" sz="half" idx="10"/>
          </p:nvPr>
        </p:nvSpPr>
        <p:spPr/>
        <p:txBody>
          <a:bodyPr/>
          <a:lstStyle/>
          <a:p>
            <a:r>
              <a:rPr lang="en-US" altLang="ja-JP" smtClean="0">
                <a:solidFill>
                  <a:prstClr val="white"/>
                </a:solidFill>
              </a:rPr>
              <a:t>2015/02/23</a:t>
            </a:r>
            <a:endParaRPr lang="ja-JP" altLang="en-US">
              <a:solidFill>
                <a:prstClr val="white"/>
              </a:solidFill>
            </a:endParaRPr>
          </a:p>
        </p:txBody>
      </p:sp>
      <p:sp>
        <p:nvSpPr>
          <p:cNvPr id="5" name="フッター プレースホルダー 4"/>
          <p:cNvSpPr>
            <a:spLocks noGrp="1"/>
          </p:cNvSpPr>
          <p:nvPr>
            <p:ph type="ftr" sz="quarter" idx="11"/>
          </p:nvPr>
        </p:nvSpPr>
        <p:spPr/>
        <p:txBody>
          <a:bodyPr/>
          <a:lstStyle/>
          <a:p>
            <a:r>
              <a:rPr lang="ja-JP" altLang="en-US" smtClean="0">
                <a:solidFill>
                  <a:prstClr val="white"/>
                </a:solidFill>
              </a:rPr>
              <a:t>テキストマイニングに基づく</a:t>
            </a:r>
            <a:r>
              <a:rPr lang="en-US" altLang="ja-JP" smtClean="0">
                <a:solidFill>
                  <a:prstClr val="white"/>
                </a:solidFill>
              </a:rPr>
              <a:t>OSS</a:t>
            </a:r>
            <a:r>
              <a:rPr lang="ja-JP" altLang="en-US" smtClean="0">
                <a:solidFill>
                  <a:prstClr val="white"/>
                </a:solidFill>
              </a:rPr>
              <a:t>ライセンス記述の分析：</a:t>
            </a:r>
            <a:r>
              <a:rPr lang="en-US" altLang="ja-JP" smtClean="0">
                <a:solidFill>
                  <a:prstClr val="white"/>
                </a:solidFill>
              </a:rPr>
              <a:t>OSS</a:t>
            </a:r>
            <a:r>
              <a:rPr lang="ja-JP" altLang="en-US" smtClean="0">
                <a:solidFill>
                  <a:prstClr val="white"/>
                </a:solidFill>
              </a:rPr>
              <a:t>ライセンス特定のためのルール作成支援</a:t>
            </a:r>
            <a:endParaRPr lang="ja-JP" altLang="en-US" dirty="0">
              <a:solidFill>
                <a:prstClr val="white"/>
              </a:solidFill>
            </a:endParaRPr>
          </a:p>
        </p:txBody>
      </p:sp>
      <p:sp>
        <p:nvSpPr>
          <p:cNvPr id="6" name="スライド番号プレースホルダー 5"/>
          <p:cNvSpPr>
            <a:spLocks noGrp="1"/>
          </p:cNvSpPr>
          <p:nvPr>
            <p:ph type="sldNum" sz="quarter" idx="12"/>
          </p:nvPr>
        </p:nvSpPr>
        <p:spPr/>
        <p:txBody>
          <a:bodyPr/>
          <a:lstStyle/>
          <a:p>
            <a:fld id="{A78F63B4-1C2F-F341-8431-1B36A8C967E5}" type="slidenum">
              <a:rPr lang="ja-JP" altLang="en-US" smtClean="0">
                <a:solidFill>
                  <a:prstClr val="white"/>
                </a:solidFill>
              </a:rPr>
              <a:pPr/>
              <a:t>18</a:t>
            </a:fld>
            <a:endParaRPr lang="ja-JP" altLang="en-US">
              <a:solidFill>
                <a:prstClr val="white"/>
              </a:solidFill>
            </a:endParaRPr>
          </a:p>
        </p:txBody>
      </p:sp>
      <p:graphicFrame>
        <p:nvGraphicFramePr>
          <p:cNvPr id="8" name="コンテンツ プレースホルダー 6"/>
          <p:cNvGraphicFramePr>
            <a:graphicFrameLocks noGrp="1"/>
          </p:cNvGraphicFramePr>
          <p:nvPr>
            <p:ph idx="1"/>
            <p:extLst>
              <p:ext uri="{D42A27DB-BD31-4B8C-83A1-F6EECF244321}">
                <p14:modId xmlns:p14="http://schemas.microsoft.com/office/powerpoint/2010/main" val="1235386296"/>
              </p:ext>
            </p:extLst>
          </p:nvPr>
        </p:nvGraphicFramePr>
        <p:xfrm>
          <a:off x="457200" y="1417638"/>
          <a:ext cx="8413493" cy="4775291"/>
        </p:xfrm>
        <a:graphic>
          <a:graphicData uri="http://schemas.openxmlformats.org/drawingml/2006/table">
            <a:tbl>
              <a:tblPr>
                <a:tableStyleId>{5940675A-B579-460E-94D1-54222C63F5DA}</a:tableStyleId>
              </a:tblPr>
              <a:tblGrid>
                <a:gridCol w="1342708"/>
                <a:gridCol w="4345969"/>
                <a:gridCol w="1240855"/>
                <a:gridCol w="1483961"/>
              </a:tblGrid>
              <a:tr h="246833">
                <a:tc>
                  <a:txBody>
                    <a:bodyPr/>
                    <a:lstStyle/>
                    <a:p>
                      <a:pPr algn="l" fontAlgn="b"/>
                      <a:r>
                        <a:rPr lang="ja-JP" altLang="en-US" sz="2000" u="none" strike="noStrike" dirty="0">
                          <a:solidFill>
                            <a:srgbClr val="FFFFFF"/>
                          </a:solidFill>
                          <a:effectLst/>
                          <a:latin typeface="+mn-lt"/>
                        </a:rPr>
                        <a:t>クラスタ</a:t>
                      </a:r>
                      <a:endParaRPr lang="ja-JP" altLang="en-US" sz="2000" b="0" i="0" u="none" strike="noStrike" dirty="0">
                        <a:solidFill>
                          <a:srgbClr val="FFFFFF"/>
                        </a:solidFill>
                        <a:effectLst/>
                        <a:latin typeface="+mn-lt"/>
                      </a:endParaRPr>
                    </a:p>
                  </a:txBody>
                  <a:tcPr marL="8974" marR="8974" marT="8974" marB="0" anchor="b">
                    <a:solidFill>
                      <a:schemeClr val="tx2"/>
                    </a:solidFill>
                  </a:tcPr>
                </a:tc>
                <a:tc>
                  <a:txBody>
                    <a:bodyPr/>
                    <a:lstStyle/>
                    <a:p>
                      <a:pPr algn="l" fontAlgn="b"/>
                      <a:r>
                        <a:rPr lang="ja-JP" altLang="en-US" sz="2000" u="none" strike="noStrike" dirty="0" smtClean="0">
                          <a:solidFill>
                            <a:srgbClr val="FFFFFF"/>
                          </a:solidFill>
                          <a:effectLst/>
                          <a:latin typeface="+mn-lt"/>
                        </a:rPr>
                        <a:t>目視によるライセンスの内訳</a:t>
                      </a:r>
                      <a:endParaRPr lang="ja-JP" altLang="en-US" sz="2000" b="0" i="0" u="none" strike="noStrike" dirty="0">
                        <a:solidFill>
                          <a:srgbClr val="FFFFFF"/>
                        </a:solidFill>
                        <a:effectLst/>
                        <a:latin typeface="+mn-lt"/>
                      </a:endParaRPr>
                    </a:p>
                  </a:txBody>
                  <a:tcPr marL="8974" marR="8974" marT="8974" marB="0" anchor="b">
                    <a:solidFill>
                      <a:schemeClr val="tx2"/>
                    </a:solidFill>
                  </a:tcPr>
                </a:tc>
                <a:tc>
                  <a:txBody>
                    <a:bodyPr/>
                    <a:lstStyle/>
                    <a:p>
                      <a:pPr algn="l" fontAlgn="b"/>
                      <a:r>
                        <a:rPr lang="ja-JP" altLang="en-US" sz="2000" u="none" strike="noStrike" dirty="0" smtClean="0">
                          <a:solidFill>
                            <a:srgbClr val="FFFFFF"/>
                          </a:solidFill>
                          <a:effectLst/>
                          <a:latin typeface="+mn-lt"/>
                        </a:rPr>
                        <a:t>ファイル数</a:t>
                      </a:r>
                      <a:endParaRPr lang="ja-JP" altLang="en-US" sz="2000" b="0" i="0" u="none" strike="noStrike" dirty="0">
                        <a:solidFill>
                          <a:srgbClr val="FFFFFF"/>
                        </a:solidFill>
                        <a:effectLst/>
                        <a:latin typeface="+mn-lt"/>
                      </a:endParaRPr>
                    </a:p>
                  </a:txBody>
                  <a:tcPr marL="8974" marR="8974" marT="8974" marB="0" anchor="b">
                    <a:solidFill>
                      <a:schemeClr val="tx2"/>
                    </a:solidFill>
                  </a:tcPr>
                </a:tc>
                <a:tc>
                  <a:txBody>
                    <a:bodyPr/>
                    <a:lstStyle/>
                    <a:p>
                      <a:pPr algn="l" fontAlgn="b"/>
                      <a:r>
                        <a:rPr lang="en-US" altLang="ja-JP" sz="2000" b="0" i="0" u="none" strike="noStrike" dirty="0" smtClean="0">
                          <a:solidFill>
                            <a:srgbClr val="FFFFFF"/>
                          </a:solidFill>
                          <a:effectLst/>
                          <a:latin typeface="+mn-lt"/>
                        </a:rPr>
                        <a:t>70%</a:t>
                      </a:r>
                      <a:r>
                        <a:rPr lang="ja-JP" altLang="en-US" sz="2000" b="0" i="0" u="none" strike="noStrike" dirty="0" smtClean="0">
                          <a:solidFill>
                            <a:srgbClr val="FFFFFF"/>
                          </a:solidFill>
                          <a:effectLst/>
                          <a:latin typeface="+mn-lt"/>
                        </a:rPr>
                        <a:t>以上</a:t>
                      </a:r>
                      <a:endParaRPr lang="ja-JP" altLang="en-US" sz="2000" b="0" i="0" u="none" strike="noStrike" dirty="0">
                        <a:solidFill>
                          <a:srgbClr val="FFFFFF"/>
                        </a:solidFill>
                        <a:effectLst/>
                        <a:latin typeface="+mn-lt"/>
                      </a:endParaRPr>
                    </a:p>
                  </a:txBody>
                  <a:tcPr marL="8974" marR="8974" marT="8974" marB="0" anchor="b">
                    <a:solidFill>
                      <a:schemeClr val="tx2"/>
                    </a:solidFill>
                  </a:tcPr>
                </a:tc>
              </a:tr>
              <a:tr h="263217">
                <a:tc>
                  <a:txBody>
                    <a:bodyPr/>
                    <a:lstStyle/>
                    <a:p>
                      <a:pPr algn="ctr" fontAlgn="b"/>
                      <a:r>
                        <a:rPr lang="en-US" altLang="ja-JP" sz="2000" u="none" strike="noStrike" dirty="0">
                          <a:effectLst/>
                          <a:latin typeface="+mn-lt"/>
                        </a:rPr>
                        <a:t>1</a:t>
                      </a:r>
                      <a:endParaRPr lang="en-US" altLang="ja-JP" sz="2000" b="0" i="0" u="none" strike="noStrike" dirty="0">
                        <a:solidFill>
                          <a:srgbClr val="000000"/>
                        </a:solidFill>
                        <a:effectLst/>
                        <a:latin typeface="+mn-lt"/>
                      </a:endParaRPr>
                    </a:p>
                  </a:txBody>
                  <a:tcPr marL="8974" marR="8974" marT="8974" marB="0" anchor="b">
                    <a:noFill/>
                  </a:tcPr>
                </a:tc>
                <a:tc>
                  <a:txBody>
                    <a:bodyPr/>
                    <a:lstStyle/>
                    <a:p>
                      <a:pPr algn="l" fontAlgn="b"/>
                      <a:r>
                        <a:rPr lang="en-US" altLang="ja-JP" sz="2000" b="0" i="0" u="none" strike="noStrike" dirty="0" smtClean="0">
                          <a:solidFill>
                            <a:srgbClr val="000000"/>
                          </a:solidFill>
                          <a:effectLst/>
                          <a:latin typeface="+mn-lt"/>
                        </a:rPr>
                        <a:t>NONE</a:t>
                      </a:r>
                      <a:endParaRPr lang="ja-JP" altLang="en-US" sz="2000" b="0" i="0" u="none" strike="noStrike" dirty="0">
                        <a:solidFill>
                          <a:srgbClr val="000000"/>
                        </a:solidFill>
                        <a:effectLst/>
                        <a:latin typeface="+mn-lt"/>
                      </a:endParaRPr>
                    </a:p>
                  </a:txBody>
                  <a:tcPr marL="8974" marR="8974" marT="8974" marB="0" anchor="b">
                    <a:noFill/>
                  </a:tcPr>
                </a:tc>
                <a:tc>
                  <a:txBody>
                    <a:bodyPr/>
                    <a:lstStyle/>
                    <a:p>
                      <a:pPr algn="r" fontAlgn="b"/>
                      <a:r>
                        <a:rPr lang="en-US" altLang="ja-JP" sz="2000" u="none" strike="noStrike" dirty="0">
                          <a:effectLst/>
                          <a:latin typeface="+mn-lt"/>
                        </a:rPr>
                        <a:t>23</a:t>
                      </a:r>
                      <a:endParaRPr lang="en-US" altLang="ja-JP" sz="2000" b="0" i="0" u="none" strike="noStrike" dirty="0">
                        <a:solidFill>
                          <a:srgbClr val="000000"/>
                        </a:solidFill>
                        <a:effectLst/>
                        <a:latin typeface="+mn-lt"/>
                      </a:endParaRPr>
                    </a:p>
                  </a:txBody>
                  <a:tcPr marL="8974" marR="8974" marT="8974" marB="0" anchor="b">
                    <a:noFill/>
                  </a:tcPr>
                </a:tc>
                <a:tc>
                  <a:txBody>
                    <a:bodyPr/>
                    <a:lstStyle/>
                    <a:p>
                      <a:pPr algn="r" fontAlgn="b"/>
                      <a:r>
                        <a:rPr lang="en-US" altLang="ja-JP" sz="2000" b="0" i="0" u="none" strike="noStrike" dirty="0" smtClean="0">
                          <a:solidFill>
                            <a:srgbClr val="000000"/>
                          </a:solidFill>
                          <a:effectLst/>
                          <a:latin typeface="+mn-lt"/>
                        </a:rPr>
                        <a:t>10</a:t>
                      </a:r>
                      <a:endParaRPr lang="en-US" altLang="ja-JP" sz="2000" b="0" i="0" u="none" strike="noStrike" dirty="0">
                        <a:solidFill>
                          <a:srgbClr val="000000"/>
                        </a:solidFill>
                        <a:effectLst/>
                        <a:latin typeface="+mn-lt"/>
                      </a:endParaRPr>
                    </a:p>
                  </a:txBody>
                  <a:tcPr marL="8974" marR="8974" marT="8974" marB="0" anchor="b">
                    <a:noFill/>
                  </a:tcPr>
                </a:tc>
              </a:tr>
              <a:tr h="263217">
                <a:tc>
                  <a:txBody>
                    <a:bodyPr/>
                    <a:lstStyle/>
                    <a:p>
                      <a:pPr algn="ctr" fontAlgn="b"/>
                      <a:r>
                        <a:rPr lang="en-US" altLang="ja-JP" sz="2000" b="0" i="0" u="none" strike="noStrike" dirty="0" smtClean="0">
                          <a:solidFill>
                            <a:srgbClr val="000000"/>
                          </a:solidFill>
                          <a:effectLst/>
                          <a:latin typeface="+mn-lt"/>
                        </a:rPr>
                        <a:t>2</a:t>
                      </a:r>
                      <a:endParaRPr lang="en-US" altLang="ja-JP" sz="2000" b="0" i="0" u="none" strike="noStrike" dirty="0">
                        <a:solidFill>
                          <a:srgbClr val="000000"/>
                        </a:solidFill>
                        <a:effectLst/>
                        <a:latin typeface="+mn-lt"/>
                      </a:endParaRPr>
                    </a:p>
                  </a:txBody>
                  <a:tcPr marL="8974" marR="8974" marT="8974" marB="0" anchor="b">
                    <a:noFill/>
                  </a:tcPr>
                </a:tc>
                <a:tc>
                  <a:txBody>
                    <a:bodyPr/>
                    <a:lstStyle/>
                    <a:p>
                      <a:pPr algn="l" fontAlgn="b"/>
                      <a:r>
                        <a:rPr lang="en-US" altLang="ja-JP" sz="2000" b="0" i="0" u="none" strike="noStrike" dirty="0" smtClean="0">
                          <a:solidFill>
                            <a:srgbClr val="000000"/>
                          </a:solidFill>
                          <a:effectLst/>
                          <a:latin typeface="+mn-lt"/>
                        </a:rPr>
                        <a:t>GFDL</a:t>
                      </a:r>
                      <a:r>
                        <a:rPr lang="ja-JP" altLang="en-US" sz="2000" b="0" i="0" u="none" strike="noStrike" dirty="0" smtClean="0">
                          <a:solidFill>
                            <a:srgbClr val="000000"/>
                          </a:solidFill>
                          <a:effectLst/>
                          <a:latin typeface="+mn-lt"/>
                        </a:rPr>
                        <a:t>ライセンスの全文</a:t>
                      </a:r>
                      <a:endParaRPr lang="ja-JP" altLang="en-US" sz="2000" b="0" i="0" u="none" strike="noStrike" dirty="0">
                        <a:solidFill>
                          <a:srgbClr val="000000"/>
                        </a:solidFill>
                        <a:effectLst/>
                        <a:latin typeface="+mn-lt"/>
                      </a:endParaRPr>
                    </a:p>
                  </a:txBody>
                  <a:tcPr marL="8974" marR="8974" marT="8974" marB="0" anchor="b">
                    <a:noFill/>
                  </a:tcPr>
                </a:tc>
                <a:tc>
                  <a:txBody>
                    <a:bodyPr/>
                    <a:lstStyle/>
                    <a:p>
                      <a:pPr algn="r" fontAlgn="b"/>
                      <a:r>
                        <a:rPr lang="en-US" altLang="ja-JP" sz="2000" b="0" i="0" u="none" strike="noStrike" dirty="0" smtClean="0">
                          <a:solidFill>
                            <a:srgbClr val="000000"/>
                          </a:solidFill>
                          <a:effectLst/>
                          <a:latin typeface="+mn-lt"/>
                        </a:rPr>
                        <a:t>1</a:t>
                      </a:r>
                      <a:endParaRPr lang="en-US" altLang="ja-JP" sz="2000" b="0" i="0" u="none" strike="noStrike" dirty="0">
                        <a:solidFill>
                          <a:srgbClr val="000000"/>
                        </a:solidFill>
                        <a:effectLst/>
                        <a:latin typeface="+mn-lt"/>
                      </a:endParaRPr>
                    </a:p>
                  </a:txBody>
                  <a:tcPr marL="8974" marR="8974" marT="8974" marB="0" anchor="b">
                    <a:noFill/>
                  </a:tcPr>
                </a:tc>
                <a:tc>
                  <a:txBody>
                    <a:bodyPr/>
                    <a:lstStyle/>
                    <a:p>
                      <a:pPr algn="r" fontAlgn="b"/>
                      <a:r>
                        <a:rPr lang="en-US" altLang="ja-JP" sz="2000" b="0" i="0" u="none" strike="noStrike" dirty="0" smtClean="0">
                          <a:solidFill>
                            <a:srgbClr val="000000"/>
                          </a:solidFill>
                          <a:effectLst/>
                          <a:latin typeface="+mn-lt"/>
                        </a:rPr>
                        <a:t>-</a:t>
                      </a:r>
                      <a:endParaRPr lang="en-US" altLang="ja-JP" sz="2000" b="0" i="0" u="none" strike="noStrike" dirty="0">
                        <a:solidFill>
                          <a:srgbClr val="000000"/>
                        </a:solidFill>
                        <a:effectLst/>
                        <a:latin typeface="+mn-lt"/>
                      </a:endParaRPr>
                    </a:p>
                  </a:txBody>
                  <a:tcPr marL="8974" marR="8974" marT="8974" marB="0" anchor="b">
                    <a:noFill/>
                  </a:tcPr>
                </a:tc>
              </a:tr>
              <a:tr h="271428">
                <a:tc>
                  <a:txBody>
                    <a:bodyPr/>
                    <a:lstStyle/>
                    <a:p>
                      <a:pPr algn="ctr" fontAlgn="b"/>
                      <a:r>
                        <a:rPr lang="en-US" altLang="ja-JP" sz="2000" u="none" strike="noStrike" dirty="0">
                          <a:effectLst/>
                          <a:latin typeface="+mn-lt"/>
                        </a:rPr>
                        <a:t>3</a:t>
                      </a:r>
                      <a:endParaRPr lang="en-US" altLang="ja-JP" sz="2000" b="0" i="0" u="none" strike="noStrike" dirty="0">
                        <a:solidFill>
                          <a:srgbClr val="000000"/>
                        </a:solidFill>
                        <a:effectLst/>
                        <a:latin typeface="+mn-lt"/>
                      </a:endParaRPr>
                    </a:p>
                  </a:txBody>
                  <a:tcPr marL="8974" marR="8974" marT="8974" marB="0" anchor="b">
                    <a:noFill/>
                  </a:tcPr>
                </a:tc>
                <a:tc>
                  <a:txBody>
                    <a:bodyPr/>
                    <a:lstStyle/>
                    <a:p>
                      <a:pPr algn="l" fontAlgn="b"/>
                      <a:r>
                        <a:rPr lang="en-US" altLang="ja-JP" sz="2000" u="none" strike="noStrike" dirty="0" smtClean="0">
                          <a:effectLst/>
                          <a:latin typeface="+mn-lt"/>
                        </a:rPr>
                        <a:t>NONE</a:t>
                      </a:r>
                      <a:r>
                        <a:rPr lang="ja-JP" altLang="en-US" sz="2000" u="none" strike="noStrike" dirty="0" smtClean="0">
                          <a:effectLst/>
                          <a:latin typeface="+mn-lt"/>
                        </a:rPr>
                        <a:t>，</a:t>
                      </a:r>
                      <a:r>
                        <a:rPr lang="en-US" altLang="ja-JP" sz="2000" u="none" strike="noStrike" dirty="0" smtClean="0">
                          <a:effectLst/>
                          <a:latin typeface="+mn-lt"/>
                        </a:rPr>
                        <a:t>GPL</a:t>
                      </a:r>
                      <a:r>
                        <a:rPr lang="ja-JP" altLang="en-US" sz="2000" u="none" strike="noStrike" dirty="0" smtClean="0">
                          <a:effectLst/>
                          <a:latin typeface="+mn-lt"/>
                        </a:rPr>
                        <a:t>，</a:t>
                      </a:r>
                      <a:r>
                        <a:rPr lang="en-US" altLang="ja-JP" sz="2000" u="none" strike="noStrike" dirty="0" smtClean="0">
                          <a:effectLst/>
                          <a:latin typeface="+mn-lt"/>
                        </a:rPr>
                        <a:t>GPLv2</a:t>
                      </a:r>
                    </a:p>
                  </a:txBody>
                  <a:tcPr marL="8974" marR="8974" marT="8974" marB="0" anchor="b">
                    <a:noFill/>
                  </a:tcPr>
                </a:tc>
                <a:tc>
                  <a:txBody>
                    <a:bodyPr/>
                    <a:lstStyle/>
                    <a:p>
                      <a:pPr algn="r" fontAlgn="b"/>
                      <a:r>
                        <a:rPr lang="en-US" altLang="ja-JP" sz="2000" u="none" strike="noStrike" dirty="0">
                          <a:effectLst/>
                          <a:latin typeface="+mn-lt"/>
                        </a:rPr>
                        <a:t>382</a:t>
                      </a:r>
                      <a:endParaRPr lang="en-US" altLang="ja-JP" sz="2000" b="0" i="0" u="none" strike="noStrike" dirty="0">
                        <a:solidFill>
                          <a:srgbClr val="000000"/>
                        </a:solidFill>
                        <a:effectLst/>
                        <a:latin typeface="+mn-lt"/>
                      </a:endParaRPr>
                    </a:p>
                  </a:txBody>
                  <a:tcPr marL="8974" marR="8974" marT="8974" marB="0" anchor="b">
                    <a:noFill/>
                  </a:tcPr>
                </a:tc>
                <a:tc>
                  <a:txBody>
                    <a:bodyPr/>
                    <a:lstStyle/>
                    <a:p>
                      <a:pPr algn="r" fontAlgn="b"/>
                      <a:r>
                        <a:rPr lang="en-US" altLang="ja-JP" sz="2000" b="0" i="0" u="none" strike="noStrike" dirty="0" smtClean="0">
                          <a:solidFill>
                            <a:srgbClr val="000000"/>
                          </a:solidFill>
                          <a:effectLst/>
                          <a:latin typeface="+mn-lt"/>
                        </a:rPr>
                        <a:t>28</a:t>
                      </a:r>
                      <a:endParaRPr lang="en-US" altLang="ja-JP" sz="2000" b="0" i="0" u="none" strike="noStrike" dirty="0">
                        <a:solidFill>
                          <a:srgbClr val="000000"/>
                        </a:solidFill>
                        <a:effectLst/>
                        <a:latin typeface="+mn-lt"/>
                      </a:endParaRPr>
                    </a:p>
                  </a:txBody>
                  <a:tcPr marL="8974" marR="8974" marT="8974" marB="0" anchor="b">
                    <a:noFill/>
                  </a:tcPr>
                </a:tc>
              </a:tr>
              <a:tr h="322666">
                <a:tc>
                  <a:txBody>
                    <a:bodyPr/>
                    <a:lstStyle/>
                    <a:p>
                      <a:pPr algn="ctr" fontAlgn="b"/>
                      <a:r>
                        <a:rPr lang="en-US" altLang="ja-JP" sz="2000" u="none" strike="noStrike" dirty="0">
                          <a:effectLst/>
                          <a:latin typeface="+mn-lt"/>
                        </a:rPr>
                        <a:t>4</a:t>
                      </a:r>
                      <a:endParaRPr lang="en-US" altLang="ja-JP" sz="2000" b="0" i="0" u="none" strike="noStrike" dirty="0">
                        <a:solidFill>
                          <a:srgbClr val="000000"/>
                        </a:solidFill>
                        <a:effectLst/>
                        <a:latin typeface="+mn-lt"/>
                      </a:endParaRPr>
                    </a:p>
                  </a:txBody>
                  <a:tcPr marL="8974" marR="8974" marT="8974" marB="0" anchor="b">
                    <a:solidFill>
                      <a:schemeClr val="accent3">
                        <a:lumMod val="40000"/>
                        <a:lumOff val="60000"/>
                      </a:schemeClr>
                    </a:solidFill>
                  </a:tcPr>
                </a:tc>
                <a:tc>
                  <a:txBody>
                    <a:bodyPr/>
                    <a:lstStyle/>
                    <a:p>
                      <a:pPr algn="l" fontAlgn="b"/>
                      <a:r>
                        <a:rPr lang="en-US" sz="2000" u="none" strike="noStrike" dirty="0" err="1" smtClean="0">
                          <a:effectLst/>
                          <a:latin typeface="+mn-lt"/>
                        </a:rPr>
                        <a:t>SameAsPerl</a:t>
                      </a:r>
                      <a:r>
                        <a:rPr lang="ja-JP" altLang="en-US" sz="2000" u="none" strike="noStrike" dirty="0" smtClean="0">
                          <a:effectLst/>
                          <a:latin typeface="+mn-lt"/>
                        </a:rPr>
                        <a:t>（</a:t>
                      </a:r>
                      <a:r>
                        <a:rPr lang="en-US" altLang="ja-JP" sz="2000" u="none" strike="noStrike" dirty="0" smtClean="0">
                          <a:effectLst/>
                          <a:latin typeface="+mn-lt"/>
                        </a:rPr>
                        <a:t>248/312</a:t>
                      </a:r>
                      <a:r>
                        <a:rPr lang="ja-JP" altLang="en-US" sz="2000" u="none" strike="noStrike" dirty="0" smtClean="0">
                          <a:effectLst/>
                          <a:latin typeface="+mn-lt"/>
                        </a:rPr>
                        <a:t>），</a:t>
                      </a:r>
                      <a:r>
                        <a:rPr lang="en-US" altLang="ja-JP" sz="2000" u="none" strike="noStrike" dirty="0" smtClean="0">
                          <a:effectLst/>
                          <a:latin typeface="+mn-lt"/>
                        </a:rPr>
                        <a:t>GPL</a:t>
                      </a:r>
                      <a:r>
                        <a:rPr lang="ja-JP" altLang="en-US" sz="2000" u="none" strike="noStrike" dirty="0" smtClean="0">
                          <a:effectLst/>
                          <a:latin typeface="+mn-lt"/>
                        </a:rPr>
                        <a:t>，</a:t>
                      </a:r>
                      <a:r>
                        <a:rPr lang="en-US" altLang="ja-JP" sz="2000" u="none" strike="noStrike" dirty="0" smtClean="0">
                          <a:effectLst/>
                          <a:latin typeface="+mn-lt"/>
                        </a:rPr>
                        <a:t>GPLv2</a:t>
                      </a:r>
                      <a:endParaRPr lang="en-US" sz="2000" b="0" i="0" u="none" strike="noStrike" dirty="0">
                        <a:solidFill>
                          <a:srgbClr val="000000"/>
                        </a:solidFill>
                        <a:effectLst/>
                        <a:latin typeface="+mn-lt"/>
                      </a:endParaRPr>
                    </a:p>
                  </a:txBody>
                  <a:tcPr marL="8974" marR="8974" marT="8974" marB="0" anchor="b">
                    <a:solidFill>
                      <a:schemeClr val="accent3">
                        <a:lumMod val="40000"/>
                        <a:lumOff val="60000"/>
                      </a:schemeClr>
                    </a:solidFill>
                  </a:tcPr>
                </a:tc>
                <a:tc>
                  <a:txBody>
                    <a:bodyPr/>
                    <a:lstStyle/>
                    <a:p>
                      <a:pPr algn="r" fontAlgn="b"/>
                      <a:r>
                        <a:rPr lang="en-US" altLang="ja-JP" sz="2000" u="none" strike="noStrike" dirty="0">
                          <a:effectLst/>
                          <a:latin typeface="+mn-lt"/>
                        </a:rPr>
                        <a:t>312</a:t>
                      </a:r>
                      <a:endParaRPr lang="en-US" altLang="ja-JP" sz="2000" b="0" i="0" u="none" strike="noStrike" dirty="0">
                        <a:solidFill>
                          <a:srgbClr val="000000"/>
                        </a:solidFill>
                        <a:effectLst/>
                        <a:latin typeface="+mn-lt"/>
                      </a:endParaRPr>
                    </a:p>
                  </a:txBody>
                  <a:tcPr marL="8974" marR="8974" marT="8974" marB="0" anchor="b">
                    <a:solidFill>
                      <a:schemeClr val="accent3">
                        <a:lumMod val="40000"/>
                        <a:lumOff val="60000"/>
                      </a:schemeClr>
                    </a:solidFill>
                  </a:tcPr>
                </a:tc>
                <a:tc>
                  <a:txBody>
                    <a:bodyPr/>
                    <a:lstStyle/>
                    <a:p>
                      <a:pPr algn="r" fontAlgn="b"/>
                      <a:r>
                        <a:rPr lang="en-US" altLang="ja-JP" sz="2000" b="0" i="0" u="none" strike="noStrike" dirty="0" smtClean="0">
                          <a:solidFill>
                            <a:srgbClr val="000000"/>
                          </a:solidFill>
                          <a:effectLst/>
                          <a:latin typeface="+mn-lt"/>
                        </a:rPr>
                        <a:t>74</a:t>
                      </a:r>
                      <a:endParaRPr lang="en-US" altLang="ja-JP" sz="2000" b="0" i="0" u="none" strike="noStrike" dirty="0">
                        <a:solidFill>
                          <a:srgbClr val="000000"/>
                        </a:solidFill>
                        <a:effectLst/>
                        <a:latin typeface="+mn-lt"/>
                      </a:endParaRPr>
                    </a:p>
                  </a:txBody>
                  <a:tcPr marL="8974" marR="8974" marT="8974" marB="0" anchor="b">
                    <a:solidFill>
                      <a:schemeClr val="accent3">
                        <a:lumMod val="40000"/>
                        <a:lumOff val="60000"/>
                      </a:schemeClr>
                    </a:solidFill>
                  </a:tcPr>
                </a:tc>
              </a:tr>
              <a:tr h="373563">
                <a:tc>
                  <a:txBody>
                    <a:bodyPr/>
                    <a:lstStyle/>
                    <a:p>
                      <a:pPr algn="ctr" fontAlgn="b"/>
                      <a:r>
                        <a:rPr lang="en-US" altLang="ja-JP" sz="2000" u="none" strike="noStrike" dirty="0">
                          <a:effectLst/>
                          <a:latin typeface="+mn-lt"/>
                        </a:rPr>
                        <a:t>5</a:t>
                      </a:r>
                      <a:endParaRPr lang="en-US" altLang="ja-JP" sz="2000" b="0" i="0" u="none" strike="noStrike" dirty="0">
                        <a:solidFill>
                          <a:srgbClr val="000000"/>
                        </a:solidFill>
                        <a:effectLst/>
                        <a:latin typeface="+mn-lt"/>
                      </a:endParaRPr>
                    </a:p>
                  </a:txBody>
                  <a:tcPr marL="8974" marR="8974" marT="8974" marB="0" anchor="b">
                    <a:noFill/>
                  </a:tcPr>
                </a:tc>
                <a:tc>
                  <a:txBody>
                    <a:bodyPr/>
                    <a:lstStyle/>
                    <a:p>
                      <a:pPr algn="l" fontAlgn="b"/>
                      <a:r>
                        <a:rPr lang="ja-JP" altLang="en-US" sz="2000" b="0" i="0" u="none" strike="noStrike" dirty="0" smtClean="0">
                          <a:solidFill>
                            <a:schemeClr val="tx1"/>
                          </a:solidFill>
                          <a:effectLst/>
                          <a:latin typeface="+mn-lt"/>
                        </a:rPr>
                        <a:t>A</a:t>
                      </a:r>
                      <a:r>
                        <a:rPr lang="en-US" altLang="ja-JP" sz="2000" b="0" i="0" u="none" strike="noStrike" dirty="0" err="1" smtClean="0">
                          <a:solidFill>
                            <a:schemeClr val="tx1"/>
                          </a:solidFill>
                          <a:effectLst/>
                          <a:latin typeface="+mn-lt"/>
                        </a:rPr>
                        <a:t>pache</a:t>
                      </a:r>
                      <a:r>
                        <a:rPr lang="ja-JP" altLang="en-US" sz="2000" b="0" i="0" u="none" strike="noStrike" dirty="0" smtClean="0">
                          <a:solidFill>
                            <a:schemeClr val="tx1"/>
                          </a:solidFill>
                          <a:effectLst/>
                          <a:latin typeface="+mn-lt"/>
                        </a:rPr>
                        <a:t>，</a:t>
                      </a:r>
                      <a:r>
                        <a:rPr lang="en-US" altLang="ja-JP" sz="2000" b="0" i="0" u="none" strike="noStrike" dirty="0" smtClean="0">
                          <a:solidFill>
                            <a:schemeClr val="tx1"/>
                          </a:solidFill>
                          <a:effectLst/>
                          <a:latin typeface="+mn-lt"/>
                        </a:rPr>
                        <a:t>Cecil</a:t>
                      </a:r>
                      <a:r>
                        <a:rPr lang="ja-JP" altLang="en-US" sz="2000" b="0" i="0" u="none" strike="noStrike" dirty="0" smtClean="0">
                          <a:solidFill>
                            <a:schemeClr val="tx1"/>
                          </a:solidFill>
                          <a:effectLst/>
                          <a:latin typeface="+mn-lt"/>
                        </a:rPr>
                        <a:t>，</a:t>
                      </a:r>
                      <a:r>
                        <a:rPr lang="en-US" altLang="ja-JP" sz="2000" b="0" i="0" u="none" strike="noStrike" dirty="0" err="1" smtClean="0">
                          <a:solidFill>
                            <a:schemeClr val="tx1"/>
                          </a:solidFill>
                          <a:effectLst/>
                          <a:latin typeface="+mn-lt"/>
                        </a:rPr>
                        <a:t>AOLserver</a:t>
                      </a:r>
                      <a:endParaRPr lang="ja-JP" altLang="en-US" sz="2000" b="0" i="0" u="none" strike="noStrike" dirty="0">
                        <a:solidFill>
                          <a:srgbClr val="000000"/>
                        </a:solidFill>
                        <a:effectLst/>
                        <a:latin typeface="+mn-lt"/>
                      </a:endParaRPr>
                    </a:p>
                  </a:txBody>
                  <a:tcPr marL="8974" marR="8974" marT="8974" marB="0" anchor="b">
                    <a:noFill/>
                  </a:tcPr>
                </a:tc>
                <a:tc>
                  <a:txBody>
                    <a:bodyPr/>
                    <a:lstStyle/>
                    <a:p>
                      <a:pPr algn="r" fontAlgn="b"/>
                      <a:r>
                        <a:rPr lang="en-US" altLang="ja-JP" sz="2000" u="none" strike="noStrike" dirty="0">
                          <a:effectLst/>
                          <a:latin typeface="+mn-lt"/>
                        </a:rPr>
                        <a:t>55</a:t>
                      </a:r>
                      <a:endParaRPr lang="en-US" altLang="ja-JP" sz="2000" b="0" i="0" u="none" strike="noStrike" dirty="0">
                        <a:solidFill>
                          <a:srgbClr val="000000"/>
                        </a:solidFill>
                        <a:effectLst/>
                        <a:latin typeface="+mn-lt"/>
                      </a:endParaRPr>
                    </a:p>
                  </a:txBody>
                  <a:tcPr marL="8974" marR="8974" marT="8974" marB="0" anchor="b">
                    <a:noFill/>
                  </a:tcPr>
                </a:tc>
                <a:tc>
                  <a:txBody>
                    <a:bodyPr/>
                    <a:lstStyle/>
                    <a:p>
                      <a:pPr algn="r" fontAlgn="b"/>
                      <a:r>
                        <a:rPr lang="en-US" altLang="ja-JP" sz="2000" b="0" i="0" u="none" strike="noStrike" dirty="0" smtClean="0">
                          <a:solidFill>
                            <a:srgbClr val="000000"/>
                          </a:solidFill>
                          <a:effectLst/>
                          <a:latin typeface="+mn-lt"/>
                        </a:rPr>
                        <a:t>20</a:t>
                      </a:r>
                      <a:endParaRPr lang="en-US" altLang="ja-JP" sz="2000" b="0" i="0" u="none" strike="noStrike" dirty="0">
                        <a:solidFill>
                          <a:srgbClr val="000000"/>
                        </a:solidFill>
                        <a:effectLst/>
                        <a:latin typeface="+mn-lt"/>
                      </a:endParaRPr>
                    </a:p>
                  </a:txBody>
                  <a:tcPr marL="8974" marR="8974" marT="8974" marB="0" anchor="b">
                    <a:noFill/>
                  </a:tcPr>
                </a:tc>
              </a:tr>
              <a:tr h="289423">
                <a:tc>
                  <a:txBody>
                    <a:bodyPr/>
                    <a:lstStyle/>
                    <a:p>
                      <a:pPr algn="ctr" fontAlgn="b"/>
                      <a:r>
                        <a:rPr lang="en-US" altLang="ja-JP" sz="2000" u="none" strike="noStrike">
                          <a:effectLst/>
                          <a:latin typeface="+mn-lt"/>
                        </a:rPr>
                        <a:t>6</a:t>
                      </a:r>
                      <a:endParaRPr lang="en-US" altLang="ja-JP" sz="2000" b="0" i="0" u="none" strike="noStrike">
                        <a:solidFill>
                          <a:srgbClr val="000000"/>
                        </a:solidFill>
                        <a:effectLst/>
                        <a:latin typeface="+mn-lt"/>
                      </a:endParaRPr>
                    </a:p>
                  </a:txBody>
                  <a:tcPr marL="8974" marR="8974" marT="8974" marB="0" anchor="b">
                    <a:noFill/>
                  </a:tcPr>
                </a:tc>
                <a:tc>
                  <a:txBody>
                    <a:bodyPr/>
                    <a:lstStyle/>
                    <a:p>
                      <a:pPr algn="l" fontAlgn="b"/>
                      <a:r>
                        <a:rPr lang="en-US" altLang="ja-JP" sz="2000" b="0" i="0" u="none" strike="noStrike" dirty="0" smtClean="0">
                          <a:solidFill>
                            <a:srgbClr val="000000"/>
                          </a:solidFill>
                          <a:effectLst/>
                          <a:latin typeface="+mn-lt"/>
                        </a:rPr>
                        <a:t>GPLv2+</a:t>
                      </a:r>
                      <a:r>
                        <a:rPr lang="ja-JP" altLang="en-US" sz="2000" b="0" i="0" u="none" strike="noStrike" dirty="0" smtClean="0">
                          <a:solidFill>
                            <a:srgbClr val="000000"/>
                          </a:solidFill>
                          <a:effectLst/>
                          <a:latin typeface="+mn-lt"/>
                        </a:rPr>
                        <a:t>，</a:t>
                      </a:r>
                      <a:r>
                        <a:rPr lang="en-US" altLang="ja-JP" sz="2000" b="0" i="0" u="none" strike="noStrike" dirty="0" smtClean="0">
                          <a:solidFill>
                            <a:srgbClr val="000000"/>
                          </a:solidFill>
                          <a:effectLst/>
                          <a:latin typeface="+mn-lt"/>
                        </a:rPr>
                        <a:t>GPL</a:t>
                      </a:r>
                      <a:r>
                        <a:rPr lang="ja-JP" altLang="en-US" sz="2000" b="0" i="0" u="none" strike="noStrike" dirty="0" smtClean="0">
                          <a:solidFill>
                            <a:srgbClr val="000000"/>
                          </a:solidFill>
                          <a:effectLst/>
                          <a:latin typeface="+mn-lt"/>
                        </a:rPr>
                        <a:t>，</a:t>
                      </a:r>
                      <a:r>
                        <a:rPr lang="en-US" altLang="ja-JP" sz="2000" b="0" i="0" u="none" strike="noStrike" dirty="0" smtClean="0">
                          <a:solidFill>
                            <a:srgbClr val="000000"/>
                          </a:solidFill>
                          <a:effectLst/>
                          <a:latin typeface="+mn-lt"/>
                        </a:rPr>
                        <a:t>LGPLv2.1+</a:t>
                      </a:r>
                      <a:endParaRPr lang="ja-JP" altLang="en-US" sz="2000" b="0" i="0" u="none" strike="noStrike" dirty="0">
                        <a:solidFill>
                          <a:srgbClr val="000000"/>
                        </a:solidFill>
                        <a:effectLst/>
                        <a:latin typeface="+mn-lt"/>
                      </a:endParaRPr>
                    </a:p>
                  </a:txBody>
                  <a:tcPr marL="8974" marR="8974" marT="8974" marB="0" anchor="b">
                    <a:noFill/>
                  </a:tcPr>
                </a:tc>
                <a:tc>
                  <a:txBody>
                    <a:bodyPr/>
                    <a:lstStyle/>
                    <a:p>
                      <a:pPr algn="r" fontAlgn="b"/>
                      <a:r>
                        <a:rPr lang="en-US" altLang="ja-JP" sz="2000" u="none" strike="noStrike" dirty="0">
                          <a:effectLst/>
                          <a:latin typeface="+mn-lt"/>
                        </a:rPr>
                        <a:t>278</a:t>
                      </a:r>
                      <a:endParaRPr lang="en-US" altLang="ja-JP" sz="2000" b="0" i="0" u="none" strike="noStrike" dirty="0">
                        <a:solidFill>
                          <a:srgbClr val="000000"/>
                        </a:solidFill>
                        <a:effectLst/>
                        <a:latin typeface="+mn-lt"/>
                      </a:endParaRPr>
                    </a:p>
                  </a:txBody>
                  <a:tcPr marL="8974" marR="8974" marT="8974" marB="0" anchor="b">
                    <a:noFill/>
                  </a:tcPr>
                </a:tc>
                <a:tc>
                  <a:txBody>
                    <a:bodyPr/>
                    <a:lstStyle/>
                    <a:p>
                      <a:pPr algn="r" fontAlgn="b"/>
                      <a:r>
                        <a:rPr lang="en-US" altLang="ja-JP" sz="2000" b="0" i="0" u="none" strike="noStrike" dirty="0" smtClean="0">
                          <a:solidFill>
                            <a:srgbClr val="000000"/>
                          </a:solidFill>
                          <a:effectLst/>
                          <a:latin typeface="+mn-lt"/>
                        </a:rPr>
                        <a:t>148</a:t>
                      </a:r>
                      <a:endParaRPr lang="en-US" altLang="ja-JP" sz="2000" b="0" i="0" u="none" strike="noStrike" dirty="0">
                        <a:solidFill>
                          <a:srgbClr val="000000"/>
                        </a:solidFill>
                        <a:effectLst/>
                        <a:latin typeface="+mn-lt"/>
                      </a:endParaRPr>
                    </a:p>
                  </a:txBody>
                  <a:tcPr marL="8974" marR="8974" marT="8974" marB="0" anchor="b">
                    <a:noFill/>
                  </a:tcPr>
                </a:tc>
              </a:tr>
              <a:tr h="263217">
                <a:tc>
                  <a:txBody>
                    <a:bodyPr/>
                    <a:lstStyle/>
                    <a:p>
                      <a:pPr algn="ctr" fontAlgn="b"/>
                      <a:r>
                        <a:rPr lang="en-US" altLang="ja-JP" sz="2000" u="none" strike="noStrike" dirty="0">
                          <a:effectLst/>
                          <a:latin typeface="+mn-lt"/>
                        </a:rPr>
                        <a:t>7</a:t>
                      </a:r>
                      <a:endParaRPr lang="en-US" altLang="ja-JP" sz="2000" b="0" i="0" u="none" strike="noStrike" dirty="0">
                        <a:solidFill>
                          <a:srgbClr val="000000"/>
                        </a:solidFill>
                        <a:effectLst/>
                        <a:latin typeface="+mn-lt"/>
                      </a:endParaRPr>
                    </a:p>
                  </a:txBody>
                  <a:tcPr marL="8974" marR="8974" marT="8974" marB="0" anchor="b">
                    <a:solidFill>
                      <a:schemeClr val="accent3">
                        <a:lumMod val="40000"/>
                        <a:lumOff val="60000"/>
                      </a:schemeClr>
                    </a:solidFill>
                  </a:tcPr>
                </a:tc>
                <a:tc>
                  <a:txBody>
                    <a:bodyPr/>
                    <a:lstStyle/>
                    <a:p>
                      <a:pPr algn="l" fontAlgn="b"/>
                      <a:r>
                        <a:rPr lang="en-US" altLang="ja-JP" sz="2000" u="none" strike="noStrike" dirty="0" err="1" smtClean="0">
                          <a:effectLst/>
                          <a:latin typeface="+mn-lt"/>
                        </a:rPr>
                        <a:t>Zlib</a:t>
                      </a:r>
                      <a:r>
                        <a:rPr lang="ja-JP" altLang="en-US" sz="2000" u="none" strike="noStrike" dirty="0" smtClean="0">
                          <a:effectLst/>
                          <a:latin typeface="+mn-lt"/>
                        </a:rPr>
                        <a:t>（</a:t>
                      </a:r>
                      <a:r>
                        <a:rPr lang="en-US" altLang="ja-JP" sz="2000" u="none" strike="noStrike" dirty="0" smtClean="0">
                          <a:effectLst/>
                          <a:latin typeface="+mn-lt"/>
                        </a:rPr>
                        <a:t>41/43</a:t>
                      </a:r>
                      <a:r>
                        <a:rPr lang="ja-JP" altLang="en-US" sz="2000" u="none" strike="noStrike" dirty="0" smtClean="0">
                          <a:effectLst/>
                          <a:latin typeface="+mn-lt"/>
                        </a:rPr>
                        <a:t>），</a:t>
                      </a:r>
                      <a:r>
                        <a:rPr lang="en-US" altLang="ja-JP" sz="2000" u="none" strike="noStrike" dirty="0" smtClean="0">
                          <a:effectLst/>
                          <a:latin typeface="+mn-lt"/>
                        </a:rPr>
                        <a:t>SOFA</a:t>
                      </a:r>
                      <a:r>
                        <a:rPr lang="ja-JP" altLang="en-US" sz="2000" u="none" strike="noStrike" dirty="0" smtClean="0">
                          <a:effectLst/>
                          <a:latin typeface="+mn-lt"/>
                        </a:rPr>
                        <a:t>，</a:t>
                      </a:r>
                      <a:r>
                        <a:rPr lang="en-US" altLang="ja-JP" sz="2000" u="none" strike="noStrike" dirty="0" smtClean="0">
                          <a:effectLst/>
                          <a:latin typeface="+mn-lt"/>
                        </a:rPr>
                        <a:t>Other</a:t>
                      </a:r>
                      <a:endParaRPr lang="ja-JP" altLang="en-US" sz="2000" b="0" i="0" u="none" strike="noStrike" dirty="0">
                        <a:solidFill>
                          <a:srgbClr val="000000"/>
                        </a:solidFill>
                        <a:effectLst/>
                        <a:latin typeface="+mn-lt"/>
                      </a:endParaRPr>
                    </a:p>
                  </a:txBody>
                  <a:tcPr marL="8974" marR="8974" marT="8974" marB="0" anchor="b">
                    <a:solidFill>
                      <a:schemeClr val="accent3">
                        <a:lumMod val="40000"/>
                        <a:lumOff val="60000"/>
                      </a:schemeClr>
                    </a:solidFill>
                  </a:tcPr>
                </a:tc>
                <a:tc>
                  <a:txBody>
                    <a:bodyPr/>
                    <a:lstStyle/>
                    <a:p>
                      <a:pPr algn="r" fontAlgn="b"/>
                      <a:r>
                        <a:rPr lang="en-US" altLang="ja-JP" sz="2000" u="none" strike="noStrike" dirty="0">
                          <a:effectLst/>
                          <a:latin typeface="+mn-lt"/>
                        </a:rPr>
                        <a:t>43</a:t>
                      </a:r>
                      <a:endParaRPr lang="en-US" altLang="ja-JP" sz="2000" b="0" i="0" u="none" strike="noStrike" dirty="0">
                        <a:solidFill>
                          <a:srgbClr val="000000"/>
                        </a:solidFill>
                        <a:effectLst/>
                        <a:latin typeface="+mn-lt"/>
                      </a:endParaRPr>
                    </a:p>
                  </a:txBody>
                  <a:tcPr marL="8974" marR="8974" marT="8974" marB="0" anchor="b">
                    <a:solidFill>
                      <a:schemeClr val="accent3">
                        <a:lumMod val="40000"/>
                        <a:lumOff val="60000"/>
                      </a:schemeClr>
                    </a:solidFill>
                  </a:tcPr>
                </a:tc>
                <a:tc>
                  <a:txBody>
                    <a:bodyPr/>
                    <a:lstStyle/>
                    <a:p>
                      <a:pPr algn="r" fontAlgn="b"/>
                      <a:r>
                        <a:rPr lang="en-US" altLang="ja-JP" sz="2000" b="0" i="0" u="none" strike="noStrike" dirty="0" smtClean="0">
                          <a:solidFill>
                            <a:srgbClr val="000000"/>
                          </a:solidFill>
                          <a:effectLst/>
                          <a:latin typeface="+mn-lt"/>
                        </a:rPr>
                        <a:t>31</a:t>
                      </a:r>
                      <a:endParaRPr lang="en-US" altLang="ja-JP" sz="2000" b="0" i="0" u="none" strike="noStrike" dirty="0">
                        <a:solidFill>
                          <a:srgbClr val="000000"/>
                        </a:solidFill>
                        <a:effectLst/>
                        <a:latin typeface="+mn-lt"/>
                      </a:endParaRPr>
                    </a:p>
                  </a:txBody>
                  <a:tcPr marL="8974" marR="8974" marT="8974" marB="0" anchor="b">
                    <a:solidFill>
                      <a:schemeClr val="accent3">
                        <a:lumMod val="40000"/>
                        <a:lumOff val="60000"/>
                      </a:schemeClr>
                    </a:solidFill>
                  </a:tcPr>
                </a:tc>
              </a:tr>
              <a:tr h="263217">
                <a:tc>
                  <a:txBody>
                    <a:bodyPr/>
                    <a:lstStyle/>
                    <a:p>
                      <a:pPr algn="ctr" fontAlgn="b"/>
                      <a:r>
                        <a:rPr lang="en-US" altLang="ja-JP" sz="2000" u="none" strike="noStrike" dirty="0">
                          <a:effectLst/>
                          <a:latin typeface="+mn-lt"/>
                        </a:rPr>
                        <a:t>8</a:t>
                      </a:r>
                      <a:endParaRPr lang="en-US" altLang="ja-JP" sz="2000" b="0" i="0" u="none" strike="noStrike" dirty="0">
                        <a:solidFill>
                          <a:srgbClr val="000000"/>
                        </a:solidFill>
                        <a:effectLst/>
                        <a:latin typeface="+mn-lt"/>
                      </a:endParaRPr>
                    </a:p>
                  </a:txBody>
                  <a:tcPr marL="8974" marR="8974" marT="8974" marB="0" anchor="b">
                    <a:noFill/>
                  </a:tcPr>
                </a:tc>
                <a:tc>
                  <a:txBody>
                    <a:bodyPr/>
                    <a:lstStyle/>
                    <a:p>
                      <a:pPr algn="l" fontAlgn="b"/>
                      <a:r>
                        <a:rPr lang="en-US" altLang="ja-JP" sz="2000" u="none" strike="noStrike" dirty="0" smtClean="0">
                          <a:effectLst/>
                          <a:latin typeface="+mn-lt"/>
                        </a:rPr>
                        <a:t>BSD3</a:t>
                      </a:r>
                      <a:r>
                        <a:rPr lang="ja-JP" altLang="en-US" sz="2000" u="none" strike="noStrike" dirty="0" smtClean="0">
                          <a:effectLst/>
                          <a:latin typeface="+mn-lt"/>
                        </a:rPr>
                        <a:t>，</a:t>
                      </a:r>
                      <a:r>
                        <a:rPr lang="en-US" altLang="ja-JP" sz="2000" u="none" strike="noStrike" dirty="0" smtClean="0">
                          <a:effectLst/>
                          <a:latin typeface="+mn-lt"/>
                        </a:rPr>
                        <a:t>BSD2</a:t>
                      </a:r>
                      <a:r>
                        <a:rPr lang="ja-JP" altLang="en-US" sz="2000" u="none" strike="noStrike" dirty="0" smtClean="0">
                          <a:effectLst/>
                          <a:latin typeface="+mn-lt"/>
                        </a:rPr>
                        <a:t>，</a:t>
                      </a:r>
                      <a:r>
                        <a:rPr lang="en-US" altLang="ja-JP" sz="2000" u="none" strike="noStrike" dirty="0" smtClean="0">
                          <a:effectLst/>
                          <a:latin typeface="+mn-lt"/>
                        </a:rPr>
                        <a:t>BSD-style</a:t>
                      </a:r>
                      <a:endParaRPr lang="ja-JP" altLang="en-US" sz="2000" b="0" i="0" u="none" strike="noStrike" dirty="0">
                        <a:solidFill>
                          <a:srgbClr val="000000"/>
                        </a:solidFill>
                        <a:effectLst/>
                        <a:latin typeface="+mn-lt"/>
                      </a:endParaRPr>
                    </a:p>
                  </a:txBody>
                  <a:tcPr marL="8974" marR="8974" marT="8974" marB="0" anchor="b">
                    <a:noFill/>
                  </a:tcPr>
                </a:tc>
                <a:tc>
                  <a:txBody>
                    <a:bodyPr/>
                    <a:lstStyle/>
                    <a:p>
                      <a:pPr algn="r" fontAlgn="b"/>
                      <a:r>
                        <a:rPr lang="en-US" altLang="ja-JP" sz="2000" u="none" strike="noStrike" dirty="0">
                          <a:effectLst/>
                          <a:latin typeface="+mn-lt"/>
                        </a:rPr>
                        <a:t>85</a:t>
                      </a:r>
                      <a:endParaRPr lang="en-US" altLang="ja-JP" sz="2000" b="0" i="0" u="none" strike="noStrike" dirty="0">
                        <a:solidFill>
                          <a:srgbClr val="000000"/>
                        </a:solidFill>
                        <a:effectLst/>
                        <a:latin typeface="+mn-lt"/>
                      </a:endParaRPr>
                    </a:p>
                  </a:txBody>
                  <a:tcPr marL="8974" marR="8974" marT="8974" marB="0" anchor="b">
                    <a:noFill/>
                  </a:tcPr>
                </a:tc>
                <a:tc>
                  <a:txBody>
                    <a:bodyPr/>
                    <a:lstStyle/>
                    <a:p>
                      <a:pPr algn="r" fontAlgn="b"/>
                      <a:r>
                        <a:rPr lang="en-US" altLang="ja-JP" sz="2000" b="0" i="0" u="none" strike="noStrike" dirty="0" smtClean="0">
                          <a:solidFill>
                            <a:srgbClr val="000000"/>
                          </a:solidFill>
                          <a:effectLst/>
                          <a:latin typeface="+mn-lt"/>
                        </a:rPr>
                        <a:t>46</a:t>
                      </a:r>
                      <a:endParaRPr lang="en-US" altLang="ja-JP" sz="2000" b="0" i="0" u="none" strike="noStrike" dirty="0">
                        <a:solidFill>
                          <a:srgbClr val="000000"/>
                        </a:solidFill>
                        <a:effectLst/>
                        <a:latin typeface="+mn-lt"/>
                      </a:endParaRPr>
                    </a:p>
                  </a:txBody>
                  <a:tcPr marL="8974" marR="8974" marT="8974" marB="0" anchor="b">
                    <a:noFill/>
                  </a:tcPr>
                </a:tc>
              </a:tr>
              <a:tr h="263217">
                <a:tc>
                  <a:txBody>
                    <a:bodyPr/>
                    <a:lstStyle/>
                    <a:p>
                      <a:pPr algn="ctr" fontAlgn="b"/>
                      <a:r>
                        <a:rPr lang="en-US" altLang="ja-JP" sz="2000" b="0" i="0" u="none" strike="noStrike" dirty="0" smtClean="0">
                          <a:solidFill>
                            <a:srgbClr val="000000"/>
                          </a:solidFill>
                          <a:effectLst/>
                          <a:latin typeface="+mn-lt"/>
                        </a:rPr>
                        <a:t>9</a:t>
                      </a:r>
                      <a:endParaRPr lang="en-US" altLang="ja-JP" sz="2000" b="0" i="0" u="none" strike="noStrike" dirty="0">
                        <a:solidFill>
                          <a:srgbClr val="000000"/>
                        </a:solidFill>
                        <a:effectLst/>
                        <a:latin typeface="+mn-lt"/>
                      </a:endParaRPr>
                    </a:p>
                  </a:txBody>
                  <a:tcPr marL="8974" marR="8974" marT="8974" marB="0" anchor="b">
                    <a:noFill/>
                  </a:tcPr>
                </a:tc>
                <a:tc>
                  <a:txBody>
                    <a:bodyPr/>
                    <a:lstStyle/>
                    <a:p>
                      <a:pPr algn="l" fontAlgn="b"/>
                      <a:r>
                        <a:rPr lang="en-US" altLang="ja-JP" sz="2000" b="0" i="0" u="none" strike="noStrike" dirty="0" smtClean="0">
                          <a:solidFill>
                            <a:srgbClr val="000000"/>
                          </a:solidFill>
                          <a:effectLst/>
                          <a:latin typeface="+mn-lt"/>
                        </a:rPr>
                        <a:t>NONE</a:t>
                      </a:r>
                      <a:endParaRPr lang="ja-JP" altLang="en-US" sz="2000" b="0" i="0" u="none" strike="noStrike" dirty="0">
                        <a:solidFill>
                          <a:srgbClr val="000000"/>
                        </a:solidFill>
                        <a:effectLst/>
                        <a:latin typeface="+mn-lt"/>
                      </a:endParaRPr>
                    </a:p>
                  </a:txBody>
                  <a:tcPr marL="8974" marR="8974" marT="8974" marB="0" anchor="b">
                    <a:noFill/>
                  </a:tcPr>
                </a:tc>
                <a:tc>
                  <a:txBody>
                    <a:bodyPr/>
                    <a:lstStyle/>
                    <a:p>
                      <a:pPr algn="r" fontAlgn="b"/>
                      <a:r>
                        <a:rPr lang="en-US" altLang="ja-JP" sz="2000" b="0" i="0" u="none" strike="noStrike" dirty="0" smtClean="0">
                          <a:solidFill>
                            <a:srgbClr val="000000"/>
                          </a:solidFill>
                          <a:effectLst/>
                          <a:latin typeface="+mn-lt"/>
                        </a:rPr>
                        <a:t>2</a:t>
                      </a:r>
                      <a:endParaRPr lang="en-US" altLang="ja-JP" sz="2000" b="0" i="0" u="none" strike="noStrike" dirty="0">
                        <a:solidFill>
                          <a:srgbClr val="000000"/>
                        </a:solidFill>
                        <a:effectLst/>
                        <a:latin typeface="+mn-lt"/>
                      </a:endParaRPr>
                    </a:p>
                  </a:txBody>
                  <a:tcPr marL="8974" marR="8974" marT="8974" marB="0" anchor="b">
                    <a:noFill/>
                  </a:tcPr>
                </a:tc>
                <a:tc>
                  <a:txBody>
                    <a:bodyPr/>
                    <a:lstStyle/>
                    <a:p>
                      <a:pPr algn="r" fontAlgn="b"/>
                      <a:r>
                        <a:rPr lang="en-US" altLang="ja-JP" sz="2000" b="0" i="0" u="none" strike="noStrike" dirty="0" smtClean="0">
                          <a:solidFill>
                            <a:srgbClr val="000000"/>
                          </a:solidFill>
                          <a:effectLst/>
                          <a:latin typeface="+mn-lt"/>
                        </a:rPr>
                        <a:t>-</a:t>
                      </a:r>
                      <a:endParaRPr lang="en-US" altLang="ja-JP" sz="2000" b="0" i="0" u="none" strike="noStrike" dirty="0">
                        <a:solidFill>
                          <a:srgbClr val="000000"/>
                        </a:solidFill>
                        <a:effectLst/>
                        <a:latin typeface="+mn-lt"/>
                      </a:endParaRPr>
                    </a:p>
                  </a:txBody>
                  <a:tcPr marL="8974" marR="8974" marT="8974" marB="0" anchor="b">
                    <a:noFill/>
                  </a:tcPr>
                </a:tc>
              </a:tr>
              <a:tr h="263217">
                <a:tc>
                  <a:txBody>
                    <a:bodyPr/>
                    <a:lstStyle/>
                    <a:p>
                      <a:pPr algn="ctr" fontAlgn="b"/>
                      <a:r>
                        <a:rPr lang="en-US" altLang="ja-JP" sz="2000" b="0" i="0" u="none" strike="noStrike" dirty="0" smtClean="0">
                          <a:solidFill>
                            <a:srgbClr val="000000"/>
                          </a:solidFill>
                          <a:effectLst/>
                          <a:latin typeface="+mn-lt"/>
                        </a:rPr>
                        <a:t>10</a:t>
                      </a:r>
                      <a:endParaRPr lang="en-US" altLang="ja-JP" sz="2000" b="0" i="0" u="none" strike="noStrike" dirty="0">
                        <a:solidFill>
                          <a:srgbClr val="000000"/>
                        </a:solidFill>
                        <a:effectLst/>
                        <a:latin typeface="+mn-lt"/>
                      </a:endParaRPr>
                    </a:p>
                  </a:txBody>
                  <a:tcPr marL="8974" marR="8974" marT="8974" marB="0" anchor="b">
                    <a:noFill/>
                  </a:tcPr>
                </a:tc>
                <a:tc>
                  <a:txBody>
                    <a:bodyPr/>
                    <a:lstStyle/>
                    <a:p>
                      <a:pPr algn="l" fontAlgn="b"/>
                      <a:r>
                        <a:rPr lang="en-US" altLang="ja-JP" sz="2000" b="0" i="0" u="none" strike="noStrike" dirty="0" err="1" smtClean="0">
                          <a:solidFill>
                            <a:srgbClr val="000000"/>
                          </a:solidFill>
                          <a:effectLst/>
                          <a:latin typeface="+mn-lt"/>
                        </a:rPr>
                        <a:t>CreativeCommons</a:t>
                      </a:r>
                      <a:r>
                        <a:rPr lang="ja-JP" altLang="en-US" sz="2000" b="0" i="0" u="none" strike="noStrike" dirty="0" smtClean="0">
                          <a:solidFill>
                            <a:srgbClr val="000000"/>
                          </a:solidFill>
                          <a:effectLst/>
                          <a:latin typeface="+mn-lt"/>
                        </a:rPr>
                        <a:t>のライセンスの全文</a:t>
                      </a:r>
                      <a:endParaRPr lang="ja-JP" altLang="en-US" sz="2000" b="0" i="0" u="none" strike="noStrike" dirty="0">
                        <a:solidFill>
                          <a:srgbClr val="000000"/>
                        </a:solidFill>
                        <a:effectLst/>
                        <a:latin typeface="+mn-lt"/>
                      </a:endParaRPr>
                    </a:p>
                  </a:txBody>
                  <a:tcPr marL="8974" marR="8974" marT="8974" marB="0" anchor="b">
                    <a:noFill/>
                  </a:tcPr>
                </a:tc>
                <a:tc>
                  <a:txBody>
                    <a:bodyPr/>
                    <a:lstStyle/>
                    <a:p>
                      <a:pPr algn="r" fontAlgn="b"/>
                      <a:r>
                        <a:rPr lang="en-US" altLang="ja-JP" sz="2000" b="0" i="0" u="none" strike="noStrike" dirty="0" smtClean="0">
                          <a:solidFill>
                            <a:srgbClr val="000000"/>
                          </a:solidFill>
                          <a:effectLst/>
                          <a:latin typeface="+mn-lt"/>
                        </a:rPr>
                        <a:t>1</a:t>
                      </a:r>
                      <a:endParaRPr lang="en-US" altLang="ja-JP" sz="2000" b="0" i="0" u="none" strike="noStrike" dirty="0">
                        <a:solidFill>
                          <a:srgbClr val="000000"/>
                        </a:solidFill>
                        <a:effectLst/>
                        <a:latin typeface="+mn-lt"/>
                      </a:endParaRPr>
                    </a:p>
                  </a:txBody>
                  <a:tcPr marL="8974" marR="8974" marT="8974" marB="0" anchor="b">
                    <a:noFill/>
                  </a:tcPr>
                </a:tc>
                <a:tc>
                  <a:txBody>
                    <a:bodyPr/>
                    <a:lstStyle/>
                    <a:p>
                      <a:pPr algn="r" fontAlgn="b"/>
                      <a:r>
                        <a:rPr lang="en-US" altLang="ja-JP" sz="2000" b="0" i="0" u="none" strike="noStrike" dirty="0" smtClean="0">
                          <a:solidFill>
                            <a:srgbClr val="000000"/>
                          </a:solidFill>
                          <a:effectLst/>
                          <a:latin typeface="+mn-lt"/>
                        </a:rPr>
                        <a:t>-</a:t>
                      </a:r>
                      <a:endParaRPr lang="en-US" altLang="ja-JP" sz="2000" b="0" i="0" u="none" strike="noStrike" dirty="0">
                        <a:solidFill>
                          <a:srgbClr val="000000"/>
                        </a:solidFill>
                        <a:effectLst/>
                        <a:latin typeface="+mn-lt"/>
                      </a:endParaRPr>
                    </a:p>
                  </a:txBody>
                  <a:tcPr marL="8974" marR="8974" marT="8974" marB="0" anchor="b">
                    <a:noFill/>
                  </a:tcPr>
                </a:tc>
              </a:tr>
              <a:tr h="263217">
                <a:tc>
                  <a:txBody>
                    <a:bodyPr/>
                    <a:lstStyle/>
                    <a:p>
                      <a:pPr algn="ctr" fontAlgn="b"/>
                      <a:r>
                        <a:rPr lang="en-US" altLang="ja-JP" sz="2000" b="0" i="0" u="none" strike="noStrike" dirty="0" smtClean="0">
                          <a:solidFill>
                            <a:srgbClr val="000000"/>
                          </a:solidFill>
                          <a:effectLst/>
                          <a:latin typeface="+mn-lt"/>
                        </a:rPr>
                        <a:t>11</a:t>
                      </a:r>
                      <a:endParaRPr lang="en-US" altLang="ja-JP" sz="2000" b="0" i="0" u="none" strike="noStrike" dirty="0">
                        <a:solidFill>
                          <a:srgbClr val="000000"/>
                        </a:solidFill>
                        <a:effectLst/>
                        <a:latin typeface="+mn-lt"/>
                      </a:endParaRPr>
                    </a:p>
                  </a:txBody>
                  <a:tcPr marL="8974" marR="8974" marT="8974" marB="0" anchor="b">
                    <a:noFill/>
                  </a:tcPr>
                </a:tc>
                <a:tc>
                  <a:txBody>
                    <a:bodyPr/>
                    <a:lstStyle/>
                    <a:p>
                      <a:pPr algn="l" fontAlgn="b"/>
                      <a:r>
                        <a:rPr lang="en-US" altLang="en-US" sz="2000" b="0" i="0" u="none" strike="noStrike" dirty="0" smtClean="0">
                          <a:solidFill>
                            <a:srgbClr val="000000"/>
                          </a:solidFill>
                          <a:effectLst/>
                          <a:latin typeface="+mn-lt"/>
                        </a:rPr>
                        <a:t>CPL</a:t>
                      </a:r>
                      <a:r>
                        <a:rPr lang="ja-JP" altLang="en-US" sz="2000" b="0" i="0" u="none" strike="noStrike" dirty="0" smtClean="0">
                          <a:solidFill>
                            <a:srgbClr val="000000"/>
                          </a:solidFill>
                          <a:effectLst/>
                          <a:latin typeface="+mn-lt"/>
                        </a:rPr>
                        <a:t>のライセンス</a:t>
                      </a:r>
                      <a:endParaRPr lang="ja-JP" altLang="en-US" sz="2000" b="0" i="0" u="none" strike="noStrike" dirty="0">
                        <a:solidFill>
                          <a:srgbClr val="000000"/>
                        </a:solidFill>
                        <a:effectLst/>
                        <a:latin typeface="+mn-lt"/>
                      </a:endParaRPr>
                    </a:p>
                  </a:txBody>
                  <a:tcPr marL="8974" marR="8974" marT="8974" marB="0" anchor="b">
                    <a:noFill/>
                  </a:tcPr>
                </a:tc>
                <a:tc>
                  <a:txBody>
                    <a:bodyPr/>
                    <a:lstStyle/>
                    <a:p>
                      <a:pPr algn="r" fontAlgn="b"/>
                      <a:r>
                        <a:rPr lang="en-US" altLang="ja-JP" sz="2000" b="0" i="0" u="none" strike="noStrike" dirty="0" smtClean="0">
                          <a:solidFill>
                            <a:srgbClr val="000000"/>
                          </a:solidFill>
                          <a:effectLst/>
                          <a:latin typeface="+mn-lt"/>
                        </a:rPr>
                        <a:t>1</a:t>
                      </a:r>
                      <a:endParaRPr lang="en-US" altLang="ja-JP" sz="2000" b="0" i="0" u="none" strike="noStrike" dirty="0">
                        <a:solidFill>
                          <a:srgbClr val="000000"/>
                        </a:solidFill>
                        <a:effectLst/>
                        <a:latin typeface="+mn-lt"/>
                      </a:endParaRPr>
                    </a:p>
                  </a:txBody>
                  <a:tcPr marL="8974" marR="8974" marT="8974" marB="0" anchor="b">
                    <a:noFill/>
                  </a:tcPr>
                </a:tc>
                <a:tc>
                  <a:txBody>
                    <a:bodyPr/>
                    <a:lstStyle/>
                    <a:p>
                      <a:pPr algn="r" fontAlgn="b"/>
                      <a:r>
                        <a:rPr lang="en-US" altLang="ja-JP" sz="2000" b="0" i="0" u="none" strike="noStrike" dirty="0" smtClean="0">
                          <a:solidFill>
                            <a:srgbClr val="000000"/>
                          </a:solidFill>
                          <a:effectLst/>
                          <a:latin typeface="+mn-lt"/>
                        </a:rPr>
                        <a:t>-</a:t>
                      </a:r>
                      <a:endParaRPr lang="en-US" altLang="ja-JP" sz="2000" b="0" i="0" u="none" strike="noStrike" dirty="0">
                        <a:solidFill>
                          <a:srgbClr val="000000"/>
                        </a:solidFill>
                        <a:effectLst/>
                        <a:latin typeface="+mn-lt"/>
                      </a:endParaRPr>
                    </a:p>
                  </a:txBody>
                  <a:tcPr marL="8974" marR="8974" marT="8974" marB="0" anchor="b">
                    <a:noFill/>
                  </a:tcPr>
                </a:tc>
              </a:tr>
              <a:tr h="263217">
                <a:tc>
                  <a:txBody>
                    <a:bodyPr/>
                    <a:lstStyle/>
                    <a:p>
                      <a:pPr algn="ctr" fontAlgn="b"/>
                      <a:r>
                        <a:rPr lang="en-US" altLang="ja-JP" sz="2000" u="none" strike="noStrike" dirty="0">
                          <a:effectLst/>
                          <a:latin typeface="+mn-lt"/>
                        </a:rPr>
                        <a:t>12</a:t>
                      </a:r>
                      <a:endParaRPr lang="en-US" altLang="ja-JP" sz="2000" b="0" i="0" u="none" strike="noStrike" dirty="0">
                        <a:solidFill>
                          <a:srgbClr val="000000"/>
                        </a:solidFill>
                        <a:effectLst/>
                        <a:latin typeface="+mn-lt"/>
                      </a:endParaRPr>
                    </a:p>
                  </a:txBody>
                  <a:tcPr marL="8974" marR="8974" marT="8974" marB="0" anchor="b">
                    <a:solidFill>
                      <a:schemeClr val="accent3">
                        <a:lumMod val="40000"/>
                        <a:lumOff val="60000"/>
                      </a:schemeClr>
                    </a:solidFill>
                  </a:tcPr>
                </a:tc>
                <a:tc>
                  <a:txBody>
                    <a:bodyPr/>
                    <a:lstStyle/>
                    <a:p>
                      <a:pPr algn="l" fontAlgn="b"/>
                      <a:r>
                        <a:rPr lang="en-US" altLang="ja-JP" sz="2000" u="none" strike="noStrike" dirty="0" smtClean="0">
                          <a:effectLst/>
                          <a:latin typeface="+mn-lt"/>
                        </a:rPr>
                        <a:t>MIT </a:t>
                      </a:r>
                      <a:r>
                        <a:rPr lang="ja-JP" altLang="en-US" sz="2000" u="none" strike="noStrike" dirty="0" smtClean="0">
                          <a:effectLst/>
                          <a:latin typeface="+mn-lt"/>
                        </a:rPr>
                        <a:t>（</a:t>
                      </a:r>
                      <a:r>
                        <a:rPr lang="en-US" altLang="ja-JP" sz="2000" u="none" strike="noStrike" dirty="0" smtClean="0">
                          <a:effectLst/>
                          <a:latin typeface="+mn-lt"/>
                        </a:rPr>
                        <a:t>105/118</a:t>
                      </a:r>
                      <a:r>
                        <a:rPr lang="ja-JP" altLang="en-US" sz="2000" u="none" strike="noStrike" dirty="0" smtClean="0">
                          <a:effectLst/>
                          <a:latin typeface="+mn-lt"/>
                        </a:rPr>
                        <a:t>），</a:t>
                      </a:r>
                      <a:r>
                        <a:rPr lang="en-US" altLang="ja-JP" sz="2000" u="none" strike="noStrike" dirty="0" smtClean="0">
                          <a:effectLst/>
                          <a:latin typeface="+mn-lt"/>
                        </a:rPr>
                        <a:t>BSD4</a:t>
                      </a:r>
                      <a:endParaRPr lang="ja-JP" altLang="en-US" sz="2000" b="0" i="0" u="none" strike="noStrike" dirty="0">
                        <a:solidFill>
                          <a:srgbClr val="000000"/>
                        </a:solidFill>
                        <a:effectLst/>
                        <a:latin typeface="+mn-lt"/>
                      </a:endParaRPr>
                    </a:p>
                  </a:txBody>
                  <a:tcPr marL="8974" marR="8974" marT="8974" marB="0" anchor="b">
                    <a:solidFill>
                      <a:schemeClr val="accent3">
                        <a:lumMod val="40000"/>
                        <a:lumOff val="60000"/>
                      </a:schemeClr>
                    </a:solidFill>
                  </a:tcPr>
                </a:tc>
                <a:tc>
                  <a:txBody>
                    <a:bodyPr/>
                    <a:lstStyle/>
                    <a:p>
                      <a:pPr algn="r" fontAlgn="b"/>
                      <a:r>
                        <a:rPr lang="en-US" altLang="ja-JP" sz="2000" u="none" strike="noStrike" dirty="0">
                          <a:effectLst/>
                          <a:latin typeface="+mn-lt"/>
                        </a:rPr>
                        <a:t>118</a:t>
                      </a:r>
                      <a:endParaRPr lang="en-US" altLang="ja-JP" sz="2000" b="0" i="0" u="none" strike="noStrike" dirty="0">
                        <a:solidFill>
                          <a:srgbClr val="000000"/>
                        </a:solidFill>
                        <a:effectLst/>
                        <a:latin typeface="+mn-lt"/>
                      </a:endParaRPr>
                    </a:p>
                  </a:txBody>
                  <a:tcPr marL="8974" marR="8974" marT="8974" marB="0" anchor="b">
                    <a:solidFill>
                      <a:schemeClr val="accent3">
                        <a:lumMod val="40000"/>
                        <a:lumOff val="60000"/>
                      </a:schemeClr>
                    </a:solidFill>
                  </a:tcPr>
                </a:tc>
                <a:tc>
                  <a:txBody>
                    <a:bodyPr/>
                    <a:lstStyle/>
                    <a:p>
                      <a:pPr algn="r" fontAlgn="b"/>
                      <a:r>
                        <a:rPr lang="en-US" altLang="ja-JP" sz="2000" b="0" i="0" u="none" strike="noStrike" dirty="0" smtClean="0">
                          <a:solidFill>
                            <a:srgbClr val="000000"/>
                          </a:solidFill>
                          <a:effectLst/>
                          <a:latin typeface="+mn-lt"/>
                        </a:rPr>
                        <a:t>23</a:t>
                      </a:r>
                      <a:endParaRPr lang="en-US" altLang="ja-JP" sz="2000" b="0" i="0" u="none" strike="noStrike" dirty="0">
                        <a:solidFill>
                          <a:srgbClr val="000000"/>
                        </a:solidFill>
                        <a:effectLst/>
                        <a:latin typeface="+mn-lt"/>
                      </a:endParaRPr>
                    </a:p>
                  </a:txBody>
                  <a:tcPr marL="8974" marR="8974" marT="8974" marB="0" anchor="b">
                    <a:solidFill>
                      <a:schemeClr val="accent3">
                        <a:lumMod val="40000"/>
                        <a:lumOff val="60000"/>
                      </a:schemeClr>
                    </a:solidFill>
                  </a:tcPr>
                </a:tc>
              </a:tr>
              <a:tr h="263217">
                <a:tc>
                  <a:txBody>
                    <a:bodyPr/>
                    <a:lstStyle/>
                    <a:p>
                      <a:pPr algn="ctr" fontAlgn="b"/>
                      <a:r>
                        <a:rPr lang="en-US" altLang="ja-JP" sz="2000" b="0" i="0" u="none" strike="noStrike" dirty="0" smtClean="0">
                          <a:solidFill>
                            <a:srgbClr val="000000"/>
                          </a:solidFill>
                          <a:effectLst/>
                          <a:latin typeface="+mn-lt"/>
                        </a:rPr>
                        <a:t>13</a:t>
                      </a:r>
                      <a:endParaRPr lang="en-US" altLang="ja-JP" sz="2000" b="0" i="0" u="none" strike="noStrike" dirty="0">
                        <a:solidFill>
                          <a:srgbClr val="000000"/>
                        </a:solidFill>
                        <a:effectLst/>
                        <a:latin typeface="+mn-lt"/>
                      </a:endParaRPr>
                    </a:p>
                  </a:txBody>
                  <a:tcPr marL="8974" marR="8974" marT="8974" marB="0" anchor="b">
                    <a:noFill/>
                  </a:tcPr>
                </a:tc>
                <a:tc>
                  <a:txBody>
                    <a:bodyPr/>
                    <a:lstStyle/>
                    <a:p>
                      <a:pPr algn="l" fontAlgn="b"/>
                      <a:r>
                        <a:rPr lang="en-US" altLang="ja-JP" sz="2000" b="0" i="0" u="none" strike="noStrike" dirty="0" smtClean="0">
                          <a:solidFill>
                            <a:srgbClr val="000000"/>
                          </a:solidFill>
                          <a:effectLst/>
                          <a:latin typeface="+mn-lt"/>
                        </a:rPr>
                        <a:t>NONE</a:t>
                      </a:r>
                      <a:endParaRPr lang="ja-JP" altLang="en-US" sz="2000" b="0" i="0" u="none" strike="noStrike" dirty="0">
                        <a:solidFill>
                          <a:srgbClr val="000000"/>
                        </a:solidFill>
                        <a:effectLst/>
                        <a:latin typeface="+mn-lt"/>
                      </a:endParaRPr>
                    </a:p>
                  </a:txBody>
                  <a:tcPr marL="8974" marR="8974" marT="8974" marB="0" anchor="b">
                    <a:noFill/>
                  </a:tcPr>
                </a:tc>
                <a:tc>
                  <a:txBody>
                    <a:bodyPr/>
                    <a:lstStyle/>
                    <a:p>
                      <a:pPr algn="r" fontAlgn="b"/>
                      <a:r>
                        <a:rPr lang="en-US" altLang="ja-JP" sz="2000" b="0" i="0" u="none" strike="noStrike" dirty="0" smtClean="0">
                          <a:solidFill>
                            <a:srgbClr val="000000"/>
                          </a:solidFill>
                          <a:effectLst/>
                          <a:latin typeface="+mn-lt"/>
                        </a:rPr>
                        <a:t>1</a:t>
                      </a:r>
                      <a:endParaRPr lang="en-US" altLang="ja-JP" sz="2000" b="0" i="0" u="none" strike="noStrike" dirty="0">
                        <a:solidFill>
                          <a:srgbClr val="000000"/>
                        </a:solidFill>
                        <a:effectLst/>
                        <a:latin typeface="+mn-lt"/>
                      </a:endParaRPr>
                    </a:p>
                  </a:txBody>
                  <a:tcPr marL="8974" marR="8974" marT="8974" marB="0" anchor="b">
                    <a:noFill/>
                  </a:tcPr>
                </a:tc>
                <a:tc>
                  <a:txBody>
                    <a:bodyPr/>
                    <a:lstStyle/>
                    <a:p>
                      <a:pPr algn="r" fontAlgn="b"/>
                      <a:r>
                        <a:rPr lang="en-US" altLang="ja-JP" sz="2000" b="0" i="0" u="none" strike="noStrike" dirty="0" smtClean="0">
                          <a:solidFill>
                            <a:srgbClr val="000000"/>
                          </a:solidFill>
                          <a:effectLst/>
                          <a:latin typeface="+mn-lt"/>
                        </a:rPr>
                        <a:t>-</a:t>
                      </a:r>
                      <a:endParaRPr lang="en-US" altLang="ja-JP" sz="2000" b="0" i="0" u="none" strike="noStrike" dirty="0">
                        <a:solidFill>
                          <a:srgbClr val="000000"/>
                        </a:solidFill>
                        <a:effectLst/>
                        <a:latin typeface="+mn-lt"/>
                      </a:endParaRPr>
                    </a:p>
                  </a:txBody>
                  <a:tcPr marL="8974" marR="8974" marT="8974" marB="0" anchor="b">
                    <a:noFill/>
                  </a:tcPr>
                </a:tc>
              </a:tr>
              <a:tr h="263217">
                <a:tc>
                  <a:txBody>
                    <a:bodyPr/>
                    <a:lstStyle/>
                    <a:p>
                      <a:pPr algn="ctr" fontAlgn="b"/>
                      <a:r>
                        <a:rPr lang="en-US" altLang="ja-JP" sz="2000" u="none" strike="noStrike" dirty="0">
                          <a:effectLst/>
                          <a:latin typeface="+mn-lt"/>
                        </a:rPr>
                        <a:t>14</a:t>
                      </a:r>
                      <a:endParaRPr lang="en-US" altLang="ja-JP" sz="2000" b="0" i="0" u="none" strike="noStrike" dirty="0">
                        <a:solidFill>
                          <a:srgbClr val="000000"/>
                        </a:solidFill>
                        <a:effectLst/>
                        <a:latin typeface="+mn-lt"/>
                      </a:endParaRPr>
                    </a:p>
                  </a:txBody>
                  <a:tcPr marL="8974" marR="8974" marT="8974" marB="0" anchor="b">
                    <a:noFill/>
                  </a:tcPr>
                </a:tc>
                <a:tc>
                  <a:txBody>
                    <a:bodyPr/>
                    <a:lstStyle/>
                    <a:p>
                      <a:pPr algn="l" fontAlgn="b"/>
                      <a:r>
                        <a:rPr lang="en-US" altLang="ja-JP" sz="2000" u="none" strike="noStrike" dirty="0" smtClean="0">
                          <a:effectLst/>
                          <a:latin typeface="+mn-lt"/>
                        </a:rPr>
                        <a:t>Copyright</a:t>
                      </a:r>
                      <a:r>
                        <a:rPr lang="ja-JP" altLang="en-US" sz="2000" u="none" strike="noStrike" dirty="0" smtClean="0">
                          <a:effectLst/>
                          <a:latin typeface="+mn-lt"/>
                        </a:rPr>
                        <a:t>，</a:t>
                      </a:r>
                      <a:r>
                        <a:rPr lang="en-US" altLang="ja-JP" sz="2000" u="none" strike="noStrike" dirty="0" err="1" smtClean="0">
                          <a:effectLst/>
                          <a:latin typeface="+mn-lt"/>
                        </a:rPr>
                        <a:t>SeeFile</a:t>
                      </a:r>
                      <a:r>
                        <a:rPr lang="ja-JP" altLang="en-US" sz="2000" u="none" strike="noStrike" dirty="0" smtClean="0">
                          <a:effectLst/>
                          <a:latin typeface="+mn-lt"/>
                        </a:rPr>
                        <a:t>，ライセンス名のみ</a:t>
                      </a:r>
                      <a:endParaRPr lang="ja-JP" altLang="en-US" sz="2000" b="0" i="0" u="none" strike="noStrike" dirty="0">
                        <a:solidFill>
                          <a:srgbClr val="000000"/>
                        </a:solidFill>
                        <a:effectLst/>
                        <a:latin typeface="+mn-lt"/>
                      </a:endParaRPr>
                    </a:p>
                  </a:txBody>
                  <a:tcPr marL="8974" marR="8974" marT="8974" marB="0" anchor="b">
                    <a:noFill/>
                  </a:tcPr>
                </a:tc>
                <a:tc>
                  <a:txBody>
                    <a:bodyPr/>
                    <a:lstStyle/>
                    <a:p>
                      <a:pPr algn="r" fontAlgn="b"/>
                      <a:r>
                        <a:rPr lang="en-US" altLang="ja-JP" sz="2000" u="none" strike="noStrike" dirty="0" smtClean="0">
                          <a:effectLst/>
                          <a:latin typeface="+mn-lt"/>
                        </a:rPr>
                        <a:t>1,536</a:t>
                      </a:r>
                      <a:endParaRPr lang="en-US" altLang="ja-JP" sz="2000" b="0" i="0" u="none" strike="noStrike" dirty="0">
                        <a:solidFill>
                          <a:srgbClr val="000000"/>
                        </a:solidFill>
                        <a:effectLst/>
                        <a:latin typeface="+mn-lt"/>
                      </a:endParaRPr>
                    </a:p>
                  </a:txBody>
                  <a:tcPr marL="8974" marR="8974" marT="8974" marB="0" anchor="b">
                    <a:noFill/>
                  </a:tcPr>
                </a:tc>
                <a:tc>
                  <a:txBody>
                    <a:bodyPr/>
                    <a:lstStyle/>
                    <a:p>
                      <a:pPr algn="r" fontAlgn="b"/>
                      <a:r>
                        <a:rPr lang="en-US" altLang="ja-JP" sz="2000" b="0" i="0" u="none" strike="noStrike" dirty="0" smtClean="0">
                          <a:solidFill>
                            <a:srgbClr val="000000"/>
                          </a:solidFill>
                          <a:effectLst/>
                          <a:latin typeface="+mn-lt"/>
                        </a:rPr>
                        <a:t>39</a:t>
                      </a:r>
                      <a:endParaRPr lang="en-US" altLang="ja-JP" sz="2000" b="0" i="0" u="none" strike="noStrike" dirty="0">
                        <a:solidFill>
                          <a:srgbClr val="000000"/>
                        </a:solidFill>
                        <a:effectLst/>
                        <a:latin typeface="+mn-lt"/>
                      </a:endParaRPr>
                    </a:p>
                  </a:txBody>
                  <a:tcPr marL="8974" marR="8974" marT="8974" marB="0" anchor="b">
                    <a:noFill/>
                  </a:tcPr>
                </a:tc>
              </a:tr>
            </a:tbl>
          </a:graphicData>
        </a:graphic>
      </p:graphicFrame>
    </p:spTree>
    <p:extLst>
      <p:ext uri="{BB962C8B-B14F-4D97-AF65-F5344CB8AC3E}">
        <p14:creationId xmlns:p14="http://schemas.microsoft.com/office/powerpoint/2010/main" val="343436425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今後の課題</a:t>
            </a:r>
            <a:endParaRPr kumimoji="1" lang="ja-JP" altLang="en-US" dirty="0"/>
          </a:p>
        </p:txBody>
      </p:sp>
      <p:sp>
        <p:nvSpPr>
          <p:cNvPr id="3" name="コンテンツ プレースホルダー 2"/>
          <p:cNvSpPr>
            <a:spLocks noGrp="1"/>
          </p:cNvSpPr>
          <p:nvPr>
            <p:ph idx="1"/>
          </p:nvPr>
        </p:nvSpPr>
        <p:spPr/>
        <p:txBody>
          <a:bodyPr>
            <a:normAutofit lnSpcReduction="10000"/>
          </a:bodyPr>
          <a:lstStyle/>
          <a:p>
            <a:r>
              <a:rPr lang="ja-JP" altLang="en-US" dirty="0" smtClean="0"/>
              <a:t>抽出したライセンス記述のライセンスが全て同じかどうか確認する</a:t>
            </a:r>
            <a:endParaRPr lang="en-US" altLang="ja-JP" dirty="0" smtClean="0"/>
          </a:p>
          <a:p>
            <a:r>
              <a:rPr lang="ja-JP" altLang="en-US" dirty="0" smtClean="0"/>
              <a:t>実際にライセンスルールを作成し，どのくらいカバーできるかやってみる</a:t>
            </a:r>
            <a:endParaRPr lang="en-US" altLang="ja-JP" dirty="0"/>
          </a:p>
          <a:p>
            <a:pPr lvl="1"/>
            <a:r>
              <a:rPr lang="en-US" altLang="ja-JP" dirty="0" smtClean="0"/>
              <a:t>Linux</a:t>
            </a:r>
            <a:r>
              <a:rPr lang="ja-JP" altLang="en-US" dirty="0" smtClean="0"/>
              <a:t>ディストリビューション以外のプロジェクトで試す</a:t>
            </a:r>
            <a:endParaRPr lang="en-US" altLang="ja-JP" dirty="0" smtClean="0"/>
          </a:p>
          <a:p>
            <a:pPr marL="457200" lvl="1" indent="0">
              <a:buNone/>
            </a:pPr>
            <a:endParaRPr lang="en-US" altLang="ja-JP" dirty="0" smtClean="0"/>
          </a:p>
          <a:p>
            <a:r>
              <a:rPr lang="ja-JP" altLang="en-US" dirty="0" smtClean="0"/>
              <a:t>その他の研究テーマ</a:t>
            </a:r>
            <a:endParaRPr lang="en-US" altLang="ja-JP" dirty="0" smtClean="0"/>
          </a:p>
          <a:p>
            <a:pPr lvl="1"/>
            <a:r>
              <a:rPr lang="ja-JP" altLang="en-US" dirty="0" smtClean="0"/>
              <a:t>ライセンス不整合に関する分析</a:t>
            </a:r>
            <a:endParaRPr lang="en-US" altLang="ja-JP" dirty="0"/>
          </a:p>
          <a:p>
            <a:pPr lvl="1"/>
            <a:r>
              <a:rPr lang="en-US" altLang="en-US" dirty="0" smtClean="0"/>
              <a:t>AGPL,</a:t>
            </a:r>
            <a:r>
              <a:rPr lang="en-US" altLang="en-US" dirty="0" smtClean="0"/>
              <a:t>GPL</a:t>
            </a:r>
            <a:r>
              <a:rPr lang="en-US" altLang="en-US" dirty="0"/>
              <a:t>,</a:t>
            </a:r>
            <a:r>
              <a:rPr lang="en-US" altLang="ja-JP" dirty="0" smtClean="0"/>
              <a:t>LGPL</a:t>
            </a:r>
            <a:r>
              <a:rPr lang="ja-JP" altLang="en-US" dirty="0" smtClean="0"/>
              <a:t>に</a:t>
            </a:r>
            <a:r>
              <a:rPr lang="ja-JP" altLang="en-US" dirty="0" smtClean="0"/>
              <a:t>関するライセンス不整合状態の検出</a:t>
            </a:r>
            <a:endParaRPr lang="en-US" altLang="ja-JP" dirty="0" smtClean="0"/>
          </a:p>
          <a:p>
            <a:pPr lvl="2"/>
            <a:r>
              <a:rPr lang="en-US" altLang="ja-JP" dirty="0" smtClean="0"/>
              <a:t>FSF</a:t>
            </a:r>
            <a:r>
              <a:rPr lang="ja-JP" altLang="en-US" dirty="0" smtClean="0"/>
              <a:t>に互換性のないライセンス一覧がある</a:t>
            </a:r>
            <a:endParaRPr lang="en-US" altLang="ja-JP" dirty="0" smtClean="0"/>
          </a:p>
          <a:p>
            <a:pPr lvl="2"/>
            <a:r>
              <a:rPr lang="ja-JP" altLang="en-US" dirty="0" smtClean="0"/>
              <a:t>動的リンク，静的リンクの区別</a:t>
            </a:r>
            <a:endParaRPr lang="en-US" altLang="ja-JP" dirty="0"/>
          </a:p>
          <a:p>
            <a:pPr marL="0" indent="0">
              <a:buNone/>
            </a:pPr>
            <a:endParaRPr kumimoji="1" lang="en-US" altLang="ja-JP" dirty="0"/>
          </a:p>
          <a:p>
            <a:endParaRPr kumimoji="1" lang="ja-JP" altLang="en-US" dirty="0"/>
          </a:p>
        </p:txBody>
      </p:sp>
      <p:sp>
        <p:nvSpPr>
          <p:cNvPr id="4" name="日付プレースホルダー 3"/>
          <p:cNvSpPr>
            <a:spLocks noGrp="1"/>
          </p:cNvSpPr>
          <p:nvPr>
            <p:ph type="dt" sz="half" idx="10"/>
          </p:nvPr>
        </p:nvSpPr>
        <p:spPr/>
        <p:txBody>
          <a:bodyPr/>
          <a:lstStyle/>
          <a:p>
            <a:r>
              <a:rPr lang="en-US" altLang="ja-JP" smtClean="0">
                <a:solidFill>
                  <a:prstClr val="white"/>
                </a:solidFill>
              </a:rPr>
              <a:t>2015/02/23</a:t>
            </a:r>
            <a:endParaRPr lang="ja-JP" altLang="en-US">
              <a:solidFill>
                <a:prstClr val="white"/>
              </a:solidFill>
            </a:endParaRPr>
          </a:p>
        </p:txBody>
      </p:sp>
      <p:sp>
        <p:nvSpPr>
          <p:cNvPr id="5" name="フッター プレースホルダー 4"/>
          <p:cNvSpPr>
            <a:spLocks noGrp="1"/>
          </p:cNvSpPr>
          <p:nvPr>
            <p:ph type="ftr" sz="quarter" idx="11"/>
          </p:nvPr>
        </p:nvSpPr>
        <p:spPr/>
        <p:txBody>
          <a:bodyPr/>
          <a:lstStyle/>
          <a:p>
            <a:r>
              <a:rPr lang="ja-JP" altLang="en-US" smtClean="0">
                <a:solidFill>
                  <a:prstClr val="white"/>
                </a:solidFill>
              </a:rPr>
              <a:t>テキストマイニングに基づく</a:t>
            </a:r>
            <a:r>
              <a:rPr lang="en-US" altLang="ja-JP" smtClean="0">
                <a:solidFill>
                  <a:prstClr val="white"/>
                </a:solidFill>
              </a:rPr>
              <a:t>OSS</a:t>
            </a:r>
            <a:r>
              <a:rPr lang="ja-JP" altLang="en-US" smtClean="0">
                <a:solidFill>
                  <a:prstClr val="white"/>
                </a:solidFill>
              </a:rPr>
              <a:t>ライセンス記述の分析：</a:t>
            </a:r>
            <a:r>
              <a:rPr lang="en-US" altLang="ja-JP" smtClean="0">
                <a:solidFill>
                  <a:prstClr val="white"/>
                </a:solidFill>
              </a:rPr>
              <a:t>OSS</a:t>
            </a:r>
            <a:r>
              <a:rPr lang="ja-JP" altLang="en-US" smtClean="0">
                <a:solidFill>
                  <a:prstClr val="white"/>
                </a:solidFill>
              </a:rPr>
              <a:t>ライセンス特定のためのルール作成支援</a:t>
            </a:r>
            <a:endParaRPr lang="ja-JP" altLang="en-US" dirty="0">
              <a:solidFill>
                <a:prstClr val="white"/>
              </a:solidFill>
            </a:endParaRPr>
          </a:p>
        </p:txBody>
      </p:sp>
      <p:sp>
        <p:nvSpPr>
          <p:cNvPr id="6" name="スライド番号プレースホルダー 5"/>
          <p:cNvSpPr>
            <a:spLocks noGrp="1"/>
          </p:cNvSpPr>
          <p:nvPr>
            <p:ph type="sldNum" sz="quarter" idx="12"/>
          </p:nvPr>
        </p:nvSpPr>
        <p:spPr/>
        <p:txBody>
          <a:bodyPr/>
          <a:lstStyle/>
          <a:p>
            <a:fld id="{A78F63B4-1C2F-F341-8431-1B36A8C967E5}" type="slidenum">
              <a:rPr lang="ja-JP" altLang="en-US" smtClean="0">
                <a:solidFill>
                  <a:prstClr val="white"/>
                </a:solidFill>
              </a:rPr>
              <a:pPr/>
              <a:t>19</a:t>
            </a:fld>
            <a:endParaRPr lang="ja-JP" altLang="en-US">
              <a:solidFill>
                <a:prstClr val="white"/>
              </a:solidFill>
            </a:endParaRPr>
          </a:p>
        </p:txBody>
      </p:sp>
    </p:spTree>
    <p:extLst>
      <p:ext uri="{BB962C8B-B14F-4D97-AF65-F5344CB8AC3E}">
        <p14:creationId xmlns:p14="http://schemas.microsoft.com/office/powerpoint/2010/main" val="24002536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分析結果：類似ライセンス推定</a:t>
            </a:r>
            <a:endParaRPr kumimoji="1" lang="ja-JP" altLang="en-US" dirty="0"/>
          </a:p>
        </p:txBody>
      </p:sp>
      <p:sp>
        <p:nvSpPr>
          <p:cNvPr id="4" name="日付プレースホルダー 3"/>
          <p:cNvSpPr>
            <a:spLocks noGrp="1"/>
          </p:cNvSpPr>
          <p:nvPr>
            <p:ph type="dt" sz="half" idx="10"/>
          </p:nvPr>
        </p:nvSpPr>
        <p:spPr/>
        <p:txBody>
          <a:bodyPr/>
          <a:lstStyle/>
          <a:p>
            <a:r>
              <a:rPr lang="en-US" altLang="ja-JP" smtClean="0">
                <a:solidFill>
                  <a:prstClr val="white"/>
                </a:solidFill>
              </a:rPr>
              <a:t>2015/02/23</a:t>
            </a:r>
            <a:endParaRPr lang="ja-JP" altLang="en-US">
              <a:solidFill>
                <a:prstClr val="white"/>
              </a:solidFill>
            </a:endParaRPr>
          </a:p>
        </p:txBody>
      </p:sp>
      <p:sp>
        <p:nvSpPr>
          <p:cNvPr id="5" name="フッター プレースホルダー 4"/>
          <p:cNvSpPr>
            <a:spLocks noGrp="1"/>
          </p:cNvSpPr>
          <p:nvPr>
            <p:ph type="ftr" sz="quarter" idx="11"/>
          </p:nvPr>
        </p:nvSpPr>
        <p:spPr/>
        <p:txBody>
          <a:bodyPr/>
          <a:lstStyle/>
          <a:p>
            <a:r>
              <a:rPr lang="ja-JP" altLang="en-US" smtClean="0">
                <a:solidFill>
                  <a:prstClr val="white"/>
                </a:solidFill>
              </a:rPr>
              <a:t>テキストマイニングに基づく</a:t>
            </a:r>
            <a:r>
              <a:rPr lang="en-US" altLang="ja-JP" smtClean="0">
                <a:solidFill>
                  <a:prstClr val="white"/>
                </a:solidFill>
              </a:rPr>
              <a:t>OSS</a:t>
            </a:r>
            <a:r>
              <a:rPr lang="ja-JP" altLang="en-US" smtClean="0">
                <a:solidFill>
                  <a:prstClr val="white"/>
                </a:solidFill>
              </a:rPr>
              <a:t>ライセンス記述の分析：</a:t>
            </a:r>
            <a:r>
              <a:rPr lang="en-US" altLang="ja-JP" smtClean="0">
                <a:solidFill>
                  <a:prstClr val="white"/>
                </a:solidFill>
              </a:rPr>
              <a:t>OSS</a:t>
            </a:r>
            <a:r>
              <a:rPr lang="ja-JP" altLang="en-US" smtClean="0">
                <a:solidFill>
                  <a:prstClr val="white"/>
                </a:solidFill>
              </a:rPr>
              <a:t>ライセンス特定のためのルール作成支援</a:t>
            </a:r>
            <a:endParaRPr lang="ja-JP" altLang="en-US" dirty="0">
              <a:solidFill>
                <a:prstClr val="white"/>
              </a:solidFill>
            </a:endParaRPr>
          </a:p>
        </p:txBody>
      </p:sp>
      <p:sp>
        <p:nvSpPr>
          <p:cNvPr id="6" name="スライド番号プレースホルダー 5"/>
          <p:cNvSpPr>
            <a:spLocks noGrp="1"/>
          </p:cNvSpPr>
          <p:nvPr>
            <p:ph type="sldNum" sz="quarter" idx="12"/>
          </p:nvPr>
        </p:nvSpPr>
        <p:spPr/>
        <p:txBody>
          <a:bodyPr/>
          <a:lstStyle/>
          <a:p>
            <a:fld id="{A78F63B4-1C2F-F341-8431-1B36A8C967E5}" type="slidenum">
              <a:rPr lang="ja-JP" altLang="en-US" smtClean="0">
                <a:solidFill>
                  <a:prstClr val="white"/>
                </a:solidFill>
              </a:rPr>
              <a:pPr/>
              <a:t>20</a:t>
            </a:fld>
            <a:endParaRPr lang="ja-JP" altLang="en-US">
              <a:solidFill>
                <a:prstClr val="white"/>
              </a:solidFill>
            </a:endParaRPr>
          </a:p>
        </p:txBody>
      </p:sp>
      <p:pic>
        <p:nvPicPr>
          <p:cNvPr id="7" name="図 6" descr="スクリーンショット 2015-02-19 17.55.29.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9124"/>
            <a:ext cx="9144000" cy="6901519"/>
          </a:xfrm>
          <a:prstGeom prst="rect">
            <a:avLst/>
          </a:prstGeom>
        </p:spPr>
      </p:pic>
      <p:sp>
        <p:nvSpPr>
          <p:cNvPr id="8" name="テキスト ボックス 7"/>
          <p:cNvSpPr txBox="1"/>
          <p:nvPr/>
        </p:nvSpPr>
        <p:spPr>
          <a:xfrm>
            <a:off x="825500" y="1"/>
            <a:ext cx="5416868" cy="461665"/>
          </a:xfrm>
          <a:prstGeom prst="rect">
            <a:avLst/>
          </a:prstGeom>
          <a:noFill/>
        </p:spPr>
        <p:txBody>
          <a:bodyPr wrap="none" rtlCol="0">
            <a:spAutoFit/>
          </a:bodyPr>
          <a:lstStyle/>
          <a:p>
            <a:r>
              <a:rPr lang="ja-JP" altLang="en-US" sz="2400" dirty="0">
                <a:solidFill>
                  <a:prstClr val="black"/>
                </a:solidFill>
                <a:latin typeface="Calibri"/>
                <a:ea typeface="ＭＳ Ｐゴシック"/>
              </a:rPr>
              <a:t>類似度計算の結果（多次元尺度構成法）</a:t>
            </a:r>
          </a:p>
        </p:txBody>
      </p:sp>
      <p:sp>
        <p:nvSpPr>
          <p:cNvPr id="9" name="テキスト ボックス 8"/>
          <p:cNvSpPr txBox="1"/>
          <p:nvPr/>
        </p:nvSpPr>
        <p:spPr>
          <a:xfrm>
            <a:off x="4200071" y="6412686"/>
            <a:ext cx="877163" cy="369332"/>
          </a:xfrm>
          <a:prstGeom prst="rect">
            <a:avLst/>
          </a:prstGeom>
          <a:noFill/>
        </p:spPr>
        <p:txBody>
          <a:bodyPr wrap="none" rtlCol="0">
            <a:spAutoFit/>
          </a:bodyPr>
          <a:lstStyle/>
          <a:p>
            <a:r>
              <a:rPr lang="ja-JP" altLang="en-US" dirty="0">
                <a:solidFill>
                  <a:prstClr val="black"/>
                </a:solidFill>
                <a:latin typeface="Calibri"/>
                <a:ea typeface="ＭＳ Ｐゴシック"/>
              </a:rPr>
              <a:t>類似度</a:t>
            </a:r>
          </a:p>
        </p:txBody>
      </p:sp>
      <p:sp>
        <p:nvSpPr>
          <p:cNvPr id="11" name="テキスト ボックス 10"/>
          <p:cNvSpPr txBox="1"/>
          <p:nvPr/>
        </p:nvSpPr>
        <p:spPr>
          <a:xfrm>
            <a:off x="45358" y="2032000"/>
            <a:ext cx="461665" cy="784830"/>
          </a:xfrm>
          <a:prstGeom prst="rect">
            <a:avLst/>
          </a:prstGeom>
          <a:noFill/>
        </p:spPr>
        <p:txBody>
          <a:bodyPr vert="eaVert" wrap="none" rtlCol="0">
            <a:spAutoFit/>
          </a:bodyPr>
          <a:lstStyle/>
          <a:p>
            <a:r>
              <a:rPr lang="ja-JP" altLang="en-US" dirty="0">
                <a:solidFill>
                  <a:prstClr val="black"/>
                </a:solidFill>
                <a:latin typeface="Calibri"/>
                <a:ea typeface="ＭＳ Ｐゴシック"/>
              </a:rPr>
              <a:t>類似度</a:t>
            </a:r>
          </a:p>
        </p:txBody>
      </p:sp>
    </p:spTree>
    <p:extLst>
      <p:ext uri="{BB962C8B-B14F-4D97-AF65-F5344CB8AC3E}">
        <p14:creationId xmlns:p14="http://schemas.microsoft.com/office/powerpoint/2010/main" val="2185316723"/>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en-US" altLang="ja-JP" dirty="0" err="1" smtClean="0"/>
              <a:t>Ninka</a:t>
            </a:r>
            <a:r>
              <a:rPr lang="ja-JP" altLang="en-US" dirty="0" smtClean="0"/>
              <a:t>ライセンスルール作成手順</a:t>
            </a:r>
            <a:endParaRPr kumimoji="1" lang="ja-JP" altLang="en-US" dirty="0"/>
          </a:p>
        </p:txBody>
      </p:sp>
      <p:sp>
        <p:nvSpPr>
          <p:cNvPr id="4" name="スライド番号プレースホルダー 3"/>
          <p:cNvSpPr>
            <a:spLocks noGrp="1"/>
          </p:cNvSpPr>
          <p:nvPr>
            <p:ph type="sldNum" sz="quarter" idx="12"/>
          </p:nvPr>
        </p:nvSpPr>
        <p:spPr/>
        <p:txBody>
          <a:bodyPr/>
          <a:lstStyle/>
          <a:p>
            <a:fld id="{068FFB00-36B6-D449-A47B-3BE32DDF3CF2}" type="slidenum">
              <a:rPr lang="ja-JP" altLang="en-US" smtClean="0">
                <a:solidFill>
                  <a:prstClr val="white"/>
                </a:solidFill>
              </a:rPr>
              <a:pPr/>
              <a:t>21</a:t>
            </a:fld>
            <a:endParaRPr lang="ja-JP" altLang="en-US">
              <a:solidFill>
                <a:prstClr val="white"/>
              </a:solidFill>
            </a:endParaRPr>
          </a:p>
        </p:txBody>
      </p:sp>
      <p:sp>
        <p:nvSpPr>
          <p:cNvPr id="6" name="正方形/長方形 5"/>
          <p:cNvSpPr/>
          <p:nvPr/>
        </p:nvSpPr>
        <p:spPr>
          <a:xfrm>
            <a:off x="324916" y="1648246"/>
            <a:ext cx="8141137" cy="1384995"/>
          </a:xfrm>
          <a:prstGeom prst="rect">
            <a:avLst/>
          </a:prstGeom>
        </p:spPr>
        <p:txBody>
          <a:bodyPr wrap="square">
            <a:spAutoFit/>
          </a:bodyPr>
          <a:lstStyle/>
          <a:p>
            <a:pPr lvl="1"/>
            <a:r>
              <a:rPr lang="ja-JP" altLang="en-US" sz="2800">
                <a:solidFill>
                  <a:prstClr val="black"/>
                </a:solidFill>
                <a:latin typeface="Calibri"/>
                <a:ea typeface="ＭＳ Ｐゴシック"/>
              </a:rPr>
              <a:t>手順</a:t>
            </a:r>
            <a:r>
              <a:rPr lang="en-US" altLang="ja-JP" sz="2800">
                <a:solidFill>
                  <a:prstClr val="black"/>
                </a:solidFill>
                <a:latin typeface="Calibri"/>
                <a:ea typeface="ＭＳ Ｐゴシック"/>
              </a:rPr>
              <a:t>1.Unknown</a:t>
            </a:r>
            <a:r>
              <a:rPr lang="ja-JP" altLang="en-US" sz="2800" dirty="0">
                <a:solidFill>
                  <a:prstClr val="black"/>
                </a:solidFill>
                <a:latin typeface="Calibri"/>
                <a:ea typeface="ＭＳ Ｐゴシック"/>
              </a:rPr>
              <a:t>ファイル群（未知ライセンス記述群）を調査し，</a:t>
            </a:r>
            <a:r>
              <a:rPr lang="en-US" altLang="ja-JP" sz="2800" dirty="0" err="1">
                <a:solidFill>
                  <a:prstClr val="black"/>
                </a:solidFill>
                <a:latin typeface="Calibri"/>
                <a:ea typeface="ＭＳ Ｐゴシック"/>
              </a:rPr>
              <a:t>Ninka</a:t>
            </a:r>
            <a:r>
              <a:rPr lang="ja-JP" altLang="en-US" sz="2800" dirty="0">
                <a:solidFill>
                  <a:prstClr val="black"/>
                </a:solidFill>
                <a:latin typeface="Calibri"/>
                <a:ea typeface="ＭＳ Ｐゴシック"/>
              </a:rPr>
              <a:t>に追加する未知ライセンスを決</a:t>
            </a:r>
            <a:endParaRPr lang="en-US" altLang="ja-JP" sz="2800" dirty="0">
              <a:solidFill>
                <a:prstClr val="black"/>
              </a:solidFill>
              <a:latin typeface="Calibri"/>
              <a:ea typeface="ＭＳ Ｐゴシック"/>
            </a:endParaRPr>
          </a:p>
          <a:p>
            <a:pPr lvl="1"/>
            <a:r>
              <a:rPr lang="ja-JP" altLang="en-US" sz="2800" dirty="0">
                <a:solidFill>
                  <a:prstClr val="black"/>
                </a:solidFill>
                <a:latin typeface="Calibri"/>
                <a:ea typeface="ＭＳ Ｐゴシック"/>
              </a:rPr>
              <a:t>定する</a:t>
            </a:r>
            <a:endParaRPr lang="en-US" altLang="ja-JP" sz="2800" dirty="0">
              <a:solidFill>
                <a:prstClr val="black"/>
              </a:solidFill>
              <a:latin typeface="Calibri"/>
              <a:ea typeface="ＭＳ Ｐゴシック"/>
            </a:endParaRPr>
          </a:p>
        </p:txBody>
      </p:sp>
      <p:sp>
        <p:nvSpPr>
          <p:cNvPr id="7" name="正方形/長方形 6"/>
          <p:cNvSpPr/>
          <p:nvPr/>
        </p:nvSpPr>
        <p:spPr>
          <a:xfrm>
            <a:off x="351443" y="3068850"/>
            <a:ext cx="7929415" cy="954107"/>
          </a:xfrm>
          <a:prstGeom prst="rect">
            <a:avLst/>
          </a:prstGeom>
        </p:spPr>
        <p:txBody>
          <a:bodyPr wrap="square">
            <a:spAutoFit/>
          </a:bodyPr>
          <a:lstStyle/>
          <a:p>
            <a:pPr lvl="1"/>
            <a:r>
              <a:rPr lang="ja-JP" altLang="en-US" sz="2800">
                <a:solidFill>
                  <a:prstClr val="black"/>
                </a:solidFill>
                <a:latin typeface="Calibri"/>
                <a:ea typeface="ＭＳ Ｐゴシック"/>
              </a:rPr>
              <a:t>手順</a:t>
            </a:r>
            <a:r>
              <a:rPr lang="en-US" altLang="ja-JP" sz="2800">
                <a:solidFill>
                  <a:prstClr val="black"/>
                </a:solidFill>
                <a:latin typeface="Calibri"/>
                <a:ea typeface="ＭＳ Ｐゴシック"/>
              </a:rPr>
              <a:t>2.</a:t>
            </a:r>
            <a:r>
              <a:rPr lang="ja-JP" altLang="en-US" sz="2800">
                <a:solidFill>
                  <a:prstClr val="black"/>
                </a:solidFill>
                <a:latin typeface="Calibri"/>
                <a:ea typeface="ＭＳ Ｐゴシック"/>
              </a:rPr>
              <a:t>未知</a:t>
            </a:r>
            <a:r>
              <a:rPr lang="ja-JP" altLang="en-US" sz="2800" dirty="0">
                <a:solidFill>
                  <a:prstClr val="black"/>
                </a:solidFill>
                <a:latin typeface="Calibri"/>
                <a:ea typeface="ＭＳ Ｐゴシック"/>
              </a:rPr>
              <a:t>ライセンス記述を複数のライセンス文に分解する</a:t>
            </a:r>
            <a:endParaRPr lang="en-US" altLang="ja-JP" sz="2800" dirty="0">
              <a:solidFill>
                <a:prstClr val="black"/>
              </a:solidFill>
              <a:latin typeface="Calibri"/>
              <a:ea typeface="ＭＳ Ｐゴシック"/>
            </a:endParaRPr>
          </a:p>
        </p:txBody>
      </p:sp>
      <p:sp>
        <p:nvSpPr>
          <p:cNvPr id="8" name="正方形/長方形 7"/>
          <p:cNvSpPr/>
          <p:nvPr/>
        </p:nvSpPr>
        <p:spPr>
          <a:xfrm>
            <a:off x="351444" y="4129767"/>
            <a:ext cx="7929414" cy="1384995"/>
          </a:xfrm>
          <a:prstGeom prst="rect">
            <a:avLst/>
          </a:prstGeom>
        </p:spPr>
        <p:txBody>
          <a:bodyPr wrap="square">
            <a:spAutoFit/>
          </a:bodyPr>
          <a:lstStyle/>
          <a:p>
            <a:pPr lvl="1"/>
            <a:r>
              <a:rPr lang="ja-JP" altLang="en-US" sz="2800">
                <a:solidFill>
                  <a:prstClr val="black"/>
                </a:solidFill>
                <a:latin typeface="Calibri"/>
                <a:ea typeface="ＭＳ Ｐゴシック"/>
              </a:rPr>
              <a:t>手順</a:t>
            </a:r>
            <a:r>
              <a:rPr lang="en-US" altLang="ja-JP" sz="2800">
                <a:solidFill>
                  <a:prstClr val="black"/>
                </a:solidFill>
                <a:latin typeface="Calibri"/>
                <a:ea typeface="ＭＳ Ｐゴシック"/>
              </a:rPr>
              <a:t>3.</a:t>
            </a:r>
            <a:r>
              <a:rPr lang="ja-JP" altLang="en-US" sz="2800">
                <a:solidFill>
                  <a:prstClr val="black"/>
                </a:solidFill>
                <a:latin typeface="Calibri"/>
                <a:ea typeface="ＭＳ Ｐゴシック"/>
              </a:rPr>
              <a:t>既知</a:t>
            </a:r>
            <a:r>
              <a:rPr lang="ja-JP" altLang="en-US" sz="2800" dirty="0">
                <a:solidFill>
                  <a:prstClr val="black"/>
                </a:solidFill>
                <a:latin typeface="Calibri"/>
                <a:ea typeface="ＭＳ Ｐゴシック"/>
              </a:rPr>
              <a:t>なライセンス文が存在しないか</a:t>
            </a:r>
            <a:r>
              <a:rPr lang="en-US" altLang="ja-JP" sz="2800" dirty="0" err="1">
                <a:solidFill>
                  <a:prstClr val="black"/>
                </a:solidFill>
                <a:latin typeface="Calibri"/>
                <a:ea typeface="ＭＳ Ｐゴシック"/>
              </a:rPr>
              <a:t>Ninka</a:t>
            </a:r>
            <a:r>
              <a:rPr lang="ja-JP" altLang="en-US" sz="2800" dirty="0">
                <a:solidFill>
                  <a:prstClr val="black"/>
                </a:solidFill>
                <a:latin typeface="Calibri"/>
                <a:ea typeface="ＭＳ Ｐゴシック"/>
              </a:rPr>
              <a:t>の知識を調査し，ユニークなライセンス文を決定する</a:t>
            </a:r>
            <a:endParaRPr lang="en-US" altLang="ja-JP" sz="2800" dirty="0">
              <a:solidFill>
                <a:prstClr val="black"/>
              </a:solidFill>
              <a:latin typeface="Calibri"/>
              <a:ea typeface="ＭＳ Ｐゴシック"/>
            </a:endParaRPr>
          </a:p>
        </p:txBody>
      </p:sp>
      <p:sp>
        <p:nvSpPr>
          <p:cNvPr id="9" name="正方形/長方形 8"/>
          <p:cNvSpPr/>
          <p:nvPr/>
        </p:nvSpPr>
        <p:spPr>
          <a:xfrm>
            <a:off x="351444" y="5514762"/>
            <a:ext cx="7929414" cy="954107"/>
          </a:xfrm>
          <a:prstGeom prst="rect">
            <a:avLst/>
          </a:prstGeom>
        </p:spPr>
        <p:txBody>
          <a:bodyPr wrap="square">
            <a:spAutoFit/>
          </a:bodyPr>
          <a:lstStyle/>
          <a:p>
            <a:pPr lvl="1"/>
            <a:r>
              <a:rPr lang="ja-JP" altLang="en-US" sz="2800">
                <a:solidFill>
                  <a:prstClr val="black"/>
                </a:solidFill>
                <a:latin typeface="Calibri"/>
                <a:ea typeface="ＭＳ Ｐゴシック"/>
              </a:rPr>
              <a:t>手順</a:t>
            </a:r>
            <a:r>
              <a:rPr lang="en-US" altLang="ja-JP" sz="2800">
                <a:solidFill>
                  <a:prstClr val="black"/>
                </a:solidFill>
                <a:latin typeface="Calibri"/>
                <a:ea typeface="ＭＳ Ｐゴシック"/>
              </a:rPr>
              <a:t>4.</a:t>
            </a:r>
            <a:r>
              <a:rPr lang="ja-JP" altLang="en-US" sz="2800">
                <a:solidFill>
                  <a:prstClr val="black"/>
                </a:solidFill>
                <a:latin typeface="Calibri"/>
                <a:ea typeface="ＭＳ Ｐゴシック"/>
              </a:rPr>
              <a:t>ユニーク</a:t>
            </a:r>
            <a:r>
              <a:rPr lang="ja-JP" altLang="en-US" sz="2800" dirty="0">
                <a:solidFill>
                  <a:prstClr val="black"/>
                </a:solidFill>
                <a:latin typeface="Calibri"/>
                <a:ea typeface="ＭＳ Ｐゴシック"/>
              </a:rPr>
              <a:t>なライセンス文に名前を付け，正規表現を作成する</a:t>
            </a:r>
          </a:p>
        </p:txBody>
      </p:sp>
      <p:sp>
        <p:nvSpPr>
          <p:cNvPr id="5" name="正方形/長方形 4"/>
          <p:cNvSpPr/>
          <p:nvPr/>
        </p:nvSpPr>
        <p:spPr>
          <a:xfrm>
            <a:off x="834327" y="4129767"/>
            <a:ext cx="7631725" cy="138499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latin typeface="Calibri"/>
              <a:ea typeface="ＭＳ Ｐゴシック"/>
            </a:endParaRPr>
          </a:p>
        </p:txBody>
      </p:sp>
      <p:sp>
        <p:nvSpPr>
          <p:cNvPr id="10" name="正方形/長方形 9"/>
          <p:cNvSpPr/>
          <p:nvPr/>
        </p:nvSpPr>
        <p:spPr>
          <a:xfrm>
            <a:off x="834327" y="1628808"/>
            <a:ext cx="7631725" cy="138499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latin typeface="Calibri"/>
              <a:ea typeface="ＭＳ Ｐゴシック"/>
            </a:endParaRPr>
          </a:p>
        </p:txBody>
      </p:sp>
      <p:sp>
        <p:nvSpPr>
          <p:cNvPr id="11" name="テキスト ボックス 10"/>
          <p:cNvSpPr txBox="1"/>
          <p:nvPr/>
        </p:nvSpPr>
        <p:spPr>
          <a:xfrm>
            <a:off x="6476806" y="1165804"/>
            <a:ext cx="1989246" cy="461665"/>
          </a:xfrm>
          <a:prstGeom prst="rect">
            <a:avLst/>
          </a:prstGeom>
          <a:solidFill>
            <a:schemeClr val="accent2"/>
          </a:solidFill>
        </p:spPr>
        <p:txBody>
          <a:bodyPr wrap="none" rtlCol="0">
            <a:spAutoFit/>
          </a:bodyPr>
          <a:lstStyle/>
          <a:p>
            <a:r>
              <a:rPr lang="ja-JP" altLang="en-US" sz="2400" dirty="0">
                <a:solidFill>
                  <a:prstClr val="white"/>
                </a:solidFill>
                <a:latin typeface="Calibri"/>
                <a:ea typeface="ＭＳ Ｐゴシック"/>
              </a:rPr>
              <a:t>労力がかかる</a:t>
            </a:r>
          </a:p>
        </p:txBody>
      </p:sp>
      <p:sp>
        <p:nvSpPr>
          <p:cNvPr id="12" name="テキスト ボックス 11"/>
          <p:cNvSpPr txBox="1"/>
          <p:nvPr/>
        </p:nvSpPr>
        <p:spPr>
          <a:xfrm>
            <a:off x="6476807" y="3668102"/>
            <a:ext cx="1989246" cy="461665"/>
          </a:xfrm>
          <a:prstGeom prst="rect">
            <a:avLst/>
          </a:prstGeom>
          <a:solidFill>
            <a:schemeClr val="accent2"/>
          </a:solidFill>
        </p:spPr>
        <p:txBody>
          <a:bodyPr wrap="none" rtlCol="0">
            <a:spAutoFit/>
          </a:bodyPr>
          <a:lstStyle/>
          <a:p>
            <a:r>
              <a:rPr lang="ja-JP" altLang="en-US" sz="2400" dirty="0">
                <a:solidFill>
                  <a:prstClr val="white"/>
                </a:solidFill>
                <a:latin typeface="Calibri"/>
                <a:ea typeface="ＭＳ Ｐゴシック"/>
              </a:rPr>
              <a:t>労力がかかる</a:t>
            </a:r>
          </a:p>
        </p:txBody>
      </p:sp>
    </p:spTree>
    <p:extLst>
      <p:ext uri="{BB962C8B-B14F-4D97-AF65-F5344CB8AC3E}">
        <p14:creationId xmlns:p14="http://schemas.microsoft.com/office/powerpoint/2010/main" val="2805226653"/>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dissolve">
                                      <p:cBhvr>
                                        <p:cTn id="7" dur="500"/>
                                        <p:tgtEl>
                                          <p:spTgt spid="10"/>
                                        </p:tgtEl>
                                      </p:cBhvr>
                                    </p:animEffect>
                                  </p:childTnLst>
                                </p:cTn>
                              </p:par>
                              <p:par>
                                <p:cTn id="8" presetID="9"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dissolve">
                                      <p:cBhvr>
                                        <p:cTn id="10" dur="500"/>
                                        <p:tgtEl>
                                          <p:spTgt spid="5"/>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dissolve">
                                      <p:cBhvr>
                                        <p:cTn id="13" dur="500"/>
                                        <p:tgtEl>
                                          <p:spTgt spid="12"/>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dissolve">
                                      <p:cBhvr>
                                        <p:cTn id="16"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0" grpId="0" animBg="1"/>
      <p:bldP spid="11" grpId="0" animBg="1"/>
      <p:bldP spid="12" grpId="0" animBg="1"/>
    </p:bldLst>
  </p:timing>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dirty="0" smtClean="0"/>
              <a:t>分析結果：類似ライセンス推定</a:t>
            </a:r>
            <a:endParaRPr kumimoji="1" lang="ja-JP" altLang="en-US" dirty="0"/>
          </a:p>
        </p:txBody>
      </p:sp>
      <p:sp>
        <p:nvSpPr>
          <p:cNvPr id="4" name="日付プレースホルダー 3"/>
          <p:cNvSpPr>
            <a:spLocks noGrp="1"/>
          </p:cNvSpPr>
          <p:nvPr>
            <p:ph type="dt" sz="half" idx="10"/>
          </p:nvPr>
        </p:nvSpPr>
        <p:spPr/>
        <p:txBody>
          <a:bodyPr/>
          <a:lstStyle/>
          <a:p>
            <a:r>
              <a:rPr lang="en-US" altLang="ja-JP" smtClean="0">
                <a:solidFill>
                  <a:prstClr val="white"/>
                </a:solidFill>
              </a:rPr>
              <a:t>2015/02/23</a:t>
            </a:r>
            <a:endParaRPr lang="ja-JP" altLang="en-US">
              <a:solidFill>
                <a:prstClr val="white"/>
              </a:solidFill>
            </a:endParaRPr>
          </a:p>
        </p:txBody>
      </p:sp>
      <p:sp>
        <p:nvSpPr>
          <p:cNvPr id="5" name="フッター プレースホルダー 4"/>
          <p:cNvSpPr>
            <a:spLocks noGrp="1"/>
          </p:cNvSpPr>
          <p:nvPr>
            <p:ph type="ftr" sz="quarter" idx="11"/>
          </p:nvPr>
        </p:nvSpPr>
        <p:spPr/>
        <p:txBody>
          <a:bodyPr/>
          <a:lstStyle/>
          <a:p>
            <a:r>
              <a:rPr lang="ja-JP" altLang="en-US" smtClean="0">
                <a:solidFill>
                  <a:prstClr val="white"/>
                </a:solidFill>
              </a:rPr>
              <a:t>テキストマイニングに基づく</a:t>
            </a:r>
            <a:r>
              <a:rPr lang="en-US" altLang="ja-JP" smtClean="0">
                <a:solidFill>
                  <a:prstClr val="white"/>
                </a:solidFill>
              </a:rPr>
              <a:t>OSS</a:t>
            </a:r>
            <a:r>
              <a:rPr lang="ja-JP" altLang="en-US" smtClean="0">
                <a:solidFill>
                  <a:prstClr val="white"/>
                </a:solidFill>
              </a:rPr>
              <a:t>ライセンス記述の分析：</a:t>
            </a:r>
            <a:r>
              <a:rPr lang="en-US" altLang="ja-JP" smtClean="0">
                <a:solidFill>
                  <a:prstClr val="white"/>
                </a:solidFill>
              </a:rPr>
              <a:t>OSS</a:t>
            </a:r>
            <a:r>
              <a:rPr lang="ja-JP" altLang="en-US" smtClean="0">
                <a:solidFill>
                  <a:prstClr val="white"/>
                </a:solidFill>
              </a:rPr>
              <a:t>ライセンス特定のためのルール作成支援</a:t>
            </a:r>
            <a:endParaRPr lang="ja-JP" altLang="en-US" dirty="0">
              <a:solidFill>
                <a:prstClr val="white"/>
              </a:solidFill>
            </a:endParaRPr>
          </a:p>
        </p:txBody>
      </p:sp>
      <p:sp>
        <p:nvSpPr>
          <p:cNvPr id="6" name="スライド番号プレースホルダー 5"/>
          <p:cNvSpPr>
            <a:spLocks noGrp="1"/>
          </p:cNvSpPr>
          <p:nvPr>
            <p:ph type="sldNum" sz="quarter" idx="12"/>
          </p:nvPr>
        </p:nvSpPr>
        <p:spPr/>
        <p:txBody>
          <a:bodyPr/>
          <a:lstStyle/>
          <a:p>
            <a:fld id="{A78F63B4-1C2F-F341-8431-1B36A8C967E5}" type="slidenum">
              <a:rPr lang="ja-JP" altLang="en-US" smtClean="0">
                <a:solidFill>
                  <a:prstClr val="white"/>
                </a:solidFill>
              </a:rPr>
              <a:pPr/>
              <a:t>22</a:t>
            </a:fld>
            <a:endParaRPr lang="ja-JP" altLang="en-US">
              <a:solidFill>
                <a:prstClr val="white"/>
              </a:solidFill>
            </a:endParaRPr>
          </a:p>
        </p:txBody>
      </p:sp>
      <p:graphicFrame>
        <p:nvGraphicFramePr>
          <p:cNvPr id="7" name="表 6"/>
          <p:cNvGraphicFramePr>
            <a:graphicFrameLocks noGrp="1"/>
          </p:cNvGraphicFramePr>
          <p:nvPr>
            <p:extLst>
              <p:ext uri="{D42A27DB-BD31-4B8C-83A1-F6EECF244321}">
                <p14:modId xmlns:p14="http://schemas.microsoft.com/office/powerpoint/2010/main" val="541885705"/>
              </p:ext>
            </p:extLst>
          </p:nvPr>
        </p:nvGraphicFramePr>
        <p:xfrm>
          <a:off x="656991" y="1823357"/>
          <a:ext cx="7908951" cy="3218124"/>
        </p:xfrm>
        <a:graphic>
          <a:graphicData uri="http://schemas.openxmlformats.org/drawingml/2006/table">
            <a:tbl>
              <a:tblPr>
                <a:tableStyleId>{5940675A-B579-460E-94D1-54222C63F5DA}</a:tableStyleId>
              </a:tblPr>
              <a:tblGrid>
                <a:gridCol w="1182612"/>
                <a:gridCol w="1631875"/>
                <a:gridCol w="2296847"/>
                <a:gridCol w="1482655"/>
                <a:gridCol w="1314962"/>
              </a:tblGrid>
              <a:tr h="378732">
                <a:tc>
                  <a:txBody>
                    <a:bodyPr/>
                    <a:lstStyle/>
                    <a:p>
                      <a:pPr algn="l" fontAlgn="b"/>
                      <a:r>
                        <a:rPr lang="ja-JP" altLang="en-US" sz="2000" u="none" strike="noStrike" dirty="0">
                          <a:solidFill>
                            <a:srgbClr val="FFFFFF"/>
                          </a:solidFill>
                          <a:effectLst/>
                        </a:rPr>
                        <a:t>クラスタ</a:t>
                      </a:r>
                      <a:endParaRPr lang="ja-JP" altLang="en-US" sz="2000" b="0" i="0" u="none" strike="noStrike" dirty="0">
                        <a:solidFill>
                          <a:srgbClr val="FFFFFF"/>
                        </a:solidFill>
                        <a:effectLst/>
                        <a:latin typeface="ＭＳ Ｐゴシック"/>
                      </a:endParaRPr>
                    </a:p>
                  </a:txBody>
                  <a:tcPr marL="10688" marR="10688" marT="10688" marB="0" anchor="b">
                    <a:solidFill>
                      <a:schemeClr val="tx2"/>
                    </a:solidFill>
                  </a:tcPr>
                </a:tc>
                <a:tc>
                  <a:txBody>
                    <a:bodyPr/>
                    <a:lstStyle/>
                    <a:p>
                      <a:pPr algn="l" fontAlgn="b"/>
                      <a:r>
                        <a:rPr lang="ja-JP" altLang="en-US" sz="2000" u="none" strike="noStrike" dirty="0">
                          <a:solidFill>
                            <a:srgbClr val="FFFFFF"/>
                          </a:solidFill>
                          <a:effectLst/>
                        </a:rPr>
                        <a:t>目視の結果</a:t>
                      </a:r>
                      <a:endParaRPr lang="ja-JP" altLang="en-US" sz="2000" b="0" i="0" u="none" strike="noStrike" dirty="0">
                        <a:solidFill>
                          <a:srgbClr val="FFFFFF"/>
                        </a:solidFill>
                        <a:effectLst/>
                        <a:latin typeface="ＭＳ Ｐゴシック"/>
                      </a:endParaRPr>
                    </a:p>
                  </a:txBody>
                  <a:tcPr marL="10688" marR="10688" marT="10688" marB="0" anchor="b">
                    <a:solidFill>
                      <a:schemeClr val="tx2"/>
                    </a:solidFill>
                  </a:tcPr>
                </a:tc>
                <a:tc>
                  <a:txBody>
                    <a:bodyPr/>
                    <a:lstStyle/>
                    <a:p>
                      <a:pPr algn="ctr" fontAlgn="b"/>
                      <a:r>
                        <a:rPr lang="en-US" altLang="en-US" sz="2000" b="0" i="0" u="none" strike="noStrike" dirty="0" smtClean="0">
                          <a:solidFill>
                            <a:srgbClr val="FFFFFF"/>
                          </a:solidFill>
                          <a:effectLst/>
                          <a:latin typeface="+mn-lt"/>
                        </a:rPr>
                        <a:t>正解集合</a:t>
                      </a:r>
                      <a:endParaRPr lang="ja-JP" altLang="en-US" sz="2000" b="0" i="0" u="none" strike="noStrike" dirty="0">
                        <a:solidFill>
                          <a:srgbClr val="FFFFFF"/>
                        </a:solidFill>
                        <a:effectLst/>
                        <a:latin typeface="ＭＳ Ｐゴシック"/>
                      </a:endParaRPr>
                    </a:p>
                  </a:txBody>
                  <a:tcPr marL="10688" marR="10688" marT="10688" marB="0" anchor="b">
                    <a:solidFill>
                      <a:schemeClr val="tx2"/>
                    </a:solidFill>
                  </a:tcPr>
                </a:tc>
                <a:tc>
                  <a:txBody>
                    <a:bodyPr/>
                    <a:lstStyle/>
                    <a:p>
                      <a:pPr algn="ctr" fontAlgn="b"/>
                      <a:r>
                        <a:rPr lang="ja-JP" altLang="en-US" sz="2000" b="0" i="0" u="none" strike="noStrike" dirty="0" smtClean="0">
                          <a:solidFill>
                            <a:srgbClr val="FFFFFF"/>
                          </a:solidFill>
                          <a:effectLst/>
                          <a:latin typeface="+mn-lt"/>
                        </a:rPr>
                        <a:t>推定結果</a:t>
                      </a:r>
                      <a:endParaRPr lang="en-US" altLang="ja-JP" sz="2000" b="0" i="0" u="none" strike="noStrike" dirty="0">
                        <a:solidFill>
                          <a:srgbClr val="FFFFFF"/>
                        </a:solidFill>
                        <a:effectLst/>
                        <a:latin typeface="ＭＳ Ｐゴシック"/>
                      </a:endParaRPr>
                    </a:p>
                  </a:txBody>
                  <a:tcPr marL="10688" marR="10688" marT="10688" marB="0" anchor="b">
                    <a:solidFill>
                      <a:schemeClr val="tx2"/>
                    </a:solidFill>
                  </a:tcPr>
                </a:tc>
                <a:tc>
                  <a:txBody>
                    <a:bodyPr/>
                    <a:lstStyle/>
                    <a:p>
                      <a:pPr algn="l" fontAlgn="b"/>
                      <a:r>
                        <a:rPr lang="ja-JP" altLang="en-US" sz="2000" b="0" i="0" u="none" strike="noStrike" dirty="0" smtClean="0">
                          <a:solidFill>
                            <a:srgbClr val="FFFFFF"/>
                          </a:solidFill>
                          <a:effectLst/>
                          <a:latin typeface="+mn-lt"/>
                        </a:rPr>
                        <a:t>推定の成否</a:t>
                      </a:r>
                      <a:endParaRPr lang="ja-JP" altLang="en-US" sz="2000" b="0" i="0" u="none" strike="noStrike" dirty="0">
                        <a:solidFill>
                          <a:srgbClr val="FFFFFF"/>
                        </a:solidFill>
                        <a:effectLst/>
                        <a:latin typeface="ＭＳ Ｐゴシック"/>
                      </a:endParaRPr>
                    </a:p>
                  </a:txBody>
                  <a:tcPr marL="10688" marR="10688" marT="10688" marB="0" anchor="b">
                    <a:solidFill>
                      <a:schemeClr val="tx2"/>
                    </a:solidFill>
                  </a:tcPr>
                </a:tc>
              </a:tr>
              <a:tr h="293470">
                <a:tc>
                  <a:txBody>
                    <a:bodyPr/>
                    <a:lstStyle/>
                    <a:p>
                      <a:pPr algn="ctr" fontAlgn="b"/>
                      <a:r>
                        <a:rPr lang="en-US" altLang="ja-JP" sz="2000" u="none" strike="noStrike" dirty="0">
                          <a:effectLst/>
                        </a:rPr>
                        <a:t>1</a:t>
                      </a:r>
                      <a:endParaRPr lang="en-US" altLang="ja-JP" sz="2000" b="0" i="0" u="none" strike="noStrike" dirty="0">
                        <a:solidFill>
                          <a:srgbClr val="000000"/>
                        </a:solidFill>
                        <a:effectLst/>
                        <a:latin typeface="ＭＳ Ｐゴシック"/>
                      </a:endParaRPr>
                    </a:p>
                  </a:txBody>
                  <a:tcPr marL="10688" marR="10688" marT="10688" marB="0" anchor="b"/>
                </a:tc>
                <a:tc>
                  <a:txBody>
                    <a:bodyPr/>
                    <a:lstStyle/>
                    <a:p>
                      <a:pPr algn="l" fontAlgn="b"/>
                      <a:r>
                        <a:rPr lang="en-US" sz="2000" u="none" strike="noStrike" dirty="0">
                          <a:effectLst/>
                        </a:rPr>
                        <a:t>NONE</a:t>
                      </a:r>
                      <a:endParaRPr lang="en-US" sz="2000" b="0" i="0" u="none" strike="noStrike" dirty="0">
                        <a:solidFill>
                          <a:srgbClr val="000000"/>
                        </a:solidFill>
                        <a:effectLst/>
                        <a:latin typeface="ＭＳ Ｐゴシック"/>
                      </a:endParaRPr>
                    </a:p>
                  </a:txBody>
                  <a:tcPr marL="10688" marR="10688" marT="10688" marB="0" anchor="b"/>
                </a:tc>
                <a:tc>
                  <a:txBody>
                    <a:bodyPr/>
                    <a:lstStyle/>
                    <a:p>
                      <a:pPr algn="ctr" fontAlgn="b"/>
                      <a:r>
                        <a:rPr lang="ja-JP" altLang="en-US" sz="2000" u="none" strike="noStrike">
                          <a:effectLst/>
                        </a:rPr>
                        <a:t>なし</a:t>
                      </a:r>
                      <a:endParaRPr lang="ja-JP" altLang="en-US" sz="2000" b="0" i="0" u="none" strike="noStrike">
                        <a:solidFill>
                          <a:srgbClr val="000000"/>
                        </a:solidFill>
                        <a:effectLst/>
                        <a:latin typeface="ＭＳ Ｐゴシック"/>
                      </a:endParaRPr>
                    </a:p>
                  </a:txBody>
                  <a:tcPr marL="10688" marR="10688" marT="10688" marB="0" anchor="b"/>
                </a:tc>
                <a:tc>
                  <a:txBody>
                    <a:bodyPr/>
                    <a:lstStyle/>
                    <a:p>
                      <a:pPr algn="ctr" fontAlgn="b"/>
                      <a:r>
                        <a:rPr lang="en-US" sz="2000" u="none" strike="noStrike" dirty="0">
                          <a:effectLst/>
                        </a:rPr>
                        <a:t>MIT</a:t>
                      </a:r>
                      <a:endParaRPr lang="en-US" sz="2000" b="0" i="0" u="none" strike="noStrike" dirty="0">
                        <a:solidFill>
                          <a:srgbClr val="000000"/>
                        </a:solidFill>
                        <a:effectLst/>
                        <a:latin typeface="ＭＳ Ｐゴシック"/>
                      </a:endParaRPr>
                    </a:p>
                  </a:txBody>
                  <a:tcPr marL="10688" marR="10688" marT="10688" marB="0" anchor="b">
                    <a:solidFill>
                      <a:schemeClr val="accent5">
                        <a:lumMod val="40000"/>
                        <a:lumOff val="60000"/>
                      </a:schemeClr>
                    </a:solidFill>
                  </a:tcPr>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ja-JP" altLang="en-US" sz="2000" b="0" i="0" u="none" strike="noStrike" dirty="0" smtClean="0">
                          <a:solidFill>
                            <a:srgbClr val="000000"/>
                          </a:solidFill>
                          <a:effectLst/>
                          <a:latin typeface="ＭＳ Ｐゴシック"/>
                        </a:rPr>
                        <a:t>－</a:t>
                      </a:r>
                    </a:p>
                  </a:txBody>
                  <a:tcPr marL="10688" marR="10688" marT="10688" marB="0" anchor="b"/>
                </a:tc>
              </a:tr>
              <a:tr h="293470">
                <a:tc>
                  <a:txBody>
                    <a:bodyPr/>
                    <a:lstStyle/>
                    <a:p>
                      <a:pPr algn="ctr" fontAlgn="b"/>
                      <a:r>
                        <a:rPr lang="en-US" altLang="ja-JP" sz="2000" u="none" strike="noStrike" dirty="0">
                          <a:effectLst/>
                        </a:rPr>
                        <a:t>3</a:t>
                      </a:r>
                      <a:endParaRPr lang="en-US" altLang="ja-JP" sz="2000" b="0" i="0" u="none" strike="noStrike" dirty="0">
                        <a:solidFill>
                          <a:srgbClr val="000000"/>
                        </a:solidFill>
                        <a:effectLst/>
                        <a:latin typeface="ＭＳ Ｐゴシック"/>
                      </a:endParaRPr>
                    </a:p>
                  </a:txBody>
                  <a:tcPr marL="10688" marR="10688" marT="10688" marB="0" anchor="b"/>
                </a:tc>
                <a:tc>
                  <a:txBody>
                    <a:bodyPr/>
                    <a:lstStyle/>
                    <a:p>
                      <a:pPr algn="l" fontAlgn="b"/>
                      <a:r>
                        <a:rPr lang="en-US" sz="2000" u="none" strike="noStrike" dirty="0">
                          <a:effectLst/>
                        </a:rPr>
                        <a:t>NONE</a:t>
                      </a:r>
                      <a:endParaRPr lang="en-US" sz="2000" b="0" i="0" u="none" strike="noStrike" dirty="0">
                        <a:solidFill>
                          <a:srgbClr val="000000"/>
                        </a:solidFill>
                        <a:effectLst/>
                        <a:latin typeface="ＭＳ Ｐゴシック"/>
                      </a:endParaRPr>
                    </a:p>
                  </a:txBody>
                  <a:tcPr marL="10688" marR="10688" marT="10688" marB="0" anchor="b"/>
                </a:tc>
                <a:tc>
                  <a:txBody>
                    <a:bodyPr/>
                    <a:lstStyle/>
                    <a:p>
                      <a:pPr algn="ctr" fontAlgn="b"/>
                      <a:r>
                        <a:rPr lang="ja-JP" altLang="en-US" sz="2000" u="none" strike="noStrike" dirty="0">
                          <a:effectLst/>
                        </a:rPr>
                        <a:t>なし</a:t>
                      </a:r>
                      <a:endParaRPr lang="ja-JP" altLang="en-US" sz="2000" b="0" i="0" u="none" strike="noStrike" dirty="0">
                        <a:solidFill>
                          <a:srgbClr val="000000"/>
                        </a:solidFill>
                        <a:effectLst/>
                        <a:latin typeface="ＭＳ Ｐゴシック"/>
                      </a:endParaRPr>
                    </a:p>
                  </a:txBody>
                  <a:tcPr marL="10688" marR="10688" marT="10688" marB="0" anchor="b"/>
                </a:tc>
                <a:tc>
                  <a:txBody>
                    <a:bodyPr/>
                    <a:lstStyle/>
                    <a:p>
                      <a:pPr algn="ctr" fontAlgn="b"/>
                      <a:r>
                        <a:rPr lang="en-US" sz="2000" u="none" strike="noStrike" dirty="0">
                          <a:effectLst/>
                        </a:rPr>
                        <a:t>MIT</a:t>
                      </a:r>
                      <a:endParaRPr lang="en-US" sz="2000" b="0" i="0" u="none" strike="noStrike" dirty="0">
                        <a:solidFill>
                          <a:srgbClr val="000000"/>
                        </a:solidFill>
                        <a:effectLst/>
                        <a:latin typeface="ＭＳ Ｐゴシック"/>
                      </a:endParaRPr>
                    </a:p>
                  </a:txBody>
                  <a:tcPr marL="10688" marR="10688" marT="10688" marB="0" anchor="b">
                    <a:solidFill>
                      <a:schemeClr val="accent5">
                        <a:lumMod val="40000"/>
                        <a:lumOff val="60000"/>
                      </a:schemeClr>
                    </a:solidFill>
                  </a:tcPr>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ja-JP" altLang="en-US" sz="2000" b="0" i="0" u="none" strike="noStrike" dirty="0" smtClean="0">
                          <a:solidFill>
                            <a:srgbClr val="000000"/>
                          </a:solidFill>
                          <a:effectLst/>
                          <a:latin typeface="ＭＳ Ｐゴシック"/>
                        </a:rPr>
                        <a:t>－</a:t>
                      </a:r>
                    </a:p>
                  </a:txBody>
                  <a:tcPr marL="10688" marR="10688" marT="10688" marB="0" anchor="b"/>
                </a:tc>
              </a:tr>
              <a:tr h="293470">
                <a:tc>
                  <a:txBody>
                    <a:bodyPr/>
                    <a:lstStyle/>
                    <a:p>
                      <a:pPr algn="ctr" fontAlgn="b"/>
                      <a:r>
                        <a:rPr lang="en-US" altLang="ja-JP" sz="2000" u="none" strike="noStrike" dirty="0">
                          <a:effectLst/>
                        </a:rPr>
                        <a:t>4</a:t>
                      </a:r>
                      <a:endParaRPr lang="en-US" altLang="ja-JP" sz="2000" b="0" i="0" u="none" strike="noStrike" dirty="0">
                        <a:solidFill>
                          <a:srgbClr val="000000"/>
                        </a:solidFill>
                        <a:effectLst/>
                        <a:latin typeface="ＭＳ Ｐゴシック"/>
                      </a:endParaRPr>
                    </a:p>
                  </a:txBody>
                  <a:tcPr marL="10688" marR="10688" marT="10688" marB="0" anchor="b"/>
                </a:tc>
                <a:tc>
                  <a:txBody>
                    <a:bodyPr/>
                    <a:lstStyle/>
                    <a:p>
                      <a:pPr algn="l" fontAlgn="b"/>
                      <a:r>
                        <a:rPr lang="en-US" sz="2000" u="none" strike="noStrike" dirty="0" err="1">
                          <a:effectLst/>
                        </a:rPr>
                        <a:t>SameAsPerl</a:t>
                      </a:r>
                      <a:endParaRPr lang="en-US" sz="2000" b="0" i="0" u="none" strike="noStrike" dirty="0">
                        <a:solidFill>
                          <a:srgbClr val="000000"/>
                        </a:solidFill>
                        <a:effectLst/>
                        <a:latin typeface="ＭＳ Ｐゴシック"/>
                      </a:endParaRPr>
                    </a:p>
                  </a:txBody>
                  <a:tcPr marL="10688" marR="10688" marT="10688" marB="0" anchor="b"/>
                </a:tc>
                <a:tc>
                  <a:txBody>
                    <a:bodyPr/>
                    <a:lstStyle/>
                    <a:p>
                      <a:pPr algn="ctr" fontAlgn="b"/>
                      <a:r>
                        <a:rPr lang="en-US" altLang="ja-JP" sz="2000" u="none" strike="noStrike" dirty="0">
                          <a:solidFill>
                            <a:schemeClr val="tx1"/>
                          </a:solidFill>
                          <a:effectLst/>
                        </a:rPr>
                        <a:t>GPL</a:t>
                      </a:r>
                      <a:r>
                        <a:rPr lang="ja-JP" altLang="en-US" sz="2000" u="none" strike="noStrike" dirty="0">
                          <a:solidFill>
                            <a:schemeClr val="tx1"/>
                          </a:solidFill>
                          <a:effectLst/>
                        </a:rPr>
                        <a:t>，</a:t>
                      </a:r>
                      <a:r>
                        <a:rPr lang="en-US" altLang="ja-JP" sz="2000" u="none" strike="noStrike" dirty="0" smtClean="0">
                          <a:solidFill>
                            <a:schemeClr val="tx1"/>
                          </a:solidFill>
                          <a:effectLst/>
                        </a:rPr>
                        <a:t>LGPL</a:t>
                      </a:r>
                      <a:endParaRPr lang="en-US" altLang="ja-JP" sz="2000" b="0" i="0" u="none" strike="noStrike" dirty="0">
                        <a:solidFill>
                          <a:schemeClr val="tx1"/>
                        </a:solidFill>
                        <a:effectLst/>
                        <a:latin typeface="ＭＳ Ｐゴシック"/>
                      </a:endParaRPr>
                    </a:p>
                  </a:txBody>
                  <a:tcPr marL="10688" marR="10688" marT="10688" marB="0" anchor="b">
                    <a:solidFill>
                      <a:schemeClr val="accent4">
                        <a:lumMod val="40000"/>
                        <a:lumOff val="60000"/>
                      </a:schemeClr>
                    </a:solidFill>
                  </a:tcPr>
                </a:tc>
                <a:tc>
                  <a:txBody>
                    <a:bodyPr/>
                    <a:lstStyle/>
                    <a:p>
                      <a:pPr algn="ctr" fontAlgn="b"/>
                      <a:r>
                        <a:rPr lang="en-US" sz="2000" u="none" strike="noStrike" dirty="0">
                          <a:effectLst/>
                        </a:rPr>
                        <a:t>MIT</a:t>
                      </a:r>
                      <a:endParaRPr lang="en-US" sz="2000" b="0" i="0" u="none" strike="noStrike" dirty="0">
                        <a:solidFill>
                          <a:srgbClr val="000000"/>
                        </a:solidFill>
                        <a:effectLst/>
                        <a:latin typeface="ＭＳ Ｐゴシック"/>
                      </a:endParaRPr>
                    </a:p>
                  </a:txBody>
                  <a:tcPr marL="10688" marR="10688" marT="10688" marB="0" anchor="b">
                    <a:solidFill>
                      <a:schemeClr val="accent5">
                        <a:lumMod val="40000"/>
                        <a:lumOff val="60000"/>
                      </a:schemeClr>
                    </a:solidFill>
                  </a:tcPr>
                </a:tc>
                <a:tc>
                  <a:txBody>
                    <a:bodyPr/>
                    <a:lstStyle/>
                    <a:p>
                      <a:pPr algn="l" fontAlgn="b"/>
                      <a:r>
                        <a:rPr lang="ja-JP" altLang="en-US" sz="2000" u="none" strike="noStrike" dirty="0">
                          <a:effectLst/>
                        </a:rPr>
                        <a:t>失敗</a:t>
                      </a:r>
                      <a:endParaRPr lang="ja-JP" altLang="en-US" sz="2000" b="0" i="0" u="none" strike="noStrike" dirty="0">
                        <a:solidFill>
                          <a:srgbClr val="000000"/>
                        </a:solidFill>
                        <a:effectLst/>
                        <a:latin typeface="ＭＳ Ｐゴシック"/>
                      </a:endParaRPr>
                    </a:p>
                  </a:txBody>
                  <a:tcPr marL="10688" marR="10688" marT="10688" marB="0" anchor="b"/>
                </a:tc>
              </a:tr>
              <a:tr h="293470">
                <a:tc>
                  <a:txBody>
                    <a:bodyPr/>
                    <a:lstStyle/>
                    <a:p>
                      <a:pPr algn="ctr" fontAlgn="b"/>
                      <a:r>
                        <a:rPr lang="en-US" altLang="ja-JP" sz="2000" u="none" strike="noStrike" dirty="0">
                          <a:effectLst/>
                        </a:rPr>
                        <a:t>5</a:t>
                      </a:r>
                      <a:endParaRPr lang="en-US" altLang="ja-JP" sz="2000" b="0" i="0" u="none" strike="noStrike" dirty="0">
                        <a:solidFill>
                          <a:srgbClr val="000000"/>
                        </a:solidFill>
                        <a:effectLst/>
                        <a:latin typeface="ＭＳ Ｐゴシック"/>
                      </a:endParaRPr>
                    </a:p>
                  </a:txBody>
                  <a:tcPr marL="10688" marR="10688" marT="10688" marB="0" anchor="b"/>
                </a:tc>
                <a:tc>
                  <a:txBody>
                    <a:bodyPr/>
                    <a:lstStyle/>
                    <a:p>
                      <a:pPr algn="l" fontAlgn="b"/>
                      <a:r>
                        <a:rPr lang="en-US" altLang="ja-JP" sz="2000" u="none" strike="noStrike" dirty="0" smtClean="0">
                          <a:effectLst/>
                        </a:rPr>
                        <a:t>APLv20</a:t>
                      </a:r>
                      <a:endParaRPr lang="en-US" altLang="ja-JP" sz="2000" b="0" i="0" u="none" strike="noStrike" dirty="0">
                        <a:solidFill>
                          <a:srgbClr val="000000"/>
                        </a:solidFill>
                        <a:effectLst/>
                        <a:latin typeface="ＭＳ Ｐゴシック"/>
                      </a:endParaRPr>
                    </a:p>
                  </a:txBody>
                  <a:tcPr marL="10688" marR="10688" marT="10688" marB="0" anchor="b"/>
                </a:tc>
                <a:tc>
                  <a:txBody>
                    <a:bodyPr/>
                    <a:lstStyle/>
                    <a:p>
                      <a:pPr algn="ctr" fontAlgn="b"/>
                      <a:r>
                        <a:rPr lang="en-US" altLang="ja-JP" sz="2000" u="none" strike="noStrike" dirty="0" smtClean="0">
                          <a:effectLst/>
                        </a:rPr>
                        <a:t>APLv20</a:t>
                      </a:r>
                      <a:r>
                        <a:rPr lang="en-US" altLang="ja-JP" sz="2000" u="none" strike="noStrike" dirty="0">
                          <a:effectLst/>
                        </a:rPr>
                        <a:t>,BSD2</a:t>
                      </a:r>
                      <a:r>
                        <a:rPr lang="ja-JP" altLang="en-US" sz="2000" u="none" strike="noStrike" dirty="0">
                          <a:effectLst/>
                        </a:rPr>
                        <a:t>，</a:t>
                      </a:r>
                      <a:r>
                        <a:rPr lang="en-US" altLang="ja-JP" sz="2000" u="none" strike="noStrike" dirty="0">
                          <a:effectLst/>
                        </a:rPr>
                        <a:t>BSD3</a:t>
                      </a:r>
                      <a:endParaRPr lang="en-US" altLang="ja-JP" sz="2000" b="0" i="0" u="none" strike="noStrike" dirty="0">
                        <a:solidFill>
                          <a:srgbClr val="000000"/>
                        </a:solidFill>
                        <a:effectLst/>
                        <a:latin typeface="ＭＳ Ｐゴシック"/>
                      </a:endParaRPr>
                    </a:p>
                  </a:txBody>
                  <a:tcPr marL="10688" marR="10688" marT="10688" marB="0" anchor="b">
                    <a:solidFill>
                      <a:schemeClr val="bg1">
                        <a:lumMod val="85000"/>
                      </a:schemeClr>
                    </a:solidFill>
                  </a:tcPr>
                </a:tc>
                <a:tc>
                  <a:txBody>
                    <a:bodyPr/>
                    <a:lstStyle/>
                    <a:p>
                      <a:pPr algn="ctr" fontAlgn="b"/>
                      <a:r>
                        <a:rPr lang="en-US" sz="2000" u="none" strike="noStrike" dirty="0">
                          <a:effectLst/>
                        </a:rPr>
                        <a:t>MIT</a:t>
                      </a:r>
                      <a:endParaRPr lang="en-US" sz="2000" b="0" i="0" u="none" strike="noStrike" dirty="0">
                        <a:solidFill>
                          <a:srgbClr val="000000"/>
                        </a:solidFill>
                        <a:effectLst/>
                        <a:latin typeface="ＭＳ Ｐゴシック"/>
                      </a:endParaRPr>
                    </a:p>
                  </a:txBody>
                  <a:tcPr marL="10688" marR="10688" marT="10688" marB="0" anchor="b">
                    <a:solidFill>
                      <a:schemeClr val="accent5">
                        <a:lumMod val="40000"/>
                        <a:lumOff val="60000"/>
                      </a:schemeClr>
                    </a:solidFill>
                  </a:tcPr>
                </a:tc>
                <a:tc>
                  <a:txBody>
                    <a:bodyPr/>
                    <a:lstStyle/>
                    <a:p>
                      <a:pPr algn="l" fontAlgn="b"/>
                      <a:r>
                        <a:rPr lang="ja-JP" altLang="en-US" sz="2000" u="none" strike="noStrike" dirty="0">
                          <a:effectLst/>
                        </a:rPr>
                        <a:t>失敗</a:t>
                      </a:r>
                      <a:endParaRPr lang="ja-JP" altLang="en-US" sz="2000" b="0" i="0" u="none" strike="noStrike" dirty="0">
                        <a:solidFill>
                          <a:srgbClr val="000000"/>
                        </a:solidFill>
                        <a:effectLst/>
                        <a:latin typeface="ＭＳ Ｐゴシック"/>
                      </a:endParaRPr>
                    </a:p>
                  </a:txBody>
                  <a:tcPr marL="10688" marR="10688" marT="10688" marB="0" anchor="b"/>
                </a:tc>
              </a:tr>
              <a:tr h="293470">
                <a:tc>
                  <a:txBody>
                    <a:bodyPr/>
                    <a:lstStyle/>
                    <a:p>
                      <a:pPr algn="ctr" fontAlgn="b"/>
                      <a:r>
                        <a:rPr lang="en-US" altLang="ja-JP" sz="2000" u="none" strike="noStrike" dirty="0">
                          <a:effectLst/>
                        </a:rPr>
                        <a:t>6</a:t>
                      </a:r>
                      <a:endParaRPr lang="en-US" altLang="ja-JP" sz="2000" b="0" i="0" u="none" strike="noStrike" dirty="0">
                        <a:solidFill>
                          <a:srgbClr val="000000"/>
                        </a:solidFill>
                        <a:effectLst/>
                        <a:latin typeface="ＭＳ Ｐゴシック"/>
                      </a:endParaRPr>
                    </a:p>
                  </a:txBody>
                  <a:tcPr marL="10688" marR="10688" marT="10688" marB="0" anchor="b"/>
                </a:tc>
                <a:tc>
                  <a:txBody>
                    <a:bodyPr/>
                    <a:lstStyle/>
                    <a:p>
                      <a:pPr algn="l" fontAlgn="b"/>
                      <a:r>
                        <a:rPr lang="en-US" sz="2000" u="none" strike="noStrike" dirty="0">
                          <a:effectLst/>
                        </a:rPr>
                        <a:t>GPLv2+</a:t>
                      </a:r>
                      <a:endParaRPr lang="en-US" sz="2000" b="0" i="0" u="none" strike="noStrike" dirty="0">
                        <a:solidFill>
                          <a:srgbClr val="000000"/>
                        </a:solidFill>
                        <a:effectLst/>
                        <a:latin typeface="ＭＳ Ｐゴシック"/>
                      </a:endParaRPr>
                    </a:p>
                  </a:txBody>
                  <a:tcPr marL="10688" marR="10688" marT="10688" marB="0" anchor="b"/>
                </a:tc>
                <a:tc>
                  <a:txBody>
                    <a:bodyPr/>
                    <a:lstStyle/>
                    <a:p>
                      <a:pPr algn="ctr" fontAlgn="b"/>
                      <a:r>
                        <a:rPr lang="en-US" altLang="ja-JP" sz="2000" u="none" strike="noStrike" dirty="0">
                          <a:solidFill>
                            <a:schemeClr val="tx1"/>
                          </a:solidFill>
                          <a:effectLst/>
                        </a:rPr>
                        <a:t>GPL</a:t>
                      </a:r>
                      <a:r>
                        <a:rPr lang="ja-JP" altLang="en-US" sz="2000" u="none" strike="noStrike" dirty="0">
                          <a:solidFill>
                            <a:schemeClr val="tx1"/>
                          </a:solidFill>
                          <a:effectLst/>
                        </a:rPr>
                        <a:t>，</a:t>
                      </a:r>
                      <a:r>
                        <a:rPr lang="en-US" altLang="ja-JP" sz="2000" u="none" strike="noStrike" dirty="0">
                          <a:solidFill>
                            <a:schemeClr val="tx1"/>
                          </a:solidFill>
                          <a:effectLst/>
                        </a:rPr>
                        <a:t>LGPL</a:t>
                      </a:r>
                      <a:r>
                        <a:rPr lang="ja-JP" altLang="en-US" sz="2000" u="none" strike="noStrike" dirty="0" smtClean="0">
                          <a:solidFill>
                            <a:schemeClr val="tx1"/>
                          </a:solidFill>
                          <a:effectLst/>
                        </a:rPr>
                        <a:t>，</a:t>
                      </a:r>
                      <a:endParaRPr lang="en-US" altLang="ja-JP" sz="2000" b="0" i="0" u="none" strike="noStrike" dirty="0">
                        <a:solidFill>
                          <a:schemeClr val="tx1"/>
                        </a:solidFill>
                        <a:effectLst/>
                        <a:latin typeface="ＭＳ Ｐゴシック"/>
                      </a:endParaRPr>
                    </a:p>
                  </a:txBody>
                  <a:tcPr marL="10688" marR="10688" marT="10688" marB="0" anchor="b">
                    <a:solidFill>
                      <a:schemeClr val="accent4">
                        <a:lumMod val="40000"/>
                        <a:lumOff val="60000"/>
                      </a:schemeClr>
                    </a:solidFill>
                  </a:tcPr>
                </a:tc>
                <a:tc>
                  <a:txBody>
                    <a:bodyPr/>
                    <a:lstStyle/>
                    <a:p>
                      <a:pPr algn="ctr" fontAlgn="b"/>
                      <a:r>
                        <a:rPr lang="en-US" sz="2000" u="none" strike="noStrike" dirty="0">
                          <a:solidFill>
                            <a:schemeClr val="tx1"/>
                          </a:solidFill>
                          <a:effectLst/>
                        </a:rPr>
                        <a:t>LGPLv3</a:t>
                      </a:r>
                      <a:endParaRPr lang="en-US" sz="2000" b="0" i="0" u="none" strike="noStrike" dirty="0">
                        <a:solidFill>
                          <a:schemeClr val="tx1"/>
                        </a:solidFill>
                        <a:effectLst/>
                        <a:latin typeface="ＭＳ Ｐゴシック"/>
                      </a:endParaRPr>
                    </a:p>
                  </a:txBody>
                  <a:tcPr marL="10688" marR="10688" marT="10688" marB="0" anchor="b">
                    <a:solidFill>
                      <a:schemeClr val="accent4">
                        <a:lumMod val="40000"/>
                        <a:lumOff val="60000"/>
                      </a:schemeClr>
                    </a:solidFill>
                  </a:tcPr>
                </a:tc>
                <a:tc>
                  <a:txBody>
                    <a:bodyPr/>
                    <a:lstStyle/>
                    <a:p>
                      <a:pPr algn="l" fontAlgn="b"/>
                      <a:r>
                        <a:rPr lang="ja-JP" altLang="en-US" sz="2000" u="none" strike="noStrike" dirty="0">
                          <a:solidFill>
                            <a:srgbClr val="FF0000"/>
                          </a:solidFill>
                          <a:effectLst/>
                        </a:rPr>
                        <a:t>成功</a:t>
                      </a:r>
                      <a:endParaRPr lang="ja-JP" altLang="en-US" sz="2000" b="0" i="0" u="none" strike="noStrike" dirty="0">
                        <a:solidFill>
                          <a:srgbClr val="FF0000"/>
                        </a:solidFill>
                        <a:effectLst/>
                        <a:latin typeface="ＭＳ Ｐゴシック"/>
                      </a:endParaRPr>
                    </a:p>
                  </a:txBody>
                  <a:tcPr marL="10688" marR="10688" marT="10688" marB="0" anchor="b"/>
                </a:tc>
              </a:tr>
              <a:tr h="293470">
                <a:tc>
                  <a:txBody>
                    <a:bodyPr/>
                    <a:lstStyle/>
                    <a:p>
                      <a:pPr algn="ctr" fontAlgn="b"/>
                      <a:r>
                        <a:rPr lang="en-US" altLang="ja-JP" sz="2000" u="none" strike="noStrike">
                          <a:effectLst/>
                        </a:rPr>
                        <a:t>7</a:t>
                      </a:r>
                      <a:endParaRPr lang="en-US" altLang="ja-JP" sz="2000" b="0" i="0" u="none" strike="noStrike">
                        <a:solidFill>
                          <a:srgbClr val="000000"/>
                        </a:solidFill>
                        <a:effectLst/>
                        <a:latin typeface="ＭＳ Ｐゴシック"/>
                      </a:endParaRPr>
                    </a:p>
                  </a:txBody>
                  <a:tcPr marL="10688" marR="10688" marT="10688" marB="0" anchor="b"/>
                </a:tc>
                <a:tc>
                  <a:txBody>
                    <a:bodyPr/>
                    <a:lstStyle/>
                    <a:p>
                      <a:pPr algn="l" fontAlgn="b"/>
                      <a:r>
                        <a:rPr lang="en-US" sz="2000" u="none" strike="noStrike" dirty="0">
                          <a:effectLst/>
                        </a:rPr>
                        <a:t>ZLIB</a:t>
                      </a:r>
                      <a:endParaRPr lang="en-US" sz="2000" b="0" i="0" u="none" strike="noStrike" dirty="0">
                        <a:solidFill>
                          <a:srgbClr val="000000"/>
                        </a:solidFill>
                        <a:effectLst/>
                        <a:latin typeface="ＭＳ Ｐゴシック"/>
                      </a:endParaRPr>
                    </a:p>
                  </a:txBody>
                  <a:tcPr marL="10688" marR="10688" marT="10688" marB="0" anchor="b"/>
                </a:tc>
                <a:tc>
                  <a:txBody>
                    <a:bodyPr/>
                    <a:lstStyle/>
                    <a:p>
                      <a:pPr algn="ctr" fontAlgn="b"/>
                      <a:r>
                        <a:rPr lang="en-US" sz="2000" u="none" strike="noStrike">
                          <a:effectLst/>
                        </a:rPr>
                        <a:t>MIT</a:t>
                      </a:r>
                      <a:endParaRPr lang="en-US" sz="2000" b="0" i="0" u="none" strike="noStrike">
                        <a:solidFill>
                          <a:srgbClr val="000000"/>
                        </a:solidFill>
                        <a:effectLst/>
                        <a:latin typeface="ＭＳ Ｐゴシック"/>
                      </a:endParaRPr>
                    </a:p>
                  </a:txBody>
                  <a:tcPr marL="10688" marR="10688" marT="10688" marB="0" anchor="b">
                    <a:solidFill>
                      <a:schemeClr val="accent5">
                        <a:lumMod val="40000"/>
                        <a:lumOff val="60000"/>
                      </a:schemeClr>
                    </a:solidFill>
                  </a:tcPr>
                </a:tc>
                <a:tc>
                  <a:txBody>
                    <a:bodyPr/>
                    <a:lstStyle/>
                    <a:p>
                      <a:pPr algn="ctr" fontAlgn="b"/>
                      <a:r>
                        <a:rPr lang="en-US" sz="2000" u="none" strike="noStrike" dirty="0">
                          <a:effectLst/>
                        </a:rPr>
                        <a:t>MIT</a:t>
                      </a:r>
                      <a:endParaRPr lang="en-US" sz="2000" b="0" i="0" u="none" strike="noStrike" dirty="0">
                        <a:solidFill>
                          <a:srgbClr val="000000"/>
                        </a:solidFill>
                        <a:effectLst/>
                        <a:latin typeface="ＭＳ Ｐゴシック"/>
                      </a:endParaRPr>
                    </a:p>
                  </a:txBody>
                  <a:tcPr marL="10688" marR="10688" marT="10688" marB="0" anchor="b">
                    <a:solidFill>
                      <a:schemeClr val="accent5">
                        <a:lumMod val="40000"/>
                        <a:lumOff val="60000"/>
                      </a:schemeClr>
                    </a:solidFill>
                  </a:tcPr>
                </a:tc>
                <a:tc>
                  <a:txBody>
                    <a:bodyPr/>
                    <a:lstStyle/>
                    <a:p>
                      <a:pPr algn="l" fontAlgn="b"/>
                      <a:r>
                        <a:rPr lang="ja-JP" altLang="en-US" sz="2000" u="none" strike="noStrike" dirty="0">
                          <a:solidFill>
                            <a:srgbClr val="FF0000"/>
                          </a:solidFill>
                          <a:effectLst/>
                        </a:rPr>
                        <a:t>成功</a:t>
                      </a:r>
                      <a:endParaRPr lang="ja-JP" altLang="en-US" sz="2000" b="0" i="0" u="none" strike="noStrike" dirty="0">
                        <a:solidFill>
                          <a:srgbClr val="FF0000"/>
                        </a:solidFill>
                        <a:effectLst/>
                        <a:latin typeface="ＭＳ Ｐゴシック"/>
                      </a:endParaRPr>
                    </a:p>
                  </a:txBody>
                  <a:tcPr marL="10688" marR="10688" marT="10688" marB="0" anchor="b"/>
                </a:tc>
              </a:tr>
              <a:tr h="293470">
                <a:tc>
                  <a:txBody>
                    <a:bodyPr/>
                    <a:lstStyle/>
                    <a:p>
                      <a:pPr algn="ctr" fontAlgn="b"/>
                      <a:r>
                        <a:rPr lang="en-US" altLang="ja-JP" sz="2000" u="none" strike="noStrike">
                          <a:effectLst/>
                        </a:rPr>
                        <a:t>8</a:t>
                      </a:r>
                      <a:endParaRPr lang="en-US" altLang="ja-JP" sz="2000" b="0" i="0" u="none" strike="noStrike">
                        <a:solidFill>
                          <a:srgbClr val="000000"/>
                        </a:solidFill>
                        <a:effectLst/>
                        <a:latin typeface="ＭＳ Ｐゴシック"/>
                      </a:endParaRPr>
                    </a:p>
                  </a:txBody>
                  <a:tcPr marL="10688" marR="10688" marT="10688" marB="0" anchor="b"/>
                </a:tc>
                <a:tc>
                  <a:txBody>
                    <a:bodyPr/>
                    <a:lstStyle/>
                    <a:p>
                      <a:pPr algn="l" fontAlgn="b"/>
                      <a:r>
                        <a:rPr lang="en-US" sz="2000" u="none" strike="noStrike" dirty="0">
                          <a:effectLst/>
                        </a:rPr>
                        <a:t>BSD3</a:t>
                      </a:r>
                      <a:endParaRPr lang="en-US" sz="2000" b="0" i="0" u="none" strike="noStrike" dirty="0">
                        <a:solidFill>
                          <a:srgbClr val="000000"/>
                        </a:solidFill>
                        <a:effectLst/>
                        <a:latin typeface="ＭＳ Ｐゴシック"/>
                      </a:endParaRPr>
                    </a:p>
                  </a:txBody>
                  <a:tcPr marL="10688" marR="10688" marT="10688" marB="0" anchor="b"/>
                </a:tc>
                <a:tc>
                  <a:txBody>
                    <a:bodyPr/>
                    <a:lstStyle/>
                    <a:p>
                      <a:pPr algn="ctr" fontAlgn="b"/>
                      <a:r>
                        <a:rPr lang="en-US" sz="2000" u="none" strike="noStrike" dirty="0" smtClean="0">
                          <a:effectLst/>
                        </a:rPr>
                        <a:t>APLv2.0</a:t>
                      </a:r>
                      <a:r>
                        <a:rPr lang="ja-JP" altLang="en-US" sz="2000" u="none" strike="noStrike" dirty="0" err="1" smtClean="0">
                          <a:effectLst/>
                        </a:rPr>
                        <a:t>，</a:t>
                      </a:r>
                      <a:r>
                        <a:rPr lang="en-US" sz="2000" u="none" strike="noStrike" dirty="0" smtClean="0">
                          <a:effectLst/>
                        </a:rPr>
                        <a:t>BSD3</a:t>
                      </a:r>
                      <a:r>
                        <a:rPr lang="en-US" sz="2000" u="none" strike="noStrike" dirty="0">
                          <a:effectLst/>
                        </a:rPr>
                        <a:t>,BSD2</a:t>
                      </a:r>
                      <a:endParaRPr lang="en-US" sz="2000" b="0" i="0" u="none" strike="noStrike" dirty="0">
                        <a:solidFill>
                          <a:srgbClr val="000000"/>
                        </a:solidFill>
                        <a:effectLst/>
                        <a:latin typeface="ＭＳ Ｐゴシック"/>
                      </a:endParaRPr>
                    </a:p>
                  </a:txBody>
                  <a:tcPr marL="10688" marR="10688" marT="10688" marB="0" anchor="b">
                    <a:solidFill>
                      <a:schemeClr val="bg1">
                        <a:lumMod val="85000"/>
                      </a:schemeClr>
                    </a:solidFill>
                  </a:tcPr>
                </a:tc>
                <a:tc>
                  <a:txBody>
                    <a:bodyPr/>
                    <a:lstStyle/>
                    <a:p>
                      <a:pPr algn="ctr" fontAlgn="b"/>
                      <a:r>
                        <a:rPr lang="en-US" sz="2000" u="none" strike="noStrike" dirty="0" smtClean="0">
                          <a:effectLst/>
                        </a:rPr>
                        <a:t>BSD2clause</a:t>
                      </a:r>
                    </a:p>
                  </a:txBody>
                  <a:tcPr marL="10688" marR="10688" marT="10688" marB="0" anchor="b">
                    <a:solidFill>
                      <a:schemeClr val="bg1">
                        <a:lumMod val="85000"/>
                      </a:schemeClr>
                    </a:solidFill>
                  </a:tcPr>
                </a:tc>
                <a:tc>
                  <a:txBody>
                    <a:bodyPr/>
                    <a:lstStyle/>
                    <a:p>
                      <a:pPr algn="l" fontAlgn="b"/>
                      <a:r>
                        <a:rPr lang="ja-JP" altLang="en-US" sz="2000" u="none" strike="noStrike" dirty="0">
                          <a:solidFill>
                            <a:srgbClr val="FF0000"/>
                          </a:solidFill>
                          <a:effectLst/>
                        </a:rPr>
                        <a:t>成功</a:t>
                      </a:r>
                      <a:endParaRPr lang="ja-JP" altLang="en-US" sz="2000" b="0" i="0" u="none" strike="noStrike" dirty="0">
                        <a:solidFill>
                          <a:srgbClr val="FF0000"/>
                        </a:solidFill>
                        <a:effectLst/>
                        <a:latin typeface="ＭＳ Ｐゴシック"/>
                      </a:endParaRPr>
                    </a:p>
                  </a:txBody>
                  <a:tcPr marL="10688" marR="10688" marT="10688" marB="0" anchor="b"/>
                </a:tc>
              </a:tr>
              <a:tr h="293470">
                <a:tc>
                  <a:txBody>
                    <a:bodyPr/>
                    <a:lstStyle/>
                    <a:p>
                      <a:pPr algn="ctr" fontAlgn="b"/>
                      <a:r>
                        <a:rPr lang="en-US" altLang="ja-JP" sz="2000" u="none" strike="noStrike" dirty="0">
                          <a:effectLst/>
                        </a:rPr>
                        <a:t>12</a:t>
                      </a:r>
                      <a:endParaRPr lang="en-US" altLang="ja-JP" sz="2000" b="0" i="0" u="none" strike="noStrike" dirty="0">
                        <a:solidFill>
                          <a:srgbClr val="000000"/>
                        </a:solidFill>
                        <a:effectLst/>
                        <a:latin typeface="ＭＳ Ｐゴシック"/>
                      </a:endParaRPr>
                    </a:p>
                  </a:txBody>
                  <a:tcPr marL="10688" marR="10688" marT="10688" marB="0" anchor="b"/>
                </a:tc>
                <a:tc>
                  <a:txBody>
                    <a:bodyPr/>
                    <a:lstStyle/>
                    <a:p>
                      <a:pPr algn="l" fontAlgn="b"/>
                      <a:r>
                        <a:rPr lang="en-US" sz="2000" u="none" strike="noStrike" dirty="0">
                          <a:effectLst/>
                        </a:rPr>
                        <a:t>MIT</a:t>
                      </a:r>
                      <a:endParaRPr lang="en-US" sz="2000" b="0" i="0" u="none" strike="noStrike" dirty="0">
                        <a:solidFill>
                          <a:srgbClr val="000000"/>
                        </a:solidFill>
                        <a:effectLst/>
                        <a:latin typeface="ＭＳ Ｐゴシック"/>
                      </a:endParaRPr>
                    </a:p>
                  </a:txBody>
                  <a:tcPr marL="10688" marR="10688" marT="10688" marB="0" anchor="b"/>
                </a:tc>
                <a:tc>
                  <a:txBody>
                    <a:bodyPr/>
                    <a:lstStyle/>
                    <a:p>
                      <a:pPr algn="ctr" fontAlgn="b"/>
                      <a:r>
                        <a:rPr lang="en-US" sz="2000" u="none" strike="noStrike" dirty="0">
                          <a:effectLst/>
                        </a:rPr>
                        <a:t>MIT</a:t>
                      </a:r>
                      <a:endParaRPr lang="en-US" sz="2000" b="0" i="0" u="none" strike="noStrike" dirty="0">
                        <a:solidFill>
                          <a:srgbClr val="000000"/>
                        </a:solidFill>
                        <a:effectLst/>
                        <a:latin typeface="ＭＳ Ｐゴシック"/>
                      </a:endParaRPr>
                    </a:p>
                  </a:txBody>
                  <a:tcPr marL="10688" marR="10688" marT="10688" marB="0" anchor="b">
                    <a:solidFill>
                      <a:schemeClr val="accent5">
                        <a:lumMod val="40000"/>
                        <a:lumOff val="60000"/>
                      </a:schemeClr>
                    </a:solidFill>
                  </a:tcPr>
                </a:tc>
                <a:tc>
                  <a:txBody>
                    <a:bodyPr/>
                    <a:lstStyle/>
                    <a:p>
                      <a:pPr algn="ctr" fontAlgn="b"/>
                      <a:r>
                        <a:rPr lang="en-US" sz="2000" u="none" strike="noStrike" dirty="0">
                          <a:effectLst/>
                        </a:rPr>
                        <a:t>MIT</a:t>
                      </a:r>
                      <a:endParaRPr lang="en-US" sz="2000" b="0" i="0" u="none" strike="noStrike" dirty="0">
                        <a:solidFill>
                          <a:srgbClr val="000000"/>
                        </a:solidFill>
                        <a:effectLst/>
                        <a:latin typeface="ＭＳ Ｐゴシック"/>
                      </a:endParaRPr>
                    </a:p>
                  </a:txBody>
                  <a:tcPr marL="10688" marR="10688" marT="10688" marB="0" anchor="b">
                    <a:solidFill>
                      <a:schemeClr val="accent5">
                        <a:lumMod val="40000"/>
                        <a:lumOff val="60000"/>
                      </a:schemeClr>
                    </a:solidFill>
                  </a:tcPr>
                </a:tc>
                <a:tc>
                  <a:txBody>
                    <a:bodyPr/>
                    <a:lstStyle/>
                    <a:p>
                      <a:pPr algn="l" fontAlgn="b"/>
                      <a:r>
                        <a:rPr lang="ja-JP" altLang="en-US" sz="2000" u="none" strike="noStrike" dirty="0">
                          <a:solidFill>
                            <a:srgbClr val="FF0000"/>
                          </a:solidFill>
                          <a:effectLst/>
                        </a:rPr>
                        <a:t>成功</a:t>
                      </a:r>
                      <a:endParaRPr lang="ja-JP" altLang="en-US" sz="2000" b="0" i="0" u="none" strike="noStrike" dirty="0">
                        <a:solidFill>
                          <a:srgbClr val="FF0000"/>
                        </a:solidFill>
                        <a:effectLst/>
                        <a:latin typeface="ＭＳ Ｐゴシック"/>
                      </a:endParaRPr>
                    </a:p>
                  </a:txBody>
                  <a:tcPr marL="10688" marR="10688" marT="10688" marB="0" anchor="b"/>
                </a:tc>
              </a:tr>
              <a:tr h="293470">
                <a:tc>
                  <a:txBody>
                    <a:bodyPr/>
                    <a:lstStyle/>
                    <a:p>
                      <a:pPr algn="ctr" fontAlgn="b"/>
                      <a:r>
                        <a:rPr lang="en-US" altLang="ja-JP" sz="2000" u="none" strike="noStrike" dirty="0">
                          <a:effectLst/>
                        </a:rPr>
                        <a:t>14</a:t>
                      </a:r>
                      <a:endParaRPr lang="en-US" altLang="ja-JP" sz="2000" b="0" i="0" u="none" strike="noStrike" dirty="0">
                        <a:solidFill>
                          <a:srgbClr val="000000"/>
                        </a:solidFill>
                        <a:effectLst/>
                        <a:latin typeface="ＭＳ Ｐゴシック"/>
                      </a:endParaRPr>
                    </a:p>
                  </a:txBody>
                  <a:tcPr marL="10688" marR="10688" marT="10688" marB="0" anchor="b"/>
                </a:tc>
                <a:tc>
                  <a:txBody>
                    <a:bodyPr/>
                    <a:lstStyle/>
                    <a:p>
                      <a:pPr algn="l" fontAlgn="b"/>
                      <a:r>
                        <a:rPr lang="en-US" sz="2000" u="none" strike="noStrike" dirty="0">
                          <a:effectLst/>
                        </a:rPr>
                        <a:t>Copyright</a:t>
                      </a:r>
                      <a:endParaRPr lang="en-US" sz="2000" b="0" i="0" u="none" strike="noStrike" dirty="0">
                        <a:solidFill>
                          <a:srgbClr val="000000"/>
                        </a:solidFill>
                        <a:effectLst/>
                        <a:latin typeface="ＭＳ Ｐゴシック"/>
                      </a:endParaRPr>
                    </a:p>
                  </a:txBody>
                  <a:tcPr marL="10688" marR="10688" marT="10688" marB="0" anchor="b"/>
                </a:tc>
                <a:tc>
                  <a:txBody>
                    <a:bodyPr/>
                    <a:lstStyle/>
                    <a:p>
                      <a:pPr algn="ctr" fontAlgn="b"/>
                      <a:r>
                        <a:rPr lang="ja-JP" altLang="en-US" sz="2000" u="none" strike="noStrike" dirty="0">
                          <a:effectLst/>
                        </a:rPr>
                        <a:t>なし</a:t>
                      </a:r>
                      <a:endParaRPr lang="ja-JP" altLang="en-US" sz="2000" b="0" i="0" u="none" strike="noStrike" dirty="0">
                        <a:solidFill>
                          <a:srgbClr val="000000"/>
                        </a:solidFill>
                        <a:effectLst/>
                        <a:latin typeface="ＭＳ Ｐゴシック"/>
                      </a:endParaRPr>
                    </a:p>
                  </a:txBody>
                  <a:tcPr marL="10688" marR="10688" marT="10688" marB="0" anchor="b"/>
                </a:tc>
                <a:tc>
                  <a:txBody>
                    <a:bodyPr/>
                    <a:lstStyle/>
                    <a:p>
                      <a:pPr algn="ctr" fontAlgn="b"/>
                      <a:r>
                        <a:rPr lang="en-US" sz="2000" u="none" strike="noStrike" dirty="0">
                          <a:effectLst/>
                        </a:rPr>
                        <a:t>MIT</a:t>
                      </a:r>
                      <a:endParaRPr lang="en-US" sz="2000" b="0" i="0" u="none" strike="noStrike" dirty="0">
                        <a:solidFill>
                          <a:srgbClr val="000000"/>
                        </a:solidFill>
                        <a:effectLst/>
                        <a:latin typeface="ＭＳ Ｐゴシック"/>
                      </a:endParaRPr>
                    </a:p>
                  </a:txBody>
                  <a:tcPr marL="10688" marR="10688" marT="10688" marB="0" anchor="b">
                    <a:solidFill>
                      <a:schemeClr val="accent5">
                        <a:lumMod val="40000"/>
                        <a:lumOff val="60000"/>
                      </a:schemeClr>
                    </a:solidFill>
                  </a:tcPr>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ja-JP" altLang="en-US" sz="2000" b="0" i="0" u="none" strike="noStrike" dirty="0" smtClean="0">
                          <a:solidFill>
                            <a:srgbClr val="000000"/>
                          </a:solidFill>
                          <a:effectLst/>
                          <a:latin typeface="ＭＳ Ｐゴシック"/>
                        </a:rPr>
                        <a:t>－</a:t>
                      </a:r>
                    </a:p>
                  </a:txBody>
                  <a:tcPr marL="10688" marR="10688" marT="10688" marB="0" anchor="b"/>
                </a:tc>
              </a:tr>
            </a:tbl>
          </a:graphicData>
        </a:graphic>
      </p:graphicFrame>
      <p:sp>
        <p:nvSpPr>
          <p:cNvPr id="11" name="正方形/長方形 10"/>
          <p:cNvSpPr/>
          <p:nvPr/>
        </p:nvSpPr>
        <p:spPr>
          <a:xfrm>
            <a:off x="1951328" y="5510954"/>
            <a:ext cx="5640486" cy="914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400" dirty="0">
                <a:solidFill>
                  <a:prstClr val="white"/>
                </a:solidFill>
                <a:latin typeface="Calibri"/>
                <a:ea typeface="ＭＳ Ｐゴシック"/>
              </a:rPr>
              <a:t>対象クラスタ数</a:t>
            </a:r>
            <a:r>
              <a:rPr lang="en-US" altLang="ja-JP" sz="2400" dirty="0">
                <a:solidFill>
                  <a:prstClr val="white"/>
                </a:solidFill>
                <a:latin typeface="Calibri"/>
                <a:ea typeface="ＭＳ Ｐゴシック"/>
              </a:rPr>
              <a:t>6</a:t>
            </a:r>
            <a:r>
              <a:rPr lang="ja-JP" altLang="en-US" sz="2400" dirty="0">
                <a:solidFill>
                  <a:prstClr val="white"/>
                </a:solidFill>
                <a:latin typeface="Calibri"/>
                <a:ea typeface="ＭＳ Ｐゴシック"/>
              </a:rPr>
              <a:t>個中</a:t>
            </a:r>
            <a:r>
              <a:rPr lang="en-US" altLang="ja-JP" sz="2400" dirty="0">
                <a:solidFill>
                  <a:prstClr val="white"/>
                </a:solidFill>
                <a:latin typeface="Calibri"/>
                <a:ea typeface="ＭＳ Ｐゴシック"/>
              </a:rPr>
              <a:t>4</a:t>
            </a:r>
            <a:r>
              <a:rPr lang="ja-JP" altLang="en-US" sz="2400" dirty="0">
                <a:solidFill>
                  <a:prstClr val="white"/>
                </a:solidFill>
                <a:latin typeface="Calibri"/>
                <a:ea typeface="ＭＳ Ｐゴシック"/>
              </a:rPr>
              <a:t>個が推定に成功</a:t>
            </a:r>
            <a:endParaRPr lang="en-US" altLang="ja-JP" sz="2400" dirty="0">
              <a:solidFill>
                <a:prstClr val="white"/>
              </a:solidFill>
              <a:latin typeface="Calibri"/>
              <a:ea typeface="ＭＳ Ｐゴシック"/>
            </a:endParaRPr>
          </a:p>
          <a:p>
            <a:pPr algn="ctr"/>
            <a:r>
              <a:rPr lang="ja-JP" altLang="en-US" sz="2400" dirty="0">
                <a:solidFill>
                  <a:prstClr val="white"/>
                </a:solidFill>
                <a:latin typeface="Calibri"/>
                <a:ea typeface="ＭＳ Ｐゴシック"/>
              </a:rPr>
              <a:t>その精度は約</a:t>
            </a:r>
            <a:r>
              <a:rPr lang="en-US" altLang="ja-JP" sz="2400" dirty="0">
                <a:solidFill>
                  <a:prstClr val="white"/>
                </a:solidFill>
                <a:latin typeface="Calibri"/>
                <a:ea typeface="ＭＳ Ｐゴシック"/>
              </a:rPr>
              <a:t>67%</a:t>
            </a:r>
            <a:endParaRPr lang="ja-JP" altLang="en-US" sz="2400" dirty="0">
              <a:solidFill>
                <a:prstClr val="white"/>
              </a:solidFill>
              <a:latin typeface="Calibri"/>
              <a:ea typeface="ＭＳ Ｐゴシック"/>
            </a:endParaRPr>
          </a:p>
        </p:txBody>
      </p:sp>
      <p:sp>
        <p:nvSpPr>
          <p:cNvPr id="8" name="テキスト ボックス 7"/>
          <p:cNvSpPr txBox="1"/>
          <p:nvPr/>
        </p:nvSpPr>
        <p:spPr>
          <a:xfrm>
            <a:off x="191440" y="5041481"/>
            <a:ext cx="4855641" cy="369332"/>
          </a:xfrm>
          <a:prstGeom prst="rect">
            <a:avLst/>
          </a:prstGeom>
          <a:noFill/>
        </p:spPr>
        <p:txBody>
          <a:bodyPr wrap="none" rtlCol="0">
            <a:spAutoFit/>
          </a:bodyPr>
          <a:lstStyle/>
          <a:p>
            <a:r>
              <a:rPr lang="en-US" altLang="ja-JP" dirty="0">
                <a:solidFill>
                  <a:prstClr val="black"/>
                </a:solidFill>
                <a:latin typeface="Calibri"/>
                <a:ea typeface="ＭＳ Ｐゴシック"/>
              </a:rPr>
              <a:t>※10</a:t>
            </a:r>
            <a:r>
              <a:rPr lang="ja-JP" altLang="en-US" dirty="0">
                <a:solidFill>
                  <a:prstClr val="black"/>
                </a:solidFill>
                <a:latin typeface="Calibri"/>
                <a:ea typeface="ＭＳ Ｐゴシック"/>
              </a:rPr>
              <a:t>ファイル以下のクラスタ（</a:t>
            </a:r>
            <a:r>
              <a:rPr lang="en-US" altLang="ja-JP" dirty="0">
                <a:solidFill>
                  <a:prstClr val="black"/>
                </a:solidFill>
                <a:latin typeface="Calibri"/>
                <a:ea typeface="ＭＳ Ｐゴシック"/>
              </a:rPr>
              <a:t>5</a:t>
            </a:r>
            <a:r>
              <a:rPr lang="ja-JP" altLang="en-US" dirty="0">
                <a:solidFill>
                  <a:prstClr val="black"/>
                </a:solidFill>
                <a:latin typeface="Calibri"/>
                <a:ea typeface="ＭＳ Ｐゴシック"/>
              </a:rPr>
              <a:t>クラスタ）は除外</a:t>
            </a:r>
          </a:p>
        </p:txBody>
      </p:sp>
    </p:spTree>
    <p:extLst>
      <p:ext uri="{BB962C8B-B14F-4D97-AF65-F5344CB8AC3E}">
        <p14:creationId xmlns:p14="http://schemas.microsoft.com/office/powerpoint/2010/main" val="1878469329"/>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dissolve">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3" name="図 32"/>
          <p:cNvPicPr>
            <a:picLocks noChangeAspect="1"/>
          </p:cNvPicPr>
          <p:nvPr/>
        </p:nvPicPr>
        <p:blipFill>
          <a:blip r:embed="rId3"/>
          <a:stretch>
            <a:fillRect/>
          </a:stretch>
        </p:blipFill>
        <p:spPr>
          <a:xfrm>
            <a:off x="3799749" y="2354094"/>
            <a:ext cx="2370357" cy="2370357"/>
          </a:xfrm>
          <a:prstGeom prst="rect">
            <a:avLst/>
          </a:prstGeom>
        </p:spPr>
      </p:pic>
      <p:pic>
        <p:nvPicPr>
          <p:cNvPr id="12" name="図 11"/>
          <p:cNvPicPr>
            <a:picLocks noChangeAspect="1"/>
          </p:cNvPicPr>
          <p:nvPr/>
        </p:nvPicPr>
        <p:blipFill>
          <a:blip r:embed="rId3"/>
          <a:stretch>
            <a:fillRect/>
          </a:stretch>
        </p:blipFill>
        <p:spPr>
          <a:xfrm>
            <a:off x="841690" y="2379674"/>
            <a:ext cx="2370357" cy="2370357"/>
          </a:xfrm>
          <a:prstGeom prst="rect">
            <a:avLst/>
          </a:prstGeom>
        </p:spPr>
      </p:pic>
      <p:sp>
        <p:nvSpPr>
          <p:cNvPr id="2" name="タイトル 1"/>
          <p:cNvSpPr>
            <a:spLocks noGrp="1"/>
          </p:cNvSpPr>
          <p:nvPr>
            <p:ph type="title"/>
          </p:nvPr>
        </p:nvSpPr>
        <p:spPr/>
        <p:txBody>
          <a:bodyPr/>
          <a:lstStyle/>
          <a:p>
            <a:r>
              <a:rPr kumimoji="1" lang="en-US" altLang="ja-JP" dirty="0" err="1" smtClean="0"/>
              <a:t>Ninka</a:t>
            </a:r>
            <a:r>
              <a:rPr kumimoji="1" lang="ja-JP" altLang="en-US" dirty="0" smtClean="0"/>
              <a:t>のライセンス特定までの流れ</a:t>
            </a:r>
            <a:endParaRPr kumimoji="1" lang="ja-JP" altLang="en-US" dirty="0"/>
          </a:p>
        </p:txBody>
      </p:sp>
      <p:sp>
        <p:nvSpPr>
          <p:cNvPr id="4" name="日付プレースホルダー 3"/>
          <p:cNvSpPr>
            <a:spLocks noGrp="1"/>
          </p:cNvSpPr>
          <p:nvPr>
            <p:ph type="dt" sz="half" idx="10"/>
          </p:nvPr>
        </p:nvSpPr>
        <p:spPr/>
        <p:txBody>
          <a:bodyPr/>
          <a:lstStyle/>
          <a:p>
            <a:r>
              <a:rPr lang="en-US" altLang="ja-JP" smtClean="0">
                <a:solidFill>
                  <a:prstClr val="white"/>
                </a:solidFill>
              </a:rPr>
              <a:t>2015/02/23</a:t>
            </a:r>
            <a:endParaRPr lang="ja-JP" altLang="en-US">
              <a:solidFill>
                <a:prstClr val="white"/>
              </a:solidFill>
            </a:endParaRPr>
          </a:p>
        </p:txBody>
      </p:sp>
      <p:sp>
        <p:nvSpPr>
          <p:cNvPr id="5" name="フッター プレースホルダー 4"/>
          <p:cNvSpPr>
            <a:spLocks noGrp="1"/>
          </p:cNvSpPr>
          <p:nvPr>
            <p:ph type="ftr" sz="quarter" idx="11"/>
          </p:nvPr>
        </p:nvSpPr>
        <p:spPr/>
        <p:txBody>
          <a:bodyPr/>
          <a:lstStyle/>
          <a:p>
            <a:r>
              <a:rPr lang="ja-JP" altLang="en-US" smtClean="0">
                <a:solidFill>
                  <a:prstClr val="white"/>
                </a:solidFill>
              </a:rPr>
              <a:t>テキストマイニングに基づく</a:t>
            </a:r>
            <a:r>
              <a:rPr lang="en-US" altLang="ja-JP" smtClean="0">
                <a:solidFill>
                  <a:prstClr val="white"/>
                </a:solidFill>
              </a:rPr>
              <a:t>OSS</a:t>
            </a:r>
            <a:r>
              <a:rPr lang="ja-JP" altLang="en-US" smtClean="0">
                <a:solidFill>
                  <a:prstClr val="white"/>
                </a:solidFill>
              </a:rPr>
              <a:t>ライセンス記述の分析：</a:t>
            </a:r>
            <a:r>
              <a:rPr lang="en-US" altLang="ja-JP" smtClean="0">
                <a:solidFill>
                  <a:prstClr val="white"/>
                </a:solidFill>
              </a:rPr>
              <a:t>OSS</a:t>
            </a:r>
            <a:r>
              <a:rPr lang="ja-JP" altLang="en-US" smtClean="0">
                <a:solidFill>
                  <a:prstClr val="white"/>
                </a:solidFill>
              </a:rPr>
              <a:t>ライセンス特定のためのルール作成支援</a:t>
            </a:r>
            <a:endParaRPr lang="ja-JP" altLang="en-US" dirty="0">
              <a:solidFill>
                <a:prstClr val="white"/>
              </a:solidFill>
            </a:endParaRPr>
          </a:p>
        </p:txBody>
      </p:sp>
      <p:sp>
        <p:nvSpPr>
          <p:cNvPr id="6" name="スライド番号プレースホルダー 5"/>
          <p:cNvSpPr>
            <a:spLocks noGrp="1"/>
          </p:cNvSpPr>
          <p:nvPr>
            <p:ph type="sldNum" sz="quarter" idx="12"/>
          </p:nvPr>
        </p:nvSpPr>
        <p:spPr/>
        <p:txBody>
          <a:bodyPr/>
          <a:lstStyle/>
          <a:p>
            <a:fld id="{A78F63B4-1C2F-F341-8431-1B36A8C967E5}" type="slidenum">
              <a:rPr lang="ja-JP" altLang="en-US" smtClean="0">
                <a:solidFill>
                  <a:prstClr val="white"/>
                </a:solidFill>
              </a:rPr>
              <a:pPr/>
              <a:t>23</a:t>
            </a:fld>
            <a:endParaRPr lang="ja-JP" altLang="en-US">
              <a:solidFill>
                <a:prstClr val="white"/>
              </a:solidFill>
            </a:endParaRPr>
          </a:p>
        </p:txBody>
      </p:sp>
      <p:sp>
        <p:nvSpPr>
          <p:cNvPr id="22" name="下矢印 21"/>
          <p:cNvSpPr/>
          <p:nvPr/>
        </p:nvSpPr>
        <p:spPr>
          <a:xfrm rot="18227445">
            <a:off x="6018945" y="3772514"/>
            <a:ext cx="484632" cy="1210462"/>
          </a:xfrm>
          <a:prstGeom prst="downArrow">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latin typeface="Calibri"/>
              <a:ea typeface="ＭＳ Ｐゴシック"/>
            </a:endParaRPr>
          </a:p>
        </p:txBody>
      </p:sp>
      <p:sp>
        <p:nvSpPr>
          <p:cNvPr id="23" name="下矢印 22"/>
          <p:cNvSpPr/>
          <p:nvPr/>
        </p:nvSpPr>
        <p:spPr>
          <a:xfrm rot="16200000">
            <a:off x="3175411" y="2906188"/>
            <a:ext cx="484632" cy="1234669"/>
          </a:xfrm>
          <a:prstGeom prst="downArrow">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latin typeface="Calibri"/>
              <a:ea typeface="ＭＳ Ｐゴシック"/>
            </a:endParaRPr>
          </a:p>
        </p:txBody>
      </p:sp>
      <p:pic>
        <p:nvPicPr>
          <p:cNvPr id="24" name="図 23"/>
          <p:cNvPicPr>
            <a:picLocks noChangeAspect="1"/>
          </p:cNvPicPr>
          <p:nvPr/>
        </p:nvPicPr>
        <p:blipFill>
          <a:blip r:embed="rId4"/>
          <a:stretch>
            <a:fillRect/>
          </a:stretch>
        </p:blipFill>
        <p:spPr>
          <a:xfrm>
            <a:off x="3838246" y="4678167"/>
            <a:ext cx="1054248" cy="1054248"/>
          </a:xfrm>
          <a:prstGeom prst="rect">
            <a:avLst/>
          </a:prstGeom>
        </p:spPr>
      </p:pic>
      <p:pic>
        <p:nvPicPr>
          <p:cNvPr id="25" name="図 24"/>
          <p:cNvPicPr>
            <a:picLocks noChangeAspect="1"/>
          </p:cNvPicPr>
          <p:nvPr/>
        </p:nvPicPr>
        <p:blipFill>
          <a:blip r:embed="rId4"/>
          <a:stretch>
            <a:fillRect/>
          </a:stretch>
        </p:blipFill>
        <p:spPr>
          <a:xfrm>
            <a:off x="7229146" y="1798965"/>
            <a:ext cx="1110258" cy="1110258"/>
          </a:xfrm>
          <a:prstGeom prst="rect">
            <a:avLst/>
          </a:prstGeom>
        </p:spPr>
      </p:pic>
      <p:sp>
        <p:nvSpPr>
          <p:cNvPr id="28" name="テキスト ボックス 27"/>
          <p:cNvSpPr txBox="1"/>
          <p:nvPr/>
        </p:nvSpPr>
        <p:spPr>
          <a:xfrm>
            <a:off x="3638040" y="5746436"/>
            <a:ext cx="1511952" cy="830997"/>
          </a:xfrm>
          <a:prstGeom prst="rect">
            <a:avLst/>
          </a:prstGeom>
          <a:noFill/>
        </p:spPr>
        <p:txBody>
          <a:bodyPr wrap="none" rtlCol="0">
            <a:spAutoFit/>
          </a:bodyPr>
          <a:lstStyle/>
          <a:p>
            <a:pPr algn="ctr"/>
            <a:r>
              <a:rPr lang="ja-JP" altLang="en-US" sz="2400" dirty="0">
                <a:solidFill>
                  <a:prstClr val="black"/>
                </a:solidFill>
                <a:latin typeface="Calibri"/>
                <a:ea typeface="ＭＳ Ｐゴシック"/>
              </a:rPr>
              <a:t>ライセンス</a:t>
            </a:r>
            <a:endParaRPr lang="en-US" altLang="ja-JP" sz="2400" dirty="0">
              <a:solidFill>
                <a:prstClr val="black"/>
              </a:solidFill>
              <a:latin typeface="Calibri"/>
              <a:ea typeface="ＭＳ Ｐゴシック"/>
            </a:endParaRPr>
          </a:p>
          <a:p>
            <a:pPr algn="ctr"/>
            <a:r>
              <a:rPr lang="ja-JP" altLang="en-US" sz="2400" dirty="0">
                <a:solidFill>
                  <a:prstClr val="black"/>
                </a:solidFill>
                <a:latin typeface="Calibri"/>
                <a:ea typeface="ＭＳ Ｐゴシック"/>
              </a:rPr>
              <a:t>なし</a:t>
            </a:r>
          </a:p>
        </p:txBody>
      </p:sp>
      <p:sp>
        <p:nvSpPr>
          <p:cNvPr id="29" name="テキスト ボックス 28"/>
          <p:cNvSpPr txBox="1"/>
          <p:nvPr/>
        </p:nvSpPr>
        <p:spPr>
          <a:xfrm>
            <a:off x="7100686" y="2865707"/>
            <a:ext cx="1511952" cy="830997"/>
          </a:xfrm>
          <a:prstGeom prst="rect">
            <a:avLst/>
          </a:prstGeom>
          <a:noFill/>
        </p:spPr>
        <p:txBody>
          <a:bodyPr wrap="none" rtlCol="0">
            <a:spAutoFit/>
          </a:bodyPr>
          <a:lstStyle/>
          <a:p>
            <a:pPr algn="ctr"/>
            <a:r>
              <a:rPr lang="ja-JP" altLang="en-US" sz="2400" dirty="0">
                <a:solidFill>
                  <a:prstClr val="black"/>
                </a:solidFill>
                <a:latin typeface="Calibri"/>
                <a:ea typeface="ＭＳ Ｐゴシック"/>
              </a:rPr>
              <a:t>既知</a:t>
            </a:r>
            <a:endParaRPr lang="en-US" altLang="ja-JP" sz="2400" dirty="0">
              <a:solidFill>
                <a:prstClr val="black"/>
              </a:solidFill>
              <a:latin typeface="Calibri"/>
              <a:ea typeface="ＭＳ Ｐゴシック"/>
            </a:endParaRPr>
          </a:p>
          <a:p>
            <a:pPr algn="ctr"/>
            <a:r>
              <a:rPr lang="ja-JP" altLang="en-US" sz="2400" dirty="0">
                <a:solidFill>
                  <a:prstClr val="black"/>
                </a:solidFill>
                <a:latin typeface="Calibri"/>
                <a:ea typeface="ＭＳ Ｐゴシック"/>
              </a:rPr>
              <a:t>ライセンス</a:t>
            </a:r>
          </a:p>
        </p:txBody>
      </p:sp>
      <p:sp>
        <p:nvSpPr>
          <p:cNvPr id="31" name="テキスト ボックス 30"/>
          <p:cNvSpPr txBox="1"/>
          <p:nvPr/>
        </p:nvSpPr>
        <p:spPr>
          <a:xfrm>
            <a:off x="6885338" y="3839756"/>
            <a:ext cx="2172936" cy="523220"/>
          </a:xfrm>
          <a:prstGeom prst="rect">
            <a:avLst/>
          </a:prstGeom>
          <a:noFill/>
        </p:spPr>
        <p:txBody>
          <a:bodyPr wrap="square" rtlCol="0">
            <a:spAutoFit/>
          </a:bodyPr>
          <a:lstStyle/>
          <a:p>
            <a:pPr algn="ctr"/>
            <a:r>
              <a:rPr lang="en-US" altLang="ja-JP" sz="2800" i="1" dirty="0">
                <a:solidFill>
                  <a:prstClr val="black"/>
                </a:solidFill>
                <a:latin typeface="Calibri"/>
                <a:ea typeface="ＭＳ Ｐゴシック"/>
              </a:rPr>
              <a:t>UNKNOWN</a:t>
            </a:r>
            <a:endParaRPr lang="ja-JP" altLang="en-US" sz="2800" i="1" dirty="0">
              <a:solidFill>
                <a:prstClr val="black"/>
              </a:solidFill>
              <a:latin typeface="Calibri"/>
              <a:ea typeface="ＭＳ Ｐゴシック"/>
            </a:endParaRPr>
          </a:p>
        </p:txBody>
      </p:sp>
      <p:sp>
        <p:nvSpPr>
          <p:cNvPr id="32" name="下矢印 31"/>
          <p:cNvSpPr/>
          <p:nvPr/>
        </p:nvSpPr>
        <p:spPr>
          <a:xfrm rot="18691927">
            <a:off x="2911383" y="3969724"/>
            <a:ext cx="484632" cy="1268943"/>
          </a:xfrm>
          <a:prstGeom prst="downArrow">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latin typeface="Calibri"/>
              <a:ea typeface="ＭＳ Ｐゴシック"/>
            </a:endParaRPr>
          </a:p>
        </p:txBody>
      </p:sp>
      <p:sp>
        <p:nvSpPr>
          <p:cNvPr id="34" name="下矢印 33"/>
          <p:cNvSpPr/>
          <p:nvPr/>
        </p:nvSpPr>
        <p:spPr>
          <a:xfrm rot="15013546">
            <a:off x="5966554" y="2528394"/>
            <a:ext cx="484632" cy="1172737"/>
          </a:xfrm>
          <a:prstGeom prst="downArrow">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latin typeface="Calibri"/>
              <a:ea typeface="ＭＳ Ｐゴシック"/>
            </a:endParaRPr>
          </a:p>
        </p:txBody>
      </p:sp>
      <p:pic>
        <p:nvPicPr>
          <p:cNvPr id="35" name="図 34"/>
          <p:cNvPicPr>
            <a:picLocks noChangeAspect="1"/>
          </p:cNvPicPr>
          <p:nvPr/>
        </p:nvPicPr>
        <p:blipFill>
          <a:blip r:embed="rId4"/>
          <a:stretch>
            <a:fillRect/>
          </a:stretch>
        </p:blipFill>
        <p:spPr>
          <a:xfrm>
            <a:off x="7378815" y="4388610"/>
            <a:ext cx="1054248" cy="1054248"/>
          </a:xfrm>
          <a:prstGeom prst="rect">
            <a:avLst/>
          </a:prstGeom>
        </p:spPr>
      </p:pic>
      <p:sp>
        <p:nvSpPr>
          <p:cNvPr id="36" name="テキスト ボックス 35"/>
          <p:cNvSpPr txBox="1"/>
          <p:nvPr/>
        </p:nvSpPr>
        <p:spPr>
          <a:xfrm>
            <a:off x="7229146" y="5449585"/>
            <a:ext cx="1511952" cy="1200328"/>
          </a:xfrm>
          <a:prstGeom prst="rect">
            <a:avLst/>
          </a:prstGeom>
          <a:noFill/>
        </p:spPr>
        <p:txBody>
          <a:bodyPr wrap="none" rtlCol="0">
            <a:spAutoFit/>
          </a:bodyPr>
          <a:lstStyle/>
          <a:p>
            <a:pPr algn="ctr"/>
            <a:r>
              <a:rPr lang="ja-JP" altLang="en-US" sz="2400" dirty="0">
                <a:solidFill>
                  <a:prstClr val="black"/>
                </a:solidFill>
                <a:latin typeface="Calibri"/>
                <a:ea typeface="ＭＳ Ｐゴシック"/>
              </a:rPr>
              <a:t>未知</a:t>
            </a:r>
            <a:endParaRPr lang="en-US" altLang="ja-JP" sz="2400" dirty="0">
              <a:solidFill>
                <a:prstClr val="black"/>
              </a:solidFill>
              <a:latin typeface="Calibri"/>
              <a:ea typeface="ＭＳ Ｐゴシック"/>
            </a:endParaRPr>
          </a:p>
          <a:p>
            <a:pPr algn="ctr"/>
            <a:r>
              <a:rPr lang="ja-JP" altLang="en-US" sz="2400" dirty="0">
                <a:solidFill>
                  <a:prstClr val="black"/>
                </a:solidFill>
                <a:latin typeface="Calibri"/>
                <a:ea typeface="ＭＳ Ｐゴシック"/>
              </a:rPr>
              <a:t>ライセンス</a:t>
            </a:r>
            <a:endParaRPr lang="en-US" altLang="ja-JP" sz="2400" dirty="0">
              <a:solidFill>
                <a:prstClr val="black"/>
              </a:solidFill>
              <a:latin typeface="Calibri"/>
              <a:ea typeface="ＭＳ Ｐゴシック"/>
            </a:endParaRPr>
          </a:p>
          <a:p>
            <a:pPr algn="ctr"/>
            <a:endParaRPr lang="ja-JP" altLang="en-US" sz="2400" dirty="0">
              <a:solidFill>
                <a:prstClr val="black"/>
              </a:solidFill>
              <a:latin typeface="Calibri"/>
              <a:ea typeface="ＭＳ Ｐゴシック"/>
            </a:endParaRPr>
          </a:p>
        </p:txBody>
      </p:sp>
      <p:sp>
        <p:nvSpPr>
          <p:cNvPr id="3" name="正方形/長方形 2"/>
          <p:cNvSpPr/>
          <p:nvPr/>
        </p:nvSpPr>
        <p:spPr>
          <a:xfrm>
            <a:off x="6842642" y="3765839"/>
            <a:ext cx="2256528" cy="2637915"/>
          </a:xfrm>
          <a:prstGeom prst="rect">
            <a:avLst/>
          </a:prstGeom>
          <a:noFill/>
          <a:ln w="38100" cmpd="sng">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latin typeface="Calibri"/>
              <a:ea typeface="ＭＳ Ｐゴシック"/>
            </a:endParaRPr>
          </a:p>
        </p:txBody>
      </p:sp>
      <p:sp>
        <p:nvSpPr>
          <p:cNvPr id="13" name="テキスト ボックス 12"/>
          <p:cNvSpPr txBox="1"/>
          <p:nvPr/>
        </p:nvSpPr>
        <p:spPr>
          <a:xfrm>
            <a:off x="841690" y="1894992"/>
            <a:ext cx="2127505" cy="830997"/>
          </a:xfrm>
          <a:prstGeom prst="rect">
            <a:avLst/>
          </a:prstGeom>
          <a:noFill/>
        </p:spPr>
        <p:txBody>
          <a:bodyPr wrap="none" rtlCol="0">
            <a:spAutoFit/>
          </a:bodyPr>
          <a:lstStyle/>
          <a:p>
            <a:pPr algn="ctr"/>
            <a:r>
              <a:rPr lang="ja-JP" altLang="en-US" sz="2400" dirty="0">
                <a:solidFill>
                  <a:prstClr val="black"/>
                </a:solidFill>
                <a:latin typeface="Calibri"/>
                <a:ea typeface="ＭＳ Ｐゴシック"/>
              </a:rPr>
              <a:t>ライセンス記述</a:t>
            </a:r>
            <a:endParaRPr lang="en-US" altLang="ja-JP" sz="2400" dirty="0">
              <a:solidFill>
                <a:prstClr val="black"/>
              </a:solidFill>
              <a:latin typeface="Calibri"/>
              <a:ea typeface="ＭＳ Ｐゴシック"/>
            </a:endParaRPr>
          </a:p>
          <a:p>
            <a:pPr algn="ctr"/>
            <a:r>
              <a:rPr lang="ja-JP" altLang="en-US" sz="2400" dirty="0">
                <a:solidFill>
                  <a:prstClr val="black"/>
                </a:solidFill>
                <a:latin typeface="Calibri"/>
                <a:ea typeface="ＭＳ Ｐゴシック"/>
              </a:rPr>
              <a:t>の有無</a:t>
            </a:r>
          </a:p>
        </p:txBody>
      </p:sp>
      <p:sp>
        <p:nvSpPr>
          <p:cNvPr id="37" name="テキスト ボックス 36"/>
          <p:cNvSpPr txBox="1"/>
          <p:nvPr/>
        </p:nvSpPr>
        <p:spPr>
          <a:xfrm>
            <a:off x="3638040" y="1853826"/>
            <a:ext cx="2309046" cy="830997"/>
          </a:xfrm>
          <a:prstGeom prst="rect">
            <a:avLst/>
          </a:prstGeom>
          <a:noFill/>
        </p:spPr>
        <p:txBody>
          <a:bodyPr wrap="none" rtlCol="0">
            <a:spAutoFit/>
          </a:bodyPr>
          <a:lstStyle/>
          <a:p>
            <a:pPr algn="ctr"/>
            <a:r>
              <a:rPr lang="ja-JP" altLang="en-US" sz="2400" dirty="0">
                <a:solidFill>
                  <a:prstClr val="black"/>
                </a:solidFill>
                <a:latin typeface="Calibri"/>
                <a:ea typeface="ＭＳ Ｐゴシック"/>
              </a:rPr>
              <a:t>ライセンスを</a:t>
            </a:r>
            <a:endParaRPr lang="en-US" altLang="ja-JP" sz="2400" dirty="0">
              <a:solidFill>
                <a:prstClr val="black"/>
              </a:solidFill>
              <a:latin typeface="Calibri"/>
              <a:ea typeface="ＭＳ Ｐゴシック"/>
            </a:endParaRPr>
          </a:p>
          <a:p>
            <a:pPr algn="ctr"/>
            <a:r>
              <a:rPr lang="ja-JP" altLang="en-US" sz="2400" dirty="0">
                <a:solidFill>
                  <a:prstClr val="black"/>
                </a:solidFill>
                <a:latin typeface="Calibri"/>
                <a:ea typeface="ＭＳ Ｐゴシック"/>
              </a:rPr>
              <a:t>文章単位で特定</a:t>
            </a:r>
            <a:endParaRPr lang="en-US" altLang="ja-JP" sz="2400" dirty="0">
              <a:solidFill>
                <a:prstClr val="black"/>
              </a:solidFill>
              <a:latin typeface="Calibri"/>
              <a:ea typeface="ＭＳ Ｐゴシック"/>
            </a:endParaRPr>
          </a:p>
        </p:txBody>
      </p:sp>
      <p:sp>
        <p:nvSpPr>
          <p:cNvPr id="7" name="テキスト ボックス 6"/>
          <p:cNvSpPr txBox="1"/>
          <p:nvPr/>
        </p:nvSpPr>
        <p:spPr>
          <a:xfrm>
            <a:off x="3870284" y="4177696"/>
            <a:ext cx="1022210" cy="461665"/>
          </a:xfrm>
          <a:prstGeom prst="rect">
            <a:avLst/>
          </a:prstGeom>
          <a:noFill/>
        </p:spPr>
        <p:txBody>
          <a:bodyPr wrap="none" rtlCol="0">
            <a:spAutoFit/>
          </a:bodyPr>
          <a:lstStyle/>
          <a:p>
            <a:r>
              <a:rPr lang="en-US" altLang="ja-JP" sz="2400" i="1" dirty="0">
                <a:solidFill>
                  <a:prstClr val="black"/>
                </a:solidFill>
                <a:latin typeface="Calibri"/>
                <a:ea typeface="ＭＳ Ｐゴシック"/>
              </a:rPr>
              <a:t>NONE</a:t>
            </a:r>
            <a:endParaRPr lang="ja-JP" altLang="en-US" sz="2400" i="1" dirty="0">
              <a:solidFill>
                <a:prstClr val="black"/>
              </a:solidFill>
              <a:latin typeface="Calibri"/>
              <a:ea typeface="ＭＳ Ｐゴシック"/>
            </a:endParaRPr>
          </a:p>
        </p:txBody>
      </p:sp>
      <p:pic>
        <p:nvPicPr>
          <p:cNvPr id="26" name="図 25"/>
          <p:cNvPicPr>
            <a:picLocks noChangeAspect="1"/>
          </p:cNvPicPr>
          <p:nvPr/>
        </p:nvPicPr>
        <p:blipFill>
          <a:blip r:embed="rId4"/>
          <a:stretch>
            <a:fillRect/>
          </a:stretch>
        </p:blipFill>
        <p:spPr>
          <a:xfrm>
            <a:off x="286561" y="2986038"/>
            <a:ext cx="1110258" cy="1110258"/>
          </a:xfrm>
          <a:prstGeom prst="rect">
            <a:avLst/>
          </a:prstGeom>
        </p:spPr>
      </p:pic>
      <p:sp>
        <p:nvSpPr>
          <p:cNvPr id="8" name="テキスト ボックス 7"/>
          <p:cNvSpPr txBox="1"/>
          <p:nvPr/>
        </p:nvSpPr>
        <p:spPr>
          <a:xfrm>
            <a:off x="50450" y="4203944"/>
            <a:ext cx="1582484" cy="369332"/>
          </a:xfrm>
          <a:prstGeom prst="rect">
            <a:avLst/>
          </a:prstGeom>
          <a:noFill/>
        </p:spPr>
        <p:txBody>
          <a:bodyPr wrap="none" rtlCol="0">
            <a:spAutoFit/>
          </a:bodyPr>
          <a:lstStyle/>
          <a:p>
            <a:pPr algn="ctr"/>
            <a:r>
              <a:rPr lang="ja-JP" altLang="en-US" dirty="0">
                <a:solidFill>
                  <a:prstClr val="black"/>
                </a:solidFill>
                <a:latin typeface="Calibri"/>
                <a:ea typeface="ＭＳ Ｐゴシック"/>
              </a:rPr>
              <a:t>ソースファイル</a:t>
            </a:r>
          </a:p>
        </p:txBody>
      </p:sp>
      <p:sp>
        <p:nvSpPr>
          <p:cNvPr id="9" name="テキスト ボックス 8"/>
          <p:cNvSpPr txBox="1"/>
          <p:nvPr/>
        </p:nvSpPr>
        <p:spPr>
          <a:xfrm>
            <a:off x="2794000" y="4962071"/>
            <a:ext cx="415498" cy="369332"/>
          </a:xfrm>
          <a:prstGeom prst="rect">
            <a:avLst/>
          </a:prstGeom>
          <a:noFill/>
        </p:spPr>
        <p:txBody>
          <a:bodyPr wrap="none" rtlCol="0">
            <a:spAutoFit/>
          </a:bodyPr>
          <a:lstStyle/>
          <a:p>
            <a:r>
              <a:rPr lang="ja-JP" altLang="en-US" dirty="0">
                <a:solidFill>
                  <a:prstClr val="black"/>
                </a:solidFill>
                <a:latin typeface="Calibri"/>
                <a:ea typeface="ＭＳ Ｐゴシック"/>
              </a:rPr>
              <a:t>無</a:t>
            </a:r>
          </a:p>
        </p:txBody>
      </p:sp>
      <p:sp>
        <p:nvSpPr>
          <p:cNvPr id="10" name="テキスト ボックス 9"/>
          <p:cNvSpPr txBox="1"/>
          <p:nvPr/>
        </p:nvSpPr>
        <p:spPr>
          <a:xfrm>
            <a:off x="2953001" y="2911874"/>
            <a:ext cx="415498" cy="369332"/>
          </a:xfrm>
          <a:prstGeom prst="rect">
            <a:avLst/>
          </a:prstGeom>
          <a:noFill/>
        </p:spPr>
        <p:txBody>
          <a:bodyPr wrap="none" rtlCol="0">
            <a:spAutoFit/>
          </a:bodyPr>
          <a:lstStyle/>
          <a:p>
            <a:r>
              <a:rPr lang="ja-JP" altLang="en-US" dirty="0">
                <a:solidFill>
                  <a:prstClr val="black"/>
                </a:solidFill>
                <a:latin typeface="Calibri"/>
                <a:ea typeface="ＭＳ Ｐゴシック"/>
              </a:rPr>
              <a:t>有</a:t>
            </a:r>
          </a:p>
        </p:txBody>
      </p:sp>
      <p:sp>
        <p:nvSpPr>
          <p:cNvPr id="11" name="テキスト ボックス 10"/>
          <p:cNvSpPr txBox="1"/>
          <p:nvPr/>
        </p:nvSpPr>
        <p:spPr>
          <a:xfrm>
            <a:off x="5713117" y="2645882"/>
            <a:ext cx="505267" cy="369332"/>
          </a:xfrm>
          <a:prstGeom prst="rect">
            <a:avLst/>
          </a:prstGeom>
          <a:noFill/>
        </p:spPr>
        <p:txBody>
          <a:bodyPr wrap="none" rtlCol="0">
            <a:spAutoFit/>
          </a:bodyPr>
          <a:lstStyle/>
          <a:p>
            <a:r>
              <a:rPr lang="en-US" altLang="ja-JP" dirty="0">
                <a:solidFill>
                  <a:prstClr val="black"/>
                </a:solidFill>
                <a:latin typeface="Calibri"/>
                <a:ea typeface="ＭＳ Ｐゴシック"/>
              </a:rPr>
              <a:t>Yes</a:t>
            </a:r>
            <a:endParaRPr lang="ja-JP" altLang="en-US" dirty="0">
              <a:solidFill>
                <a:prstClr val="black"/>
              </a:solidFill>
              <a:latin typeface="Calibri"/>
              <a:ea typeface="ＭＳ Ｐゴシック"/>
            </a:endParaRPr>
          </a:p>
        </p:txBody>
      </p:sp>
      <p:sp>
        <p:nvSpPr>
          <p:cNvPr id="14" name="テキスト ボックス 13"/>
          <p:cNvSpPr txBox="1"/>
          <p:nvPr/>
        </p:nvSpPr>
        <p:spPr>
          <a:xfrm>
            <a:off x="5975131" y="3756768"/>
            <a:ext cx="486506" cy="369332"/>
          </a:xfrm>
          <a:prstGeom prst="rect">
            <a:avLst/>
          </a:prstGeom>
          <a:noFill/>
        </p:spPr>
        <p:txBody>
          <a:bodyPr wrap="none" rtlCol="0">
            <a:spAutoFit/>
          </a:bodyPr>
          <a:lstStyle/>
          <a:p>
            <a:r>
              <a:rPr lang="en-US" altLang="ja-JP" dirty="0">
                <a:solidFill>
                  <a:prstClr val="black"/>
                </a:solidFill>
                <a:latin typeface="Calibri"/>
                <a:ea typeface="ＭＳ Ｐゴシック"/>
              </a:rPr>
              <a:t>NO</a:t>
            </a:r>
            <a:endParaRPr lang="ja-JP" altLang="en-US" dirty="0">
              <a:solidFill>
                <a:prstClr val="black"/>
              </a:solidFill>
              <a:latin typeface="Calibri"/>
              <a:ea typeface="ＭＳ Ｐゴシック"/>
            </a:endParaRPr>
          </a:p>
        </p:txBody>
      </p:sp>
      <p:sp>
        <p:nvSpPr>
          <p:cNvPr id="15" name="テキスト ボックス 14"/>
          <p:cNvSpPr txBox="1"/>
          <p:nvPr/>
        </p:nvSpPr>
        <p:spPr>
          <a:xfrm>
            <a:off x="6880219" y="1363727"/>
            <a:ext cx="1990474" cy="461665"/>
          </a:xfrm>
          <a:prstGeom prst="rect">
            <a:avLst/>
          </a:prstGeom>
          <a:noFill/>
        </p:spPr>
        <p:txBody>
          <a:bodyPr wrap="none" rtlCol="0">
            <a:spAutoFit/>
          </a:bodyPr>
          <a:lstStyle/>
          <a:p>
            <a:r>
              <a:rPr lang="en-US" altLang="ja-JP" sz="2400" i="1" dirty="0">
                <a:solidFill>
                  <a:prstClr val="black"/>
                </a:solidFill>
                <a:latin typeface="Calibri"/>
                <a:ea typeface="ＭＳ Ｐゴシック"/>
              </a:rPr>
              <a:t>License Name</a:t>
            </a:r>
            <a:endParaRPr lang="ja-JP" altLang="en-US" sz="2400" i="1" dirty="0">
              <a:solidFill>
                <a:prstClr val="black"/>
              </a:solidFill>
              <a:latin typeface="Calibri"/>
              <a:ea typeface="ＭＳ Ｐゴシック"/>
            </a:endParaRPr>
          </a:p>
        </p:txBody>
      </p:sp>
    </p:spTree>
    <p:extLst>
      <p:ext uri="{BB962C8B-B14F-4D97-AF65-F5344CB8AC3E}">
        <p14:creationId xmlns:p14="http://schemas.microsoft.com/office/powerpoint/2010/main" val="1029646258"/>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en-US" dirty="0" smtClean="0"/>
              <a:t>ランダムフォレスト法の分類</a:t>
            </a:r>
            <a:r>
              <a:rPr lang="ja-JP" altLang="en-US" dirty="0"/>
              <a:t>結果</a:t>
            </a:r>
            <a:endParaRPr kumimoji="1" lang="ja-JP" altLang="en-US" dirty="0"/>
          </a:p>
        </p:txBody>
      </p:sp>
      <p:sp>
        <p:nvSpPr>
          <p:cNvPr id="3" name="コンテンツ プレースホルダー 2"/>
          <p:cNvSpPr>
            <a:spLocks noGrp="1"/>
          </p:cNvSpPr>
          <p:nvPr>
            <p:ph idx="1"/>
          </p:nvPr>
        </p:nvSpPr>
        <p:spPr>
          <a:xfrm>
            <a:off x="467544" y="1628800"/>
            <a:ext cx="8229600" cy="4525963"/>
          </a:xfrm>
        </p:spPr>
        <p:txBody>
          <a:bodyPr/>
          <a:lstStyle/>
          <a:p>
            <a:endParaRPr kumimoji="1" lang="ja-JP" altLang="en-US" dirty="0"/>
          </a:p>
        </p:txBody>
      </p:sp>
      <p:graphicFrame>
        <p:nvGraphicFramePr>
          <p:cNvPr id="4" name="表 3"/>
          <p:cNvGraphicFramePr>
            <a:graphicFrameLocks noGrp="1"/>
          </p:cNvGraphicFramePr>
          <p:nvPr>
            <p:extLst/>
          </p:nvPr>
        </p:nvGraphicFramePr>
        <p:xfrm>
          <a:off x="107507" y="2348880"/>
          <a:ext cx="8813470" cy="3266836"/>
        </p:xfrm>
        <a:graphic>
          <a:graphicData uri="http://schemas.openxmlformats.org/drawingml/2006/table">
            <a:tbl>
              <a:tblPr firstRow="1" bandRow="1">
                <a:tableStyleId>{5C22544A-7EE6-4342-B048-85BDC9FD1C3A}</a:tableStyleId>
              </a:tblPr>
              <a:tblGrid>
                <a:gridCol w="1101684"/>
                <a:gridCol w="1101684"/>
                <a:gridCol w="1101684"/>
                <a:gridCol w="1101684"/>
                <a:gridCol w="1065869"/>
                <a:gridCol w="936104"/>
                <a:gridCol w="1224136"/>
                <a:gridCol w="1180625"/>
              </a:tblGrid>
              <a:tr h="538986">
                <a:tc>
                  <a:txBody>
                    <a:bodyPr/>
                    <a:lstStyle/>
                    <a:p>
                      <a:r>
                        <a:rPr kumimoji="1" lang="en-US" altLang="ja-JP" b="0" dirty="0" smtClean="0"/>
                        <a:t>AGPLv3</a:t>
                      </a:r>
                      <a:endParaRPr kumimoji="1" lang="ja-JP" altLang="en-US" b="0" dirty="0"/>
                    </a:p>
                  </a:txBody>
                  <a:tcPr/>
                </a:tc>
                <a:tc>
                  <a:txBody>
                    <a:bodyPr/>
                    <a:lstStyle/>
                    <a:p>
                      <a:r>
                        <a:rPr kumimoji="1" lang="en-US" altLang="ja-JP" b="0" dirty="0" smtClean="0"/>
                        <a:t>APLv1.0</a:t>
                      </a:r>
                      <a:endParaRPr kumimoji="1" lang="ja-JP" altLang="en-US" b="0" dirty="0"/>
                    </a:p>
                  </a:txBody>
                  <a:tcPr/>
                </a:tc>
                <a:tc>
                  <a:txBody>
                    <a:bodyPr/>
                    <a:lstStyle/>
                    <a:p>
                      <a:r>
                        <a:rPr kumimoji="1" lang="en-US" altLang="ja-JP" b="0" dirty="0" smtClean="0"/>
                        <a:t>APLv1.1</a:t>
                      </a:r>
                      <a:endParaRPr kumimoji="1" lang="ja-JP" altLang="en-US" b="0" dirty="0"/>
                    </a:p>
                  </a:txBody>
                  <a:tcPr/>
                </a:tc>
                <a:tc>
                  <a:txBody>
                    <a:bodyPr/>
                    <a:lstStyle/>
                    <a:p>
                      <a:r>
                        <a:rPr kumimoji="1" lang="en-US" altLang="ja-JP" b="0" dirty="0" smtClean="0"/>
                        <a:t>APLv2.0</a:t>
                      </a:r>
                      <a:endParaRPr kumimoji="1" lang="ja-JP" altLang="en-US" b="0" dirty="0"/>
                    </a:p>
                  </a:txBody>
                  <a:tcPr/>
                </a:tc>
                <a:tc>
                  <a:txBody>
                    <a:bodyPr/>
                    <a:lstStyle/>
                    <a:p>
                      <a:r>
                        <a:rPr kumimoji="1" lang="en-US" altLang="ja-JP" b="0" dirty="0" smtClean="0"/>
                        <a:t>BSD2</a:t>
                      </a:r>
                      <a:endParaRPr kumimoji="1" lang="ja-JP" altLang="en-US" b="0" dirty="0"/>
                    </a:p>
                  </a:txBody>
                  <a:tcPr/>
                </a:tc>
                <a:tc>
                  <a:txBody>
                    <a:bodyPr/>
                    <a:lstStyle/>
                    <a:p>
                      <a:r>
                        <a:rPr kumimoji="1" lang="en-US" altLang="ja-JP" b="0" dirty="0" smtClean="0"/>
                        <a:t>BSD3</a:t>
                      </a:r>
                      <a:endParaRPr kumimoji="1" lang="ja-JP" altLang="en-US" b="0" dirty="0"/>
                    </a:p>
                  </a:txBody>
                  <a:tcPr/>
                </a:tc>
                <a:tc>
                  <a:txBody>
                    <a:bodyPr/>
                    <a:lstStyle/>
                    <a:p>
                      <a:r>
                        <a:rPr kumimoji="1" lang="en-US" altLang="ja-JP" b="0" dirty="0" smtClean="0"/>
                        <a:t>BSD4</a:t>
                      </a:r>
                      <a:endParaRPr kumimoji="1" lang="ja-JP" altLang="en-US" b="0" dirty="0"/>
                    </a:p>
                  </a:txBody>
                  <a:tcPr/>
                </a:tc>
                <a:tc>
                  <a:txBody>
                    <a:bodyPr/>
                    <a:lstStyle/>
                    <a:p>
                      <a:r>
                        <a:rPr kumimoji="1" lang="en-US" altLang="ja-JP" b="0" dirty="0" smtClean="0"/>
                        <a:t>CPLv1.0</a:t>
                      </a:r>
                      <a:endParaRPr kumimoji="1" lang="ja-JP" altLang="en-US" b="0" dirty="0"/>
                    </a:p>
                  </a:txBody>
                  <a:tcPr/>
                </a:tc>
              </a:tr>
              <a:tr h="541134">
                <a:tc>
                  <a:txBody>
                    <a:bodyPr/>
                    <a:lstStyle/>
                    <a:p>
                      <a:r>
                        <a:rPr kumimoji="1" lang="en-US" altLang="ja-JP" dirty="0" smtClean="0"/>
                        <a:t>AGPLv3</a:t>
                      </a:r>
                      <a:endParaRPr kumimoji="1" lang="ja-JP" altLang="en-US" dirty="0"/>
                    </a:p>
                  </a:txBody>
                  <a:tcPr/>
                </a:tc>
                <a:tc>
                  <a:txBody>
                    <a:bodyPr/>
                    <a:lstStyle/>
                    <a:p>
                      <a:r>
                        <a:rPr kumimoji="1" lang="en-US" altLang="ja-JP" dirty="0" smtClean="0"/>
                        <a:t>APLv1.0</a:t>
                      </a:r>
                      <a:endParaRPr kumimoji="1" lang="ja-JP" altLang="en-US" dirty="0"/>
                    </a:p>
                  </a:txBody>
                  <a:tcPr/>
                </a:tc>
                <a:tc>
                  <a:txBody>
                    <a:bodyPr/>
                    <a:lstStyle/>
                    <a:p>
                      <a:r>
                        <a:rPr kumimoji="1" lang="en-US" altLang="ja-JP" dirty="0" smtClean="0"/>
                        <a:t>APLv1.1</a:t>
                      </a:r>
                      <a:endParaRPr kumimoji="1" lang="ja-JP" altLang="en-US" dirty="0"/>
                    </a:p>
                  </a:txBody>
                  <a:tcPr/>
                </a:tc>
                <a:tc>
                  <a:txBody>
                    <a:bodyPr/>
                    <a:lstStyle/>
                    <a:p>
                      <a:r>
                        <a:rPr kumimoji="1" lang="en-US" altLang="ja-JP" dirty="0" smtClean="0"/>
                        <a:t>APLv2.0</a:t>
                      </a:r>
                      <a:endParaRPr kumimoji="1" lang="ja-JP" altLang="en-US" dirty="0"/>
                    </a:p>
                  </a:txBody>
                  <a:tcPr/>
                </a:tc>
                <a:tc>
                  <a:txBody>
                    <a:bodyPr/>
                    <a:lstStyle/>
                    <a:p>
                      <a:r>
                        <a:rPr kumimoji="1" lang="en-US" altLang="ja-JP" dirty="0" smtClean="0"/>
                        <a:t>BSD2</a:t>
                      </a:r>
                      <a:endParaRPr kumimoji="1" lang="ja-JP" altLang="en-US" dirty="0"/>
                    </a:p>
                  </a:txBody>
                  <a:tcPr/>
                </a:tc>
                <a:tc>
                  <a:txBody>
                    <a:bodyPr/>
                    <a:lstStyle/>
                    <a:p>
                      <a:r>
                        <a:rPr kumimoji="1" lang="en-US" altLang="ja-JP" dirty="0" smtClean="0">
                          <a:solidFill>
                            <a:srgbClr val="FF0000"/>
                          </a:solidFill>
                        </a:rPr>
                        <a:t>BSD2</a:t>
                      </a:r>
                      <a:endParaRPr kumimoji="1" lang="ja-JP" altLang="en-US" dirty="0">
                        <a:solidFill>
                          <a:srgbClr val="FF0000"/>
                        </a:solidFill>
                      </a:endParaRPr>
                    </a:p>
                  </a:txBody>
                  <a:tcPr/>
                </a:tc>
                <a:tc>
                  <a:txBody>
                    <a:bodyPr/>
                    <a:lstStyle/>
                    <a:p>
                      <a:r>
                        <a:rPr kumimoji="1" lang="en-US" altLang="ja-JP" dirty="0" smtClean="0"/>
                        <a:t>BSD4</a:t>
                      </a:r>
                      <a:endParaRPr kumimoji="1" lang="ja-JP" altLang="en-US" dirty="0"/>
                    </a:p>
                  </a:txBody>
                  <a:tcPr/>
                </a:tc>
                <a:tc>
                  <a:txBody>
                    <a:bodyPr/>
                    <a:lstStyle/>
                    <a:p>
                      <a:r>
                        <a:rPr kumimoji="1" lang="en-US" altLang="ja-JP" dirty="0" smtClean="0"/>
                        <a:t>CPLv1.0</a:t>
                      </a:r>
                      <a:endParaRPr kumimoji="1" lang="ja-JP" altLang="en-US" dirty="0"/>
                    </a:p>
                  </a:txBody>
                  <a:tcPr/>
                </a:tc>
              </a:tr>
              <a:tr h="541134">
                <a:tc>
                  <a:txBody>
                    <a:bodyPr/>
                    <a:lstStyle/>
                    <a:p>
                      <a:r>
                        <a:rPr kumimoji="1" lang="en-US" altLang="ja-JP" dirty="0" smtClean="0">
                          <a:solidFill>
                            <a:schemeClr val="bg1"/>
                          </a:solidFill>
                        </a:rPr>
                        <a:t>EPLv1.0</a:t>
                      </a:r>
                      <a:endParaRPr kumimoji="1" lang="ja-JP" altLang="en-US" dirty="0">
                        <a:solidFill>
                          <a:schemeClr val="bg1"/>
                        </a:solidFill>
                      </a:endParaRPr>
                    </a:p>
                  </a:txBody>
                  <a:tcPr>
                    <a:solidFill>
                      <a:schemeClr val="accent1"/>
                    </a:solidFill>
                  </a:tcPr>
                </a:tc>
                <a:tc>
                  <a:txBody>
                    <a:bodyPr/>
                    <a:lstStyle/>
                    <a:p>
                      <a:r>
                        <a:rPr kumimoji="1" lang="en-US" altLang="ja-JP" dirty="0" smtClean="0">
                          <a:solidFill>
                            <a:schemeClr val="bg1"/>
                          </a:solidFill>
                        </a:rPr>
                        <a:t>GPLv1</a:t>
                      </a:r>
                      <a:endParaRPr kumimoji="1" lang="ja-JP" altLang="en-US" dirty="0">
                        <a:solidFill>
                          <a:schemeClr val="bg1"/>
                        </a:solidFill>
                      </a:endParaRPr>
                    </a:p>
                  </a:txBody>
                  <a:tcPr>
                    <a:solidFill>
                      <a:schemeClr val="accent1"/>
                    </a:solidFill>
                  </a:tcPr>
                </a:tc>
                <a:tc>
                  <a:txBody>
                    <a:bodyPr/>
                    <a:lstStyle/>
                    <a:p>
                      <a:r>
                        <a:rPr kumimoji="1" lang="en-US" altLang="ja-JP" dirty="0" smtClean="0">
                          <a:solidFill>
                            <a:schemeClr val="bg1"/>
                          </a:solidFill>
                        </a:rPr>
                        <a:t>GPLv2</a:t>
                      </a:r>
                      <a:endParaRPr kumimoji="1" lang="ja-JP" altLang="en-US" dirty="0">
                        <a:solidFill>
                          <a:schemeClr val="bg1"/>
                        </a:solidFill>
                      </a:endParaRPr>
                    </a:p>
                  </a:txBody>
                  <a:tcPr>
                    <a:solidFill>
                      <a:schemeClr val="accent1"/>
                    </a:solidFill>
                  </a:tcPr>
                </a:tc>
                <a:tc>
                  <a:txBody>
                    <a:bodyPr/>
                    <a:lstStyle/>
                    <a:p>
                      <a:r>
                        <a:rPr kumimoji="1" lang="en-US" altLang="ja-JP" dirty="0" smtClean="0">
                          <a:solidFill>
                            <a:schemeClr val="bg1"/>
                          </a:solidFill>
                        </a:rPr>
                        <a:t>GPLv3</a:t>
                      </a:r>
                      <a:endParaRPr kumimoji="1" lang="ja-JP" altLang="en-US" dirty="0">
                        <a:solidFill>
                          <a:schemeClr val="bg1"/>
                        </a:solidFill>
                      </a:endParaRPr>
                    </a:p>
                  </a:txBody>
                  <a:tcPr>
                    <a:solidFill>
                      <a:schemeClr val="accent1"/>
                    </a:solidFill>
                  </a:tcPr>
                </a:tc>
                <a:tc>
                  <a:txBody>
                    <a:bodyPr/>
                    <a:lstStyle/>
                    <a:p>
                      <a:r>
                        <a:rPr kumimoji="1" lang="en-US" altLang="ja-JP" dirty="0" smtClean="0">
                          <a:solidFill>
                            <a:schemeClr val="bg1"/>
                          </a:solidFill>
                        </a:rPr>
                        <a:t>LGPLv2.1</a:t>
                      </a:r>
                      <a:endParaRPr kumimoji="1" lang="ja-JP" altLang="en-US" dirty="0">
                        <a:solidFill>
                          <a:schemeClr val="bg1"/>
                        </a:solidFill>
                      </a:endParaRPr>
                    </a:p>
                  </a:txBody>
                  <a:tcPr>
                    <a:solidFill>
                      <a:schemeClr val="accent1"/>
                    </a:solidFill>
                  </a:tcPr>
                </a:tc>
                <a:tc>
                  <a:txBody>
                    <a:bodyPr/>
                    <a:lstStyle/>
                    <a:p>
                      <a:r>
                        <a:rPr kumimoji="1" lang="en-US" altLang="ja-JP" dirty="0" smtClean="0">
                          <a:solidFill>
                            <a:schemeClr val="bg1"/>
                          </a:solidFill>
                        </a:rPr>
                        <a:t>LGPLv3</a:t>
                      </a:r>
                      <a:endParaRPr kumimoji="1" lang="ja-JP" altLang="en-US" dirty="0">
                        <a:solidFill>
                          <a:schemeClr val="bg1"/>
                        </a:solidFill>
                      </a:endParaRPr>
                    </a:p>
                  </a:txBody>
                  <a:tcPr>
                    <a:solidFill>
                      <a:schemeClr val="accent1"/>
                    </a:solidFill>
                  </a:tcPr>
                </a:tc>
                <a:tc>
                  <a:txBody>
                    <a:bodyPr/>
                    <a:lstStyle/>
                    <a:p>
                      <a:r>
                        <a:rPr kumimoji="1" lang="en-US" altLang="ja-JP" dirty="0" err="1" smtClean="0">
                          <a:solidFill>
                            <a:schemeClr val="bg1"/>
                          </a:solidFill>
                        </a:rPr>
                        <a:t>LibraryGPL</a:t>
                      </a:r>
                      <a:endParaRPr kumimoji="1" lang="ja-JP" altLang="en-US" dirty="0">
                        <a:solidFill>
                          <a:schemeClr val="bg1"/>
                        </a:solidFill>
                      </a:endParaRPr>
                    </a:p>
                  </a:txBody>
                  <a:tcPr>
                    <a:solidFill>
                      <a:schemeClr val="accent1"/>
                    </a:solidFill>
                  </a:tcPr>
                </a:tc>
                <a:tc>
                  <a:txBody>
                    <a:bodyPr/>
                    <a:lstStyle/>
                    <a:p>
                      <a:r>
                        <a:rPr kumimoji="1" lang="en-US" altLang="ja-JP" dirty="0" smtClean="0">
                          <a:solidFill>
                            <a:schemeClr val="bg1"/>
                          </a:solidFill>
                        </a:rPr>
                        <a:t>MIT</a:t>
                      </a:r>
                      <a:endParaRPr kumimoji="1" lang="ja-JP" altLang="en-US" dirty="0">
                        <a:solidFill>
                          <a:schemeClr val="bg1"/>
                        </a:solidFill>
                      </a:endParaRPr>
                    </a:p>
                  </a:txBody>
                  <a:tcPr>
                    <a:solidFill>
                      <a:schemeClr val="accent1"/>
                    </a:solidFill>
                  </a:tcPr>
                </a:tc>
              </a:tr>
              <a:tr h="541134">
                <a:tc>
                  <a:txBody>
                    <a:bodyPr/>
                    <a:lstStyle/>
                    <a:p>
                      <a:r>
                        <a:rPr kumimoji="1" lang="en-US" altLang="ja-JP" dirty="0" smtClean="0">
                          <a:solidFill>
                            <a:srgbClr val="FF0000"/>
                          </a:solidFill>
                        </a:rPr>
                        <a:t>CPLv1.0</a:t>
                      </a:r>
                      <a:endParaRPr kumimoji="1" lang="ja-JP" altLang="en-US" dirty="0">
                        <a:solidFill>
                          <a:srgbClr val="FF0000"/>
                        </a:solidFill>
                      </a:endParaRPr>
                    </a:p>
                  </a:txBody>
                  <a:tcPr/>
                </a:tc>
                <a:tc>
                  <a:txBody>
                    <a:bodyPr/>
                    <a:lstStyle/>
                    <a:p>
                      <a:r>
                        <a:rPr kumimoji="1" lang="en-US" altLang="ja-JP" dirty="0" smtClean="0">
                          <a:solidFill>
                            <a:srgbClr val="FF0000"/>
                          </a:solidFill>
                        </a:rPr>
                        <a:t>GPLv2</a:t>
                      </a:r>
                      <a:endParaRPr kumimoji="1" lang="ja-JP" altLang="en-US" dirty="0">
                        <a:solidFill>
                          <a:srgbClr val="FF0000"/>
                        </a:solidFill>
                      </a:endParaRPr>
                    </a:p>
                  </a:txBody>
                  <a:tcPr/>
                </a:tc>
                <a:tc>
                  <a:txBody>
                    <a:bodyPr/>
                    <a:lstStyle/>
                    <a:p>
                      <a:r>
                        <a:rPr kumimoji="1" lang="en-US" altLang="ja-JP" dirty="0" smtClean="0"/>
                        <a:t>GPLv2</a:t>
                      </a:r>
                      <a:endParaRPr kumimoji="1" lang="ja-JP" altLang="en-US" dirty="0"/>
                    </a:p>
                  </a:txBody>
                  <a:tcPr/>
                </a:tc>
                <a:tc>
                  <a:txBody>
                    <a:bodyPr/>
                    <a:lstStyle/>
                    <a:p>
                      <a:r>
                        <a:rPr kumimoji="1" lang="en-US" altLang="ja-JP" dirty="0" smtClean="0">
                          <a:solidFill>
                            <a:srgbClr val="FF0000"/>
                          </a:solidFill>
                        </a:rPr>
                        <a:t>AGPLv3</a:t>
                      </a:r>
                      <a:endParaRPr kumimoji="1" lang="ja-JP" altLang="en-US" dirty="0">
                        <a:solidFill>
                          <a:srgbClr val="FF0000"/>
                        </a:solidFill>
                      </a:endParaRPr>
                    </a:p>
                  </a:txBody>
                  <a:tcPr/>
                </a:tc>
                <a:tc>
                  <a:txBody>
                    <a:bodyPr/>
                    <a:lstStyle/>
                    <a:p>
                      <a:r>
                        <a:rPr kumimoji="1" lang="en-US" altLang="ja-JP" dirty="0" smtClean="0"/>
                        <a:t>LGPLv2.1</a:t>
                      </a:r>
                      <a:endParaRPr kumimoji="1" lang="ja-JP" altLang="en-US" dirty="0"/>
                    </a:p>
                  </a:txBody>
                  <a:tcPr/>
                </a:tc>
                <a:tc>
                  <a:txBody>
                    <a:bodyPr/>
                    <a:lstStyle/>
                    <a:p>
                      <a:r>
                        <a:rPr kumimoji="1" lang="en-US" altLang="ja-JP" dirty="0" smtClean="0"/>
                        <a:t>LGPLv3</a:t>
                      </a:r>
                      <a:endParaRPr kumimoji="1" lang="ja-JP" altLang="en-US" dirty="0"/>
                    </a:p>
                  </a:txBody>
                  <a:tcPr/>
                </a:tc>
                <a:tc>
                  <a:txBody>
                    <a:bodyPr/>
                    <a:lstStyle/>
                    <a:p>
                      <a:r>
                        <a:rPr kumimoji="1" lang="en-US" altLang="ja-JP" dirty="0" err="1" smtClean="0"/>
                        <a:t>LibraryGPL</a:t>
                      </a:r>
                      <a:endParaRPr kumimoji="1" lang="ja-JP" altLang="en-US" dirty="0"/>
                    </a:p>
                  </a:txBody>
                  <a:tcPr/>
                </a:tc>
                <a:tc>
                  <a:txBody>
                    <a:bodyPr/>
                    <a:lstStyle/>
                    <a:p>
                      <a:r>
                        <a:rPr kumimoji="1" lang="en-US" altLang="ja-JP" dirty="0" smtClean="0"/>
                        <a:t>MIT</a:t>
                      </a:r>
                      <a:endParaRPr kumimoji="1" lang="ja-JP" altLang="en-US" dirty="0"/>
                    </a:p>
                  </a:txBody>
                  <a:tcPr/>
                </a:tc>
              </a:tr>
              <a:tr h="541134">
                <a:tc>
                  <a:txBody>
                    <a:bodyPr/>
                    <a:lstStyle/>
                    <a:p>
                      <a:r>
                        <a:rPr kumimoji="1" lang="en-US" altLang="ja-JP" dirty="0" smtClean="0">
                          <a:solidFill>
                            <a:schemeClr val="bg1"/>
                          </a:solidFill>
                        </a:rPr>
                        <a:t>MPLv1.1</a:t>
                      </a:r>
                      <a:endParaRPr kumimoji="1" lang="ja-JP" altLang="en-US" dirty="0">
                        <a:solidFill>
                          <a:schemeClr val="bg1"/>
                        </a:solidFill>
                      </a:endParaRPr>
                    </a:p>
                  </a:txBody>
                  <a:tcPr>
                    <a:solidFill>
                      <a:schemeClr val="accent1"/>
                    </a:solidFill>
                  </a:tcPr>
                </a:tc>
                <a:tc>
                  <a:txBody>
                    <a:bodyPr/>
                    <a:lstStyle/>
                    <a:p>
                      <a:r>
                        <a:rPr kumimoji="1" lang="en-US" altLang="ja-JP" dirty="0" smtClean="0">
                          <a:solidFill>
                            <a:schemeClr val="bg1"/>
                          </a:solidFill>
                        </a:rPr>
                        <a:t>MPLv2.0</a:t>
                      </a:r>
                      <a:endParaRPr kumimoji="1" lang="ja-JP" altLang="en-US" dirty="0">
                        <a:solidFill>
                          <a:schemeClr val="bg1"/>
                        </a:solidFill>
                      </a:endParaRPr>
                    </a:p>
                  </a:txBody>
                  <a:tcPr>
                    <a:solidFill>
                      <a:schemeClr val="accent1"/>
                    </a:solidFill>
                  </a:tcPr>
                </a:tc>
                <a:tc>
                  <a:txBody>
                    <a:bodyPr/>
                    <a:lstStyle/>
                    <a:p>
                      <a:r>
                        <a:rPr kumimoji="1" lang="en-US" altLang="ja-JP" dirty="0" smtClean="0">
                          <a:solidFill>
                            <a:schemeClr val="bg1"/>
                          </a:solidFill>
                        </a:rPr>
                        <a:t>NPLv1.1</a:t>
                      </a:r>
                      <a:endParaRPr kumimoji="1" lang="ja-JP" altLang="en-US" dirty="0">
                        <a:solidFill>
                          <a:schemeClr val="bg1"/>
                        </a:solidFill>
                      </a:endParaRPr>
                    </a:p>
                  </a:txBody>
                  <a:tcPr>
                    <a:solidFill>
                      <a:schemeClr val="accent1"/>
                    </a:solidFill>
                  </a:tcPr>
                </a:tc>
                <a:tc>
                  <a:txBody>
                    <a:bodyPr/>
                    <a:lstStyle/>
                    <a:p>
                      <a:endParaRPr kumimoji="1" lang="ja-JP" altLang="en-US" dirty="0">
                        <a:solidFill>
                          <a:schemeClr val="bg1"/>
                        </a:solidFill>
                      </a:endParaRPr>
                    </a:p>
                  </a:txBody>
                  <a:tcPr>
                    <a:solidFill>
                      <a:schemeClr val="accent1"/>
                    </a:solidFill>
                  </a:tcPr>
                </a:tc>
                <a:tc>
                  <a:txBody>
                    <a:bodyPr/>
                    <a:lstStyle/>
                    <a:p>
                      <a:endParaRPr kumimoji="1" lang="ja-JP" altLang="en-US" dirty="0">
                        <a:solidFill>
                          <a:schemeClr val="bg1"/>
                        </a:solidFill>
                      </a:endParaRPr>
                    </a:p>
                  </a:txBody>
                  <a:tcPr>
                    <a:solidFill>
                      <a:schemeClr val="accent1"/>
                    </a:solidFill>
                  </a:tcPr>
                </a:tc>
                <a:tc>
                  <a:txBody>
                    <a:bodyPr/>
                    <a:lstStyle/>
                    <a:p>
                      <a:endParaRPr kumimoji="1" lang="ja-JP" altLang="en-US" dirty="0">
                        <a:solidFill>
                          <a:schemeClr val="bg1"/>
                        </a:solidFill>
                      </a:endParaRPr>
                    </a:p>
                  </a:txBody>
                  <a:tcPr>
                    <a:solidFill>
                      <a:schemeClr val="accent1"/>
                    </a:solidFill>
                  </a:tcPr>
                </a:tc>
                <a:tc>
                  <a:txBody>
                    <a:bodyPr/>
                    <a:lstStyle/>
                    <a:p>
                      <a:endParaRPr kumimoji="1" lang="ja-JP" altLang="en-US" dirty="0">
                        <a:solidFill>
                          <a:schemeClr val="bg1"/>
                        </a:solidFill>
                      </a:endParaRPr>
                    </a:p>
                  </a:txBody>
                  <a:tcPr>
                    <a:solidFill>
                      <a:schemeClr val="accent1"/>
                    </a:solidFill>
                  </a:tcPr>
                </a:tc>
                <a:tc>
                  <a:txBody>
                    <a:bodyPr/>
                    <a:lstStyle/>
                    <a:p>
                      <a:endParaRPr kumimoji="1" lang="ja-JP" altLang="en-US" dirty="0">
                        <a:solidFill>
                          <a:schemeClr val="bg1"/>
                        </a:solidFill>
                      </a:endParaRPr>
                    </a:p>
                  </a:txBody>
                  <a:tcPr>
                    <a:solidFill>
                      <a:schemeClr val="accent1"/>
                    </a:solidFill>
                  </a:tcPr>
                </a:tc>
              </a:tr>
              <a:tr h="563314">
                <a:tc>
                  <a:txBody>
                    <a:bodyPr/>
                    <a:lstStyle/>
                    <a:p>
                      <a:r>
                        <a:rPr kumimoji="1" lang="en-US" altLang="ja-JP" dirty="0" smtClean="0"/>
                        <a:t>MPLv1.1</a:t>
                      </a:r>
                      <a:endParaRPr kumimoji="1" lang="ja-JP" altLang="en-US" dirty="0"/>
                    </a:p>
                  </a:txBody>
                  <a:tcPr/>
                </a:tc>
                <a:tc>
                  <a:txBody>
                    <a:bodyPr/>
                    <a:lstStyle/>
                    <a:p>
                      <a:r>
                        <a:rPr kumimoji="1" lang="en-US" altLang="ja-JP" dirty="0" smtClean="0"/>
                        <a:t>MPLv2.0</a:t>
                      </a:r>
                      <a:endParaRPr kumimoji="1" lang="ja-JP" altLang="en-US" dirty="0"/>
                    </a:p>
                  </a:txBody>
                  <a:tcPr/>
                </a:tc>
                <a:tc>
                  <a:txBody>
                    <a:bodyPr/>
                    <a:lstStyle/>
                    <a:p>
                      <a:r>
                        <a:rPr kumimoji="1" lang="en-US" altLang="ja-JP" dirty="0" smtClean="0"/>
                        <a:t>NPLv1.1</a:t>
                      </a:r>
                      <a:endParaRPr kumimoji="1" lang="ja-JP" altLang="en-US" dirty="0"/>
                    </a:p>
                  </a:txBody>
                  <a:tcPr/>
                </a:tc>
                <a:tc>
                  <a:txBody>
                    <a:bodyPr/>
                    <a:lstStyle/>
                    <a:p>
                      <a:endParaRPr kumimoji="1" lang="ja-JP" altLang="en-US" dirty="0"/>
                    </a:p>
                  </a:txBody>
                  <a:tcPr/>
                </a:tc>
                <a:tc>
                  <a:txBody>
                    <a:bodyPr/>
                    <a:lstStyle/>
                    <a:p>
                      <a:endParaRPr kumimoji="1" lang="ja-JP" altLang="en-US"/>
                    </a:p>
                  </a:txBody>
                  <a:tcPr/>
                </a:tc>
                <a:tc>
                  <a:txBody>
                    <a:bodyPr/>
                    <a:lstStyle/>
                    <a:p>
                      <a:endParaRPr kumimoji="1" lang="ja-JP" altLang="en-US"/>
                    </a:p>
                  </a:txBody>
                  <a:tcPr/>
                </a:tc>
                <a:tc>
                  <a:txBody>
                    <a:bodyPr/>
                    <a:lstStyle/>
                    <a:p>
                      <a:endParaRPr kumimoji="1" lang="ja-JP" altLang="en-US"/>
                    </a:p>
                  </a:txBody>
                  <a:tcPr/>
                </a:tc>
                <a:tc>
                  <a:txBody>
                    <a:bodyPr/>
                    <a:lstStyle/>
                    <a:p>
                      <a:endParaRPr kumimoji="1" lang="ja-JP" altLang="en-US" dirty="0"/>
                    </a:p>
                  </a:txBody>
                  <a:tcPr/>
                </a:tc>
              </a:tr>
            </a:tbl>
          </a:graphicData>
        </a:graphic>
      </p:graphicFrame>
      <p:sp>
        <p:nvSpPr>
          <p:cNvPr id="6" name="テキスト ボックス 5"/>
          <p:cNvSpPr txBox="1"/>
          <p:nvPr/>
        </p:nvSpPr>
        <p:spPr>
          <a:xfrm>
            <a:off x="539552" y="6061266"/>
            <a:ext cx="1314784" cy="369332"/>
          </a:xfrm>
          <a:prstGeom prst="rect">
            <a:avLst/>
          </a:prstGeom>
          <a:noFill/>
        </p:spPr>
        <p:txBody>
          <a:bodyPr wrap="none" rtlCol="0">
            <a:spAutoFit/>
          </a:bodyPr>
          <a:lstStyle/>
          <a:p>
            <a:r>
              <a:rPr lang="ja-JP" altLang="en-US" dirty="0">
                <a:solidFill>
                  <a:prstClr val="black"/>
                </a:solidFill>
                <a:latin typeface="Calibri"/>
                <a:ea typeface="ＭＳ Ｐゴシック"/>
              </a:rPr>
              <a:t>間違い</a:t>
            </a:r>
            <a:r>
              <a:rPr lang="en-US" altLang="ja-JP" dirty="0">
                <a:solidFill>
                  <a:prstClr val="black"/>
                </a:solidFill>
                <a:latin typeface="Calibri"/>
                <a:ea typeface="ＭＳ Ｐゴシック"/>
              </a:rPr>
              <a:t>:</a:t>
            </a:r>
            <a:r>
              <a:rPr lang="ja-JP" altLang="en-US" dirty="0">
                <a:solidFill>
                  <a:prstClr val="black"/>
                </a:solidFill>
                <a:latin typeface="Calibri"/>
                <a:ea typeface="ＭＳ Ｐゴシック"/>
              </a:rPr>
              <a:t>４個</a:t>
            </a:r>
          </a:p>
        </p:txBody>
      </p:sp>
      <p:sp>
        <p:nvSpPr>
          <p:cNvPr id="5" name="スライド番号プレースホルダー 4"/>
          <p:cNvSpPr>
            <a:spLocks noGrp="1"/>
          </p:cNvSpPr>
          <p:nvPr>
            <p:ph type="sldNum" sz="quarter" idx="12"/>
          </p:nvPr>
        </p:nvSpPr>
        <p:spPr/>
        <p:txBody>
          <a:bodyPr/>
          <a:lstStyle/>
          <a:p>
            <a:fld id="{A9266816-51D9-4DF1-A67E-814F1E75FC26}" type="slidenum">
              <a:rPr lang="ja-JP" altLang="en-US" smtClean="0">
                <a:solidFill>
                  <a:prstClr val="white"/>
                </a:solidFill>
              </a:rPr>
              <a:pPr/>
              <a:t>24</a:t>
            </a:fld>
            <a:endParaRPr lang="ja-JP" altLang="en-US">
              <a:solidFill>
                <a:prstClr val="white"/>
              </a:solidFill>
            </a:endParaRPr>
          </a:p>
        </p:txBody>
      </p:sp>
    </p:spTree>
    <p:extLst>
      <p:ext uri="{BB962C8B-B14F-4D97-AF65-F5344CB8AC3E}">
        <p14:creationId xmlns:p14="http://schemas.microsoft.com/office/powerpoint/2010/main" val="2264506506"/>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err="1" smtClean="0"/>
              <a:t>BayesFilter</a:t>
            </a:r>
            <a:r>
              <a:rPr lang="ja-JP" altLang="en-US" dirty="0" smtClean="0"/>
              <a:t>分結果</a:t>
            </a:r>
            <a:endParaRPr kumimoji="1" lang="ja-JP" altLang="en-US" dirty="0"/>
          </a:p>
        </p:txBody>
      </p:sp>
      <p:graphicFrame>
        <p:nvGraphicFramePr>
          <p:cNvPr id="7" name="表 6"/>
          <p:cNvGraphicFramePr>
            <a:graphicFrameLocks noGrp="1"/>
          </p:cNvGraphicFramePr>
          <p:nvPr>
            <p:extLst/>
          </p:nvPr>
        </p:nvGraphicFramePr>
        <p:xfrm>
          <a:off x="179512" y="2348880"/>
          <a:ext cx="8813470" cy="3365782"/>
        </p:xfrm>
        <a:graphic>
          <a:graphicData uri="http://schemas.openxmlformats.org/drawingml/2006/table">
            <a:tbl>
              <a:tblPr firstRow="1" bandRow="1">
                <a:tableStyleId>{7DF18680-E054-41AD-8BC1-D1AEF772440D}</a:tableStyleId>
              </a:tblPr>
              <a:tblGrid>
                <a:gridCol w="1101684"/>
                <a:gridCol w="1101684"/>
                <a:gridCol w="1101684"/>
                <a:gridCol w="1101684"/>
                <a:gridCol w="1065869"/>
                <a:gridCol w="936104"/>
                <a:gridCol w="1224136"/>
                <a:gridCol w="1180625"/>
              </a:tblGrid>
              <a:tr h="538986">
                <a:tc>
                  <a:txBody>
                    <a:bodyPr/>
                    <a:lstStyle/>
                    <a:p>
                      <a:r>
                        <a:rPr kumimoji="1" lang="en-US" altLang="ja-JP" dirty="0" smtClean="0"/>
                        <a:t>AGPLv3</a:t>
                      </a:r>
                      <a:endParaRPr kumimoji="1" lang="ja-JP" altLang="en-US" b="0" dirty="0"/>
                    </a:p>
                  </a:txBody>
                  <a:tcPr/>
                </a:tc>
                <a:tc>
                  <a:txBody>
                    <a:bodyPr/>
                    <a:lstStyle/>
                    <a:p>
                      <a:r>
                        <a:rPr kumimoji="1" lang="en-US" altLang="ja-JP" dirty="0" smtClean="0"/>
                        <a:t>APLv1.0</a:t>
                      </a:r>
                      <a:endParaRPr kumimoji="1" lang="ja-JP" altLang="en-US" b="0" dirty="0"/>
                    </a:p>
                  </a:txBody>
                  <a:tcPr/>
                </a:tc>
                <a:tc>
                  <a:txBody>
                    <a:bodyPr/>
                    <a:lstStyle/>
                    <a:p>
                      <a:r>
                        <a:rPr kumimoji="1" lang="en-US" altLang="ja-JP" dirty="0" smtClean="0"/>
                        <a:t>APLv1.1</a:t>
                      </a:r>
                      <a:endParaRPr kumimoji="1" lang="ja-JP" altLang="en-US" b="0" dirty="0"/>
                    </a:p>
                  </a:txBody>
                  <a:tcPr/>
                </a:tc>
                <a:tc>
                  <a:txBody>
                    <a:bodyPr/>
                    <a:lstStyle/>
                    <a:p>
                      <a:r>
                        <a:rPr kumimoji="1" lang="en-US" altLang="ja-JP" dirty="0" smtClean="0"/>
                        <a:t>APLv2.0</a:t>
                      </a:r>
                      <a:endParaRPr kumimoji="1" lang="ja-JP" altLang="en-US" b="0" dirty="0"/>
                    </a:p>
                  </a:txBody>
                  <a:tcPr/>
                </a:tc>
                <a:tc>
                  <a:txBody>
                    <a:bodyPr/>
                    <a:lstStyle/>
                    <a:p>
                      <a:r>
                        <a:rPr kumimoji="1" lang="en-US" altLang="ja-JP" dirty="0" smtClean="0"/>
                        <a:t>BSD2</a:t>
                      </a:r>
                      <a:endParaRPr kumimoji="1" lang="ja-JP" altLang="en-US" b="0" dirty="0"/>
                    </a:p>
                  </a:txBody>
                  <a:tcPr/>
                </a:tc>
                <a:tc>
                  <a:txBody>
                    <a:bodyPr/>
                    <a:lstStyle/>
                    <a:p>
                      <a:r>
                        <a:rPr kumimoji="1" lang="en-US" altLang="ja-JP" dirty="0" smtClean="0"/>
                        <a:t>BSD3</a:t>
                      </a:r>
                      <a:endParaRPr kumimoji="1" lang="ja-JP" altLang="en-US" b="0" dirty="0"/>
                    </a:p>
                  </a:txBody>
                  <a:tcPr/>
                </a:tc>
                <a:tc>
                  <a:txBody>
                    <a:bodyPr/>
                    <a:lstStyle/>
                    <a:p>
                      <a:r>
                        <a:rPr kumimoji="1" lang="en-US" altLang="ja-JP" dirty="0" smtClean="0"/>
                        <a:t>BSD4</a:t>
                      </a:r>
                      <a:endParaRPr kumimoji="1" lang="ja-JP" altLang="en-US" b="0" dirty="0"/>
                    </a:p>
                  </a:txBody>
                  <a:tcPr/>
                </a:tc>
                <a:tc>
                  <a:txBody>
                    <a:bodyPr/>
                    <a:lstStyle/>
                    <a:p>
                      <a:r>
                        <a:rPr kumimoji="1" lang="en-US" altLang="ja-JP" dirty="0" smtClean="0"/>
                        <a:t>CPLv1.0</a:t>
                      </a:r>
                      <a:endParaRPr kumimoji="1" lang="ja-JP" altLang="en-US" b="0" dirty="0"/>
                    </a:p>
                  </a:txBody>
                  <a:tcPr/>
                </a:tc>
              </a:tr>
              <a:tr h="541134">
                <a:tc>
                  <a:txBody>
                    <a:bodyPr/>
                    <a:lstStyle/>
                    <a:p>
                      <a:r>
                        <a:rPr kumimoji="1" lang="en-US" altLang="ja-JP" dirty="0" smtClean="0">
                          <a:solidFill>
                            <a:srgbClr val="FF0000"/>
                          </a:solidFill>
                        </a:rPr>
                        <a:t>GPLv3</a:t>
                      </a:r>
                      <a:endParaRPr kumimoji="1" lang="ja-JP" altLang="en-US" dirty="0">
                        <a:solidFill>
                          <a:srgbClr val="FF0000"/>
                        </a:solidFill>
                      </a:endParaRPr>
                    </a:p>
                  </a:txBody>
                  <a:tcPr/>
                </a:tc>
                <a:tc>
                  <a:txBody>
                    <a:bodyPr/>
                    <a:lstStyle/>
                    <a:p>
                      <a:r>
                        <a:rPr kumimoji="1" lang="en-US" altLang="ja-JP" dirty="0" smtClean="0"/>
                        <a:t>APLv1.0</a:t>
                      </a:r>
                      <a:endParaRPr kumimoji="1" lang="ja-JP" altLang="en-US" dirty="0"/>
                    </a:p>
                  </a:txBody>
                  <a:tcPr/>
                </a:tc>
                <a:tc>
                  <a:txBody>
                    <a:bodyPr/>
                    <a:lstStyle/>
                    <a:p>
                      <a:r>
                        <a:rPr kumimoji="1" lang="en-US" altLang="ja-JP" dirty="0" smtClean="0"/>
                        <a:t>APLv1.1</a:t>
                      </a:r>
                      <a:endParaRPr kumimoji="1" lang="ja-JP" altLang="en-US" dirty="0"/>
                    </a:p>
                  </a:txBody>
                  <a:tcPr/>
                </a:tc>
                <a:tc>
                  <a:txBody>
                    <a:bodyPr/>
                    <a:lstStyle/>
                    <a:p>
                      <a:r>
                        <a:rPr kumimoji="1" lang="en-US" altLang="ja-JP" dirty="0" smtClean="0"/>
                        <a:t>APLv2.0</a:t>
                      </a:r>
                      <a:endParaRPr kumimoji="1" lang="ja-JP" altLang="en-US" dirty="0"/>
                    </a:p>
                  </a:txBody>
                  <a:tcPr/>
                </a:tc>
                <a:tc>
                  <a:txBody>
                    <a:bodyPr/>
                    <a:lstStyle/>
                    <a:p>
                      <a:r>
                        <a:rPr kumimoji="1" lang="en-US" altLang="ja-JP" dirty="0" smtClean="0">
                          <a:solidFill>
                            <a:srgbClr val="FF0000"/>
                          </a:solidFill>
                        </a:rPr>
                        <a:t>BSD3</a:t>
                      </a:r>
                      <a:endParaRPr kumimoji="1" lang="ja-JP" altLang="en-US" dirty="0">
                        <a:solidFill>
                          <a:srgbClr val="FF0000"/>
                        </a:solidFill>
                      </a:endParaRPr>
                    </a:p>
                  </a:txBody>
                  <a:tcPr/>
                </a:tc>
                <a:tc>
                  <a:txBody>
                    <a:bodyPr/>
                    <a:lstStyle/>
                    <a:p>
                      <a:r>
                        <a:rPr kumimoji="1" lang="en-US" altLang="ja-JP" dirty="0" smtClean="0"/>
                        <a:t>BSD3</a:t>
                      </a:r>
                      <a:endParaRPr kumimoji="1" lang="ja-JP" altLang="en-US" dirty="0">
                        <a:solidFill>
                          <a:schemeClr val="tx1"/>
                        </a:solidFill>
                      </a:endParaRPr>
                    </a:p>
                  </a:txBody>
                  <a:tcPr/>
                </a:tc>
                <a:tc>
                  <a:txBody>
                    <a:bodyPr/>
                    <a:lstStyle/>
                    <a:p>
                      <a:r>
                        <a:rPr kumimoji="1" lang="en-US" altLang="ja-JP" dirty="0" smtClean="0"/>
                        <a:t>BSD4</a:t>
                      </a:r>
                      <a:endParaRPr kumimoji="1" lang="ja-JP" altLang="en-US" dirty="0"/>
                    </a:p>
                  </a:txBody>
                  <a:tcPr/>
                </a:tc>
                <a:tc>
                  <a:txBody>
                    <a:bodyPr/>
                    <a:lstStyle/>
                    <a:p>
                      <a:r>
                        <a:rPr kumimoji="1" lang="en-US" altLang="ja-JP" dirty="0" smtClean="0"/>
                        <a:t>CPLv1.0</a:t>
                      </a:r>
                      <a:endParaRPr kumimoji="1" lang="ja-JP" altLang="en-US" dirty="0"/>
                    </a:p>
                  </a:txBody>
                  <a:tcPr/>
                </a:tc>
              </a:tr>
              <a:tr h="541134">
                <a:tc>
                  <a:txBody>
                    <a:bodyPr/>
                    <a:lstStyle/>
                    <a:p>
                      <a:r>
                        <a:rPr kumimoji="1" lang="en-US" altLang="ja-JP" dirty="0" smtClean="0">
                          <a:solidFill>
                            <a:schemeClr val="bg1"/>
                          </a:solidFill>
                        </a:rPr>
                        <a:t>EPLv1.0</a:t>
                      </a:r>
                      <a:endParaRPr kumimoji="1" lang="ja-JP" altLang="en-US" dirty="0">
                        <a:solidFill>
                          <a:schemeClr val="bg1"/>
                        </a:solidFill>
                      </a:endParaRPr>
                    </a:p>
                  </a:txBody>
                  <a:tcPr>
                    <a:solidFill>
                      <a:schemeClr val="accent5"/>
                    </a:solidFill>
                  </a:tcPr>
                </a:tc>
                <a:tc>
                  <a:txBody>
                    <a:bodyPr/>
                    <a:lstStyle/>
                    <a:p>
                      <a:r>
                        <a:rPr kumimoji="1" lang="en-US" altLang="ja-JP" dirty="0" smtClean="0">
                          <a:solidFill>
                            <a:schemeClr val="bg1"/>
                          </a:solidFill>
                        </a:rPr>
                        <a:t>GPLv1</a:t>
                      </a:r>
                      <a:endParaRPr kumimoji="1" lang="ja-JP" altLang="en-US" dirty="0">
                        <a:solidFill>
                          <a:schemeClr val="bg1"/>
                        </a:solidFill>
                      </a:endParaRPr>
                    </a:p>
                  </a:txBody>
                  <a:tcPr>
                    <a:solidFill>
                      <a:schemeClr val="accent5"/>
                    </a:solidFill>
                  </a:tcPr>
                </a:tc>
                <a:tc>
                  <a:txBody>
                    <a:bodyPr/>
                    <a:lstStyle/>
                    <a:p>
                      <a:r>
                        <a:rPr kumimoji="1" lang="en-US" altLang="ja-JP" dirty="0" smtClean="0">
                          <a:solidFill>
                            <a:schemeClr val="bg1"/>
                          </a:solidFill>
                        </a:rPr>
                        <a:t>GPLv2</a:t>
                      </a:r>
                      <a:endParaRPr kumimoji="1" lang="ja-JP" altLang="en-US" dirty="0">
                        <a:solidFill>
                          <a:schemeClr val="bg1"/>
                        </a:solidFill>
                      </a:endParaRPr>
                    </a:p>
                  </a:txBody>
                  <a:tcPr>
                    <a:solidFill>
                      <a:schemeClr val="accent5"/>
                    </a:solidFill>
                  </a:tcPr>
                </a:tc>
                <a:tc>
                  <a:txBody>
                    <a:bodyPr/>
                    <a:lstStyle/>
                    <a:p>
                      <a:r>
                        <a:rPr kumimoji="1" lang="en-US" altLang="ja-JP" dirty="0" smtClean="0">
                          <a:solidFill>
                            <a:schemeClr val="bg1"/>
                          </a:solidFill>
                        </a:rPr>
                        <a:t>GPLv3</a:t>
                      </a:r>
                      <a:endParaRPr kumimoji="1" lang="ja-JP" altLang="en-US" dirty="0">
                        <a:solidFill>
                          <a:schemeClr val="bg1"/>
                        </a:solidFill>
                      </a:endParaRPr>
                    </a:p>
                  </a:txBody>
                  <a:tcPr>
                    <a:solidFill>
                      <a:schemeClr val="accent5"/>
                    </a:solidFill>
                  </a:tcPr>
                </a:tc>
                <a:tc>
                  <a:txBody>
                    <a:bodyPr/>
                    <a:lstStyle/>
                    <a:p>
                      <a:r>
                        <a:rPr kumimoji="1" lang="en-US" altLang="ja-JP" dirty="0" smtClean="0">
                          <a:solidFill>
                            <a:schemeClr val="bg1"/>
                          </a:solidFill>
                        </a:rPr>
                        <a:t>LGPLv2.1</a:t>
                      </a:r>
                      <a:endParaRPr kumimoji="1" lang="ja-JP" altLang="en-US" dirty="0">
                        <a:solidFill>
                          <a:schemeClr val="bg1"/>
                        </a:solidFill>
                      </a:endParaRPr>
                    </a:p>
                  </a:txBody>
                  <a:tcPr>
                    <a:solidFill>
                      <a:schemeClr val="accent5"/>
                    </a:solidFill>
                  </a:tcPr>
                </a:tc>
                <a:tc>
                  <a:txBody>
                    <a:bodyPr/>
                    <a:lstStyle/>
                    <a:p>
                      <a:r>
                        <a:rPr kumimoji="1" lang="en-US" altLang="ja-JP" dirty="0" smtClean="0">
                          <a:solidFill>
                            <a:schemeClr val="bg1"/>
                          </a:solidFill>
                        </a:rPr>
                        <a:t>LGPLv3</a:t>
                      </a:r>
                      <a:endParaRPr kumimoji="1" lang="ja-JP" altLang="en-US" dirty="0">
                        <a:solidFill>
                          <a:schemeClr val="bg1"/>
                        </a:solidFill>
                      </a:endParaRPr>
                    </a:p>
                  </a:txBody>
                  <a:tcPr>
                    <a:solidFill>
                      <a:schemeClr val="accent5"/>
                    </a:solidFill>
                  </a:tcPr>
                </a:tc>
                <a:tc>
                  <a:txBody>
                    <a:bodyPr/>
                    <a:lstStyle/>
                    <a:p>
                      <a:r>
                        <a:rPr kumimoji="1" lang="en-US" altLang="ja-JP" dirty="0" err="1" smtClean="0">
                          <a:solidFill>
                            <a:schemeClr val="bg1"/>
                          </a:solidFill>
                        </a:rPr>
                        <a:t>LibraryGPL</a:t>
                      </a:r>
                      <a:endParaRPr kumimoji="1" lang="ja-JP" altLang="en-US" dirty="0">
                        <a:solidFill>
                          <a:schemeClr val="bg1"/>
                        </a:solidFill>
                      </a:endParaRPr>
                    </a:p>
                  </a:txBody>
                  <a:tcPr>
                    <a:solidFill>
                      <a:schemeClr val="accent5"/>
                    </a:solidFill>
                  </a:tcPr>
                </a:tc>
                <a:tc>
                  <a:txBody>
                    <a:bodyPr/>
                    <a:lstStyle/>
                    <a:p>
                      <a:r>
                        <a:rPr kumimoji="1" lang="en-US" altLang="ja-JP" dirty="0" smtClean="0">
                          <a:solidFill>
                            <a:schemeClr val="bg1"/>
                          </a:solidFill>
                        </a:rPr>
                        <a:t>MIT</a:t>
                      </a:r>
                      <a:endParaRPr kumimoji="1" lang="ja-JP" altLang="en-US" dirty="0">
                        <a:solidFill>
                          <a:schemeClr val="bg1"/>
                        </a:solidFill>
                      </a:endParaRPr>
                    </a:p>
                  </a:txBody>
                  <a:tcPr>
                    <a:solidFill>
                      <a:schemeClr val="accent5"/>
                    </a:solidFill>
                  </a:tcPr>
                </a:tc>
              </a:tr>
              <a:tr h="541134">
                <a:tc>
                  <a:txBody>
                    <a:bodyPr/>
                    <a:lstStyle/>
                    <a:p>
                      <a:r>
                        <a:rPr kumimoji="1" lang="en-US" altLang="ja-JP" dirty="0" smtClean="0"/>
                        <a:t>EPLv1.0</a:t>
                      </a:r>
                      <a:endParaRPr kumimoji="1" lang="ja-JP" altLang="en-US" dirty="0">
                        <a:solidFill>
                          <a:schemeClr val="tx1"/>
                        </a:solidFill>
                      </a:endParaRPr>
                    </a:p>
                  </a:txBody>
                  <a:tcPr/>
                </a:tc>
                <a:tc>
                  <a:txBody>
                    <a:bodyPr/>
                    <a:lstStyle/>
                    <a:p>
                      <a:r>
                        <a:rPr kumimoji="1" lang="en-US" altLang="ja-JP" dirty="0" smtClean="0">
                          <a:solidFill>
                            <a:srgbClr val="FF0000"/>
                          </a:solidFill>
                        </a:rPr>
                        <a:t>GPLv2</a:t>
                      </a:r>
                      <a:endParaRPr kumimoji="1" lang="ja-JP" altLang="en-US" dirty="0">
                        <a:solidFill>
                          <a:srgbClr val="FF0000"/>
                        </a:solidFill>
                      </a:endParaRPr>
                    </a:p>
                  </a:txBody>
                  <a:tcPr/>
                </a:tc>
                <a:tc>
                  <a:txBody>
                    <a:bodyPr/>
                    <a:lstStyle/>
                    <a:p>
                      <a:r>
                        <a:rPr kumimoji="1" lang="en-US" altLang="ja-JP" dirty="0" smtClean="0"/>
                        <a:t>GPLv2</a:t>
                      </a:r>
                      <a:endParaRPr kumimoji="1" lang="ja-JP" altLang="en-US" dirty="0"/>
                    </a:p>
                  </a:txBody>
                  <a:tcPr/>
                </a:tc>
                <a:tc>
                  <a:txBody>
                    <a:bodyPr/>
                    <a:lstStyle/>
                    <a:p>
                      <a:r>
                        <a:rPr kumimoji="1" lang="en-US" altLang="ja-JP" dirty="0" smtClean="0"/>
                        <a:t>GPLv3</a:t>
                      </a:r>
                      <a:endParaRPr kumimoji="1" lang="ja-JP" altLang="en-US" dirty="0">
                        <a:solidFill>
                          <a:schemeClr val="tx1"/>
                        </a:solidFill>
                      </a:endParaRPr>
                    </a:p>
                  </a:txBody>
                  <a:tcPr/>
                </a:tc>
                <a:tc>
                  <a:txBody>
                    <a:bodyPr/>
                    <a:lstStyle/>
                    <a:p>
                      <a:r>
                        <a:rPr kumimoji="1" lang="en-US" altLang="ja-JP" dirty="0" smtClean="0">
                          <a:solidFill>
                            <a:srgbClr val="FF0000"/>
                          </a:solidFill>
                        </a:rPr>
                        <a:t>LibraryGPLv2.0</a:t>
                      </a:r>
                      <a:endParaRPr kumimoji="1" lang="ja-JP" altLang="en-US" dirty="0">
                        <a:solidFill>
                          <a:srgbClr val="FF0000"/>
                        </a:solidFill>
                      </a:endParaRPr>
                    </a:p>
                  </a:txBody>
                  <a:tcPr/>
                </a:tc>
                <a:tc>
                  <a:txBody>
                    <a:bodyPr/>
                    <a:lstStyle/>
                    <a:p>
                      <a:r>
                        <a:rPr kumimoji="1" lang="en-US" altLang="ja-JP" dirty="0" smtClean="0"/>
                        <a:t>LGPLv3</a:t>
                      </a:r>
                      <a:endParaRPr kumimoji="1" lang="ja-JP" altLang="en-US" dirty="0"/>
                    </a:p>
                  </a:txBody>
                  <a:tcPr/>
                </a:tc>
                <a:tc>
                  <a:txBody>
                    <a:bodyPr/>
                    <a:lstStyle/>
                    <a:p>
                      <a:r>
                        <a:rPr kumimoji="1" lang="en-US" altLang="ja-JP" dirty="0" err="1" smtClean="0"/>
                        <a:t>LibraryGPL</a:t>
                      </a:r>
                      <a:endParaRPr kumimoji="1" lang="ja-JP" altLang="en-US" dirty="0"/>
                    </a:p>
                  </a:txBody>
                  <a:tcPr/>
                </a:tc>
                <a:tc>
                  <a:txBody>
                    <a:bodyPr/>
                    <a:lstStyle/>
                    <a:p>
                      <a:r>
                        <a:rPr kumimoji="1" lang="en-US" altLang="ja-JP" dirty="0" smtClean="0"/>
                        <a:t>MIT</a:t>
                      </a:r>
                      <a:endParaRPr kumimoji="1" lang="ja-JP" altLang="en-US" dirty="0"/>
                    </a:p>
                  </a:txBody>
                  <a:tcPr/>
                </a:tc>
              </a:tr>
              <a:tr h="541134">
                <a:tc>
                  <a:txBody>
                    <a:bodyPr/>
                    <a:lstStyle/>
                    <a:p>
                      <a:r>
                        <a:rPr kumimoji="1" lang="en-US" altLang="ja-JP" dirty="0" smtClean="0">
                          <a:solidFill>
                            <a:schemeClr val="bg1"/>
                          </a:solidFill>
                        </a:rPr>
                        <a:t>MPLv1.1</a:t>
                      </a:r>
                      <a:endParaRPr kumimoji="1" lang="ja-JP" altLang="en-US" dirty="0">
                        <a:solidFill>
                          <a:schemeClr val="bg1"/>
                        </a:solidFill>
                      </a:endParaRPr>
                    </a:p>
                  </a:txBody>
                  <a:tcPr>
                    <a:solidFill>
                      <a:schemeClr val="accent5"/>
                    </a:solidFill>
                  </a:tcPr>
                </a:tc>
                <a:tc>
                  <a:txBody>
                    <a:bodyPr/>
                    <a:lstStyle/>
                    <a:p>
                      <a:r>
                        <a:rPr kumimoji="1" lang="en-US" altLang="ja-JP" dirty="0" smtClean="0">
                          <a:solidFill>
                            <a:schemeClr val="bg1"/>
                          </a:solidFill>
                        </a:rPr>
                        <a:t>MPLv2.0</a:t>
                      </a:r>
                      <a:endParaRPr kumimoji="1" lang="ja-JP" altLang="en-US" dirty="0">
                        <a:solidFill>
                          <a:schemeClr val="bg1"/>
                        </a:solidFill>
                      </a:endParaRPr>
                    </a:p>
                  </a:txBody>
                  <a:tcPr>
                    <a:solidFill>
                      <a:schemeClr val="accent5"/>
                    </a:solidFill>
                  </a:tcPr>
                </a:tc>
                <a:tc>
                  <a:txBody>
                    <a:bodyPr/>
                    <a:lstStyle/>
                    <a:p>
                      <a:r>
                        <a:rPr kumimoji="1" lang="en-US" altLang="ja-JP" dirty="0" smtClean="0">
                          <a:solidFill>
                            <a:schemeClr val="bg1"/>
                          </a:solidFill>
                        </a:rPr>
                        <a:t>NPLv1.1</a:t>
                      </a:r>
                      <a:endParaRPr kumimoji="1" lang="ja-JP" altLang="en-US" dirty="0">
                        <a:solidFill>
                          <a:schemeClr val="bg1"/>
                        </a:solidFill>
                      </a:endParaRPr>
                    </a:p>
                  </a:txBody>
                  <a:tcPr>
                    <a:solidFill>
                      <a:schemeClr val="accent5"/>
                    </a:solidFill>
                  </a:tcPr>
                </a:tc>
                <a:tc>
                  <a:txBody>
                    <a:bodyPr/>
                    <a:lstStyle/>
                    <a:p>
                      <a:endParaRPr kumimoji="1" lang="ja-JP" altLang="en-US" dirty="0">
                        <a:solidFill>
                          <a:schemeClr val="bg1"/>
                        </a:solidFill>
                      </a:endParaRPr>
                    </a:p>
                  </a:txBody>
                  <a:tcPr/>
                </a:tc>
                <a:tc>
                  <a:txBody>
                    <a:bodyPr/>
                    <a:lstStyle/>
                    <a:p>
                      <a:endParaRPr kumimoji="1" lang="ja-JP" altLang="en-US" dirty="0">
                        <a:solidFill>
                          <a:schemeClr val="bg1"/>
                        </a:solidFill>
                      </a:endParaRPr>
                    </a:p>
                  </a:txBody>
                  <a:tcPr/>
                </a:tc>
                <a:tc>
                  <a:txBody>
                    <a:bodyPr/>
                    <a:lstStyle/>
                    <a:p>
                      <a:endParaRPr kumimoji="1" lang="ja-JP" altLang="en-US" dirty="0">
                        <a:solidFill>
                          <a:schemeClr val="bg1"/>
                        </a:solidFill>
                      </a:endParaRPr>
                    </a:p>
                  </a:txBody>
                  <a:tcPr/>
                </a:tc>
                <a:tc>
                  <a:txBody>
                    <a:bodyPr/>
                    <a:lstStyle/>
                    <a:p>
                      <a:endParaRPr kumimoji="1" lang="ja-JP" altLang="en-US" dirty="0">
                        <a:solidFill>
                          <a:schemeClr val="bg1"/>
                        </a:solidFill>
                      </a:endParaRPr>
                    </a:p>
                  </a:txBody>
                  <a:tcPr/>
                </a:tc>
                <a:tc>
                  <a:txBody>
                    <a:bodyPr/>
                    <a:lstStyle/>
                    <a:p>
                      <a:endParaRPr kumimoji="1" lang="ja-JP" altLang="en-US" dirty="0">
                        <a:solidFill>
                          <a:schemeClr val="bg1"/>
                        </a:solidFill>
                      </a:endParaRPr>
                    </a:p>
                  </a:txBody>
                  <a:tcPr/>
                </a:tc>
              </a:tr>
              <a:tr h="563314">
                <a:tc>
                  <a:txBody>
                    <a:bodyPr/>
                    <a:lstStyle/>
                    <a:p>
                      <a:r>
                        <a:rPr kumimoji="1" lang="en-US" altLang="ja-JP" dirty="0" smtClean="0"/>
                        <a:t>MPLv1.1</a:t>
                      </a:r>
                      <a:endParaRPr kumimoji="1" lang="ja-JP" altLang="en-US" dirty="0"/>
                    </a:p>
                  </a:txBody>
                  <a:tcPr/>
                </a:tc>
                <a:tc>
                  <a:txBody>
                    <a:bodyPr/>
                    <a:lstStyle/>
                    <a:p>
                      <a:r>
                        <a:rPr kumimoji="1" lang="en-US" altLang="ja-JP" dirty="0" smtClean="0"/>
                        <a:t>MPLv2.0</a:t>
                      </a:r>
                      <a:endParaRPr kumimoji="1" lang="ja-JP" altLang="en-US" dirty="0"/>
                    </a:p>
                  </a:txBody>
                  <a:tcPr/>
                </a:tc>
                <a:tc>
                  <a:txBody>
                    <a:bodyPr/>
                    <a:lstStyle/>
                    <a:p>
                      <a:r>
                        <a:rPr kumimoji="1" lang="en-US" altLang="ja-JP" dirty="0" smtClean="0">
                          <a:solidFill>
                            <a:srgbClr val="FF0000"/>
                          </a:solidFill>
                        </a:rPr>
                        <a:t>MPLv1.1</a:t>
                      </a:r>
                      <a:endParaRPr kumimoji="1" lang="ja-JP" altLang="en-US" dirty="0">
                        <a:solidFill>
                          <a:srgbClr val="FF0000"/>
                        </a:solidFill>
                      </a:endParaRPr>
                    </a:p>
                  </a:txBody>
                  <a:tcPr/>
                </a:tc>
                <a:tc>
                  <a:txBody>
                    <a:bodyPr/>
                    <a:lstStyle/>
                    <a:p>
                      <a:endParaRPr kumimoji="1" lang="ja-JP" altLang="en-US" dirty="0"/>
                    </a:p>
                  </a:txBody>
                  <a:tcPr/>
                </a:tc>
                <a:tc>
                  <a:txBody>
                    <a:bodyPr/>
                    <a:lstStyle/>
                    <a:p>
                      <a:endParaRPr kumimoji="1" lang="ja-JP" altLang="en-US" dirty="0"/>
                    </a:p>
                  </a:txBody>
                  <a:tcPr/>
                </a:tc>
                <a:tc>
                  <a:txBody>
                    <a:bodyPr/>
                    <a:lstStyle/>
                    <a:p>
                      <a:endParaRPr kumimoji="1" lang="ja-JP" altLang="en-US"/>
                    </a:p>
                  </a:txBody>
                  <a:tcPr/>
                </a:tc>
                <a:tc>
                  <a:txBody>
                    <a:bodyPr/>
                    <a:lstStyle/>
                    <a:p>
                      <a:endParaRPr kumimoji="1" lang="ja-JP" altLang="en-US"/>
                    </a:p>
                  </a:txBody>
                  <a:tcPr/>
                </a:tc>
                <a:tc>
                  <a:txBody>
                    <a:bodyPr/>
                    <a:lstStyle/>
                    <a:p>
                      <a:endParaRPr kumimoji="1" lang="ja-JP" altLang="en-US" dirty="0"/>
                    </a:p>
                  </a:txBody>
                  <a:tcPr/>
                </a:tc>
              </a:tr>
            </a:tbl>
          </a:graphicData>
        </a:graphic>
      </p:graphicFrame>
      <p:sp>
        <p:nvSpPr>
          <p:cNvPr id="8" name="テキスト ボックス 7"/>
          <p:cNvSpPr txBox="1"/>
          <p:nvPr/>
        </p:nvSpPr>
        <p:spPr>
          <a:xfrm>
            <a:off x="539552" y="6061266"/>
            <a:ext cx="1274708" cy="369332"/>
          </a:xfrm>
          <a:prstGeom prst="rect">
            <a:avLst/>
          </a:prstGeom>
          <a:noFill/>
        </p:spPr>
        <p:txBody>
          <a:bodyPr wrap="none" rtlCol="0">
            <a:spAutoFit/>
          </a:bodyPr>
          <a:lstStyle/>
          <a:p>
            <a:r>
              <a:rPr lang="ja-JP" altLang="en-US" dirty="0">
                <a:solidFill>
                  <a:prstClr val="black"/>
                </a:solidFill>
                <a:latin typeface="Calibri"/>
                <a:ea typeface="ＭＳ Ｐゴシック"/>
              </a:rPr>
              <a:t>間違い</a:t>
            </a:r>
            <a:r>
              <a:rPr lang="en-US" altLang="ja-JP" dirty="0">
                <a:solidFill>
                  <a:prstClr val="black"/>
                </a:solidFill>
                <a:latin typeface="Calibri"/>
                <a:ea typeface="ＭＳ Ｐゴシック"/>
              </a:rPr>
              <a:t>:5</a:t>
            </a:r>
            <a:r>
              <a:rPr lang="ja-JP" altLang="en-US" dirty="0">
                <a:solidFill>
                  <a:prstClr val="black"/>
                </a:solidFill>
                <a:latin typeface="Calibri"/>
                <a:ea typeface="ＭＳ Ｐゴシック"/>
              </a:rPr>
              <a:t>個</a:t>
            </a:r>
          </a:p>
        </p:txBody>
      </p:sp>
      <p:sp>
        <p:nvSpPr>
          <p:cNvPr id="9" name="スライド番号プレースホルダー 8"/>
          <p:cNvSpPr>
            <a:spLocks noGrp="1"/>
          </p:cNvSpPr>
          <p:nvPr>
            <p:ph type="sldNum" sz="quarter" idx="12"/>
          </p:nvPr>
        </p:nvSpPr>
        <p:spPr/>
        <p:txBody>
          <a:bodyPr/>
          <a:lstStyle/>
          <a:p>
            <a:fld id="{A9266816-51D9-4DF1-A67E-814F1E75FC26}" type="slidenum">
              <a:rPr lang="ja-JP" altLang="en-US" smtClean="0">
                <a:solidFill>
                  <a:prstClr val="white"/>
                </a:solidFill>
              </a:rPr>
              <a:pPr/>
              <a:t>25</a:t>
            </a:fld>
            <a:endParaRPr lang="ja-JP" altLang="en-US">
              <a:solidFill>
                <a:prstClr val="white"/>
              </a:solidFill>
            </a:endParaRPr>
          </a:p>
        </p:txBody>
      </p:sp>
    </p:spTree>
    <p:extLst>
      <p:ext uri="{BB962C8B-B14F-4D97-AF65-F5344CB8AC3E}">
        <p14:creationId xmlns:p14="http://schemas.microsoft.com/office/powerpoint/2010/main" val="3539285969"/>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theme/theme1.xml><?xml version="1.0" encoding="utf-8"?>
<a:theme xmlns:a="http://schemas.openxmlformats.org/drawingml/2006/main" name="gakunai">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0000"/>
        </a:solidFill>
        <a:ln>
          <a:solidFill>
            <a:srgbClr val="FF0000"/>
          </a:solidFill>
        </a:ln>
      </a:spPr>
      <a:bodyPr rtlCol="0" anchor="ctr"/>
      <a:lstStyle>
        <a:defPPr algn="ctr">
          <a:defRPr kumimoji="1">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ホワイ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317</TotalTime>
  <Words>4046</Words>
  <Application>Microsoft Macintosh PowerPoint</Application>
  <PresentationFormat>画面に合わせる (4:3)</PresentationFormat>
  <Paragraphs>890</Paragraphs>
  <Slides>25</Slides>
  <Notes>17</Notes>
  <HiddenSlides>6</HiddenSlides>
  <MMClips>0</MMClips>
  <ScaleCrop>false</ScaleCrop>
  <HeadingPairs>
    <vt:vector size="4" baseType="variant">
      <vt:variant>
        <vt:lpstr>テーマ</vt:lpstr>
      </vt:variant>
      <vt:variant>
        <vt:i4>1</vt:i4>
      </vt:variant>
      <vt:variant>
        <vt:lpstr>スライド タイトル</vt:lpstr>
      </vt:variant>
      <vt:variant>
        <vt:i4>25</vt:i4>
      </vt:variant>
    </vt:vector>
  </HeadingPairs>
  <TitlesOfParts>
    <vt:vector size="26" baseType="lpstr">
      <vt:lpstr>gakunai</vt:lpstr>
      <vt:lpstr>ライセンス特定ツールに 追加すべきライセンスの抽出</vt:lpstr>
      <vt:lpstr>背景</vt:lpstr>
      <vt:lpstr>オープンソースソフトウェアライセンス</vt:lpstr>
      <vt:lpstr>先行研究</vt:lpstr>
      <vt:lpstr>予備調査</vt:lpstr>
      <vt:lpstr>ライセンスルール作成支援に向けた課題</vt:lpstr>
      <vt:lpstr>目的とアプローチ</vt:lpstr>
      <vt:lpstr>クラスタリングと調査内容</vt:lpstr>
      <vt:lpstr>クラスタリング時のクラスタ数</vt:lpstr>
      <vt:lpstr>データセット</vt:lpstr>
      <vt:lpstr>データセットのライセンス</vt:lpstr>
      <vt:lpstr>分析結果</vt:lpstr>
      <vt:lpstr>分析結果</vt:lpstr>
      <vt:lpstr>卒論でやったこと</vt:lpstr>
      <vt:lpstr>追加すべきライセンス記述の抽出</vt:lpstr>
      <vt:lpstr>レーベインシュタイン距離</vt:lpstr>
      <vt:lpstr>図解</vt:lpstr>
      <vt:lpstr>類似度70%以上の記述数の最大値</vt:lpstr>
      <vt:lpstr>今後の課題</vt:lpstr>
      <vt:lpstr>分析結果：類似ライセンス推定</vt:lpstr>
      <vt:lpstr>Ninkaライセンスルール作成手順</vt:lpstr>
      <vt:lpstr>分析結果：類似ライセンス推定</vt:lpstr>
      <vt:lpstr>Ninkaのライセンス特定までの流れ</vt:lpstr>
      <vt:lpstr>ランダムフォレスト法の分類結果</vt:lpstr>
      <vt:lpstr>BayesFilter分結果</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テキストマイニングに基づくOSSライセンス記述の分析：OSSライセンス特定のためのルール作成支援</dc:title>
  <dc:creator>Higashi Yunosuke</dc:creator>
  <cp:lastModifiedBy>Higashi Yunosuke</cp:lastModifiedBy>
  <cp:revision>21</cp:revision>
  <dcterms:created xsi:type="dcterms:W3CDTF">2015-03-03T16:31:38Z</dcterms:created>
  <dcterms:modified xsi:type="dcterms:W3CDTF">2015-03-04T04:03:02Z</dcterms:modified>
</cp:coreProperties>
</file>