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196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27584" y="3886200"/>
            <a:ext cx="756084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2402937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lvl1pPr algn="just">
              <a:defRPr/>
            </a:lvl1pPr>
            <a:lvl2pPr algn="just">
              <a:defRPr/>
            </a:lvl2pPr>
            <a:lvl3pPr algn="just">
              <a:defRPr/>
            </a:lvl3pPr>
            <a:lvl4pPr algn="just">
              <a:defRPr/>
            </a:lvl4pPr>
            <a:lvl5pPr algn="just">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2127184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1823279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143906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1753103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980787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469962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279613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4283629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3577150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AB1A2FA-33DA-4B5F-B13E-6476B3B7A1FD}" type="datetimeFigureOut">
              <a:rPr kumimoji="1" lang="ja-JP" altLang="en-US" smtClean="0"/>
              <a:t>2014/7/18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2822379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B1A2FA-33DA-4B5F-B13E-6476B3B7A1FD}" type="datetimeFigureOut">
              <a:rPr kumimoji="1" lang="ja-JP" altLang="en-US" smtClean="0"/>
              <a:t>2014/7/18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43889-95E8-4A6F-B741-363EC7045D1C}" type="slidenum">
              <a:rPr kumimoji="1" lang="ja-JP" altLang="en-US" smtClean="0"/>
              <a:t>‹#›</a:t>
            </a:fld>
            <a:endParaRPr kumimoji="1" lang="ja-JP" altLang="en-US"/>
          </a:p>
        </p:txBody>
      </p:sp>
    </p:spTree>
    <p:extLst>
      <p:ext uri="{BB962C8B-B14F-4D97-AF65-F5344CB8AC3E}">
        <p14:creationId xmlns:p14="http://schemas.microsoft.com/office/powerpoint/2010/main" val="658207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An Industrial Case Study of Automatically Identifying Performance Regression-Causes</a:t>
            </a:r>
            <a:endParaRPr kumimoji="1" lang="ja-JP" altLang="en-US" dirty="0"/>
          </a:p>
        </p:txBody>
      </p:sp>
      <p:sp>
        <p:nvSpPr>
          <p:cNvPr id="3" name="サブタイトル 2"/>
          <p:cNvSpPr>
            <a:spLocks noGrp="1"/>
          </p:cNvSpPr>
          <p:nvPr>
            <p:ph type="subTitle" idx="1"/>
          </p:nvPr>
        </p:nvSpPr>
        <p:spPr>
          <a:xfrm>
            <a:off x="755576" y="3933056"/>
            <a:ext cx="7886700" cy="1752600"/>
          </a:xfrm>
        </p:spPr>
        <p:txBody>
          <a:bodyPr>
            <a:normAutofit/>
          </a:bodyPr>
          <a:lstStyle/>
          <a:p>
            <a:r>
              <a:rPr kumimoji="1" lang="en-US" altLang="ja-JP" dirty="0" err="1" smtClean="0"/>
              <a:t>Thanh</a:t>
            </a:r>
            <a:r>
              <a:rPr kumimoji="1" lang="en-US" altLang="ja-JP" dirty="0" smtClean="0"/>
              <a:t> H. D. </a:t>
            </a:r>
            <a:r>
              <a:rPr lang="en-US" altLang="ja-JP" dirty="0" smtClean="0"/>
              <a:t>Nguyen, </a:t>
            </a:r>
          </a:p>
          <a:p>
            <a:r>
              <a:rPr lang="en-US" altLang="ja-JP" dirty="0" err="1" smtClean="0"/>
              <a:t>Meiyappan</a:t>
            </a:r>
            <a:r>
              <a:rPr lang="en-US" altLang="ja-JP" dirty="0" smtClean="0"/>
              <a:t> </a:t>
            </a:r>
            <a:r>
              <a:rPr lang="en-US" altLang="ja-JP" dirty="0" err="1" smtClean="0"/>
              <a:t>Nagappan</a:t>
            </a:r>
            <a:r>
              <a:rPr lang="en-US" altLang="ja-JP" dirty="0" smtClean="0"/>
              <a:t>, Ahmed E. Hassan, Mohamed Nasser, </a:t>
            </a:r>
            <a:r>
              <a:rPr lang="en-US" altLang="ja-JP" dirty="0" err="1" smtClean="0"/>
              <a:t>Parminder</a:t>
            </a:r>
            <a:r>
              <a:rPr lang="en-US" altLang="ja-JP" dirty="0" smtClean="0"/>
              <a:t> Flora</a:t>
            </a:r>
            <a:endParaRPr kumimoji="1" lang="ja-JP" altLang="en-US" dirty="0"/>
          </a:p>
        </p:txBody>
      </p:sp>
    </p:spTree>
    <p:extLst>
      <p:ext uri="{BB962C8B-B14F-4D97-AF65-F5344CB8AC3E}">
        <p14:creationId xmlns:p14="http://schemas.microsoft.com/office/powerpoint/2010/main" val="230150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dirty="0"/>
              <a:t>ソフトウェア</a:t>
            </a:r>
            <a:r>
              <a:rPr lang="ja-JP" altLang="en-US" sz="2400" dirty="0" smtClean="0"/>
              <a:t>のパフォーマンスは重要</a:t>
            </a:r>
            <a:endParaRPr lang="en-US" altLang="ja-JP" sz="2400" dirty="0" smtClean="0"/>
          </a:p>
          <a:p>
            <a:pPr lvl="1"/>
            <a:r>
              <a:rPr kumimoji="1" lang="en-US" altLang="ja-JP" sz="2000" dirty="0" smtClean="0"/>
              <a:t>Web</a:t>
            </a:r>
            <a:r>
              <a:rPr kumimoji="1" lang="ja-JP" altLang="en-US" sz="2000" dirty="0" smtClean="0"/>
              <a:t>ユーザは</a:t>
            </a:r>
            <a:r>
              <a:rPr kumimoji="1" lang="en-US" altLang="ja-JP" sz="2000" dirty="0" smtClean="0"/>
              <a:t>10</a:t>
            </a:r>
            <a:r>
              <a:rPr kumimoji="1" lang="ja-JP" altLang="en-US" sz="2000" dirty="0" smtClean="0"/>
              <a:t>秒待たされたら使うのをやめる</a:t>
            </a:r>
            <a:endParaRPr kumimoji="1" lang="en-US" altLang="ja-JP" sz="2000" dirty="0" smtClean="0"/>
          </a:p>
          <a:p>
            <a:r>
              <a:rPr kumimoji="1" lang="ja-JP" altLang="en-US" sz="2400" dirty="0" smtClean="0"/>
              <a:t>パフォーマンス全般の管理を行う</a:t>
            </a:r>
            <a:r>
              <a:rPr lang="ja-JP" altLang="en-US" sz="2400" dirty="0" smtClean="0"/>
              <a:t>パフォーマンスチームが存在する</a:t>
            </a:r>
            <a:endParaRPr lang="en-US" altLang="ja-JP" sz="2400" dirty="0" smtClean="0"/>
          </a:p>
          <a:p>
            <a:r>
              <a:rPr lang="ja-JP" altLang="en-US" sz="2400" dirty="0" smtClean="0"/>
              <a:t>パフォーマンスの低下の原因を特定するためのテストは非常にコストがかかる</a:t>
            </a:r>
            <a:endParaRPr lang="en-US" altLang="ja-JP" sz="2400" dirty="0" smtClean="0"/>
          </a:p>
          <a:p>
            <a:pPr lvl="1"/>
            <a:r>
              <a:rPr kumimoji="1" lang="ja-JP" altLang="en-US" sz="2000" dirty="0" smtClean="0"/>
              <a:t>テストケース生成の自動化ができていない</a:t>
            </a:r>
            <a:endParaRPr kumimoji="1" lang="en-US" altLang="ja-JP" sz="2000" dirty="0" smtClean="0"/>
          </a:p>
          <a:p>
            <a:pPr lvl="1"/>
            <a:r>
              <a:rPr lang="ja-JP" altLang="en-US" sz="2000" dirty="0"/>
              <a:t>実行に</a:t>
            </a:r>
            <a:r>
              <a:rPr lang="ja-JP" altLang="en-US" sz="2000" dirty="0" smtClean="0"/>
              <a:t>も</a:t>
            </a:r>
            <a:r>
              <a:rPr lang="ja-JP" altLang="en-US" sz="2000" dirty="0"/>
              <a:t>時間が</a:t>
            </a:r>
            <a:r>
              <a:rPr lang="ja-JP" altLang="en-US" sz="2000" dirty="0" smtClean="0"/>
              <a:t>かかる</a:t>
            </a:r>
            <a:endParaRPr lang="en-US" altLang="ja-JP" sz="2000" dirty="0" smtClean="0"/>
          </a:p>
          <a:p>
            <a:pPr lvl="1"/>
            <a:endParaRPr lang="en-US" altLang="ja-JP" dirty="0"/>
          </a:p>
          <a:p>
            <a:pPr lvl="1"/>
            <a:endParaRPr lang="en-US" altLang="ja-JP" dirty="0" smtClean="0"/>
          </a:p>
        </p:txBody>
      </p:sp>
    </p:spTree>
    <p:extLst>
      <p:ext uri="{BB962C8B-B14F-4D97-AF65-F5344CB8AC3E}">
        <p14:creationId xmlns:p14="http://schemas.microsoft.com/office/powerpoint/2010/main" val="1433683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パフォーマンステスト</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Performance Regression Test</a:t>
            </a:r>
            <a:endParaRPr kumimoji="1" lang="en-US" altLang="ja-JP" dirty="0" smtClean="0"/>
          </a:p>
          <a:p>
            <a:pPr lvl="1"/>
            <a:r>
              <a:rPr lang="ja-JP" altLang="en-US" dirty="0"/>
              <a:t>システム</a:t>
            </a:r>
            <a:r>
              <a:rPr lang="ja-JP" altLang="en-US" dirty="0" smtClean="0"/>
              <a:t>のパフォーマンスが許容できるレヴェルかどうかを確かめる</a:t>
            </a:r>
            <a:endParaRPr lang="en-US" altLang="ja-JP" dirty="0" smtClean="0"/>
          </a:p>
          <a:p>
            <a:pPr lvl="1"/>
            <a:r>
              <a:rPr lang="ja-JP" altLang="en-US" dirty="0" smtClean="0"/>
              <a:t>新しいバージョンが出るたびに前バージョンと比較する</a:t>
            </a:r>
            <a:endParaRPr lang="en-US" altLang="ja-JP"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81128"/>
            <a:ext cx="9144000" cy="1780674"/>
          </a:xfrm>
          <a:prstGeom prst="rect">
            <a:avLst/>
          </a:prstGeom>
        </p:spPr>
      </p:pic>
    </p:spTree>
    <p:extLst>
      <p:ext uri="{BB962C8B-B14F-4D97-AF65-F5344CB8AC3E}">
        <p14:creationId xmlns:p14="http://schemas.microsoft.com/office/powerpoint/2010/main" val="2562917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パフォーマンステスト</a:t>
            </a:r>
            <a:r>
              <a:rPr lang="ja-JP" altLang="en-US" dirty="0" smtClean="0"/>
              <a:t>を分析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パフォーマンス低下の主な原因</a:t>
            </a:r>
            <a:endParaRPr kumimoji="1" lang="en-US" altLang="ja-JP" dirty="0" smtClean="0"/>
          </a:p>
          <a:p>
            <a:pPr lvl="1"/>
            <a:r>
              <a:rPr lang="ja-JP" altLang="en-US" dirty="0" smtClean="0"/>
              <a:t>ある会社のソフトウェア</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2916" y="2924944"/>
            <a:ext cx="5715000" cy="2809875"/>
          </a:xfrm>
          <a:prstGeom prst="rect">
            <a:avLst/>
          </a:prstGeom>
        </p:spPr>
      </p:pic>
    </p:spTree>
    <p:extLst>
      <p:ext uri="{BB962C8B-B14F-4D97-AF65-F5344CB8AC3E}">
        <p14:creationId xmlns:p14="http://schemas.microsoft.com/office/powerpoint/2010/main" val="3681573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分析の難しい点</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t>計測値が莫大な数</a:t>
            </a:r>
            <a:endParaRPr lang="en-US" altLang="ja-JP" sz="2400" dirty="0" smtClean="0"/>
          </a:p>
          <a:p>
            <a:pPr lvl="1"/>
            <a:r>
              <a:rPr kumimoji="1" lang="ja-JP" altLang="en-US" sz="2000" dirty="0" smtClean="0"/>
              <a:t>数</a:t>
            </a:r>
            <a:r>
              <a:rPr kumimoji="1" lang="en-US" altLang="ja-JP" sz="2000" dirty="0" smtClean="0"/>
              <a:t>1,000</a:t>
            </a:r>
            <a:r>
              <a:rPr lang="ja-JP" altLang="en-US" sz="2000" dirty="0"/>
              <a:t>個</a:t>
            </a:r>
            <a:r>
              <a:rPr kumimoji="1" lang="ja-JP" altLang="en-US" sz="2000" dirty="0" smtClean="0"/>
              <a:t>の</a:t>
            </a:r>
            <a:r>
              <a:rPr kumimoji="1" lang="ja-JP" altLang="en-US" sz="2000" dirty="0" smtClean="0"/>
              <a:t>数値をテストのたびにチェックする必要がある</a:t>
            </a:r>
            <a:endParaRPr kumimoji="1" lang="en-US" altLang="ja-JP" sz="2000" dirty="0" smtClean="0"/>
          </a:p>
          <a:p>
            <a:r>
              <a:rPr lang="ja-JP" altLang="en-US" sz="2400" dirty="0" smtClean="0"/>
              <a:t>ほとんどの原因は複数の計測値が関係している</a:t>
            </a:r>
            <a:endParaRPr lang="en-US" altLang="ja-JP" sz="2400" dirty="0" smtClean="0"/>
          </a:p>
          <a:p>
            <a:pPr lvl="1"/>
            <a:r>
              <a:rPr kumimoji="1" lang="en-US" altLang="ja-JP" sz="2000" dirty="0" smtClean="0"/>
              <a:t>CPU</a:t>
            </a:r>
            <a:r>
              <a:rPr lang="ja-JP" altLang="en-US" sz="2000" dirty="0"/>
              <a:t>使用</a:t>
            </a:r>
            <a:r>
              <a:rPr kumimoji="1" lang="ja-JP" altLang="en-US" sz="2000" dirty="0" smtClean="0"/>
              <a:t>率とメモリ使用率が同時に高い、など</a:t>
            </a:r>
            <a:endParaRPr kumimoji="1" lang="en-US" altLang="ja-JP" sz="2000" dirty="0" smtClean="0"/>
          </a:p>
          <a:p>
            <a:r>
              <a:rPr lang="ja-JP" altLang="en-US" sz="2400" dirty="0"/>
              <a:t>パフォーマンス</a:t>
            </a:r>
            <a:r>
              <a:rPr lang="ja-JP" altLang="en-US" sz="2400" dirty="0" smtClean="0"/>
              <a:t>が</a:t>
            </a:r>
            <a:r>
              <a:rPr lang="ja-JP" altLang="en-US" sz="2400" dirty="0"/>
              <a:t>低下</a:t>
            </a:r>
            <a:r>
              <a:rPr lang="ja-JP" altLang="en-US" sz="2400" dirty="0" smtClean="0"/>
              <a:t>したコンポーネントはそれを利用しているコンポーネントにも影響を及ぼす</a:t>
            </a:r>
            <a:endParaRPr lang="en-US" altLang="ja-JP" sz="2400" dirty="0" smtClean="0"/>
          </a:p>
          <a:p>
            <a:pPr lvl="1"/>
            <a:r>
              <a:rPr kumimoji="1" lang="ja-JP" altLang="en-US" sz="2000" dirty="0" smtClean="0"/>
              <a:t>データベース接続が遅くなれば、クエリ結果を受け取る側もパフォーマンスが遅くなる</a:t>
            </a:r>
            <a:endParaRPr kumimoji="1" lang="en-US" altLang="ja-JP" sz="2000" dirty="0" smtClean="0"/>
          </a:p>
          <a:p>
            <a:endParaRPr lang="en-US" altLang="ja-JP" sz="2400" dirty="0"/>
          </a:p>
        </p:txBody>
      </p:sp>
      <p:sp>
        <p:nvSpPr>
          <p:cNvPr id="4" name="正方形/長方形 3"/>
          <p:cNvSpPr/>
          <p:nvPr/>
        </p:nvSpPr>
        <p:spPr>
          <a:xfrm>
            <a:off x="1043608" y="4653136"/>
            <a:ext cx="7128792" cy="57606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a:t>現状</a:t>
            </a:r>
            <a:r>
              <a:rPr lang="ja-JP" altLang="en-US" dirty="0" smtClean="0"/>
              <a:t>は手作業で分類していて、テストのたびに数時間かかる場合もある</a:t>
            </a:r>
            <a:endParaRPr lang="en-US" altLang="ja-JP" dirty="0" smtClean="0"/>
          </a:p>
        </p:txBody>
      </p:sp>
      <p:sp>
        <p:nvSpPr>
          <p:cNvPr id="5" name="下矢印 4"/>
          <p:cNvSpPr/>
          <p:nvPr/>
        </p:nvSpPr>
        <p:spPr>
          <a:xfrm>
            <a:off x="4319972" y="5229200"/>
            <a:ext cx="396044"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1043608" y="5949280"/>
            <a:ext cx="7128792" cy="57606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テスト結果のリポジトリを利用して、パフォーマンスチームを助けたい</a:t>
            </a:r>
            <a:endParaRPr lang="en-US" altLang="ja-JP" dirty="0" smtClean="0"/>
          </a:p>
        </p:txBody>
      </p:sp>
    </p:spTree>
    <p:extLst>
      <p:ext uri="{BB962C8B-B14F-4D97-AF65-F5344CB8AC3E}">
        <p14:creationId xmlns:p14="http://schemas.microsoft.com/office/powerpoint/2010/main" val="15056547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パフォーマンス低下とその原因を特定する手法を作る</a:t>
            </a:r>
            <a:endParaRPr kumimoji="1" lang="en-US" altLang="ja-JP" dirty="0" smtClean="0"/>
          </a:p>
          <a:p>
            <a:endParaRPr lang="en-US" altLang="ja-JP" dirty="0"/>
          </a:p>
          <a:p>
            <a:r>
              <a:rPr lang="ja-JP" altLang="en-US" dirty="0" smtClean="0"/>
              <a:t>アプローチ</a:t>
            </a:r>
            <a:endParaRPr lang="en-US" altLang="ja-JP" dirty="0" smtClean="0"/>
          </a:p>
          <a:p>
            <a:pPr lvl="1"/>
            <a:r>
              <a:rPr lang="ja-JP" altLang="en-US" dirty="0" smtClean="0"/>
              <a:t>ステップ</a:t>
            </a:r>
            <a:r>
              <a:rPr lang="en-US" altLang="ja-JP" dirty="0" smtClean="0"/>
              <a:t>1.</a:t>
            </a:r>
            <a:r>
              <a:rPr lang="ja-JP" altLang="en-US" dirty="0" smtClean="0"/>
              <a:t>データの削減</a:t>
            </a:r>
            <a:endParaRPr lang="en-US" altLang="ja-JP" dirty="0" smtClean="0"/>
          </a:p>
          <a:p>
            <a:pPr lvl="1"/>
            <a:r>
              <a:rPr kumimoji="1" lang="ja-JP" altLang="en-US" dirty="0" smtClean="0"/>
              <a:t>ステップ</a:t>
            </a:r>
            <a:r>
              <a:rPr lang="en-US" altLang="ja-JP" dirty="0" smtClean="0"/>
              <a:t>2.</a:t>
            </a:r>
            <a:r>
              <a:rPr lang="ja-JP" altLang="en-US" dirty="0" smtClean="0"/>
              <a:t>予測する</a:t>
            </a:r>
            <a:endParaRPr lang="en-US" altLang="ja-JP" dirty="0" smtClean="0"/>
          </a:p>
        </p:txBody>
      </p:sp>
    </p:spTree>
    <p:extLst>
      <p:ext uri="{BB962C8B-B14F-4D97-AF65-F5344CB8AC3E}">
        <p14:creationId xmlns:p14="http://schemas.microsoft.com/office/powerpoint/2010/main" val="418792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ステップ１：データの削減</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コントロールチャートを使って計測値を単純化する</a:t>
            </a:r>
            <a:endParaRPr lang="en-US" altLang="ja-JP" dirty="0" smtClean="0"/>
          </a:p>
          <a:p>
            <a:endParaRPr lang="en-US" altLang="ja-JP" dirty="0"/>
          </a:p>
          <a:p>
            <a:r>
              <a:rPr lang="ja-JP" altLang="en-US" dirty="0" smtClean="0"/>
              <a:t>コントロールチャート</a:t>
            </a:r>
            <a:endParaRPr lang="en-US" altLang="ja-JP" dirty="0" smtClean="0"/>
          </a:p>
          <a:p>
            <a:pPr lvl="1"/>
            <a:r>
              <a:rPr lang="ja-JP" altLang="en-US" dirty="0" smtClean="0"/>
              <a:t>統計的品質管理ツール</a:t>
            </a:r>
            <a:endParaRPr lang="en-US" altLang="ja-JP" dirty="0" smtClean="0"/>
          </a:p>
          <a:p>
            <a:pPr lvl="1"/>
            <a:r>
              <a:rPr lang="ja-JP" altLang="en-US" dirty="0"/>
              <a:t>実測値がコントロール下にあるかどうか</a:t>
            </a:r>
            <a:r>
              <a:rPr lang="ja-JP" altLang="en-US" dirty="0" smtClean="0"/>
              <a:t>（想定</a:t>
            </a:r>
            <a:r>
              <a:rPr lang="ja-JP" altLang="en-US" dirty="0"/>
              <a:t>の範囲内かどうか）をチェックする</a:t>
            </a:r>
            <a:endParaRPr lang="en-US" altLang="ja-JP" dirty="0"/>
          </a:p>
          <a:p>
            <a:pPr lvl="1"/>
            <a:r>
              <a:rPr lang="ja-JP" altLang="en-US" dirty="0" smtClean="0"/>
              <a:t>標準と実測値がどれだけ離れているかを</a:t>
            </a:r>
            <a:r>
              <a:rPr lang="en-US" altLang="ja-JP" dirty="0" smtClean="0"/>
              <a:t>violation ratio</a:t>
            </a:r>
            <a:r>
              <a:rPr lang="ja-JP" altLang="en-US" dirty="0" smtClean="0"/>
              <a:t>として表す</a:t>
            </a:r>
            <a:endParaRPr lang="en-US" altLang="ja-JP" dirty="0" smtClean="0"/>
          </a:p>
          <a:p>
            <a:pPr lvl="1"/>
            <a:endParaRPr lang="ja-JP" altLang="en-US" dirty="0"/>
          </a:p>
          <a:p>
            <a:pPr lvl="1"/>
            <a:endParaRPr lang="en-US" altLang="ja-JP" dirty="0"/>
          </a:p>
        </p:txBody>
      </p:sp>
    </p:spTree>
    <p:extLst>
      <p:ext uri="{BB962C8B-B14F-4D97-AF65-F5344CB8AC3E}">
        <p14:creationId xmlns:p14="http://schemas.microsoft.com/office/powerpoint/2010/main" val="3730491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コントロールチャートの例</a:t>
            </a:r>
            <a:endParaRPr kumimoji="1" lang="ja-JP" altLang="en-US" dirty="0"/>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325" y="1662906"/>
            <a:ext cx="7753350" cy="4400550"/>
          </a:xfrm>
        </p:spPr>
      </p:pic>
    </p:spTree>
    <p:extLst>
      <p:ext uri="{BB962C8B-B14F-4D97-AF65-F5344CB8AC3E}">
        <p14:creationId xmlns:p14="http://schemas.microsoft.com/office/powerpoint/2010/main" val="3860376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コントロールチャートの適用</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テスト対象のバージョンの計測値</a:t>
            </a:r>
            <a:r>
              <a:rPr kumimoji="1" lang="ja-JP" altLang="en-US" dirty="0" smtClean="0"/>
              <a:t>を</a:t>
            </a:r>
            <a:r>
              <a:rPr lang="en-US" altLang="ja-JP" dirty="0"/>
              <a:t>T</a:t>
            </a:r>
            <a:r>
              <a:rPr lang="en-US" altLang="ja-JP" dirty="0" smtClean="0"/>
              <a:t>arget</a:t>
            </a:r>
            <a:r>
              <a:rPr lang="ja-JP" altLang="en-US" dirty="0" err="1" smtClean="0"/>
              <a:t>、</a:t>
            </a:r>
            <a:r>
              <a:rPr lang="ja-JP" altLang="en-US" dirty="0" smtClean="0"/>
              <a:t>前バージョンの計測値</a:t>
            </a:r>
            <a:r>
              <a:rPr lang="ja-JP" altLang="en-US" dirty="0" smtClean="0"/>
              <a:t>を</a:t>
            </a:r>
            <a:r>
              <a:rPr lang="en-US" altLang="ja-JP" dirty="0"/>
              <a:t>B</a:t>
            </a:r>
            <a:r>
              <a:rPr lang="en-US" altLang="ja-JP" dirty="0" smtClean="0"/>
              <a:t>aseline</a:t>
            </a:r>
            <a:r>
              <a:rPr lang="ja-JP" altLang="en-US" dirty="0" smtClean="0"/>
              <a:t>とする</a:t>
            </a:r>
            <a:endParaRPr lang="en-US" altLang="ja-JP" dirty="0" smtClean="0"/>
          </a:p>
          <a:p>
            <a:endParaRPr kumimoji="1" lang="en-US" altLang="ja-JP" dirty="0" smtClean="0"/>
          </a:p>
          <a:p>
            <a:r>
              <a:rPr lang="en-US" altLang="ja-JP" dirty="0" smtClean="0"/>
              <a:t>Violation ratio</a:t>
            </a:r>
            <a:r>
              <a:rPr lang="ja-JP" altLang="en-US" dirty="0" smtClean="0"/>
              <a:t>は</a:t>
            </a:r>
            <a:r>
              <a:rPr lang="en-US" altLang="ja-JP" dirty="0" smtClean="0"/>
              <a:t>2</a:t>
            </a:r>
            <a:r>
              <a:rPr lang="ja-JP" altLang="en-US" dirty="0" smtClean="0"/>
              <a:t>種類ある</a:t>
            </a:r>
            <a:endParaRPr lang="en-US" altLang="ja-JP" dirty="0" smtClean="0"/>
          </a:p>
          <a:p>
            <a:pPr lvl="1"/>
            <a:r>
              <a:rPr lang="en-US" altLang="ja-JP" dirty="0" smtClean="0"/>
              <a:t>Upper baseline</a:t>
            </a:r>
            <a:r>
              <a:rPr lang="ja-JP" altLang="en-US" dirty="0" smtClean="0"/>
              <a:t>より高い</a:t>
            </a:r>
            <a:endParaRPr lang="en-US" altLang="ja-JP" dirty="0" smtClean="0"/>
          </a:p>
          <a:p>
            <a:pPr lvl="1"/>
            <a:r>
              <a:rPr lang="en-US" altLang="ja-JP" dirty="0" smtClean="0"/>
              <a:t>Lower baseline</a:t>
            </a:r>
            <a:r>
              <a:rPr lang="ja-JP" altLang="en-US" dirty="0" smtClean="0"/>
              <a:t>より低い</a:t>
            </a:r>
            <a:endParaRPr lang="en-US" altLang="ja-JP" dirty="0"/>
          </a:p>
          <a:p>
            <a:endParaRPr kumimoji="1" lang="en-US" altLang="ja-JP" dirty="0" smtClean="0"/>
          </a:p>
          <a:p>
            <a:r>
              <a:rPr lang="en-US" altLang="ja-JP" dirty="0" smtClean="0"/>
              <a:t>Violation ratio</a:t>
            </a:r>
            <a:r>
              <a:rPr lang="ja-JP" altLang="en-US" dirty="0" smtClean="0"/>
              <a:t>が高ければ、パフォーマンス低下の原因を表す計測値である可能性が</a:t>
            </a:r>
            <a:r>
              <a:rPr lang="ja-JP" altLang="en-US" dirty="0" smtClean="0"/>
              <a:t>高い</a:t>
            </a:r>
            <a:endParaRPr kumimoji="1" lang="ja-JP" altLang="en-US" dirty="0"/>
          </a:p>
        </p:txBody>
      </p:sp>
    </p:spTree>
    <p:extLst>
      <p:ext uri="{BB962C8B-B14F-4D97-AF65-F5344CB8AC3E}">
        <p14:creationId xmlns:p14="http://schemas.microsoft.com/office/powerpoint/2010/main" val="2489394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ステップ２：予測</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機械学習を用いてパフォーマンス低下の原因を予測する</a:t>
            </a:r>
            <a:endParaRPr kumimoji="1" lang="en-US" altLang="ja-JP" dirty="0" smtClean="0"/>
          </a:p>
          <a:p>
            <a:pPr lvl="1"/>
            <a:r>
              <a:rPr kumimoji="1" lang="ja-JP" altLang="en-US" dirty="0" smtClean="0"/>
              <a:t>入力は各計測値の</a:t>
            </a:r>
            <a:r>
              <a:rPr lang="en-US" altLang="ja-JP" dirty="0" smtClean="0"/>
              <a:t>violation ratio</a:t>
            </a:r>
            <a:r>
              <a:rPr lang="ja-JP" altLang="en-US" dirty="0" smtClean="0"/>
              <a:t>の値</a:t>
            </a:r>
            <a:endParaRPr lang="en-US" altLang="ja-JP" dirty="0" smtClean="0"/>
          </a:p>
          <a:p>
            <a:pPr lvl="1"/>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3326456"/>
            <a:ext cx="6350145" cy="3531543"/>
          </a:xfrm>
          <a:prstGeom prst="rect">
            <a:avLst/>
          </a:prstGeom>
        </p:spPr>
      </p:pic>
      <p:sp>
        <p:nvSpPr>
          <p:cNvPr id="6" name="正方形/長方形 5"/>
          <p:cNvSpPr/>
          <p:nvPr/>
        </p:nvSpPr>
        <p:spPr>
          <a:xfrm>
            <a:off x="6444208" y="4653136"/>
            <a:ext cx="187220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t>パフォーマンス低下なし</a:t>
            </a:r>
            <a:endParaRPr kumimoji="1" lang="ja-JP" altLang="en-US" sz="1200" dirty="0"/>
          </a:p>
        </p:txBody>
      </p:sp>
    </p:spTree>
    <p:extLst>
      <p:ext uri="{BB962C8B-B14F-4D97-AF65-F5344CB8AC3E}">
        <p14:creationId xmlns:p14="http://schemas.microsoft.com/office/powerpoint/2010/main" val="9015636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手法の全体像</a:t>
            </a:r>
            <a:endParaRPr kumimoji="1" lang="ja-JP" altLang="en-US" dirty="0"/>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484784"/>
            <a:ext cx="8229600" cy="2079720"/>
          </a:xfrm>
        </p:spPr>
      </p:pic>
      <p:sp>
        <p:nvSpPr>
          <p:cNvPr id="5" name="テキスト ボックス 4"/>
          <p:cNvSpPr txBox="1"/>
          <p:nvPr/>
        </p:nvSpPr>
        <p:spPr>
          <a:xfrm>
            <a:off x="611560" y="4077072"/>
            <a:ext cx="7920880" cy="1477328"/>
          </a:xfrm>
          <a:prstGeom prst="rect">
            <a:avLst/>
          </a:prstGeom>
          <a:noFill/>
        </p:spPr>
        <p:txBody>
          <a:bodyPr wrap="square" rtlCol="0">
            <a:spAutoFit/>
          </a:bodyPr>
          <a:lstStyle/>
          <a:p>
            <a:r>
              <a:rPr kumimoji="1" lang="ja-JP" altLang="en-US" dirty="0" smtClean="0"/>
              <a:t>ステップ</a:t>
            </a:r>
            <a:r>
              <a:rPr kumimoji="1" lang="en-US" altLang="ja-JP" dirty="0" smtClean="0"/>
              <a:t>2a. </a:t>
            </a:r>
            <a:r>
              <a:rPr kumimoji="1" lang="ja-JP" altLang="en-US" dirty="0" smtClean="0"/>
              <a:t>各</a:t>
            </a:r>
            <a:r>
              <a:rPr lang="ja-JP" altLang="en-US" dirty="0" smtClean="0"/>
              <a:t>計測値の</a:t>
            </a:r>
            <a:r>
              <a:rPr lang="en-US" altLang="ja-JP" dirty="0" smtClean="0"/>
              <a:t>violation ratio</a:t>
            </a:r>
            <a:r>
              <a:rPr lang="ja-JP" altLang="en-US" dirty="0" err="1" smtClean="0"/>
              <a:t>を算</a:t>
            </a:r>
            <a:r>
              <a:rPr lang="ja-JP" altLang="en-US" dirty="0" smtClean="0"/>
              <a:t>出</a:t>
            </a:r>
            <a:endParaRPr lang="en-US" altLang="ja-JP" dirty="0" smtClean="0"/>
          </a:p>
          <a:p>
            <a:r>
              <a:rPr lang="ja-JP" altLang="en-US" dirty="0" smtClean="0"/>
              <a:t>ステップ</a:t>
            </a:r>
            <a:r>
              <a:rPr lang="en-US" altLang="ja-JP" dirty="0" smtClean="0"/>
              <a:t>2b. </a:t>
            </a:r>
            <a:r>
              <a:rPr lang="ja-JP" altLang="en-US" dirty="0"/>
              <a:t> </a:t>
            </a:r>
            <a:r>
              <a:rPr lang="ja-JP" altLang="en-US" dirty="0" smtClean="0"/>
              <a:t>リポジトリから機械学習を用いて分類器を作成</a:t>
            </a:r>
            <a:endParaRPr lang="en-US" altLang="ja-JP" dirty="0" smtClean="0"/>
          </a:p>
          <a:p>
            <a:r>
              <a:rPr lang="ja-JP" altLang="en-US" dirty="0" smtClean="0"/>
              <a:t>ステップ</a:t>
            </a:r>
            <a:r>
              <a:rPr lang="en-US" altLang="ja-JP" dirty="0" smtClean="0"/>
              <a:t>2c. </a:t>
            </a:r>
            <a:r>
              <a:rPr lang="ja-JP" altLang="en-US" dirty="0"/>
              <a:t> 分類器</a:t>
            </a:r>
            <a:r>
              <a:rPr lang="ja-JP" altLang="en-US" dirty="0" smtClean="0"/>
              <a:t>に</a:t>
            </a:r>
            <a:r>
              <a:rPr lang="en-US" altLang="ja-JP" dirty="0" smtClean="0"/>
              <a:t>violation ratio</a:t>
            </a:r>
            <a:r>
              <a:rPr lang="ja-JP" altLang="en-US" dirty="0" smtClean="0"/>
              <a:t>を入力して原因を特定</a:t>
            </a:r>
            <a:endParaRPr lang="en-US" altLang="ja-JP" dirty="0" smtClean="0"/>
          </a:p>
          <a:p>
            <a:r>
              <a:rPr kumimoji="1" lang="ja-JP" altLang="en-US" dirty="0" smtClean="0"/>
              <a:t>ステップ</a:t>
            </a:r>
            <a:r>
              <a:rPr kumimoji="1" lang="en-US" altLang="ja-JP" dirty="0" smtClean="0"/>
              <a:t>2d.  </a:t>
            </a:r>
            <a:r>
              <a:rPr lang="ja-JP" altLang="en-US" dirty="0"/>
              <a:t>結果</a:t>
            </a:r>
            <a:r>
              <a:rPr lang="ja-JP" altLang="en-US" dirty="0" smtClean="0"/>
              <a:t>を開発チームに伝えて、修正する</a:t>
            </a:r>
            <a:endParaRPr lang="en-US" altLang="ja-JP" dirty="0" smtClean="0"/>
          </a:p>
          <a:p>
            <a:r>
              <a:rPr kumimoji="1" lang="ja-JP" altLang="en-US" dirty="0" smtClean="0"/>
              <a:t>ステップ</a:t>
            </a:r>
            <a:r>
              <a:rPr kumimoji="1" lang="en-US" altLang="ja-JP" dirty="0" smtClean="0"/>
              <a:t>2e.  </a:t>
            </a:r>
            <a:r>
              <a:rPr kumimoji="1" lang="ja-JP" altLang="en-US" dirty="0" smtClean="0"/>
              <a:t>実際の原因が分かれば、リポジトリに記録する</a:t>
            </a:r>
            <a:endParaRPr kumimoji="1" lang="en-US" altLang="ja-JP" dirty="0" smtClean="0"/>
          </a:p>
        </p:txBody>
      </p:sp>
    </p:spTree>
    <p:extLst>
      <p:ext uri="{BB962C8B-B14F-4D97-AF65-F5344CB8AC3E}">
        <p14:creationId xmlns:p14="http://schemas.microsoft.com/office/powerpoint/2010/main" val="2805200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提案手法の評価</a:t>
            </a:r>
            <a:endParaRPr kumimoji="1" lang="en-US" altLang="ja-JP" dirty="0" smtClean="0"/>
          </a:p>
          <a:p>
            <a:r>
              <a:rPr lang="ja-JP" altLang="en-US" dirty="0" smtClean="0"/>
              <a:t>データセット</a:t>
            </a:r>
            <a:endParaRPr lang="en-US" altLang="ja-JP" dirty="0" smtClean="0"/>
          </a:p>
          <a:p>
            <a:pPr lvl="1"/>
            <a:r>
              <a:rPr kumimoji="1" lang="ja-JP" altLang="en-US" dirty="0"/>
              <a:t>商用</a:t>
            </a:r>
            <a:r>
              <a:rPr kumimoji="1" lang="ja-JP" altLang="en-US" dirty="0" smtClean="0"/>
              <a:t>ソフトウェア</a:t>
            </a:r>
            <a:endParaRPr kumimoji="1" lang="en-US" altLang="ja-JP" dirty="0" smtClean="0"/>
          </a:p>
          <a:p>
            <a:pPr lvl="1"/>
            <a:r>
              <a:rPr lang="en-US" altLang="ja-JP" dirty="0" smtClean="0"/>
              <a:t>OSS(Dell DVD store)</a:t>
            </a:r>
          </a:p>
          <a:p>
            <a:r>
              <a:rPr lang="en-US" altLang="ja-JP" dirty="0" smtClean="0"/>
              <a:t>7</a:t>
            </a:r>
            <a:r>
              <a:rPr lang="ja-JP" altLang="en-US" dirty="0" smtClean="0"/>
              <a:t>種類の原因に分類する</a:t>
            </a:r>
            <a:endParaRPr lang="en-US" altLang="ja-JP" dirty="0" smtClean="0"/>
          </a:p>
          <a:p>
            <a:pPr lvl="1"/>
            <a:r>
              <a:rPr kumimoji="1" lang="ja-JP" altLang="en-US" dirty="0" smtClean="0"/>
              <a:t>パフォーマンスチームの経験上よくある原因</a:t>
            </a:r>
            <a:endParaRPr kumimoji="1" lang="ja-JP" altLang="en-US" dirty="0"/>
          </a:p>
        </p:txBody>
      </p:sp>
    </p:spTree>
    <p:extLst>
      <p:ext uri="{BB962C8B-B14F-4D97-AF65-F5344CB8AC3E}">
        <p14:creationId xmlns:p14="http://schemas.microsoft.com/office/powerpoint/2010/main" val="32024273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原因の分類</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Added field in long livin</a:t>
            </a:r>
            <a:r>
              <a:rPr lang="en-US" altLang="ja-JP" dirty="0" smtClean="0"/>
              <a:t>g object</a:t>
            </a:r>
          </a:p>
          <a:p>
            <a:r>
              <a:rPr kumimoji="1" lang="en-US" altLang="ja-JP" dirty="0" smtClean="0"/>
              <a:t>Adding frequently executed logic</a:t>
            </a:r>
          </a:p>
          <a:p>
            <a:r>
              <a:rPr lang="en-US" altLang="ja-JP" dirty="0" smtClean="0"/>
              <a:t>Added frequently executed DB query</a:t>
            </a:r>
          </a:p>
          <a:p>
            <a:r>
              <a:rPr kumimoji="1" lang="en-US" altLang="ja-JP" dirty="0" smtClean="0"/>
              <a:t>Mismatched DB indices</a:t>
            </a:r>
          </a:p>
          <a:p>
            <a:r>
              <a:rPr lang="en-US" altLang="ja-JP" dirty="0" smtClean="0"/>
              <a:t>Mismatched text indices</a:t>
            </a:r>
          </a:p>
          <a:p>
            <a:r>
              <a:rPr kumimoji="1" lang="en-US" altLang="ja-JP" dirty="0" smtClean="0"/>
              <a:t>Added blocking I/O access</a:t>
            </a:r>
          </a:p>
          <a:p>
            <a:r>
              <a:rPr lang="en-US" altLang="ja-JP" dirty="0" smtClean="0"/>
              <a:t>Normal</a:t>
            </a:r>
            <a:endParaRPr kumimoji="1" lang="ja-JP" altLang="en-US" dirty="0"/>
          </a:p>
        </p:txBody>
      </p:sp>
    </p:spTree>
    <p:extLst>
      <p:ext uri="{BB962C8B-B14F-4D97-AF65-F5344CB8AC3E}">
        <p14:creationId xmlns:p14="http://schemas.microsoft.com/office/powerpoint/2010/main" val="325305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2170584" cy="1143000"/>
          </a:xfrm>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302965" y="1412776"/>
            <a:ext cx="2602632" cy="4525963"/>
          </a:xfrm>
        </p:spPr>
        <p:txBody>
          <a:bodyPr>
            <a:noAutofit/>
          </a:bodyPr>
          <a:lstStyle/>
          <a:p>
            <a:r>
              <a:rPr kumimoji="1" lang="ja-JP" altLang="en-US" dirty="0" smtClean="0"/>
              <a:t>商用</a:t>
            </a:r>
            <a:endParaRPr kumimoji="1" lang="en-US" altLang="ja-JP" dirty="0" smtClean="0"/>
          </a:p>
          <a:p>
            <a:pPr lvl="1"/>
            <a:r>
              <a:rPr lang="en-US" altLang="ja-JP" dirty="0" smtClean="0"/>
              <a:t>J48</a:t>
            </a:r>
          </a:p>
          <a:p>
            <a:r>
              <a:rPr kumimoji="1" lang="en-US" altLang="ja-JP" dirty="0" smtClean="0"/>
              <a:t>OSS</a:t>
            </a:r>
          </a:p>
          <a:p>
            <a:pPr lvl="1"/>
            <a:r>
              <a:rPr lang="en-US" altLang="ja-JP" dirty="0" err="1" smtClean="0"/>
              <a:t>Mul.Perc</a:t>
            </a:r>
            <a:endParaRPr lang="en-US" altLang="ja-JP" dirty="0" smtClean="0"/>
          </a:p>
          <a:p>
            <a:r>
              <a:rPr kumimoji="1" lang="ja-JP" altLang="en-US" dirty="0" smtClean="0"/>
              <a:t>平均</a:t>
            </a:r>
            <a:endParaRPr kumimoji="1" lang="en-US" altLang="ja-JP" dirty="0" smtClean="0"/>
          </a:p>
          <a:p>
            <a:pPr lvl="1"/>
            <a:r>
              <a:rPr lang="en-US" altLang="ja-JP" dirty="0" err="1" smtClean="0"/>
              <a:t>R.Forest</a:t>
            </a:r>
            <a:endParaRPr lang="en-US" altLang="ja-JP" dirty="0" smtClean="0"/>
          </a:p>
          <a:p>
            <a:r>
              <a:rPr kumimoji="1" lang="ja-JP" altLang="en-US" dirty="0" smtClean="0"/>
              <a:t>カテゴリ</a:t>
            </a:r>
            <a:endParaRPr kumimoji="1" lang="en-US" altLang="ja-JP" dirty="0" smtClean="0"/>
          </a:p>
          <a:p>
            <a:pPr lvl="1"/>
            <a:r>
              <a:rPr lang="en-US" altLang="ja-JP" dirty="0" err="1" smtClean="0"/>
              <a:t>Neu.Net</a:t>
            </a:r>
            <a:r>
              <a:rPr lang="en-US" altLang="ja-JP" dirty="0"/>
              <a:t>.</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5597" y="0"/>
            <a:ext cx="6238403" cy="6858000"/>
          </a:xfrm>
          <a:prstGeom prst="rect">
            <a:avLst/>
          </a:prstGeom>
        </p:spPr>
      </p:pic>
    </p:spTree>
    <p:extLst>
      <p:ext uri="{BB962C8B-B14F-4D97-AF65-F5344CB8AC3E}">
        <p14:creationId xmlns:p14="http://schemas.microsoft.com/office/powerpoint/2010/main" val="23104189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2170584" cy="1143000"/>
          </a:xfrm>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302965" y="1412776"/>
            <a:ext cx="2602632" cy="4525963"/>
          </a:xfrm>
        </p:spPr>
        <p:txBody>
          <a:bodyPr>
            <a:noAutofit/>
          </a:bodyPr>
          <a:lstStyle/>
          <a:p>
            <a:r>
              <a:rPr kumimoji="1" lang="ja-JP" altLang="en-US" dirty="0" smtClean="0"/>
              <a:t>商用</a:t>
            </a:r>
            <a:endParaRPr kumimoji="1" lang="en-US" altLang="ja-JP" dirty="0" smtClean="0"/>
          </a:p>
          <a:p>
            <a:pPr lvl="1"/>
            <a:r>
              <a:rPr lang="en-US" altLang="ja-JP" dirty="0" smtClean="0"/>
              <a:t>J48</a:t>
            </a:r>
          </a:p>
          <a:p>
            <a:r>
              <a:rPr kumimoji="1" lang="en-US" altLang="ja-JP" dirty="0" smtClean="0"/>
              <a:t>OSS</a:t>
            </a:r>
          </a:p>
          <a:p>
            <a:pPr lvl="1"/>
            <a:r>
              <a:rPr lang="en-US" altLang="ja-JP" dirty="0" err="1" smtClean="0"/>
              <a:t>Mul.Perc</a:t>
            </a:r>
            <a:endParaRPr lang="en-US" altLang="ja-JP" dirty="0" smtClean="0"/>
          </a:p>
          <a:p>
            <a:r>
              <a:rPr kumimoji="1" lang="ja-JP" altLang="en-US" dirty="0" smtClean="0"/>
              <a:t>平均</a:t>
            </a:r>
            <a:endParaRPr kumimoji="1" lang="en-US" altLang="ja-JP" dirty="0" smtClean="0"/>
          </a:p>
          <a:p>
            <a:pPr lvl="1"/>
            <a:r>
              <a:rPr lang="en-US" altLang="ja-JP" dirty="0" err="1" smtClean="0"/>
              <a:t>R.Forest</a:t>
            </a:r>
            <a:endParaRPr lang="en-US" altLang="ja-JP" dirty="0" smtClean="0"/>
          </a:p>
          <a:p>
            <a:r>
              <a:rPr kumimoji="1" lang="ja-JP" altLang="en-US" dirty="0" smtClean="0"/>
              <a:t>カテゴリ</a:t>
            </a:r>
            <a:endParaRPr kumimoji="1" lang="en-US" altLang="ja-JP" dirty="0" smtClean="0"/>
          </a:p>
          <a:p>
            <a:pPr lvl="1"/>
            <a:r>
              <a:rPr lang="en-US" altLang="ja-JP" dirty="0" err="1" smtClean="0"/>
              <a:t>Neu.Net</a:t>
            </a:r>
            <a:r>
              <a:rPr lang="en-US" altLang="ja-JP" dirty="0"/>
              <a:t>.</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5597" y="0"/>
            <a:ext cx="6238403" cy="6858000"/>
          </a:xfrm>
          <a:prstGeom prst="rect">
            <a:avLst/>
          </a:prstGeom>
        </p:spPr>
      </p:pic>
      <p:sp>
        <p:nvSpPr>
          <p:cNvPr id="5" name="正方形/長方形 4"/>
          <p:cNvSpPr/>
          <p:nvPr/>
        </p:nvSpPr>
        <p:spPr>
          <a:xfrm>
            <a:off x="971600" y="5301208"/>
            <a:ext cx="7272808"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プロジェクトによって最適な機械学習手法が違うが、</a:t>
            </a:r>
            <a:endParaRPr lang="en-US" altLang="ja-JP" sz="2400" dirty="0" smtClean="0"/>
          </a:p>
          <a:p>
            <a:pPr algn="ctr"/>
            <a:r>
              <a:rPr kumimoji="1" lang="ja-JP" altLang="en-US" sz="2400" dirty="0" smtClean="0"/>
              <a:t>どの機械学習でもランダムによる予測よりはよくなった</a:t>
            </a:r>
            <a:endParaRPr kumimoji="1" lang="en-US" altLang="ja-JP" sz="2400" dirty="0" smtClean="0"/>
          </a:p>
          <a:p>
            <a:pPr algn="ctr"/>
            <a:r>
              <a:rPr kumimoji="1" lang="ja-JP" altLang="en-US" sz="2400" dirty="0" smtClean="0"/>
              <a:t>（最大</a:t>
            </a:r>
            <a:r>
              <a:rPr kumimoji="1" lang="en-US" altLang="ja-JP" sz="2400" dirty="0" smtClean="0"/>
              <a:t>4</a:t>
            </a:r>
            <a:r>
              <a:rPr kumimoji="1" lang="ja-JP" altLang="en-US" sz="2400" dirty="0" smtClean="0"/>
              <a:t>倍、最低</a:t>
            </a:r>
            <a:r>
              <a:rPr kumimoji="1" lang="en-US" altLang="ja-JP" sz="2400" dirty="0" smtClean="0"/>
              <a:t>2.33</a:t>
            </a:r>
            <a:r>
              <a:rPr kumimoji="1" lang="ja-JP" altLang="en-US" sz="2400" dirty="0" smtClean="0"/>
              <a:t>倍</a:t>
            </a:r>
            <a:r>
              <a:rPr kumimoji="1" lang="en-US" altLang="ja-JP" sz="2400" dirty="0" smtClean="0"/>
              <a:t>)</a:t>
            </a:r>
          </a:p>
        </p:txBody>
      </p:sp>
    </p:spTree>
    <p:extLst>
      <p:ext uri="{BB962C8B-B14F-4D97-AF65-F5344CB8AC3E}">
        <p14:creationId xmlns:p14="http://schemas.microsoft.com/office/powerpoint/2010/main" val="26348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学習データがどれくらい必要か？</a:t>
            </a:r>
            <a:endParaRPr kumimoji="1" lang="en-US" altLang="ja-JP" dirty="0" smtClean="0"/>
          </a:p>
          <a:p>
            <a:pPr lvl="1"/>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8" y="2132856"/>
            <a:ext cx="9144000" cy="3149744"/>
          </a:xfrm>
          <a:prstGeom prst="rect">
            <a:avLst/>
          </a:prstGeom>
        </p:spPr>
      </p:pic>
      <p:sp>
        <p:nvSpPr>
          <p:cNvPr id="5" name="テキスト ボックス 4"/>
          <p:cNvSpPr txBox="1"/>
          <p:nvPr/>
        </p:nvSpPr>
        <p:spPr>
          <a:xfrm>
            <a:off x="467544" y="5415607"/>
            <a:ext cx="8352928" cy="1200329"/>
          </a:xfrm>
          <a:prstGeom prst="rect">
            <a:avLst/>
          </a:prstGeom>
          <a:noFill/>
        </p:spPr>
        <p:txBody>
          <a:bodyPr wrap="square" rtlCol="0">
            <a:spAutoFit/>
          </a:bodyPr>
          <a:lstStyle/>
          <a:p>
            <a:r>
              <a:rPr kumimoji="1" lang="en-US" altLang="ja-JP" sz="2400" dirty="0" smtClean="0"/>
              <a:t>1.</a:t>
            </a:r>
            <a:r>
              <a:rPr kumimoji="1" lang="ja-JP" altLang="en-US" sz="2400" dirty="0" smtClean="0"/>
              <a:t>データ数増えれば精度上がる</a:t>
            </a:r>
            <a:endParaRPr kumimoji="1" lang="en-US" altLang="ja-JP" sz="2400" dirty="0" smtClean="0"/>
          </a:p>
          <a:p>
            <a:r>
              <a:rPr lang="en-US" altLang="ja-JP" sz="2400" dirty="0" smtClean="0"/>
              <a:t>2</a:t>
            </a:r>
            <a:r>
              <a:rPr lang="en-US" altLang="ja-JP" sz="2400" dirty="0"/>
              <a:t>.</a:t>
            </a:r>
            <a:r>
              <a:rPr lang="en-US" altLang="ja-JP" sz="2400" dirty="0" smtClean="0"/>
              <a:t>Commercial</a:t>
            </a:r>
            <a:r>
              <a:rPr lang="ja-JP" altLang="en-US" sz="2400" dirty="0" smtClean="0"/>
              <a:t>では</a:t>
            </a:r>
            <a:r>
              <a:rPr lang="en-US" altLang="ja-JP" sz="2400" dirty="0" smtClean="0"/>
              <a:t>6</a:t>
            </a:r>
            <a:r>
              <a:rPr lang="ja-JP" altLang="en-US" sz="2400" dirty="0" err="1" smtClean="0"/>
              <a:t>まで</a:t>
            </a:r>
            <a:r>
              <a:rPr lang="ja-JP" altLang="en-US" sz="2400" dirty="0" smtClean="0"/>
              <a:t>精度が上がり続ける</a:t>
            </a:r>
            <a:endParaRPr lang="en-US" altLang="ja-JP" sz="2400" dirty="0" smtClean="0"/>
          </a:p>
          <a:p>
            <a:r>
              <a:rPr lang="en-US" altLang="ja-JP" sz="2400" dirty="0" smtClean="0"/>
              <a:t>3.DS</a:t>
            </a:r>
            <a:r>
              <a:rPr lang="ja-JP" altLang="en-US" sz="2400" dirty="0" smtClean="0"/>
              <a:t>は</a:t>
            </a:r>
            <a:r>
              <a:rPr lang="en-US" altLang="ja-JP" sz="2400" dirty="0" smtClean="0"/>
              <a:t>4</a:t>
            </a:r>
            <a:r>
              <a:rPr lang="ja-JP" altLang="en-US" sz="2400" dirty="0"/>
              <a:t>以降</a:t>
            </a:r>
            <a:r>
              <a:rPr lang="ja-JP" altLang="en-US" sz="2400" dirty="0" smtClean="0"/>
              <a:t>はあまり精度が上がらない</a:t>
            </a:r>
            <a:endParaRPr lang="en-US" altLang="ja-JP" sz="2400" dirty="0" smtClean="0"/>
          </a:p>
        </p:txBody>
      </p:sp>
    </p:spTree>
    <p:extLst>
      <p:ext uri="{BB962C8B-B14F-4D97-AF65-F5344CB8AC3E}">
        <p14:creationId xmlns:p14="http://schemas.microsoft.com/office/powerpoint/2010/main" val="40578085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Performance Engineer</a:t>
            </a:r>
            <a:r>
              <a:rPr kumimoji="1" lang="ja-JP" altLang="en-US" dirty="0" smtClean="0"/>
              <a:t>に聞いてみた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予測結果が正しいかどうか聞いてみる</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2205456"/>
            <a:ext cx="6381750" cy="4286250"/>
          </a:xfrm>
          <a:prstGeom prst="rect">
            <a:avLst/>
          </a:prstGeom>
        </p:spPr>
      </p:pic>
    </p:spTree>
    <p:extLst>
      <p:ext uri="{BB962C8B-B14F-4D97-AF65-F5344CB8AC3E}">
        <p14:creationId xmlns:p14="http://schemas.microsoft.com/office/powerpoint/2010/main" val="4429100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フィードバック</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en-US" altLang="ja-JP" dirty="0" smtClean="0"/>
              <a:t>Performance Engineers</a:t>
            </a:r>
            <a:r>
              <a:rPr lang="ja-JP" altLang="en-US" dirty="0" smtClean="0"/>
              <a:t>曰く</a:t>
            </a:r>
            <a:endParaRPr lang="en-US" altLang="ja-JP" dirty="0" smtClean="0"/>
          </a:p>
          <a:p>
            <a:pPr lvl="1"/>
            <a:r>
              <a:rPr kumimoji="1" lang="en-US" altLang="ja-JP" dirty="0" smtClean="0"/>
              <a:t>Violation ratio</a:t>
            </a:r>
            <a:r>
              <a:rPr kumimoji="1" lang="ja-JP" altLang="en-US" dirty="0" smtClean="0"/>
              <a:t>はわかりやすい</a:t>
            </a:r>
            <a:endParaRPr kumimoji="1" lang="en-US" altLang="ja-JP" dirty="0" smtClean="0"/>
          </a:p>
          <a:p>
            <a:pPr lvl="1"/>
            <a:r>
              <a:rPr lang="ja-JP" altLang="en-US" dirty="0"/>
              <a:t>今回</a:t>
            </a:r>
            <a:r>
              <a:rPr lang="ja-JP" altLang="en-US" dirty="0" smtClean="0"/>
              <a:t>は一般的な計測値（</a:t>
            </a:r>
            <a:r>
              <a:rPr lang="en-US" altLang="ja-JP" dirty="0" smtClean="0"/>
              <a:t>CPU</a:t>
            </a:r>
            <a:r>
              <a:rPr lang="ja-JP" altLang="en-US" dirty="0" smtClean="0"/>
              <a:t>使用率など）しか使ってないが、ソフトウェアごとに独自の計測値を使うとよくなる</a:t>
            </a:r>
            <a:endParaRPr lang="en-US" altLang="ja-JP" dirty="0" smtClean="0"/>
          </a:p>
          <a:p>
            <a:pPr lvl="1"/>
            <a:r>
              <a:rPr kumimoji="1" lang="ja-JP" altLang="en-US" dirty="0"/>
              <a:t>制約と</a:t>
            </a:r>
            <a:r>
              <a:rPr kumimoji="1" lang="ja-JP" altLang="en-US" dirty="0" smtClean="0"/>
              <a:t>して、確認されたパフォーマンス低下のデータしか使ってないので、未知のケースを特定できない</a:t>
            </a:r>
            <a:endParaRPr kumimoji="1" lang="en-US" altLang="ja-JP" dirty="0" smtClean="0"/>
          </a:p>
          <a:p>
            <a:pPr lvl="1"/>
            <a:r>
              <a:rPr lang="ja-JP" altLang="en-US" dirty="0"/>
              <a:t>原因</a:t>
            </a:r>
            <a:r>
              <a:rPr lang="ja-JP" altLang="en-US" dirty="0" smtClean="0"/>
              <a:t>が複数</a:t>
            </a:r>
            <a:r>
              <a:rPr lang="ja-JP" altLang="en-US" dirty="0"/>
              <a:t>重なった</a:t>
            </a:r>
            <a:r>
              <a:rPr lang="ja-JP" altLang="en-US" dirty="0" smtClean="0"/>
              <a:t>場合に対応していない</a:t>
            </a:r>
            <a:endParaRPr lang="en-US" altLang="ja-JP" dirty="0" smtClean="0"/>
          </a:p>
          <a:p>
            <a:pPr lvl="2"/>
            <a:r>
              <a:rPr kumimoji="1" lang="en-US" altLang="ja-JP" dirty="0"/>
              <a:t>1</a:t>
            </a:r>
            <a:r>
              <a:rPr kumimoji="1" lang="ja-JP" altLang="en-US" dirty="0" smtClean="0"/>
              <a:t>個教えてくれるだけでも助かるけど</a:t>
            </a:r>
            <a:endParaRPr kumimoji="1" lang="en-US" altLang="ja-JP" dirty="0" smtClean="0"/>
          </a:p>
        </p:txBody>
      </p:sp>
    </p:spTree>
    <p:extLst>
      <p:ext uri="{BB962C8B-B14F-4D97-AF65-F5344CB8AC3E}">
        <p14:creationId xmlns:p14="http://schemas.microsoft.com/office/powerpoint/2010/main" val="1888047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パフォーマンス低下の原因を自動で特定する手法を提案した</a:t>
            </a:r>
            <a:endParaRPr kumimoji="1" lang="en-US" altLang="ja-JP" dirty="0" smtClean="0"/>
          </a:p>
          <a:p>
            <a:pPr lvl="1"/>
            <a:r>
              <a:rPr lang="en-US" altLang="ja-JP" dirty="0" smtClean="0"/>
              <a:t>Violation ratio</a:t>
            </a:r>
          </a:p>
          <a:p>
            <a:pPr lvl="1"/>
            <a:r>
              <a:rPr kumimoji="1" lang="ja-JP" altLang="en-US" dirty="0"/>
              <a:t>機械</a:t>
            </a:r>
            <a:r>
              <a:rPr kumimoji="1" lang="ja-JP" altLang="en-US" dirty="0" smtClean="0"/>
              <a:t>学習で分類</a:t>
            </a:r>
            <a:endParaRPr kumimoji="1" lang="en-US" altLang="ja-JP" dirty="0" smtClean="0"/>
          </a:p>
          <a:p>
            <a:pPr lvl="1"/>
            <a:endParaRPr kumimoji="1" lang="en-US" altLang="ja-JP" dirty="0" smtClean="0"/>
          </a:p>
          <a:p>
            <a:r>
              <a:rPr lang="ja-JP" altLang="en-US" dirty="0"/>
              <a:t>現場</a:t>
            </a:r>
            <a:r>
              <a:rPr lang="ja-JP" altLang="en-US" dirty="0" smtClean="0"/>
              <a:t>の</a:t>
            </a:r>
            <a:r>
              <a:rPr lang="en-US" altLang="ja-JP" dirty="0" smtClean="0"/>
              <a:t>Performance Engineer</a:t>
            </a:r>
            <a:r>
              <a:rPr lang="ja-JP" altLang="en-US" dirty="0" err="1" smtClean="0"/>
              <a:t>も納</a:t>
            </a:r>
            <a:r>
              <a:rPr lang="ja-JP" altLang="en-US" dirty="0" smtClean="0"/>
              <a:t>得の精度</a:t>
            </a:r>
            <a:endParaRPr lang="en-US" altLang="ja-JP" dirty="0" smtClean="0"/>
          </a:p>
          <a:p>
            <a:endParaRPr kumimoji="1" lang="ja-JP" altLang="en-US" dirty="0"/>
          </a:p>
        </p:txBody>
      </p:sp>
    </p:spTree>
    <p:extLst>
      <p:ext uri="{BB962C8B-B14F-4D97-AF65-F5344CB8AC3E}">
        <p14:creationId xmlns:p14="http://schemas.microsoft.com/office/powerpoint/2010/main" val="39205377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所感</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Engineer</a:t>
            </a:r>
            <a:r>
              <a:rPr kumimoji="1" lang="ja-JP" altLang="en-US" dirty="0" smtClean="0"/>
              <a:t>に聞いたよくある</a:t>
            </a:r>
            <a:r>
              <a:rPr lang="ja-JP" altLang="en-US" dirty="0"/>
              <a:t>パフォーマンス低下</a:t>
            </a:r>
            <a:r>
              <a:rPr lang="ja-JP" altLang="en-US" dirty="0" smtClean="0"/>
              <a:t>の原因を挙げてくれた</a:t>
            </a:r>
            <a:endParaRPr lang="en-US" altLang="ja-JP" dirty="0" smtClean="0"/>
          </a:p>
          <a:p>
            <a:pPr lvl="1"/>
            <a:r>
              <a:rPr kumimoji="1" lang="en-US" altLang="ja-JP" dirty="0" smtClean="0"/>
              <a:t>High Impact</a:t>
            </a:r>
            <a:r>
              <a:rPr lang="ja-JP" altLang="en-US" dirty="0" smtClean="0"/>
              <a:t>分類</a:t>
            </a:r>
            <a:r>
              <a:rPr lang="ja-JP" altLang="en-US" dirty="0"/>
              <a:t>のとき</a:t>
            </a:r>
            <a:r>
              <a:rPr lang="ja-JP" altLang="en-US" dirty="0" smtClean="0"/>
              <a:t>に使えそう</a:t>
            </a:r>
            <a:endParaRPr lang="en-US" altLang="ja-JP" dirty="0" smtClean="0"/>
          </a:p>
          <a:p>
            <a:endParaRPr kumimoji="1" lang="en-US" altLang="ja-JP" dirty="0"/>
          </a:p>
          <a:p>
            <a:r>
              <a:rPr lang="ja-JP" altLang="en-US" dirty="0" smtClean="0"/>
              <a:t>商用と</a:t>
            </a:r>
            <a:r>
              <a:rPr lang="en-US" altLang="ja-JP" dirty="0" smtClean="0"/>
              <a:t>OSS</a:t>
            </a:r>
            <a:r>
              <a:rPr lang="ja-JP" altLang="en-US" dirty="0" smtClean="0"/>
              <a:t>両方で実験してる</a:t>
            </a:r>
            <a:endParaRPr lang="en-US" altLang="ja-JP" dirty="0" smtClean="0"/>
          </a:p>
          <a:p>
            <a:endParaRPr kumimoji="1" lang="ja-JP" altLang="en-US" dirty="0"/>
          </a:p>
        </p:txBody>
      </p:sp>
    </p:spTree>
    <p:extLst>
      <p:ext uri="{BB962C8B-B14F-4D97-AF65-F5344CB8AC3E}">
        <p14:creationId xmlns:p14="http://schemas.microsoft.com/office/powerpoint/2010/main" val="2783648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840</TotalTime>
  <Words>725</Words>
  <Application>Microsoft Office PowerPoint</Application>
  <PresentationFormat>画面に合わせる (4:3)</PresentationFormat>
  <Paragraphs>123</Paragraphs>
  <Slides>20</Slides>
  <Notes>0</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Office ​​テーマ</vt:lpstr>
      <vt:lpstr>An Industrial Case Study of Automatically Identifying Performance Regression-Causes</vt:lpstr>
      <vt:lpstr>背景</vt:lpstr>
      <vt:lpstr>パフォーマンステスト</vt:lpstr>
      <vt:lpstr>パフォーマンステストを分析</vt:lpstr>
      <vt:lpstr>分析の難しい点</vt:lpstr>
      <vt:lpstr>目的</vt:lpstr>
      <vt:lpstr>ステップ１：データの削減</vt:lpstr>
      <vt:lpstr>コントロールチャートの例</vt:lpstr>
      <vt:lpstr>コントロールチャートの適用</vt:lpstr>
      <vt:lpstr>ステップ２：予測</vt:lpstr>
      <vt:lpstr>手法の全体像</vt:lpstr>
      <vt:lpstr>ケーススタディ</vt:lpstr>
      <vt:lpstr>原因の分類</vt:lpstr>
      <vt:lpstr>結果</vt:lpstr>
      <vt:lpstr>結果</vt:lpstr>
      <vt:lpstr>結果2</vt:lpstr>
      <vt:lpstr>Performance Engineerに聞いてみた</vt:lpstr>
      <vt:lpstr>フィードバック</vt:lpstr>
      <vt:lpstr>まとめ</vt:lpstr>
      <vt:lpstr>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Industrial Case Study of Automatically Identifying Performance Regression-Causes</dc:title>
  <dc:creator>Hayato Yoshiyuki</dc:creator>
  <cp:lastModifiedBy>Hayato Yoshiyuki</cp:lastModifiedBy>
  <cp:revision>28</cp:revision>
  <dcterms:created xsi:type="dcterms:W3CDTF">2014-07-17T05:53:29Z</dcterms:created>
  <dcterms:modified xsi:type="dcterms:W3CDTF">2014-07-18T00:53:12Z</dcterms:modified>
</cp:coreProperties>
</file>