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74" r:id="rId3"/>
    <p:sldId id="308" r:id="rId4"/>
    <p:sldId id="300" r:id="rId5"/>
    <p:sldId id="275" r:id="rId6"/>
    <p:sldId id="279" r:id="rId7"/>
    <p:sldId id="302" r:id="rId8"/>
    <p:sldId id="280" r:id="rId9"/>
    <p:sldId id="281" r:id="rId10"/>
    <p:sldId id="303" r:id="rId11"/>
    <p:sldId id="278" r:id="rId12"/>
    <p:sldId id="304" r:id="rId13"/>
    <p:sldId id="282" r:id="rId14"/>
    <p:sldId id="283" r:id="rId15"/>
    <p:sldId id="284" r:id="rId16"/>
    <p:sldId id="285" r:id="rId17"/>
    <p:sldId id="286" r:id="rId18"/>
    <p:sldId id="287" r:id="rId19"/>
    <p:sldId id="289" r:id="rId20"/>
    <p:sldId id="290" r:id="rId21"/>
    <p:sldId id="291" r:id="rId22"/>
    <p:sldId id="305" r:id="rId23"/>
    <p:sldId id="292" r:id="rId24"/>
    <p:sldId id="293" r:id="rId25"/>
    <p:sldId id="294" r:id="rId26"/>
    <p:sldId id="295" r:id="rId27"/>
    <p:sldId id="296" r:id="rId28"/>
    <p:sldId id="297" r:id="rId29"/>
    <p:sldId id="306" r:id="rId30"/>
    <p:sldId id="298" r:id="rId31"/>
    <p:sldId id="307" r:id="rId32"/>
    <p:sldId id="299" r:id="rId3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308"/>
            <p14:sldId id="300"/>
            <p14:sldId id="275"/>
            <p14:sldId id="279"/>
            <p14:sldId id="302"/>
            <p14:sldId id="280"/>
            <p14:sldId id="281"/>
            <p14:sldId id="303"/>
            <p14:sldId id="278"/>
            <p14:sldId id="304"/>
            <p14:sldId id="282"/>
            <p14:sldId id="283"/>
            <p14:sldId id="284"/>
            <p14:sldId id="285"/>
            <p14:sldId id="286"/>
            <p14:sldId id="287"/>
            <p14:sldId id="289"/>
            <p14:sldId id="290"/>
            <p14:sldId id="291"/>
            <p14:sldId id="305"/>
            <p14:sldId id="292"/>
            <p14:sldId id="293"/>
            <p14:sldId id="294"/>
            <p14:sldId id="295"/>
            <p14:sldId id="296"/>
            <p14:sldId id="297"/>
            <p14:sldId id="306"/>
            <p14:sldId id="298"/>
            <p14:sldId id="307"/>
            <p14:sldId id="29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varScale="1">
        <p:scale>
          <a:sx n="77" d="100"/>
          <a:sy n="77" d="100"/>
        </p:scale>
        <p:origin x="-96" y="-76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2012/12/18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2012/12/18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2012/12/18</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smtClean="0"/>
              <a:t>8</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smtClean="0"/>
              <a:t>ソフトウェア工学研究室</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t>第</a:t>
            </a:r>
            <a:r>
              <a:rPr kumimoji="1" lang="en-US" altLang="ja-JP" dirty="0" smtClean="0"/>
              <a:t>11</a:t>
            </a:r>
            <a:r>
              <a:rPr kumimoji="1" lang="ja-JP" altLang="en-US" dirty="0" smtClean="0"/>
              <a:t>章　生存分析</a:t>
            </a:r>
            <a:endParaRPr kumimoji="1" lang="en-US" altLang="ja-JP" dirty="0" smtClean="0"/>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団学習</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17</a:t>
            </a:r>
            <a:r>
              <a:rPr lang="ja-JP" altLang="en-US" dirty="0" smtClean="0">
                <a:solidFill>
                  <a:schemeClr val="bg1">
                    <a:lumMod val="65000"/>
                  </a:schemeClr>
                </a:solidFill>
              </a:rPr>
              <a:t>章　アソシエーション分析</a:t>
            </a:r>
            <a:endParaRPr kumimoji="1" lang="en-US" altLang="ja-JP" dirty="0" smtClean="0">
              <a:solidFill>
                <a:schemeClr val="bg1">
                  <a:lumMod val="65000"/>
                </a:schemeClr>
              </a:solidFill>
            </a:endParaRPr>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t>基本概念</a:t>
            </a:r>
            <a:endParaRPr kumimoji="1" lang="en-US" altLang="ja-JP" sz="2800" dirty="0" smtClean="0"/>
          </a:p>
          <a:p>
            <a:endParaRPr kumimoji="1" lang="en-US" altLang="ja-JP" sz="2800" dirty="0" smtClean="0"/>
          </a:p>
          <a:p>
            <a:r>
              <a:rPr lang="ja-JP" altLang="en-US" sz="2800" dirty="0"/>
              <a:t>用語</a:t>
            </a:r>
            <a:r>
              <a:rPr lang="ja-JP" altLang="en-US" sz="2800" dirty="0" smtClean="0"/>
              <a:t>説明</a:t>
            </a:r>
            <a:endParaRPr lang="en-US" altLang="ja-JP" sz="2800" dirty="0" smtClean="0"/>
          </a:p>
          <a:p>
            <a:endParaRPr lang="en-US" altLang="ja-JP" sz="2800" dirty="0" smtClean="0"/>
          </a:p>
          <a:p>
            <a:r>
              <a:rPr kumimoji="1" lang="ja-JP" altLang="en-US" sz="2800" dirty="0"/>
              <a:t>生存</a:t>
            </a:r>
            <a:r>
              <a:rPr kumimoji="1" lang="ja-JP" altLang="en-US" sz="2800" dirty="0" smtClean="0"/>
              <a:t>時間分析の分類</a:t>
            </a:r>
            <a:endParaRPr kumimoji="1" lang="en-US" altLang="ja-JP" sz="2800" dirty="0" smtClean="0"/>
          </a:p>
          <a:p>
            <a:pPr marL="114300" indent="0">
              <a:buNone/>
            </a:pPr>
            <a:r>
              <a:rPr lang="ja-JP" altLang="en-US" sz="2800" dirty="0" smtClean="0"/>
              <a:t>・ノンパラメトリックモデル</a:t>
            </a:r>
            <a:endParaRPr lang="en-US" altLang="ja-JP" sz="2800" dirty="0" smtClean="0"/>
          </a:p>
          <a:p>
            <a:pPr marL="114300" indent="0">
              <a:buNone/>
            </a:pPr>
            <a:r>
              <a:rPr lang="ja-JP" altLang="en-US" sz="2800" dirty="0" smtClean="0"/>
              <a:t>・セミノンパラメトリックモデル</a:t>
            </a:r>
            <a:endParaRPr lang="en-US" altLang="ja-JP" sz="2800" dirty="0"/>
          </a:p>
          <a:p>
            <a:pPr marL="114300" indent="0">
              <a:buNone/>
            </a:pPr>
            <a:r>
              <a:rPr lang="ja-JP" altLang="en-US" sz="2800" dirty="0" smtClean="0"/>
              <a:t>・パラメトリックモデル</a:t>
            </a:r>
            <a:endParaRPr lang="en-US" altLang="ja-JP" sz="2800" dirty="0" smtClean="0"/>
          </a:p>
          <a:p>
            <a:pPr marL="114300" indent="0">
              <a:buNone/>
            </a:pPr>
            <a:endParaRPr kumimoji="1" lang="en-US" altLang="ja-JP" sz="2800" dirty="0" smtClean="0"/>
          </a:p>
          <a:p>
            <a:r>
              <a:rPr lang="ja-JP" altLang="en-US" sz="2800" dirty="0"/>
              <a:t>まとめ</a:t>
            </a:r>
            <a:endParaRPr kumimoji="1" lang="ja-JP" altLang="en-US" sz="2800" dirty="0"/>
          </a:p>
        </p:txBody>
      </p:sp>
    </p:spTree>
    <p:extLst>
      <p:ext uri="{BB962C8B-B14F-4D97-AF65-F5344CB8AC3E}">
        <p14:creationId xmlns:p14="http://schemas.microsoft.com/office/powerpoint/2010/main" val="122827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t>基本概念</a:t>
            </a:r>
            <a:endParaRPr kumimoji="1" lang="en-US" altLang="ja-JP" sz="2800" dirty="0" smtClean="0"/>
          </a:p>
          <a:p>
            <a:endParaRPr kumimoji="1" lang="en-US" altLang="ja-JP" sz="2800" dirty="0" smtClean="0"/>
          </a:p>
          <a:p>
            <a:r>
              <a:rPr lang="ja-JP" altLang="en-US" sz="2800" dirty="0">
                <a:solidFill>
                  <a:schemeClr val="bg1">
                    <a:lumMod val="65000"/>
                  </a:schemeClr>
                </a:solidFill>
              </a:rPr>
              <a:t>用語</a:t>
            </a:r>
            <a:r>
              <a:rPr lang="ja-JP" altLang="en-US" sz="2800" dirty="0" smtClean="0">
                <a:solidFill>
                  <a:schemeClr val="bg1">
                    <a:lumMod val="65000"/>
                  </a:schemeClr>
                </a:solidFill>
              </a:rPr>
              <a:t>説明</a:t>
            </a:r>
            <a:endParaRPr lang="en-US" altLang="ja-JP" sz="2800" dirty="0" smtClean="0">
              <a:solidFill>
                <a:schemeClr val="bg1">
                  <a:lumMod val="65000"/>
                </a:schemeClr>
              </a:solidFill>
            </a:endParaRPr>
          </a:p>
          <a:p>
            <a:endParaRPr lang="en-US" altLang="ja-JP" sz="2800" dirty="0" smtClean="0">
              <a:solidFill>
                <a:schemeClr val="bg1">
                  <a:lumMod val="65000"/>
                </a:schemeClr>
              </a:solidFill>
            </a:endParaRPr>
          </a:p>
          <a:p>
            <a:r>
              <a:rPr kumimoji="1" lang="ja-JP" altLang="en-US" sz="2800" dirty="0">
                <a:solidFill>
                  <a:schemeClr val="bg1">
                    <a:lumMod val="65000"/>
                  </a:schemeClr>
                </a:solidFill>
              </a:rPr>
              <a:t>生存</a:t>
            </a:r>
            <a:r>
              <a:rPr kumimoji="1" lang="ja-JP" altLang="en-US" sz="2800" dirty="0" smtClean="0">
                <a:solidFill>
                  <a:schemeClr val="bg1">
                    <a:lumMod val="65000"/>
                  </a:schemeClr>
                </a:solidFill>
              </a:rPr>
              <a:t>時間分析の分類</a:t>
            </a:r>
            <a:endParaRPr kumimoji="1"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・ノンパラメトリックモデル</a:t>
            </a:r>
            <a:endParaRPr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・セミノンパラメトリックモデル</a:t>
            </a:r>
            <a:endParaRPr lang="en-US" altLang="ja-JP" sz="2800" dirty="0">
              <a:solidFill>
                <a:schemeClr val="bg1">
                  <a:lumMod val="65000"/>
                </a:schemeClr>
              </a:solidFill>
            </a:endParaRPr>
          </a:p>
          <a:p>
            <a:pPr marL="114300" indent="0">
              <a:buNone/>
            </a:pPr>
            <a:r>
              <a:rPr lang="ja-JP" altLang="en-US" sz="2800" dirty="0" smtClean="0">
                <a:solidFill>
                  <a:schemeClr val="bg1">
                    <a:lumMod val="65000"/>
                  </a:schemeClr>
                </a:solidFill>
              </a:rPr>
              <a:t>・パラメトリックモデル</a:t>
            </a:r>
            <a:endParaRPr lang="en-US" altLang="ja-JP" sz="2800" dirty="0" smtClean="0">
              <a:solidFill>
                <a:schemeClr val="bg1">
                  <a:lumMod val="65000"/>
                </a:schemeClr>
              </a:solidFill>
            </a:endParaRPr>
          </a:p>
          <a:p>
            <a:pPr marL="114300" indent="0">
              <a:buNone/>
            </a:pPr>
            <a:endParaRPr kumimoji="1" lang="en-US" altLang="ja-JP" sz="2800" dirty="0" smtClean="0">
              <a:solidFill>
                <a:schemeClr val="bg1">
                  <a:lumMod val="65000"/>
                </a:schemeClr>
              </a:solidFill>
            </a:endParaRPr>
          </a:p>
          <a:p>
            <a:r>
              <a:rPr lang="ja-JP" altLang="en-US" sz="2800" dirty="0">
                <a:solidFill>
                  <a:schemeClr val="bg1">
                    <a:lumMod val="65000"/>
                  </a:schemeClr>
                </a:solidFill>
              </a:rPr>
              <a:t>まとめ</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605933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基本概念</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生存時間分析とは</a:t>
            </a:r>
            <a:endParaRPr kumimoji="1" lang="en-US" altLang="ja-JP" sz="2800" dirty="0" smtClean="0"/>
          </a:p>
          <a:p>
            <a:pPr marL="114300" indent="0">
              <a:buNone/>
            </a:pPr>
            <a:r>
              <a:rPr lang="ja-JP" altLang="en-US" sz="2800" dirty="0" smtClean="0"/>
              <a:t>・</a:t>
            </a:r>
            <a:r>
              <a:rPr lang="ja-JP" altLang="en-US" sz="2400" dirty="0" smtClean="0"/>
              <a:t>イベントが起きるまでの時間と</a:t>
            </a:r>
            <a:endParaRPr lang="en-US" altLang="ja-JP" sz="2400" dirty="0" smtClean="0"/>
          </a:p>
          <a:p>
            <a:pPr marL="114300" indent="0">
              <a:buNone/>
            </a:pPr>
            <a:r>
              <a:rPr lang="en-US" altLang="ja-JP" sz="2400" dirty="0"/>
              <a:t> </a:t>
            </a:r>
            <a:r>
              <a:rPr lang="en-US" altLang="ja-JP" sz="2400" dirty="0" smtClean="0"/>
              <a:t>    </a:t>
            </a:r>
            <a:r>
              <a:rPr lang="ja-JP" altLang="en-US" sz="2400" dirty="0" smtClean="0"/>
              <a:t>イベント間の関係に焦点を当てる分析方法</a:t>
            </a:r>
            <a:endParaRPr lang="en-US" altLang="ja-JP" sz="2400" dirty="0" smtClean="0"/>
          </a:p>
          <a:p>
            <a:pPr marL="114300" indent="0">
              <a:buNone/>
            </a:pPr>
            <a:r>
              <a:rPr lang="en-US" altLang="ja-JP" sz="2400" dirty="0" smtClean="0"/>
              <a:t>	</a:t>
            </a:r>
            <a:r>
              <a:rPr lang="ja-JP" altLang="en-US" sz="2400" dirty="0" smtClean="0"/>
              <a:t>・イベント：死亡、故障、解約、破壊など</a:t>
            </a:r>
            <a:endParaRPr lang="en-US" altLang="ja-JP" sz="2000" dirty="0" smtClean="0"/>
          </a:p>
          <a:p>
            <a:pPr marL="114300" indent="0">
              <a:buNone/>
            </a:pPr>
            <a:endParaRPr lang="en-US" altLang="ja-JP" sz="2000" dirty="0"/>
          </a:p>
          <a:p>
            <a:r>
              <a:rPr kumimoji="1" lang="ja-JP" altLang="en-US" sz="2800" dirty="0" smtClean="0"/>
              <a:t>分析例</a:t>
            </a:r>
            <a:endParaRPr kumimoji="1" lang="en-US" altLang="ja-JP" sz="2800" dirty="0" smtClean="0"/>
          </a:p>
          <a:p>
            <a:pPr marL="114300" indent="0">
              <a:buNone/>
            </a:pPr>
            <a:r>
              <a:rPr lang="ja-JP" altLang="en-US" sz="2800" dirty="0" smtClean="0"/>
              <a:t>・</a:t>
            </a:r>
            <a:r>
              <a:rPr lang="ja-JP" altLang="en-US" sz="2400" dirty="0" smtClean="0"/>
              <a:t>新薬の効果を分析</a:t>
            </a:r>
            <a:endParaRPr lang="en-US" altLang="ja-JP" sz="2400" dirty="0" smtClean="0"/>
          </a:p>
          <a:p>
            <a:pPr marL="114300" indent="0">
              <a:buNone/>
            </a:pPr>
            <a:r>
              <a:rPr kumimoji="1" lang="ja-JP" altLang="en-US" sz="2800" dirty="0" smtClean="0"/>
              <a:t>・</a:t>
            </a:r>
            <a:r>
              <a:rPr kumimoji="1" lang="ja-JP" altLang="en-US" sz="2400" dirty="0" smtClean="0"/>
              <a:t>機械システムや製品の故障</a:t>
            </a:r>
            <a:endParaRPr kumimoji="1" lang="en-US" altLang="ja-JP" sz="2400" dirty="0"/>
          </a:p>
          <a:p>
            <a:endParaRPr lang="en-US" altLang="ja-JP" sz="2800" dirty="0" smtClean="0"/>
          </a:p>
          <a:p>
            <a:endParaRPr kumimoji="1" lang="en-US" altLang="ja-JP" sz="2800" dirty="0"/>
          </a:p>
          <a:p>
            <a:endParaRPr kumimoji="1" lang="ja-JP" altLang="en-US" sz="2800" dirty="0"/>
          </a:p>
        </p:txBody>
      </p:sp>
    </p:spTree>
    <p:extLst>
      <p:ext uri="{BB962C8B-B14F-4D97-AF65-F5344CB8AC3E}">
        <p14:creationId xmlns:p14="http://schemas.microsoft.com/office/powerpoint/2010/main" val="74002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例：新薬の効果を分析</a:t>
            </a:r>
            <a:endParaRPr kumimoji="1" lang="ja-JP" altLang="en-US" dirty="0"/>
          </a:p>
        </p:txBody>
      </p:sp>
      <p:sp>
        <p:nvSpPr>
          <p:cNvPr id="3" name="コンテンツ プレースホルダー 2"/>
          <p:cNvSpPr>
            <a:spLocks noGrp="1"/>
          </p:cNvSpPr>
          <p:nvPr>
            <p:ph idx="1"/>
          </p:nvPr>
        </p:nvSpPr>
        <p:spPr>
          <a:xfrm>
            <a:off x="4644008" y="1772816"/>
            <a:ext cx="3721224" cy="4800600"/>
          </a:xfrm>
        </p:spPr>
        <p:txBody>
          <a:bodyPr/>
          <a:lstStyle/>
          <a:p>
            <a:r>
              <a:rPr kumimoji="1" lang="en-US" altLang="ja-JP" dirty="0" smtClean="0"/>
              <a:t>6-MP</a:t>
            </a:r>
            <a:r>
              <a:rPr kumimoji="1" lang="ja-JP" altLang="en-US" dirty="0" smtClean="0"/>
              <a:t>という薬を投与した場合とそうでない場合の白血病患者の生存時間のグラフ</a:t>
            </a:r>
            <a:endParaRPr kumimoji="1" lang="en-US" altLang="ja-JP" dirty="0" smtClean="0"/>
          </a:p>
          <a:p>
            <a:endParaRPr lang="en-US" altLang="ja-JP" dirty="0"/>
          </a:p>
          <a:p>
            <a:r>
              <a:rPr kumimoji="1" lang="ja-JP" altLang="en-US" dirty="0" smtClean="0"/>
              <a:t>横軸：時間</a:t>
            </a:r>
            <a:endParaRPr kumimoji="1" lang="en-US" altLang="ja-JP" dirty="0" smtClean="0"/>
          </a:p>
          <a:p>
            <a:r>
              <a:rPr lang="ja-JP" altLang="en-US" dirty="0" smtClean="0"/>
              <a:t>縦軸：生存率</a:t>
            </a:r>
            <a:endParaRPr lang="en-US" altLang="ja-JP" dirty="0" smtClean="0"/>
          </a:p>
          <a:p>
            <a:endParaRPr kumimoji="1" lang="en-US" altLang="ja-JP" dirty="0"/>
          </a:p>
          <a:p>
            <a:r>
              <a:rPr lang="ja-JP" altLang="en-US" dirty="0" smtClean="0"/>
              <a:t>新薬を投与したほうが</a:t>
            </a:r>
            <a:r>
              <a:rPr lang="ja-JP" altLang="en-US" dirty="0"/>
              <a:t>　</a:t>
            </a:r>
            <a:r>
              <a:rPr lang="ja-JP" altLang="en-US" dirty="0" smtClean="0"/>
              <a:t>生存率が高い</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772816"/>
            <a:ext cx="4286439" cy="4347762"/>
          </a:xfrm>
          <a:prstGeom prst="rect">
            <a:avLst/>
          </a:prstGeom>
        </p:spPr>
      </p:pic>
    </p:spTree>
    <p:extLst>
      <p:ext uri="{BB962C8B-B14F-4D97-AF65-F5344CB8AC3E}">
        <p14:creationId xmlns:p14="http://schemas.microsoft.com/office/powerpoint/2010/main" val="3458183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solidFill>
                  <a:schemeClr val="bg1">
                    <a:lumMod val="65000"/>
                  </a:schemeClr>
                </a:solidFill>
              </a:rPr>
              <a:t>基本概念</a:t>
            </a:r>
            <a:endParaRPr kumimoji="1" lang="en-US" altLang="ja-JP" sz="2800" dirty="0" smtClean="0">
              <a:solidFill>
                <a:schemeClr val="bg1">
                  <a:lumMod val="65000"/>
                </a:schemeClr>
              </a:solidFill>
            </a:endParaRPr>
          </a:p>
          <a:p>
            <a:endParaRPr kumimoji="1" lang="en-US" altLang="ja-JP" sz="2800" dirty="0" smtClean="0"/>
          </a:p>
          <a:p>
            <a:r>
              <a:rPr lang="ja-JP" altLang="en-US" sz="2800" dirty="0"/>
              <a:t>用語</a:t>
            </a:r>
            <a:r>
              <a:rPr lang="ja-JP" altLang="en-US" sz="2800" dirty="0" smtClean="0"/>
              <a:t>説明</a:t>
            </a:r>
            <a:endParaRPr lang="en-US" altLang="ja-JP" sz="2800" dirty="0" smtClean="0"/>
          </a:p>
          <a:p>
            <a:endParaRPr lang="en-US" altLang="ja-JP" sz="2800" dirty="0" smtClean="0">
              <a:solidFill>
                <a:schemeClr val="bg1">
                  <a:lumMod val="65000"/>
                </a:schemeClr>
              </a:solidFill>
            </a:endParaRPr>
          </a:p>
          <a:p>
            <a:r>
              <a:rPr kumimoji="1" lang="ja-JP" altLang="en-US" sz="2800" dirty="0">
                <a:solidFill>
                  <a:schemeClr val="bg1">
                    <a:lumMod val="65000"/>
                  </a:schemeClr>
                </a:solidFill>
              </a:rPr>
              <a:t>生存</a:t>
            </a:r>
            <a:r>
              <a:rPr kumimoji="1" lang="ja-JP" altLang="en-US" sz="2800" dirty="0" smtClean="0">
                <a:solidFill>
                  <a:schemeClr val="bg1">
                    <a:lumMod val="65000"/>
                  </a:schemeClr>
                </a:solidFill>
              </a:rPr>
              <a:t>時間分析の分類</a:t>
            </a:r>
            <a:endParaRPr kumimoji="1"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・ノンパラメトリックモデル</a:t>
            </a:r>
            <a:endParaRPr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・セミノンパラメトリックモデル</a:t>
            </a:r>
            <a:endParaRPr lang="en-US" altLang="ja-JP" sz="2800" dirty="0">
              <a:solidFill>
                <a:schemeClr val="bg1">
                  <a:lumMod val="65000"/>
                </a:schemeClr>
              </a:solidFill>
            </a:endParaRPr>
          </a:p>
          <a:p>
            <a:pPr marL="114300" indent="0">
              <a:buNone/>
            </a:pPr>
            <a:r>
              <a:rPr lang="ja-JP" altLang="en-US" sz="2800" dirty="0" smtClean="0">
                <a:solidFill>
                  <a:schemeClr val="bg1">
                    <a:lumMod val="65000"/>
                  </a:schemeClr>
                </a:solidFill>
              </a:rPr>
              <a:t>・パラメトリックモデル</a:t>
            </a:r>
            <a:endParaRPr lang="en-US" altLang="ja-JP" sz="2800" dirty="0" smtClean="0">
              <a:solidFill>
                <a:schemeClr val="bg1">
                  <a:lumMod val="65000"/>
                </a:schemeClr>
              </a:solidFill>
            </a:endParaRPr>
          </a:p>
          <a:p>
            <a:pPr marL="114300" indent="0">
              <a:buNone/>
            </a:pPr>
            <a:endParaRPr kumimoji="1" lang="en-US" altLang="ja-JP" sz="2800" dirty="0" smtClean="0">
              <a:solidFill>
                <a:schemeClr val="bg1">
                  <a:lumMod val="65000"/>
                </a:schemeClr>
              </a:solidFill>
            </a:endParaRPr>
          </a:p>
          <a:p>
            <a:r>
              <a:rPr lang="ja-JP" altLang="en-US" sz="2800" dirty="0">
                <a:solidFill>
                  <a:schemeClr val="bg1">
                    <a:lumMod val="65000"/>
                  </a:schemeClr>
                </a:solidFill>
              </a:rPr>
              <a:t>まとめ</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3094162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用語説明</a:t>
            </a:r>
            <a:endParaRPr kumimoji="1" lang="ja-JP" altLang="en-US" dirty="0"/>
          </a:p>
        </p:txBody>
      </p:sp>
      <p:sp>
        <p:nvSpPr>
          <p:cNvPr id="3" name="コンテンツ プレースホルダー 2"/>
          <p:cNvSpPr>
            <a:spLocks noGrp="1"/>
          </p:cNvSpPr>
          <p:nvPr>
            <p:ph idx="1"/>
          </p:nvPr>
        </p:nvSpPr>
        <p:spPr/>
        <p:txBody>
          <a:bodyPr/>
          <a:lstStyle/>
          <a:p>
            <a:r>
              <a:rPr kumimoji="1" lang="ja-JP" altLang="en-US" sz="2800" dirty="0" smtClean="0"/>
              <a:t>死亡</a:t>
            </a:r>
            <a:endParaRPr kumimoji="1" lang="en-US" altLang="ja-JP" sz="2800" dirty="0" smtClean="0"/>
          </a:p>
          <a:p>
            <a:pPr marL="114300" indent="0">
              <a:buNone/>
            </a:pPr>
            <a:r>
              <a:rPr lang="ja-JP" altLang="en-US" dirty="0"/>
              <a:t>・故障、破壊、倒産、死亡などのイベントの生起のこと</a:t>
            </a:r>
          </a:p>
          <a:p>
            <a:pPr marL="114300" indent="0">
              <a:buNone/>
            </a:pPr>
            <a:endParaRPr lang="en-US" altLang="ja-JP" dirty="0" smtClean="0"/>
          </a:p>
          <a:p>
            <a:pPr marL="114300" indent="0">
              <a:buNone/>
            </a:pPr>
            <a:endParaRPr lang="en-US" altLang="ja-JP" dirty="0"/>
          </a:p>
          <a:p>
            <a:r>
              <a:rPr kumimoji="1" lang="ja-JP" altLang="en-US" sz="2800" dirty="0" smtClean="0"/>
              <a:t>打ち切り</a:t>
            </a:r>
            <a:endParaRPr kumimoji="1" lang="en-US" altLang="ja-JP" sz="2800" dirty="0" smtClean="0"/>
          </a:p>
          <a:p>
            <a:pPr marL="114300" indent="0">
              <a:buNone/>
            </a:pPr>
            <a:r>
              <a:rPr kumimoji="1" lang="ja-JP" altLang="en-US" dirty="0" smtClean="0"/>
              <a:t>・治療の中止や試験の途中で脱落する場合のこと</a:t>
            </a:r>
            <a:endParaRPr lang="en-US" altLang="ja-JP" dirty="0"/>
          </a:p>
          <a:p>
            <a:pPr marL="114300" indent="0">
              <a:buNone/>
            </a:pPr>
            <a:endParaRPr kumimoji="1" lang="ja-JP" altLang="en-US" dirty="0"/>
          </a:p>
        </p:txBody>
      </p:sp>
    </p:spTree>
    <p:extLst>
      <p:ext uri="{BB962C8B-B14F-4D97-AF65-F5344CB8AC3E}">
        <p14:creationId xmlns:p14="http://schemas.microsoft.com/office/powerpoint/2010/main" val="1749045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生存関数とハザード関数</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r>
                  <a:rPr kumimoji="1" lang="ja-JP" altLang="en-US" sz="2800" dirty="0" smtClean="0"/>
                  <a:t>生存関数</a:t>
                </a:r>
                <a14:m>
                  <m:oMath xmlns:m="http://schemas.openxmlformats.org/officeDocument/2006/math">
                    <m:r>
                      <a:rPr kumimoji="1" lang="en-US" altLang="ja-JP" sz="2800" b="0" i="0" smtClean="0">
                        <a:latin typeface="Cambria Math"/>
                      </a:rPr>
                      <m:t> </m:t>
                    </m:r>
                    <m:r>
                      <a:rPr kumimoji="1" lang="en-US" altLang="ja-JP" sz="2800" b="0" i="1" smtClean="0">
                        <a:latin typeface="Cambria Math"/>
                      </a:rPr>
                      <m:t>𝑆</m:t>
                    </m:r>
                    <m:r>
                      <a:rPr kumimoji="1" lang="en-US" altLang="ja-JP" sz="2800" b="0" i="1" smtClean="0">
                        <a:latin typeface="Cambria Math"/>
                      </a:rPr>
                      <m:t>(</m:t>
                    </m:r>
                    <m:r>
                      <a:rPr kumimoji="1" lang="en-US" altLang="ja-JP" sz="2800" b="0" i="1" smtClean="0">
                        <a:latin typeface="Cambria Math"/>
                      </a:rPr>
                      <m:t>𝑡</m:t>
                    </m:r>
                    <m:r>
                      <a:rPr kumimoji="1" lang="en-US" altLang="ja-JP" sz="2800" b="0" i="1" smtClean="0">
                        <a:latin typeface="Cambria Math"/>
                      </a:rPr>
                      <m:t>)</m:t>
                    </m:r>
                  </m:oMath>
                </a14:m>
                <a:endParaRPr kumimoji="1" lang="en-US" altLang="ja-JP" dirty="0" smtClean="0"/>
              </a:p>
              <a:p>
                <a:pPr marL="114300" indent="0">
                  <a:buNone/>
                </a:pPr>
                <a:r>
                  <a:rPr lang="ja-JP" altLang="en-US" dirty="0" smtClean="0"/>
                  <a:t>・累積確率分布関数</a:t>
                </a:r>
                <a14:m>
                  <m:oMath xmlns:m="http://schemas.openxmlformats.org/officeDocument/2006/math">
                    <m:r>
                      <a:rPr lang="en-US" altLang="ja-JP" sz="2400" b="0" i="0" smtClean="0">
                        <a:latin typeface="Cambria Math"/>
                      </a:rPr>
                      <m:t> </m:t>
                    </m:r>
                    <m:r>
                      <a:rPr lang="en-US" altLang="ja-JP" sz="2400" b="0" i="1" smtClean="0">
                        <a:latin typeface="Cambria Math"/>
                      </a:rPr>
                      <m:t>𝐹</m:t>
                    </m:r>
                    <m:r>
                      <a:rPr lang="en-US" altLang="ja-JP" sz="2400" i="1">
                        <a:latin typeface="Cambria Math"/>
                      </a:rPr>
                      <m:t>(</m:t>
                    </m:r>
                    <m:r>
                      <a:rPr lang="en-US" altLang="ja-JP" sz="2400" i="1">
                        <a:latin typeface="Cambria Math"/>
                      </a:rPr>
                      <m:t>𝑡</m:t>
                    </m:r>
                    <m:r>
                      <a:rPr lang="en-US" altLang="ja-JP" sz="2400" i="1">
                        <a:latin typeface="Cambria Math"/>
                      </a:rPr>
                      <m:t>)</m:t>
                    </m:r>
                  </m:oMath>
                </a14:m>
                <a:r>
                  <a:rPr kumimoji="1" lang="ja-JP" altLang="en-US" dirty="0" smtClean="0"/>
                  <a:t>で表すと、イベントが</a:t>
                </a:r>
                <a:endParaRPr kumimoji="1" lang="en-US" altLang="ja-JP" dirty="0" smtClean="0"/>
              </a:p>
              <a:p>
                <a:pPr marL="114300" indent="0">
                  <a:buNone/>
                </a:pPr>
                <a:r>
                  <a:rPr lang="ja-JP" altLang="en-US" dirty="0"/>
                  <a:t>　</a:t>
                </a:r>
                <a:r>
                  <a:rPr kumimoji="1" lang="ja-JP" altLang="en-US" dirty="0" smtClean="0"/>
                  <a:t>ある時点</a:t>
                </a:r>
                <a:r>
                  <a:rPr kumimoji="1" lang="en-US" altLang="ja-JP" dirty="0" smtClean="0"/>
                  <a:t>t</a:t>
                </a:r>
                <a:r>
                  <a:rPr kumimoji="1" lang="ja-JP" altLang="en-US" dirty="0" err="1" smtClean="0"/>
                  <a:t>まで</a:t>
                </a:r>
                <a:r>
                  <a:rPr kumimoji="1" lang="ja-JP" altLang="en-US" dirty="0" smtClean="0"/>
                  <a:t>生起していない生存関数</a:t>
                </a:r>
                <a14:m>
                  <m:oMath xmlns:m="http://schemas.openxmlformats.org/officeDocument/2006/math">
                    <m:r>
                      <a:rPr lang="en-US" altLang="ja-JP" sz="2400" b="0" i="0" smtClean="0">
                        <a:latin typeface="Cambria Math"/>
                      </a:rPr>
                      <m:t> </m:t>
                    </m:r>
                    <m:r>
                      <a:rPr lang="en-US" altLang="ja-JP" sz="2400" i="1">
                        <a:latin typeface="Cambria Math"/>
                      </a:rPr>
                      <m:t>𝑆</m:t>
                    </m:r>
                    <m:r>
                      <a:rPr lang="en-US" altLang="ja-JP" sz="2400" i="1">
                        <a:latin typeface="Cambria Math"/>
                      </a:rPr>
                      <m:t>(</m:t>
                    </m:r>
                    <m:r>
                      <a:rPr lang="en-US" altLang="ja-JP" sz="2400" i="1">
                        <a:latin typeface="Cambria Math"/>
                      </a:rPr>
                      <m:t>𝑡</m:t>
                    </m:r>
                    <m:r>
                      <a:rPr lang="en-US" altLang="ja-JP" sz="2400" i="1">
                        <a:latin typeface="Cambria Math"/>
                      </a:rPr>
                      <m:t>)</m:t>
                    </m:r>
                  </m:oMath>
                </a14:m>
                <a:r>
                  <a:rPr kumimoji="1" lang="ja-JP" altLang="en-US" dirty="0" smtClean="0"/>
                  <a:t>は</a:t>
                </a:r>
                <a:endParaRPr kumimoji="1" lang="en-US" altLang="ja-JP" dirty="0" smtClean="0"/>
              </a:p>
              <a:p>
                <a:pPr marL="114300" indent="0">
                  <a:buNone/>
                </a:pPr>
                <a:r>
                  <a:rPr lang="en-US" altLang="ja-JP" dirty="0"/>
                  <a:t>	</a:t>
                </a:r>
                <a:r>
                  <a:rPr lang="en-US" altLang="ja-JP" sz="2400" dirty="0"/>
                  <a:t> </a:t>
                </a:r>
                <a14:m>
                  <m:oMath xmlns:m="http://schemas.openxmlformats.org/officeDocument/2006/math">
                    <m:r>
                      <a:rPr lang="en-US" altLang="ja-JP" sz="2400" i="1">
                        <a:latin typeface="Cambria Math"/>
                      </a:rPr>
                      <m:t>𝑆</m:t>
                    </m:r>
                    <m:d>
                      <m:dPr>
                        <m:ctrlPr>
                          <a:rPr lang="en-US" altLang="ja-JP" sz="2400" i="1">
                            <a:latin typeface="Cambria Math"/>
                          </a:rPr>
                        </m:ctrlPr>
                      </m:dPr>
                      <m:e>
                        <m:r>
                          <a:rPr lang="en-US" altLang="ja-JP" sz="2400" i="1">
                            <a:latin typeface="Cambria Math"/>
                          </a:rPr>
                          <m:t>𝑡</m:t>
                        </m:r>
                      </m:e>
                    </m:d>
                    <m:r>
                      <a:rPr lang="en-US" altLang="ja-JP" sz="2400" i="1" smtClean="0">
                        <a:latin typeface="Cambria Math"/>
                        <a:ea typeface="Cambria Math"/>
                      </a:rPr>
                      <m:t>=</m:t>
                    </m:r>
                    <m:r>
                      <a:rPr lang="ja-JP" altLang="en-US" sz="2400" b="0" i="1" smtClean="0">
                        <a:latin typeface="Cambria Math"/>
                        <a:ea typeface="Cambria Math"/>
                      </a:rPr>
                      <m:t>１−</m:t>
                    </m:r>
                    <m:r>
                      <a:rPr lang="en-US" altLang="ja-JP" sz="2400" i="1">
                        <a:latin typeface="Cambria Math"/>
                      </a:rPr>
                      <m:t>𝐹</m:t>
                    </m:r>
                    <m:r>
                      <a:rPr lang="en-US" altLang="ja-JP" sz="2400" i="1">
                        <a:latin typeface="Cambria Math"/>
                      </a:rPr>
                      <m:t>(</m:t>
                    </m:r>
                    <m:r>
                      <a:rPr lang="en-US" altLang="ja-JP" sz="2400" i="1">
                        <a:latin typeface="Cambria Math"/>
                      </a:rPr>
                      <m:t>𝑡</m:t>
                    </m:r>
                    <m:r>
                      <a:rPr lang="en-US" altLang="ja-JP" sz="2400" i="1">
                        <a:latin typeface="Cambria Math"/>
                      </a:rPr>
                      <m:t>)</m:t>
                    </m:r>
                  </m:oMath>
                </a14:m>
                <a:r>
                  <a:rPr kumimoji="1" lang="en-US" altLang="ja-JP" dirty="0" smtClean="0"/>
                  <a:t>  </a:t>
                </a:r>
                <a:r>
                  <a:rPr kumimoji="1" lang="ja-JP" altLang="en-US" dirty="0" smtClean="0"/>
                  <a:t>で表させる</a:t>
                </a:r>
                <a:endParaRPr kumimoji="1" lang="en-US" altLang="ja-JP" dirty="0" smtClean="0"/>
              </a:p>
              <a:p>
                <a:pPr marL="114300" indent="0">
                  <a:buNone/>
                </a:pPr>
                <a:endParaRPr kumimoji="1" lang="en-US" altLang="ja-JP" dirty="0" smtClean="0"/>
              </a:p>
              <a:p>
                <a:r>
                  <a:rPr lang="ja-JP" altLang="en-US" sz="2800" dirty="0"/>
                  <a:t>ハザード</a:t>
                </a:r>
                <a:r>
                  <a:rPr lang="ja-JP" altLang="en-US" sz="2800" dirty="0" smtClean="0"/>
                  <a:t>関数</a:t>
                </a:r>
                <a:endParaRPr lang="en-US" altLang="ja-JP" sz="2800" dirty="0" smtClean="0"/>
              </a:p>
              <a:p>
                <a:pPr marL="114300" indent="0">
                  <a:buNone/>
                </a:pPr>
                <a:r>
                  <a:rPr lang="ja-JP" altLang="en-US" dirty="0" smtClean="0"/>
                  <a:t>・イベントがある時点</a:t>
                </a:r>
                <a:r>
                  <a:rPr lang="en-US" altLang="ja-JP" dirty="0" smtClean="0"/>
                  <a:t>t</a:t>
                </a:r>
                <a:r>
                  <a:rPr lang="ja-JP" altLang="en-US" dirty="0" err="1" smtClean="0"/>
                  <a:t>までに</a:t>
                </a:r>
                <a:r>
                  <a:rPr lang="ja-JP" altLang="en-US" dirty="0" smtClean="0"/>
                  <a:t>生起していないという条件</a:t>
                </a:r>
                <a:endParaRPr lang="en-US" altLang="ja-JP" dirty="0" smtClean="0"/>
              </a:p>
              <a:p>
                <a:pPr marL="114300" indent="0">
                  <a:buNone/>
                </a:pPr>
                <a:r>
                  <a:rPr lang="ja-JP" altLang="en-US" dirty="0" smtClean="0"/>
                  <a:t>　の下で、次の瞬間にイベントが生起する瞬間死亡率</a:t>
                </a:r>
                <a:endParaRPr lang="en-US" altLang="ja-JP" dirty="0" smtClean="0"/>
              </a:p>
              <a:p>
                <a:pPr marL="114300" indent="0">
                  <a:buNone/>
                </a:pPr>
                <a:r>
                  <a:rPr lang="ja-JP" altLang="en-US" dirty="0" smtClean="0"/>
                  <a:t>・危険度とも呼ばれている</a:t>
                </a:r>
                <a:endParaRPr lang="en-US" altLang="ja-JP"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1779"/>
                </a:stretch>
              </a:blipFill>
            </p:spPr>
            <p:txBody>
              <a:bodyPr/>
              <a:lstStyle/>
              <a:p>
                <a:r>
                  <a:rPr lang="ja-JP" altLang="en-US">
                    <a:noFill/>
                  </a:rPr>
                  <a:t> </a:t>
                </a:r>
              </a:p>
            </p:txBody>
          </p:sp>
        </mc:Fallback>
      </mc:AlternateContent>
      <p:sp>
        <p:nvSpPr>
          <p:cNvPr id="4" name="テキスト ボックス 3"/>
          <p:cNvSpPr txBox="1"/>
          <p:nvPr/>
        </p:nvSpPr>
        <p:spPr>
          <a:xfrm>
            <a:off x="899592" y="5733256"/>
            <a:ext cx="6912768"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生存関数とハザード関数は、</a:t>
            </a:r>
            <a:endParaRPr lang="en-US" altLang="ja-JP" sz="2400" dirty="0" smtClean="0"/>
          </a:p>
          <a:p>
            <a:pPr algn="ctr"/>
            <a:r>
              <a:rPr lang="ja-JP" altLang="en-US" sz="2400" dirty="0" smtClean="0"/>
              <a:t>どちらか片方がわかればもう片方もわかる関係</a:t>
            </a:r>
            <a:endParaRPr lang="en-US" altLang="ja-JP" sz="2400" dirty="0" smtClean="0"/>
          </a:p>
        </p:txBody>
      </p:sp>
    </p:spTree>
    <p:extLst>
      <p:ext uri="{BB962C8B-B14F-4D97-AF65-F5344CB8AC3E}">
        <p14:creationId xmlns:p14="http://schemas.microsoft.com/office/powerpoint/2010/main" val="3112201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solidFill>
                  <a:schemeClr val="bg1">
                    <a:lumMod val="65000"/>
                  </a:schemeClr>
                </a:solidFill>
              </a:rPr>
              <a:t>基本概念</a:t>
            </a:r>
            <a:endParaRPr kumimoji="1" lang="en-US" altLang="ja-JP" sz="2800" dirty="0" smtClean="0">
              <a:solidFill>
                <a:schemeClr val="bg1">
                  <a:lumMod val="65000"/>
                </a:schemeClr>
              </a:solidFill>
            </a:endParaRPr>
          </a:p>
          <a:p>
            <a:endParaRPr kumimoji="1" lang="en-US" altLang="ja-JP" sz="2800" dirty="0" smtClean="0"/>
          </a:p>
          <a:p>
            <a:r>
              <a:rPr lang="ja-JP" altLang="en-US" sz="2800" dirty="0">
                <a:solidFill>
                  <a:schemeClr val="bg1">
                    <a:lumMod val="65000"/>
                  </a:schemeClr>
                </a:solidFill>
              </a:rPr>
              <a:t>用語</a:t>
            </a:r>
            <a:r>
              <a:rPr lang="ja-JP" altLang="en-US" sz="2800" dirty="0" smtClean="0">
                <a:solidFill>
                  <a:schemeClr val="bg1">
                    <a:lumMod val="65000"/>
                  </a:schemeClr>
                </a:solidFill>
              </a:rPr>
              <a:t>説明</a:t>
            </a:r>
            <a:endParaRPr lang="en-US" altLang="ja-JP" sz="2800" dirty="0" smtClean="0">
              <a:solidFill>
                <a:schemeClr val="bg1">
                  <a:lumMod val="65000"/>
                </a:schemeClr>
              </a:solidFill>
            </a:endParaRPr>
          </a:p>
          <a:p>
            <a:endParaRPr lang="en-US" altLang="ja-JP" sz="2800" dirty="0" smtClean="0">
              <a:solidFill>
                <a:schemeClr val="bg1">
                  <a:lumMod val="65000"/>
                </a:schemeClr>
              </a:solidFill>
            </a:endParaRPr>
          </a:p>
          <a:p>
            <a:r>
              <a:rPr kumimoji="1" lang="ja-JP" altLang="en-US" sz="2800" dirty="0"/>
              <a:t>生存</a:t>
            </a:r>
            <a:r>
              <a:rPr kumimoji="1" lang="ja-JP" altLang="en-US" sz="2800" dirty="0" smtClean="0"/>
              <a:t>時間分析の分類</a:t>
            </a:r>
            <a:endParaRPr kumimoji="1" lang="en-US" altLang="ja-JP" sz="2800" dirty="0" smtClean="0"/>
          </a:p>
          <a:p>
            <a:pPr marL="114300" indent="0">
              <a:buNone/>
            </a:pPr>
            <a:r>
              <a:rPr lang="ja-JP" altLang="en-US" sz="2800" dirty="0" smtClean="0">
                <a:solidFill>
                  <a:schemeClr val="bg1">
                    <a:lumMod val="65000"/>
                  </a:schemeClr>
                </a:solidFill>
              </a:rPr>
              <a:t>・ノンパラメトリックモデル</a:t>
            </a:r>
            <a:endParaRPr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・セミノンパラメトリックモデル</a:t>
            </a:r>
            <a:endParaRPr lang="en-US" altLang="ja-JP" sz="2800" dirty="0">
              <a:solidFill>
                <a:schemeClr val="bg1">
                  <a:lumMod val="65000"/>
                </a:schemeClr>
              </a:solidFill>
            </a:endParaRPr>
          </a:p>
          <a:p>
            <a:pPr marL="114300" indent="0">
              <a:buNone/>
            </a:pPr>
            <a:r>
              <a:rPr lang="ja-JP" altLang="en-US" sz="2800" dirty="0" smtClean="0">
                <a:solidFill>
                  <a:schemeClr val="bg1">
                    <a:lumMod val="65000"/>
                  </a:schemeClr>
                </a:solidFill>
              </a:rPr>
              <a:t>・パラメトリックモデル</a:t>
            </a:r>
            <a:endParaRPr lang="en-US" altLang="ja-JP" sz="2800" dirty="0" smtClean="0">
              <a:solidFill>
                <a:schemeClr val="bg1">
                  <a:lumMod val="65000"/>
                </a:schemeClr>
              </a:solidFill>
            </a:endParaRPr>
          </a:p>
          <a:p>
            <a:pPr marL="114300" indent="0">
              <a:buNone/>
            </a:pPr>
            <a:endParaRPr kumimoji="1" lang="en-US" altLang="ja-JP" sz="2800" dirty="0" smtClean="0">
              <a:solidFill>
                <a:schemeClr val="bg1">
                  <a:lumMod val="65000"/>
                </a:schemeClr>
              </a:solidFill>
            </a:endParaRPr>
          </a:p>
          <a:p>
            <a:r>
              <a:rPr lang="ja-JP" altLang="en-US" sz="2800" dirty="0">
                <a:solidFill>
                  <a:schemeClr val="bg1">
                    <a:lumMod val="65000"/>
                  </a:schemeClr>
                </a:solidFill>
              </a:rPr>
              <a:t>まとめ</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3094162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生存時間分析の分類</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355665782"/>
              </p:ext>
            </p:extLst>
          </p:nvPr>
        </p:nvGraphicFramePr>
        <p:xfrm>
          <a:off x="179512" y="1556792"/>
          <a:ext cx="7989945" cy="2291080"/>
        </p:xfrm>
        <a:graphic>
          <a:graphicData uri="http://schemas.openxmlformats.org/drawingml/2006/table">
            <a:tbl>
              <a:tblPr firstRow="1" bandRow="1">
                <a:tableStyleId>{5C22544A-7EE6-4342-B048-85BDC9FD1C3A}</a:tableStyleId>
              </a:tblPr>
              <a:tblGrid>
                <a:gridCol w="3559531"/>
                <a:gridCol w="2265118"/>
                <a:gridCol w="2165296"/>
              </a:tblGrid>
              <a:tr h="370840">
                <a:tc>
                  <a:txBody>
                    <a:bodyPr/>
                    <a:lstStyle/>
                    <a:p>
                      <a:pPr algn="ctr"/>
                      <a:endParaRPr kumimoji="1" lang="ja-JP" altLang="en-US" dirty="0"/>
                    </a:p>
                  </a:txBody>
                  <a:tcPr/>
                </a:tc>
                <a:tc>
                  <a:txBody>
                    <a:bodyPr/>
                    <a:lstStyle/>
                    <a:p>
                      <a:pPr algn="ctr"/>
                      <a:r>
                        <a:rPr kumimoji="1" lang="ja-JP" altLang="en-US" sz="1800" dirty="0" smtClean="0"/>
                        <a:t>共変量を導入するか</a:t>
                      </a:r>
                      <a:endParaRPr kumimoji="1" lang="ja-JP" altLang="en-US" sz="1800" dirty="0"/>
                    </a:p>
                  </a:txBody>
                  <a:tcPr/>
                </a:tc>
                <a:tc>
                  <a:txBody>
                    <a:bodyPr/>
                    <a:lstStyle/>
                    <a:p>
                      <a:pPr algn="ctr"/>
                      <a:r>
                        <a:rPr kumimoji="1" lang="ja-JP" altLang="en-US" sz="1800" dirty="0" smtClean="0"/>
                        <a:t>分布を仮定するか</a:t>
                      </a:r>
                      <a:endParaRPr kumimoji="1" lang="ja-JP" altLang="en-US" sz="1800" dirty="0"/>
                    </a:p>
                  </a:txBody>
                  <a:tcPr/>
                </a:tc>
              </a:tr>
              <a:tr h="370840">
                <a:tc>
                  <a:txBody>
                    <a:bodyPr/>
                    <a:lstStyle/>
                    <a:p>
                      <a:pPr algn="ctr"/>
                      <a:r>
                        <a:rPr kumimoji="1" lang="ja-JP" altLang="en-US" dirty="0" smtClean="0"/>
                        <a:t>ノンパラメトリック</a:t>
                      </a:r>
                      <a:endParaRPr kumimoji="1" lang="en-US" altLang="ja-JP" dirty="0" smtClean="0"/>
                    </a:p>
                    <a:p>
                      <a:pPr algn="ctr"/>
                      <a:r>
                        <a:rPr kumimoji="1" lang="ja-JP" altLang="en-US" dirty="0" smtClean="0"/>
                        <a:t>モデル</a:t>
                      </a:r>
                      <a:endParaRPr kumimoji="1" lang="ja-JP" altLang="en-US" dirty="0"/>
                    </a:p>
                  </a:txBody>
                  <a:tcPr/>
                </a:tc>
                <a:tc>
                  <a:txBody>
                    <a:bodyPr/>
                    <a:lstStyle/>
                    <a:p>
                      <a:pPr algn="ctr"/>
                      <a:r>
                        <a:rPr kumimoji="1" lang="en-US" altLang="ja-JP" dirty="0" smtClean="0"/>
                        <a:t>×</a:t>
                      </a:r>
                      <a:endParaRPr kumimoji="1" lang="ja-JP" altLang="en-US" dirty="0"/>
                    </a:p>
                  </a:txBody>
                  <a:tcPr/>
                </a:tc>
                <a:tc>
                  <a:txBody>
                    <a:bodyPr/>
                    <a:lstStyle/>
                    <a:p>
                      <a:pPr algn="ctr"/>
                      <a:r>
                        <a:rPr kumimoji="1" lang="en-US" altLang="ja-JP" dirty="0" smtClean="0"/>
                        <a:t>×</a:t>
                      </a:r>
                      <a:endParaRPr kumimoji="1" lang="ja-JP" altLang="en-US" dirty="0"/>
                    </a:p>
                  </a:txBody>
                  <a:tcPr/>
                </a:tc>
              </a:tr>
              <a:tr h="370840">
                <a:tc>
                  <a:txBody>
                    <a:bodyPr/>
                    <a:lstStyle/>
                    <a:p>
                      <a:pPr algn="ctr"/>
                      <a:r>
                        <a:rPr kumimoji="1" lang="ja-JP" altLang="en-US" dirty="0" smtClean="0"/>
                        <a:t>セミノンパラメトリック</a:t>
                      </a:r>
                      <a:endParaRPr kumimoji="1" lang="en-US" altLang="ja-JP" dirty="0" smtClean="0"/>
                    </a:p>
                    <a:p>
                      <a:pPr algn="ctr"/>
                      <a:r>
                        <a:rPr kumimoji="1" lang="ja-JP" altLang="en-US" dirty="0" smtClean="0"/>
                        <a:t>モデル</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en-US" altLang="ja-JP" dirty="0" smtClean="0"/>
                        <a:t>×</a:t>
                      </a:r>
                      <a:endParaRPr kumimoji="1" lang="ja-JP" altLang="en-US" dirty="0"/>
                    </a:p>
                  </a:txBody>
                  <a:tcPr/>
                </a:tc>
              </a:tr>
              <a:tr h="370840">
                <a:tc>
                  <a:txBody>
                    <a:bodyPr/>
                    <a:lstStyle/>
                    <a:p>
                      <a:pPr algn="ctr"/>
                      <a:r>
                        <a:rPr kumimoji="1" lang="ja-JP" altLang="en-US" dirty="0" smtClean="0"/>
                        <a:t>パラメトリック</a:t>
                      </a:r>
                      <a:endParaRPr kumimoji="1" lang="en-US" altLang="ja-JP" dirty="0" smtClean="0"/>
                    </a:p>
                    <a:p>
                      <a:pPr algn="ctr"/>
                      <a:r>
                        <a:rPr kumimoji="1" lang="ja-JP" altLang="en-US" dirty="0" smtClean="0"/>
                        <a:t>モデル</a:t>
                      </a:r>
                      <a:endParaRPr kumimoji="1" lang="ja-JP" altLang="en-US" dirty="0"/>
                    </a:p>
                  </a:txBody>
                  <a:tcPr/>
                </a:tc>
                <a:tc>
                  <a:txBody>
                    <a:bodyPr/>
                    <a:lstStyle/>
                    <a:p>
                      <a:pPr algn="ctr"/>
                      <a:r>
                        <a:rPr kumimoji="1" lang="ja-JP" altLang="en-US" dirty="0" smtClean="0"/>
                        <a:t>○</a:t>
                      </a:r>
                      <a:endParaRPr kumimoji="1" lang="ja-JP" altLang="en-US" dirty="0"/>
                    </a:p>
                  </a:txBody>
                  <a:tcPr/>
                </a:tc>
                <a:tc>
                  <a:txBody>
                    <a:bodyPr/>
                    <a:lstStyle/>
                    <a:p>
                      <a:pPr algn="ctr"/>
                      <a:r>
                        <a:rPr kumimoji="1" lang="ja-JP" altLang="en-US" dirty="0" smtClean="0"/>
                        <a:t>○</a:t>
                      </a:r>
                      <a:endParaRPr kumimoji="1" lang="ja-JP" altLang="en-US" dirty="0"/>
                    </a:p>
                  </a:txBody>
                  <a:tcPr/>
                </a:tc>
              </a:tr>
            </a:tbl>
          </a:graphicData>
        </a:graphic>
      </p:graphicFrame>
      <p:sp>
        <p:nvSpPr>
          <p:cNvPr id="5" name="テキスト ボックス 4"/>
          <p:cNvSpPr txBox="1"/>
          <p:nvPr/>
        </p:nvSpPr>
        <p:spPr>
          <a:xfrm>
            <a:off x="611560" y="4221088"/>
            <a:ext cx="7334910" cy="18388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共変量を導入するか</a:t>
            </a:r>
            <a:r>
              <a:rPr lang="ja-JP" altLang="en-US" sz="2400" dirty="0" smtClean="0"/>
              <a:t>：</a:t>
            </a:r>
            <a:r>
              <a:rPr lang="ja-JP" altLang="en-US" dirty="0" smtClean="0"/>
              <a:t>生存時間に影響を与える時間以外の変数を　　　　　　　</a:t>
            </a:r>
            <a:r>
              <a:rPr lang="en-US" altLang="ja-JP" dirty="0" smtClean="0"/>
              <a:t>	</a:t>
            </a:r>
            <a:r>
              <a:rPr lang="ja-JP" altLang="en-US" dirty="0" smtClean="0"/>
              <a:t>　　　　 </a:t>
            </a:r>
            <a:r>
              <a:rPr lang="en-US" altLang="ja-JP" dirty="0"/>
              <a:t> </a:t>
            </a:r>
            <a:r>
              <a:rPr lang="en-US" altLang="ja-JP" dirty="0" smtClean="0"/>
              <a:t>             </a:t>
            </a:r>
            <a:r>
              <a:rPr lang="ja-JP" altLang="en-US" dirty="0" smtClean="0"/>
              <a:t>パラメータとして導入するかどうか</a:t>
            </a:r>
            <a:endParaRPr lang="en-US" altLang="ja-JP" dirty="0" smtClean="0"/>
          </a:p>
          <a:p>
            <a:endParaRPr lang="en-US" altLang="ja-JP" dirty="0" smtClean="0"/>
          </a:p>
          <a:p>
            <a:r>
              <a:rPr lang="ja-JP" altLang="en-US" sz="2000" dirty="0" smtClean="0"/>
              <a:t>    分布を仮定する</a:t>
            </a:r>
            <a:r>
              <a:rPr lang="ja-JP" altLang="en-US" sz="2000" dirty="0"/>
              <a:t>か</a:t>
            </a:r>
            <a:r>
              <a:rPr lang="ja-JP" altLang="en-US" sz="2400" dirty="0" smtClean="0"/>
              <a:t>：</a:t>
            </a:r>
            <a:r>
              <a:rPr lang="ja-JP" altLang="en-US" dirty="0" smtClean="0"/>
              <a:t>生存時間の分布系に特定の確率分布を</a:t>
            </a:r>
            <a:endParaRPr lang="en-US" altLang="ja-JP" dirty="0" smtClean="0"/>
          </a:p>
          <a:p>
            <a:r>
              <a:rPr lang="en-US" altLang="ja-JP" dirty="0"/>
              <a:t> </a:t>
            </a:r>
            <a:r>
              <a:rPr lang="en-US" altLang="ja-JP" dirty="0" smtClean="0"/>
              <a:t>                                                </a:t>
            </a:r>
            <a:r>
              <a:rPr lang="ja-JP" altLang="en-US" dirty="0" smtClean="0"/>
              <a:t>仮定するかどうか</a:t>
            </a:r>
            <a:endParaRPr lang="en-US" altLang="ja-JP" dirty="0" smtClean="0"/>
          </a:p>
        </p:txBody>
      </p:sp>
    </p:spTree>
    <p:extLst>
      <p:ext uri="{BB962C8B-B14F-4D97-AF65-F5344CB8AC3E}">
        <p14:creationId xmlns:p14="http://schemas.microsoft.com/office/powerpoint/2010/main" val="4133512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solidFill>
                  <a:schemeClr val="bg1">
                    <a:lumMod val="65000"/>
                  </a:schemeClr>
                </a:solidFill>
              </a:rPr>
              <a:t>基本概念</a:t>
            </a:r>
            <a:endParaRPr kumimoji="1" lang="en-US" altLang="ja-JP" sz="2800" dirty="0" smtClean="0">
              <a:solidFill>
                <a:schemeClr val="bg1">
                  <a:lumMod val="65000"/>
                </a:schemeClr>
              </a:solidFill>
            </a:endParaRPr>
          </a:p>
          <a:p>
            <a:endParaRPr kumimoji="1" lang="en-US" altLang="ja-JP" sz="2800" dirty="0" smtClean="0"/>
          </a:p>
          <a:p>
            <a:r>
              <a:rPr lang="ja-JP" altLang="en-US" sz="2800" dirty="0">
                <a:solidFill>
                  <a:schemeClr val="bg1">
                    <a:lumMod val="65000"/>
                  </a:schemeClr>
                </a:solidFill>
              </a:rPr>
              <a:t>用語</a:t>
            </a:r>
            <a:r>
              <a:rPr lang="ja-JP" altLang="en-US" sz="2800" dirty="0" smtClean="0">
                <a:solidFill>
                  <a:schemeClr val="bg1">
                    <a:lumMod val="65000"/>
                  </a:schemeClr>
                </a:solidFill>
              </a:rPr>
              <a:t>説明</a:t>
            </a:r>
            <a:endParaRPr lang="en-US" altLang="ja-JP" sz="2800" dirty="0" smtClean="0">
              <a:solidFill>
                <a:schemeClr val="bg1">
                  <a:lumMod val="65000"/>
                </a:schemeClr>
              </a:solidFill>
            </a:endParaRPr>
          </a:p>
          <a:p>
            <a:endParaRPr lang="en-US" altLang="ja-JP" sz="2800" dirty="0" smtClean="0">
              <a:solidFill>
                <a:schemeClr val="bg1">
                  <a:lumMod val="65000"/>
                </a:schemeClr>
              </a:solidFill>
            </a:endParaRPr>
          </a:p>
          <a:p>
            <a:r>
              <a:rPr kumimoji="1" lang="ja-JP" altLang="en-US" sz="2800" dirty="0">
                <a:solidFill>
                  <a:schemeClr val="bg1">
                    <a:lumMod val="65000"/>
                  </a:schemeClr>
                </a:solidFill>
              </a:rPr>
              <a:t>生存</a:t>
            </a:r>
            <a:r>
              <a:rPr kumimoji="1" lang="ja-JP" altLang="en-US" sz="2800" dirty="0" smtClean="0">
                <a:solidFill>
                  <a:schemeClr val="bg1">
                    <a:lumMod val="65000"/>
                  </a:schemeClr>
                </a:solidFill>
              </a:rPr>
              <a:t>時間分析の分類</a:t>
            </a:r>
            <a:endParaRPr kumimoji="1"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a:t>
            </a:r>
            <a:r>
              <a:rPr lang="ja-JP" altLang="en-US" sz="2800" dirty="0" smtClean="0"/>
              <a:t>ノンパラメトリックモデル</a:t>
            </a:r>
            <a:endParaRPr lang="en-US" altLang="ja-JP" sz="2800" dirty="0" smtClean="0"/>
          </a:p>
          <a:p>
            <a:pPr marL="114300" indent="0">
              <a:buNone/>
            </a:pPr>
            <a:r>
              <a:rPr lang="ja-JP" altLang="en-US" sz="2800" dirty="0" smtClean="0">
                <a:solidFill>
                  <a:schemeClr val="bg1">
                    <a:lumMod val="65000"/>
                  </a:schemeClr>
                </a:solidFill>
              </a:rPr>
              <a:t>・セミノンパラメトリックモデル</a:t>
            </a:r>
            <a:endParaRPr lang="en-US" altLang="ja-JP" sz="2800" dirty="0">
              <a:solidFill>
                <a:schemeClr val="bg1">
                  <a:lumMod val="65000"/>
                </a:schemeClr>
              </a:solidFill>
            </a:endParaRPr>
          </a:p>
          <a:p>
            <a:pPr marL="114300" indent="0">
              <a:buNone/>
            </a:pPr>
            <a:r>
              <a:rPr lang="ja-JP" altLang="en-US" sz="2800" dirty="0" smtClean="0">
                <a:solidFill>
                  <a:schemeClr val="bg1">
                    <a:lumMod val="65000"/>
                  </a:schemeClr>
                </a:solidFill>
              </a:rPr>
              <a:t>・パラメトリックモデル</a:t>
            </a:r>
            <a:endParaRPr lang="en-US" altLang="ja-JP" sz="2800" dirty="0" smtClean="0">
              <a:solidFill>
                <a:schemeClr val="bg1">
                  <a:lumMod val="65000"/>
                </a:schemeClr>
              </a:solidFill>
            </a:endParaRPr>
          </a:p>
          <a:p>
            <a:pPr marL="114300" indent="0">
              <a:buNone/>
            </a:pPr>
            <a:endParaRPr kumimoji="1" lang="en-US" altLang="ja-JP" sz="2800" dirty="0" smtClean="0">
              <a:solidFill>
                <a:schemeClr val="bg1">
                  <a:lumMod val="65000"/>
                </a:schemeClr>
              </a:solidFill>
            </a:endParaRPr>
          </a:p>
          <a:p>
            <a:r>
              <a:rPr lang="ja-JP" altLang="en-US" sz="2800" dirty="0">
                <a:solidFill>
                  <a:schemeClr val="bg1">
                    <a:lumMod val="65000"/>
                  </a:schemeClr>
                </a:solidFill>
              </a:rPr>
              <a:t>まとめ</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3094162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ノンパラメトリックモデル</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a:bodyPr>
          <a:lstStyle/>
          <a:p>
            <a:r>
              <a:rPr lang="ja-JP" altLang="en-US" sz="2400" b="1" dirty="0"/>
              <a:t>確率分布</a:t>
            </a:r>
            <a:r>
              <a:rPr lang="ja-JP" altLang="en-US" sz="2400" b="1" dirty="0" smtClean="0"/>
              <a:t>を仮定せずに生存時間を推定する方法</a:t>
            </a:r>
            <a:endParaRPr lang="en-US" altLang="ja-JP" sz="2400" b="1" dirty="0" smtClean="0"/>
          </a:p>
          <a:p>
            <a:endParaRPr kumimoji="1" lang="en-US" altLang="ja-JP" dirty="0"/>
          </a:p>
          <a:p>
            <a:r>
              <a:rPr lang="ja-JP" altLang="en-US" sz="2400" b="1" dirty="0" smtClean="0"/>
              <a:t>特徴</a:t>
            </a:r>
            <a:endParaRPr lang="en-US" altLang="ja-JP" sz="2400" b="1" dirty="0" smtClean="0"/>
          </a:p>
          <a:p>
            <a:pPr marL="114300" indent="0">
              <a:buNone/>
            </a:pPr>
            <a:r>
              <a:rPr kumimoji="1" lang="ja-JP" altLang="en-US" dirty="0" smtClean="0"/>
              <a:t>・共変量を導入しない</a:t>
            </a:r>
            <a:endParaRPr kumimoji="1" lang="en-US" altLang="ja-JP" dirty="0" smtClean="0"/>
          </a:p>
          <a:p>
            <a:pPr marL="114300" indent="0">
              <a:buNone/>
            </a:pPr>
            <a:r>
              <a:rPr lang="ja-JP" altLang="en-US" dirty="0" smtClean="0"/>
              <a:t>・分布の仮定をしない</a:t>
            </a:r>
            <a:endParaRPr lang="en-US" altLang="ja-JP" dirty="0" smtClean="0"/>
          </a:p>
          <a:p>
            <a:pPr marL="114300" indent="0">
              <a:buNone/>
            </a:pPr>
            <a:endParaRPr kumimoji="1" lang="en-US" altLang="ja-JP" dirty="0"/>
          </a:p>
          <a:p>
            <a:r>
              <a:rPr lang="ja-JP" altLang="en-US" sz="2400" b="1" dirty="0" smtClean="0"/>
              <a:t>推定法</a:t>
            </a:r>
            <a:endParaRPr lang="en-US" altLang="ja-JP" sz="2400" b="1" dirty="0" smtClean="0"/>
          </a:p>
          <a:p>
            <a:pPr marL="114300" indent="0">
              <a:buNone/>
            </a:pPr>
            <a:r>
              <a:rPr lang="ja-JP" altLang="en-US" dirty="0" smtClean="0"/>
              <a:t>・経験分布による推定法</a:t>
            </a:r>
            <a:endParaRPr lang="en-US" altLang="ja-JP" dirty="0" smtClean="0"/>
          </a:p>
          <a:p>
            <a:pPr marL="114300" indent="0">
              <a:buNone/>
            </a:pPr>
            <a:r>
              <a:rPr lang="en-US" altLang="ja-JP" dirty="0"/>
              <a:t>	-</a:t>
            </a:r>
            <a:r>
              <a:rPr lang="ja-JP" altLang="en-US" dirty="0" smtClean="0"/>
              <a:t>カプラン</a:t>
            </a:r>
            <a:r>
              <a:rPr lang="en-US" altLang="ja-JP" dirty="0" smtClean="0"/>
              <a:t>-</a:t>
            </a:r>
            <a:r>
              <a:rPr lang="ja-JP" altLang="en-US" dirty="0" smtClean="0"/>
              <a:t>マイヤー推定法が有名</a:t>
            </a:r>
            <a:endParaRPr lang="en-US" altLang="ja-JP" dirty="0" smtClean="0"/>
          </a:p>
          <a:p>
            <a:pPr marL="114300" indent="0">
              <a:buNone/>
            </a:pPr>
            <a:r>
              <a:rPr kumimoji="1" lang="ja-JP" altLang="en-US" dirty="0" smtClean="0"/>
              <a:t>・ハザード関数による推定法</a:t>
            </a:r>
            <a:endParaRPr kumimoji="1" lang="en-US" altLang="ja-JP" dirty="0" smtClean="0"/>
          </a:p>
          <a:p>
            <a:pPr marL="114300" indent="0">
              <a:buNone/>
            </a:pPr>
            <a:r>
              <a:rPr lang="en-US" altLang="ja-JP" dirty="0"/>
              <a:t>	</a:t>
            </a:r>
            <a:r>
              <a:rPr lang="en-US" altLang="ja-JP" dirty="0" smtClean="0"/>
              <a:t>-</a:t>
            </a:r>
            <a:r>
              <a:rPr lang="ja-JP" altLang="en-US" dirty="0" smtClean="0"/>
              <a:t>ネルソン・アーラン推定量</a:t>
            </a:r>
            <a:endParaRPr lang="en-US" altLang="ja-JP" dirty="0" smtClean="0"/>
          </a:p>
          <a:p>
            <a:pPr marL="114300" indent="0">
              <a:buNone/>
            </a:pPr>
            <a:r>
              <a:rPr kumimoji="1" lang="en-US" altLang="ja-JP" dirty="0"/>
              <a:t>	</a:t>
            </a:r>
            <a:r>
              <a:rPr kumimoji="1" lang="en-US" altLang="ja-JP" dirty="0" smtClean="0"/>
              <a:t>-</a:t>
            </a:r>
            <a:r>
              <a:rPr kumimoji="1" lang="ja-JP" altLang="en-US" dirty="0" smtClean="0"/>
              <a:t>フレミング・ハリントン推定量</a:t>
            </a:r>
            <a:endParaRPr kumimoji="1" lang="ja-JP" altLang="en-US" dirty="0"/>
          </a:p>
        </p:txBody>
      </p:sp>
    </p:spTree>
    <p:extLst>
      <p:ext uri="{BB962C8B-B14F-4D97-AF65-F5344CB8AC3E}">
        <p14:creationId xmlns:p14="http://schemas.microsoft.com/office/powerpoint/2010/main" val="3773912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用いるデータ</a:t>
            </a:r>
            <a:endParaRPr kumimoji="1" lang="ja-JP" altLang="en-US" dirty="0"/>
          </a:p>
        </p:txBody>
      </p:sp>
      <p:sp>
        <p:nvSpPr>
          <p:cNvPr id="5" name="テキスト ボックス 4"/>
          <p:cNvSpPr txBox="1"/>
          <p:nvPr/>
        </p:nvSpPr>
        <p:spPr>
          <a:xfrm>
            <a:off x="323528" y="1628800"/>
            <a:ext cx="4248472" cy="3166824"/>
          </a:xfrm>
          <a:prstGeom prst="roundRect">
            <a:avLst/>
          </a:prstGeom>
          <a:noFill/>
          <a:ln>
            <a:solidFill>
              <a:schemeClr val="tx1"/>
            </a:solidFill>
          </a:ln>
        </p:spPr>
        <p:txBody>
          <a:bodyPr wrap="square" rtlCol="0">
            <a:spAutoFit/>
          </a:bodyPr>
          <a:lstStyle/>
          <a:p>
            <a:r>
              <a:rPr lang="en-US" altLang="ja-JP" sz="2000" dirty="0" smtClean="0"/>
              <a:t>&gt; </a:t>
            </a:r>
            <a:r>
              <a:rPr lang="en-US" altLang="ja-JP" sz="2000" dirty="0"/>
              <a:t>library(survival);library(MASS)</a:t>
            </a:r>
          </a:p>
          <a:p>
            <a:r>
              <a:rPr lang="en-US" altLang="ja-JP" sz="2000" dirty="0" smtClean="0"/>
              <a:t>&gt; </a:t>
            </a:r>
            <a:r>
              <a:rPr lang="en-US" altLang="ja-JP" sz="2000" dirty="0"/>
              <a:t>data(</a:t>
            </a:r>
            <a:r>
              <a:rPr lang="en-US" altLang="ja-JP" sz="2000" dirty="0" err="1"/>
              <a:t>gehan</a:t>
            </a:r>
            <a:r>
              <a:rPr lang="en-US" altLang="ja-JP" sz="2000" dirty="0"/>
              <a:t>);dim(</a:t>
            </a:r>
            <a:r>
              <a:rPr lang="en-US" altLang="ja-JP" sz="2000" dirty="0" err="1"/>
              <a:t>gehan</a:t>
            </a:r>
            <a:r>
              <a:rPr lang="en-US" altLang="ja-JP" sz="2000" dirty="0"/>
              <a:t>)</a:t>
            </a:r>
          </a:p>
          <a:p>
            <a:r>
              <a:rPr lang="en-US" altLang="ja-JP" sz="2000" dirty="0"/>
              <a:t>[1] 42  4</a:t>
            </a:r>
          </a:p>
          <a:p>
            <a:r>
              <a:rPr lang="en-US" altLang="ja-JP" sz="2000" dirty="0"/>
              <a:t>&gt; </a:t>
            </a:r>
            <a:r>
              <a:rPr lang="en-US" altLang="ja-JP" sz="2000" dirty="0" err="1"/>
              <a:t>gehan</a:t>
            </a:r>
            <a:endParaRPr lang="en-US" altLang="ja-JP" sz="2000" dirty="0"/>
          </a:p>
          <a:p>
            <a:r>
              <a:rPr lang="en-US" altLang="ja-JP" sz="2000" dirty="0"/>
              <a:t>  </a:t>
            </a:r>
            <a:r>
              <a:rPr lang="en-US" altLang="ja-JP" sz="2000" dirty="0" smtClean="0"/>
              <a:t>     pair   </a:t>
            </a:r>
            <a:r>
              <a:rPr lang="en-US" altLang="ja-JP" sz="2000" dirty="0"/>
              <a:t>time </a:t>
            </a:r>
            <a:r>
              <a:rPr lang="en-US" altLang="ja-JP" sz="2000" dirty="0" smtClean="0"/>
              <a:t>  </a:t>
            </a:r>
            <a:r>
              <a:rPr lang="en-US" altLang="ja-JP" sz="2000" dirty="0" err="1" smtClean="0"/>
              <a:t>cens</a:t>
            </a:r>
            <a:r>
              <a:rPr lang="en-US" altLang="ja-JP" sz="2000" dirty="0" smtClean="0"/>
              <a:t>      treat</a:t>
            </a:r>
            <a:endParaRPr lang="en-US" altLang="ja-JP" sz="2000" dirty="0"/>
          </a:p>
          <a:p>
            <a:r>
              <a:rPr lang="en-US" altLang="ja-JP" sz="2000" dirty="0"/>
              <a:t>1    </a:t>
            </a:r>
            <a:r>
              <a:rPr lang="en-US" altLang="ja-JP" sz="2000" dirty="0" smtClean="0"/>
              <a:t>  </a:t>
            </a:r>
            <a:r>
              <a:rPr lang="en-US" altLang="ja-JP" sz="2000" dirty="0"/>
              <a:t>1 </a:t>
            </a:r>
            <a:r>
              <a:rPr lang="en-US" altLang="ja-JP" sz="2000" dirty="0" smtClean="0"/>
              <a:t>        </a:t>
            </a:r>
            <a:r>
              <a:rPr lang="en-US" altLang="ja-JP" sz="2000" dirty="0"/>
              <a:t>1 </a:t>
            </a:r>
            <a:r>
              <a:rPr lang="en-US" altLang="ja-JP" sz="2000" dirty="0" smtClean="0"/>
              <a:t>        </a:t>
            </a:r>
            <a:r>
              <a:rPr lang="en-US" altLang="ja-JP" sz="2000" dirty="0"/>
              <a:t>1 </a:t>
            </a:r>
            <a:r>
              <a:rPr lang="en-US" altLang="ja-JP" sz="2000" dirty="0" smtClean="0"/>
              <a:t>       control</a:t>
            </a:r>
            <a:endParaRPr lang="en-US" altLang="ja-JP" sz="2000" dirty="0"/>
          </a:p>
          <a:p>
            <a:r>
              <a:rPr lang="en-US" altLang="ja-JP" sz="2000" dirty="0"/>
              <a:t>2     </a:t>
            </a:r>
            <a:r>
              <a:rPr lang="en-US" altLang="ja-JP" sz="2000" dirty="0" smtClean="0"/>
              <a:t> 1        10        1          6-MP</a:t>
            </a:r>
            <a:endParaRPr lang="en-US" altLang="ja-JP" sz="2000" dirty="0"/>
          </a:p>
          <a:p>
            <a:r>
              <a:rPr lang="en-US" altLang="ja-JP" sz="2000" dirty="0" smtClean="0"/>
              <a:t>41   </a:t>
            </a:r>
            <a:r>
              <a:rPr lang="en-US" altLang="ja-JP" sz="2000" dirty="0"/>
              <a:t>21   </a:t>
            </a:r>
            <a:r>
              <a:rPr lang="en-US" altLang="ja-JP" sz="2000" dirty="0" smtClean="0"/>
              <a:t>     </a:t>
            </a:r>
            <a:r>
              <a:rPr lang="en-US" altLang="ja-JP" sz="2000" dirty="0"/>
              <a:t>8    </a:t>
            </a:r>
            <a:r>
              <a:rPr lang="en-US" altLang="ja-JP" sz="2000" dirty="0" smtClean="0"/>
              <a:t>     1        control</a:t>
            </a:r>
            <a:endParaRPr lang="en-US" altLang="ja-JP" sz="2000" dirty="0"/>
          </a:p>
          <a:p>
            <a:r>
              <a:rPr lang="en-US" altLang="ja-JP" sz="2000" dirty="0"/>
              <a:t>42   21   </a:t>
            </a:r>
            <a:r>
              <a:rPr lang="en-US" altLang="ja-JP" sz="2000" dirty="0" smtClean="0"/>
              <a:t>    10       0          6-MP</a:t>
            </a:r>
            <a:endParaRPr lang="en-US" altLang="ja-JP" sz="2000" dirty="0"/>
          </a:p>
        </p:txBody>
      </p:sp>
      <p:sp>
        <p:nvSpPr>
          <p:cNvPr id="6" name="テキスト ボックス 5"/>
          <p:cNvSpPr txBox="1"/>
          <p:nvPr/>
        </p:nvSpPr>
        <p:spPr>
          <a:xfrm>
            <a:off x="4860032" y="2204864"/>
            <a:ext cx="3456384"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dirty="0"/>
              <a:t>pair</a:t>
            </a:r>
            <a:r>
              <a:rPr lang="ja-JP" altLang="en-US" dirty="0"/>
              <a:t>：投薬と比較対象</a:t>
            </a:r>
            <a:r>
              <a:rPr lang="ja-JP" altLang="en-US" dirty="0" smtClean="0"/>
              <a:t>のペア</a:t>
            </a:r>
            <a:endParaRPr lang="en-US" altLang="ja-JP" dirty="0"/>
          </a:p>
          <a:p>
            <a:r>
              <a:rPr lang="en-US" altLang="ja-JP" dirty="0"/>
              <a:t>time</a:t>
            </a:r>
            <a:r>
              <a:rPr lang="ja-JP" altLang="en-US" dirty="0"/>
              <a:t>：生存時間</a:t>
            </a:r>
            <a:endParaRPr lang="en-US" altLang="ja-JP" dirty="0"/>
          </a:p>
          <a:p>
            <a:r>
              <a:rPr lang="en-US" altLang="ja-JP" dirty="0" err="1"/>
              <a:t>cens</a:t>
            </a:r>
            <a:r>
              <a:rPr lang="ja-JP" altLang="en-US" dirty="0"/>
              <a:t>：打ち切りか否か</a:t>
            </a:r>
            <a:endParaRPr lang="en-US" altLang="ja-JP" dirty="0"/>
          </a:p>
          <a:p>
            <a:r>
              <a:rPr lang="en-US" altLang="ja-JP" dirty="0"/>
              <a:t>treat</a:t>
            </a:r>
            <a:r>
              <a:rPr lang="ja-JP" altLang="en-US" dirty="0"/>
              <a:t>：薬の投与か否か</a:t>
            </a:r>
            <a:endParaRPr lang="ja-JP" altLang="en-US" dirty="0"/>
          </a:p>
        </p:txBody>
      </p:sp>
    </p:spTree>
    <p:extLst>
      <p:ext uri="{BB962C8B-B14F-4D97-AF65-F5344CB8AC3E}">
        <p14:creationId xmlns:p14="http://schemas.microsoft.com/office/powerpoint/2010/main" val="3683013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解析：</a:t>
            </a:r>
            <a:r>
              <a:rPr lang="en-US" altLang="ja-JP" dirty="0" err="1" smtClean="0"/>
              <a:t>Surv</a:t>
            </a:r>
            <a:r>
              <a:rPr lang="en-US" altLang="ja-JP" dirty="0" smtClean="0"/>
              <a:t>,</a:t>
            </a:r>
            <a:r>
              <a:rPr lang="ja-JP" altLang="en-US" dirty="0"/>
              <a:t> </a:t>
            </a:r>
            <a:r>
              <a:rPr lang="en-US" altLang="ja-JP" dirty="0" err="1" smtClean="0"/>
              <a:t>survfit</a:t>
            </a:r>
            <a:r>
              <a:rPr lang="en-US" altLang="ja-JP" dirty="0" smtClean="0"/>
              <a:t> </a:t>
            </a:r>
            <a:r>
              <a:rPr lang="ja-JP" altLang="en-US" dirty="0" smtClean="0"/>
              <a:t>関数</a:t>
            </a:r>
            <a:endParaRPr kumimoji="1" lang="ja-JP" altLang="en-US" dirty="0"/>
          </a:p>
        </p:txBody>
      </p:sp>
      <p:sp>
        <p:nvSpPr>
          <p:cNvPr id="3" name="コンテンツ プレースホルダー 2"/>
          <p:cNvSpPr>
            <a:spLocks noGrp="1"/>
          </p:cNvSpPr>
          <p:nvPr>
            <p:ph idx="1"/>
          </p:nvPr>
        </p:nvSpPr>
        <p:spPr>
          <a:xfrm>
            <a:off x="107504" y="1600200"/>
            <a:ext cx="8208912" cy="4800600"/>
          </a:xfrm>
        </p:spPr>
        <p:txBody>
          <a:bodyPr/>
          <a:lstStyle/>
          <a:p>
            <a:r>
              <a:rPr kumimoji="1" lang="en-US" altLang="ja-JP" sz="2800" dirty="0" err="1" smtClean="0"/>
              <a:t>Surv</a:t>
            </a:r>
            <a:r>
              <a:rPr kumimoji="1" lang="en-US" altLang="ja-JP" sz="2800" dirty="0" smtClean="0"/>
              <a:t>(</a:t>
            </a:r>
            <a:r>
              <a:rPr kumimoji="1" lang="en-US" altLang="ja-JP" sz="2800" dirty="0" err="1" smtClean="0"/>
              <a:t>time,event</a:t>
            </a:r>
            <a:r>
              <a:rPr kumimoji="1" lang="en-US" altLang="ja-JP" sz="2800" dirty="0" smtClean="0"/>
              <a:t>)</a:t>
            </a:r>
            <a:r>
              <a:rPr kumimoji="1" lang="ja-JP" altLang="en-US" sz="2800" dirty="0" smtClean="0"/>
              <a:t>：</a:t>
            </a:r>
            <a:r>
              <a:rPr kumimoji="1" lang="ja-JP" altLang="en-US" sz="2000" dirty="0" smtClean="0"/>
              <a:t>生存時間データオブジェクトを作成</a:t>
            </a:r>
            <a:endParaRPr kumimoji="1" lang="en-US" altLang="ja-JP" sz="2800" dirty="0" smtClean="0"/>
          </a:p>
          <a:p>
            <a:pPr marL="114300" indent="0">
              <a:buNone/>
            </a:pPr>
            <a:r>
              <a:rPr lang="ja-JP" altLang="en-US" dirty="0" smtClean="0"/>
              <a:t>・</a:t>
            </a:r>
            <a:r>
              <a:rPr lang="en-US" altLang="ja-JP" dirty="0" smtClean="0"/>
              <a:t>time</a:t>
            </a:r>
            <a:r>
              <a:rPr lang="ja-JP" altLang="en-US" dirty="0" smtClean="0"/>
              <a:t>：生存時間</a:t>
            </a:r>
            <a:endParaRPr lang="en-US" altLang="ja-JP" dirty="0" smtClean="0"/>
          </a:p>
          <a:p>
            <a:pPr marL="114300" indent="0">
              <a:buNone/>
            </a:pPr>
            <a:r>
              <a:rPr lang="ja-JP" altLang="en-US" dirty="0" smtClean="0"/>
              <a:t>・</a:t>
            </a:r>
            <a:r>
              <a:rPr lang="en-US" altLang="ja-JP" dirty="0" smtClean="0"/>
              <a:t>event</a:t>
            </a:r>
            <a:r>
              <a:rPr lang="ja-JP" altLang="en-US" dirty="0" smtClean="0"/>
              <a:t>：イベント</a:t>
            </a:r>
            <a:endParaRPr lang="en-US" altLang="ja-JP" dirty="0" smtClean="0"/>
          </a:p>
          <a:p>
            <a:pPr marL="114300" indent="0">
              <a:buNone/>
            </a:pPr>
            <a:endParaRPr lang="en-US" altLang="ja-JP" dirty="0"/>
          </a:p>
          <a:p>
            <a:r>
              <a:rPr kumimoji="1" lang="en-US" altLang="ja-JP" sz="2800" dirty="0" err="1" smtClean="0"/>
              <a:t>survfit</a:t>
            </a:r>
            <a:r>
              <a:rPr kumimoji="1" lang="en-US" altLang="ja-JP" sz="2800" dirty="0" smtClean="0"/>
              <a:t>(formula, data, type=“ “,…)</a:t>
            </a:r>
            <a:r>
              <a:rPr kumimoji="1" lang="ja-JP" altLang="en-US" sz="2800" dirty="0" smtClean="0"/>
              <a:t>：</a:t>
            </a:r>
            <a:r>
              <a:rPr kumimoji="1" lang="ja-JP" altLang="en-US" sz="2000" dirty="0" smtClean="0"/>
              <a:t>生存時間を当てはめる</a:t>
            </a:r>
            <a:endParaRPr kumimoji="1" lang="en-US" altLang="ja-JP" sz="2000" dirty="0" smtClean="0"/>
          </a:p>
          <a:p>
            <a:pPr marL="114300" indent="0">
              <a:buNone/>
            </a:pPr>
            <a:r>
              <a:rPr kumimoji="1" lang="ja-JP" altLang="en-US" dirty="0" smtClean="0"/>
              <a:t>・</a:t>
            </a:r>
            <a:r>
              <a:rPr kumimoji="1" lang="en-US" altLang="ja-JP" dirty="0" smtClean="0"/>
              <a:t>formula:</a:t>
            </a:r>
            <a:r>
              <a:rPr lang="ja-JP" altLang="en-US" dirty="0"/>
              <a:t>目的</a:t>
            </a:r>
            <a:r>
              <a:rPr lang="ja-JP" altLang="en-US" dirty="0" smtClean="0"/>
              <a:t>変数と説明変数をセットする</a:t>
            </a:r>
            <a:endParaRPr lang="en-US" altLang="ja-JP" dirty="0" smtClean="0"/>
          </a:p>
          <a:p>
            <a:pPr marL="114300" indent="0">
              <a:buNone/>
            </a:pPr>
            <a:r>
              <a:rPr kumimoji="1" lang="ja-JP" altLang="en-US" dirty="0" smtClean="0"/>
              <a:t>・</a:t>
            </a:r>
            <a:r>
              <a:rPr kumimoji="1" lang="en-US" altLang="ja-JP" dirty="0" smtClean="0"/>
              <a:t>data</a:t>
            </a:r>
            <a:r>
              <a:rPr kumimoji="1" lang="ja-JP" altLang="en-US" dirty="0" smtClean="0"/>
              <a:t>：解析対象のデータ</a:t>
            </a:r>
            <a:endParaRPr kumimoji="1" lang="en-US" altLang="ja-JP" dirty="0" smtClean="0"/>
          </a:p>
          <a:p>
            <a:pPr marL="114300" indent="0">
              <a:buNone/>
            </a:pPr>
            <a:r>
              <a:rPr lang="ja-JP" altLang="en-US" dirty="0" smtClean="0"/>
              <a:t>・</a:t>
            </a:r>
            <a:r>
              <a:rPr lang="en-US" altLang="ja-JP" dirty="0" smtClean="0"/>
              <a:t>type</a:t>
            </a:r>
            <a:r>
              <a:rPr lang="ja-JP" altLang="en-US" dirty="0" smtClean="0"/>
              <a:t>：推定方法を指定する</a:t>
            </a:r>
            <a:endParaRPr lang="en-US" altLang="ja-JP" dirty="0" smtClean="0"/>
          </a:p>
          <a:p>
            <a:pPr marL="114300" indent="0">
              <a:buNone/>
            </a:pPr>
            <a:r>
              <a:rPr lang="en-US" altLang="ja-JP" dirty="0"/>
              <a:t>	</a:t>
            </a:r>
            <a:r>
              <a:rPr lang="ja-JP" altLang="en-US" dirty="0" smtClean="0"/>
              <a:t>　</a:t>
            </a:r>
            <a:r>
              <a:rPr lang="en-US" altLang="ja-JP" dirty="0" smtClean="0"/>
              <a:t>(</a:t>
            </a:r>
            <a:r>
              <a:rPr lang="ja-JP" altLang="en-US" dirty="0" smtClean="0"/>
              <a:t>デフォルトはカプランマイヤー</a:t>
            </a:r>
            <a:r>
              <a:rPr lang="en-US" altLang="ja-JP" dirty="0" smtClean="0"/>
              <a:t>)</a:t>
            </a:r>
            <a:endParaRPr kumimoji="1" lang="en-US" altLang="ja-JP" dirty="0" smtClean="0"/>
          </a:p>
        </p:txBody>
      </p:sp>
    </p:spTree>
    <p:extLst>
      <p:ext uri="{BB962C8B-B14F-4D97-AF65-F5344CB8AC3E}">
        <p14:creationId xmlns:p14="http://schemas.microsoft.com/office/powerpoint/2010/main" val="1707171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解析結果</a:t>
            </a:r>
            <a:endParaRPr kumimoji="1" lang="ja-JP" altLang="en-US" dirty="0"/>
          </a:p>
        </p:txBody>
      </p:sp>
      <p:sp>
        <p:nvSpPr>
          <p:cNvPr id="4" name="テキスト ボックス 3"/>
          <p:cNvSpPr txBox="1"/>
          <p:nvPr/>
        </p:nvSpPr>
        <p:spPr>
          <a:xfrm>
            <a:off x="323528" y="1556792"/>
            <a:ext cx="7992888" cy="2485787"/>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ge.sf</a:t>
            </a:r>
            <a:r>
              <a:rPr lang="en-US" altLang="ja-JP" sz="2000" dirty="0"/>
              <a:t>&lt;-</a:t>
            </a:r>
            <a:r>
              <a:rPr lang="en-US" altLang="ja-JP" sz="2000" dirty="0" err="1"/>
              <a:t>survfit</a:t>
            </a:r>
            <a:r>
              <a:rPr lang="en-US" altLang="ja-JP" sz="2000" dirty="0"/>
              <a:t>(</a:t>
            </a:r>
            <a:r>
              <a:rPr lang="en-US" altLang="ja-JP" sz="2000" dirty="0" err="1"/>
              <a:t>Surv</a:t>
            </a:r>
            <a:r>
              <a:rPr lang="en-US" altLang="ja-JP" sz="2000" dirty="0"/>
              <a:t>(</a:t>
            </a:r>
            <a:r>
              <a:rPr lang="en-US" altLang="ja-JP" sz="2000" dirty="0" err="1"/>
              <a:t>time,cens</a:t>
            </a:r>
            <a:r>
              <a:rPr lang="en-US" altLang="ja-JP" sz="2000" dirty="0"/>
              <a:t>)~</a:t>
            </a:r>
            <a:r>
              <a:rPr lang="en-US" altLang="ja-JP" sz="2000" dirty="0" err="1"/>
              <a:t>treat,data</a:t>
            </a:r>
            <a:r>
              <a:rPr lang="en-US" altLang="ja-JP" sz="2000" dirty="0"/>
              <a:t>=</a:t>
            </a:r>
            <a:r>
              <a:rPr lang="en-US" altLang="ja-JP" sz="2000" dirty="0" err="1"/>
              <a:t>gehan</a:t>
            </a:r>
            <a:r>
              <a:rPr lang="en-US" altLang="ja-JP" sz="2000" dirty="0"/>
              <a:t>)</a:t>
            </a:r>
          </a:p>
          <a:p>
            <a:r>
              <a:rPr lang="en-US" altLang="ja-JP" sz="2000" dirty="0"/>
              <a:t>&gt; </a:t>
            </a:r>
            <a:r>
              <a:rPr lang="en-US" altLang="ja-JP" sz="2000" dirty="0" err="1"/>
              <a:t>ge.sf</a:t>
            </a:r>
            <a:endParaRPr lang="en-US" altLang="ja-JP" sz="2000" dirty="0"/>
          </a:p>
          <a:p>
            <a:r>
              <a:rPr lang="en-US" altLang="ja-JP" sz="2000" dirty="0"/>
              <a:t>Call: </a:t>
            </a:r>
            <a:r>
              <a:rPr lang="en-US" altLang="ja-JP" sz="2000" dirty="0" err="1"/>
              <a:t>survfit</a:t>
            </a:r>
            <a:r>
              <a:rPr lang="en-US" altLang="ja-JP" sz="2000" dirty="0"/>
              <a:t>(formula = </a:t>
            </a:r>
            <a:r>
              <a:rPr lang="en-US" altLang="ja-JP" sz="2000" dirty="0" err="1"/>
              <a:t>Surv</a:t>
            </a:r>
            <a:r>
              <a:rPr lang="en-US" altLang="ja-JP" sz="2000" dirty="0"/>
              <a:t>(time, </a:t>
            </a:r>
            <a:r>
              <a:rPr lang="en-US" altLang="ja-JP" sz="2000" dirty="0" err="1"/>
              <a:t>cens</a:t>
            </a:r>
            <a:r>
              <a:rPr lang="en-US" altLang="ja-JP" sz="2000" dirty="0"/>
              <a:t>) ~ treat, data = </a:t>
            </a:r>
            <a:r>
              <a:rPr lang="en-US" altLang="ja-JP" sz="2000" dirty="0" err="1"/>
              <a:t>gehan</a:t>
            </a:r>
            <a:r>
              <a:rPr lang="en-US" altLang="ja-JP" sz="2000" dirty="0"/>
              <a:t>)</a:t>
            </a:r>
          </a:p>
          <a:p>
            <a:endParaRPr lang="en-US" altLang="ja-JP" sz="2000" dirty="0"/>
          </a:p>
          <a:p>
            <a:r>
              <a:rPr lang="ja-JP" altLang="en-US" sz="2000" dirty="0" smtClean="0"/>
              <a:t>　　　</a:t>
            </a:r>
            <a:r>
              <a:rPr lang="en-US" altLang="ja-JP" sz="2000" dirty="0" smtClean="0"/>
              <a:t>            </a:t>
            </a:r>
            <a:r>
              <a:rPr lang="en-US" altLang="ja-JP" sz="2000" dirty="0"/>
              <a:t>records </a:t>
            </a:r>
            <a:r>
              <a:rPr lang="en-US" altLang="ja-JP" sz="2000" dirty="0" err="1"/>
              <a:t>n.max</a:t>
            </a:r>
            <a:r>
              <a:rPr lang="en-US" altLang="ja-JP" sz="2000" dirty="0"/>
              <a:t> </a:t>
            </a:r>
            <a:r>
              <a:rPr lang="en-US" altLang="ja-JP" sz="2000" dirty="0" err="1" smtClean="0"/>
              <a:t>n.start</a:t>
            </a:r>
            <a:r>
              <a:rPr lang="en-US" altLang="ja-JP" sz="2000" dirty="0" smtClean="0"/>
              <a:t>  </a:t>
            </a:r>
            <a:r>
              <a:rPr lang="en-US" altLang="ja-JP" sz="2000" dirty="0"/>
              <a:t>events </a:t>
            </a:r>
            <a:r>
              <a:rPr lang="en-US" altLang="ja-JP" sz="2000" dirty="0" smtClean="0"/>
              <a:t> median   0.95LCL    0.95UCL</a:t>
            </a:r>
            <a:endParaRPr lang="en-US" altLang="ja-JP" sz="2000" dirty="0"/>
          </a:p>
          <a:p>
            <a:r>
              <a:rPr lang="en-US" altLang="ja-JP" sz="2000" dirty="0"/>
              <a:t>treat=6-MP         21 </a:t>
            </a:r>
            <a:r>
              <a:rPr lang="en-US" altLang="ja-JP" sz="2000" dirty="0" smtClean="0"/>
              <a:t>        </a:t>
            </a:r>
            <a:r>
              <a:rPr lang="en-US" altLang="ja-JP" sz="2000" dirty="0"/>
              <a:t>21    </a:t>
            </a:r>
            <a:r>
              <a:rPr lang="en-US" altLang="ja-JP" sz="2000" dirty="0" smtClean="0"/>
              <a:t>    </a:t>
            </a:r>
            <a:r>
              <a:rPr lang="en-US" altLang="ja-JP" sz="2000" dirty="0"/>
              <a:t>21    </a:t>
            </a:r>
            <a:r>
              <a:rPr lang="en-US" altLang="ja-JP" sz="2000" dirty="0" smtClean="0"/>
              <a:t>      </a:t>
            </a:r>
            <a:r>
              <a:rPr lang="en-US" altLang="ja-JP" sz="2000" dirty="0"/>
              <a:t>9     </a:t>
            </a:r>
            <a:r>
              <a:rPr lang="en-US" altLang="ja-JP" sz="2000" dirty="0" smtClean="0"/>
              <a:t>      23             16             NA</a:t>
            </a:r>
            <a:endParaRPr lang="en-US" altLang="ja-JP" sz="2000" dirty="0"/>
          </a:p>
          <a:p>
            <a:r>
              <a:rPr lang="en-US" altLang="ja-JP" sz="2000" dirty="0"/>
              <a:t>treat=control      21   </a:t>
            </a:r>
            <a:r>
              <a:rPr lang="en-US" altLang="ja-JP" sz="2000" dirty="0" smtClean="0"/>
              <a:t>      </a:t>
            </a:r>
            <a:r>
              <a:rPr lang="en-US" altLang="ja-JP" sz="2000" dirty="0"/>
              <a:t>21      </a:t>
            </a:r>
            <a:r>
              <a:rPr lang="en-US" altLang="ja-JP" sz="2000" dirty="0" smtClean="0"/>
              <a:t>  21         21           8               4               12</a:t>
            </a:r>
            <a:endParaRPr lang="en-US" altLang="ja-JP" sz="2000" dirty="0"/>
          </a:p>
        </p:txBody>
      </p:sp>
      <p:sp>
        <p:nvSpPr>
          <p:cNvPr id="5" name="テキスト ボックス 4"/>
          <p:cNvSpPr txBox="1"/>
          <p:nvPr/>
        </p:nvSpPr>
        <p:spPr>
          <a:xfrm>
            <a:off x="1727684" y="4401078"/>
            <a:ext cx="5184576" cy="180474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　　        </a:t>
            </a:r>
            <a:r>
              <a:rPr lang="en-US" altLang="ja-JP" sz="2000" dirty="0" smtClean="0"/>
              <a:t>records</a:t>
            </a:r>
            <a:r>
              <a:rPr lang="ja-JP" altLang="en-US" sz="2000" dirty="0" smtClean="0"/>
              <a:t>：対照群</a:t>
            </a:r>
            <a:endParaRPr lang="en-US" altLang="ja-JP" sz="2000" dirty="0" smtClean="0"/>
          </a:p>
          <a:p>
            <a:r>
              <a:rPr lang="en-US" altLang="ja-JP" sz="2000" dirty="0" smtClean="0"/>
              <a:t>	    </a:t>
            </a:r>
            <a:r>
              <a:rPr lang="en-US" altLang="ja-JP" sz="2000" dirty="0" err="1" smtClean="0"/>
              <a:t>n.max</a:t>
            </a:r>
            <a:r>
              <a:rPr lang="ja-JP" altLang="en-US" sz="2000" dirty="0" smtClean="0"/>
              <a:t>：レコード数</a:t>
            </a:r>
            <a:endParaRPr lang="en-US" altLang="ja-JP" sz="2000" dirty="0" smtClean="0"/>
          </a:p>
          <a:p>
            <a:r>
              <a:rPr lang="en-US" altLang="ja-JP" sz="2000" dirty="0" smtClean="0"/>
              <a:t>	   </a:t>
            </a:r>
            <a:r>
              <a:rPr lang="en-US" altLang="ja-JP" sz="2000" dirty="0" err="1" smtClean="0"/>
              <a:t>n.start</a:t>
            </a:r>
            <a:r>
              <a:rPr lang="ja-JP" altLang="en-US" sz="2000" dirty="0" smtClean="0"/>
              <a:t>：開始時の数</a:t>
            </a:r>
            <a:endParaRPr lang="en-US" altLang="ja-JP" sz="2000" dirty="0" smtClean="0"/>
          </a:p>
          <a:p>
            <a:r>
              <a:rPr lang="en-US" altLang="ja-JP" sz="2000" dirty="0" smtClean="0"/>
              <a:t>	 median</a:t>
            </a:r>
            <a:r>
              <a:rPr lang="ja-JP" altLang="en-US" sz="2000" dirty="0" smtClean="0"/>
              <a:t>：中央値</a:t>
            </a:r>
            <a:endParaRPr lang="en-US" altLang="ja-JP" sz="2000" dirty="0" smtClean="0"/>
          </a:p>
          <a:p>
            <a:r>
              <a:rPr lang="en-US" altLang="ja-JP" sz="2000" dirty="0" smtClean="0"/>
              <a:t>0.95LCL</a:t>
            </a:r>
            <a:r>
              <a:rPr lang="en-US" altLang="ja-JP" sz="2000" dirty="0"/>
              <a:t> </a:t>
            </a:r>
            <a:r>
              <a:rPr lang="en-US" altLang="ja-JP" sz="2000" dirty="0" smtClean="0"/>
              <a:t>,0.95UCL</a:t>
            </a:r>
            <a:r>
              <a:rPr lang="ja-JP" altLang="en-US" sz="2000" dirty="0" smtClean="0"/>
              <a:t>：</a:t>
            </a:r>
            <a:r>
              <a:rPr lang="en-US" altLang="ja-JP" sz="2000" dirty="0" smtClean="0"/>
              <a:t>95%</a:t>
            </a:r>
            <a:r>
              <a:rPr lang="ja-JP" altLang="en-US" sz="2000" dirty="0" smtClean="0"/>
              <a:t>信頼区間の上下限値</a:t>
            </a:r>
            <a:endParaRPr lang="ja-JP" altLang="en-US" sz="2000" dirty="0"/>
          </a:p>
        </p:txBody>
      </p:sp>
    </p:spTree>
    <p:extLst>
      <p:ext uri="{BB962C8B-B14F-4D97-AF65-F5344CB8AC3E}">
        <p14:creationId xmlns:p14="http://schemas.microsoft.com/office/powerpoint/2010/main" val="4288300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解析</a:t>
            </a:r>
            <a:r>
              <a:rPr lang="ja-JP" altLang="en-US" dirty="0" smtClean="0"/>
              <a:t>結果詳細</a:t>
            </a:r>
            <a:endParaRPr kumimoji="1" lang="ja-JP" altLang="en-US" dirty="0"/>
          </a:p>
        </p:txBody>
      </p:sp>
      <p:sp>
        <p:nvSpPr>
          <p:cNvPr id="4" name="テキスト ボックス 3"/>
          <p:cNvSpPr txBox="1"/>
          <p:nvPr/>
        </p:nvSpPr>
        <p:spPr>
          <a:xfrm>
            <a:off x="323528" y="1340768"/>
            <a:ext cx="7992888" cy="4188381"/>
          </a:xfrm>
          <a:prstGeom prst="roundRect">
            <a:avLst/>
          </a:prstGeom>
          <a:noFill/>
          <a:ln>
            <a:solidFill>
              <a:schemeClr val="tx1"/>
            </a:solidFill>
          </a:ln>
        </p:spPr>
        <p:txBody>
          <a:bodyPr wrap="square" rtlCol="0">
            <a:spAutoFit/>
          </a:bodyPr>
          <a:lstStyle/>
          <a:p>
            <a:r>
              <a:rPr lang="en-US" altLang="ja-JP" sz="2000" dirty="0"/>
              <a:t>&gt; summary(</a:t>
            </a:r>
            <a:r>
              <a:rPr lang="en-US" altLang="ja-JP" sz="2000" dirty="0" err="1"/>
              <a:t>ge.sf</a:t>
            </a:r>
            <a:r>
              <a:rPr lang="en-US" altLang="ja-JP" sz="2000" dirty="0"/>
              <a:t>)</a:t>
            </a:r>
          </a:p>
          <a:p>
            <a:r>
              <a:rPr lang="en-US" altLang="ja-JP" sz="2000" dirty="0"/>
              <a:t>Call: </a:t>
            </a:r>
            <a:r>
              <a:rPr lang="en-US" altLang="ja-JP" sz="2000" dirty="0" err="1"/>
              <a:t>survfit</a:t>
            </a:r>
            <a:r>
              <a:rPr lang="en-US" altLang="ja-JP" sz="2000" dirty="0"/>
              <a:t>(formula = </a:t>
            </a:r>
            <a:r>
              <a:rPr lang="en-US" altLang="ja-JP" sz="2000" dirty="0" err="1"/>
              <a:t>Surv</a:t>
            </a:r>
            <a:r>
              <a:rPr lang="en-US" altLang="ja-JP" sz="2000" dirty="0"/>
              <a:t>(time, </a:t>
            </a:r>
            <a:r>
              <a:rPr lang="en-US" altLang="ja-JP" sz="2000" dirty="0" err="1"/>
              <a:t>cens</a:t>
            </a:r>
            <a:r>
              <a:rPr lang="en-US" altLang="ja-JP" sz="2000" dirty="0"/>
              <a:t>) ~ treat, data = </a:t>
            </a:r>
            <a:r>
              <a:rPr lang="en-US" altLang="ja-JP" sz="2000" dirty="0" err="1"/>
              <a:t>gehan</a:t>
            </a:r>
            <a:r>
              <a:rPr lang="en-US" altLang="ja-JP" sz="2000" dirty="0"/>
              <a:t>)</a:t>
            </a:r>
          </a:p>
          <a:p>
            <a:endParaRPr lang="en-US" altLang="ja-JP" sz="2000" dirty="0"/>
          </a:p>
          <a:p>
            <a:r>
              <a:rPr lang="en-US" altLang="ja-JP" sz="2000" dirty="0"/>
              <a:t>                treat=6-MP </a:t>
            </a:r>
          </a:p>
          <a:p>
            <a:r>
              <a:rPr lang="en-US" altLang="ja-JP" sz="2000" dirty="0"/>
              <a:t> </a:t>
            </a:r>
            <a:r>
              <a:rPr lang="en-US" altLang="ja-JP" sz="2000" b="1" dirty="0"/>
              <a:t>time</a:t>
            </a:r>
            <a:r>
              <a:rPr lang="en-US" altLang="ja-JP" sz="2000" dirty="0"/>
              <a:t> </a:t>
            </a:r>
            <a:r>
              <a:rPr lang="en-US" altLang="ja-JP" sz="2000" dirty="0" smtClean="0"/>
              <a:t> </a:t>
            </a:r>
            <a:r>
              <a:rPr lang="en-US" altLang="ja-JP" sz="2000" dirty="0" err="1" smtClean="0"/>
              <a:t>n.risk</a:t>
            </a:r>
            <a:r>
              <a:rPr lang="en-US" altLang="ja-JP" sz="2000" dirty="0" smtClean="0"/>
              <a:t>   </a:t>
            </a:r>
            <a:r>
              <a:rPr lang="en-US" altLang="ja-JP" sz="2000" dirty="0" err="1" smtClean="0"/>
              <a:t>n.event</a:t>
            </a:r>
            <a:r>
              <a:rPr lang="en-US" altLang="ja-JP" sz="2000" dirty="0" smtClean="0"/>
              <a:t>   </a:t>
            </a:r>
            <a:r>
              <a:rPr lang="en-US" altLang="ja-JP" sz="2000" b="1" dirty="0" smtClean="0"/>
              <a:t>survival</a:t>
            </a:r>
            <a:r>
              <a:rPr lang="en-US" altLang="ja-JP" sz="2000" dirty="0" smtClean="0"/>
              <a:t>   </a:t>
            </a:r>
            <a:r>
              <a:rPr lang="en-US" altLang="ja-JP" sz="2000" dirty="0" err="1" smtClean="0"/>
              <a:t>std.err</a:t>
            </a:r>
            <a:r>
              <a:rPr lang="en-US" altLang="ja-JP" sz="2000" dirty="0" smtClean="0"/>
              <a:t>   </a:t>
            </a:r>
            <a:r>
              <a:rPr lang="en-US" altLang="ja-JP" sz="2000" dirty="0"/>
              <a:t>lower 95% CI </a:t>
            </a:r>
            <a:r>
              <a:rPr lang="en-US" altLang="ja-JP" sz="2000" dirty="0" smtClean="0"/>
              <a:t>  upper </a:t>
            </a:r>
            <a:r>
              <a:rPr lang="en-US" altLang="ja-JP" sz="2000" dirty="0"/>
              <a:t>95% CI</a:t>
            </a:r>
          </a:p>
          <a:p>
            <a:r>
              <a:rPr lang="en-US" altLang="ja-JP" sz="2000" dirty="0"/>
              <a:t>    6     </a:t>
            </a:r>
            <a:r>
              <a:rPr lang="en-US" altLang="ja-JP" sz="2000" dirty="0" smtClean="0"/>
              <a:t>   21            </a:t>
            </a:r>
            <a:r>
              <a:rPr lang="en-US" altLang="ja-JP" sz="2000" dirty="0"/>
              <a:t>3 </a:t>
            </a:r>
            <a:r>
              <a:rPr lang="en-US" altLang="ja-JP" sz="2000" dirty="0" smtClean="0"/>
              <a:t>         </a:t>
            </a:r>
            <a:r>
              <a:rPr lang="en-US" altLang="ja-JP" sz="2000" dirty="0"/>
              <a:t>0.857  </a:t>
            </a:r>
            <a:r>
              <a:rPr lang="en-US" altLang="ja-JP" sz="2000" dirty="0" smtClean="0"/>
              <a:t>   0.0764        </a:t>
            </a:r>
            <a:r>
              <a:rPr lang="en-US" altLang="ja-JP" sz="2000" dirty="0"/>
              <a:t>0.720   </a:t>
            </a:r>
            <a:r>
              <a:rPr lang="en-US" altLang="ja-JP" sz="2000" dirty="0" smtClean="0"/>
              <a:t>               </a:t>
            </a:r>
            <a:r>
              <a:rPr lang="en-US" altLang="ja-JP" sz="2000" dirty="0"/>
              <a:t>1.000</a:t>
            </a:r>
          </a:p>
          <a:p>
            <a:r>
              <a:rPr lang="en-US" altLang="ja-JP" sz="2000" dirty="0"/>
              <a:t>    7     </a:t>
            </a:r>
            <a:r>
              <a:rPr lang="en-US" altLang="ja-JP" sz="2000" dirty="0" smtClean="0"/>
              <a:t>   17            1          </a:t>
            </a:r>
            <a:r>
              <a:rPr lang="en-US" altLang="ja-JP" sz="2000" dirty="0"/>
              <a:t>0.807  </a:t>
            </a:r>
            <a:r>
              <a:rPr lang="en-US" altLang="ja-JP" sz="2000" dirty="0" smtClean="0"/>
              <a:t>   0.0869        </a:t>
            </a:r>
            <a:r>
              <a:rPr lang="en-US" altLang="ja-JP" sz="2000" dirty="0"/>
              <a:t>0.653     </a:t>
            </a:r>
            <a:r>
              <a:rPr lang="en-US" altLang="ja-JP" sz="2000" dirty="0" smtClean="0"/>
              <a:t>             </a:t>
            </a:r>
            <a:r>
              <a:rPr lang="en-US" altLang="ja-JP" sz="2000" dirty="0"/>
              <a:t>0.996</a:t>
            </a:r>
          </a:p>
          <a:p>
            <a:r>
              <a:rPr lang="en-US" altLang="ja-JP" sz="2000" dirty="0"/>
              <a:t>   10     </a:t>
            </a:r>
            <a:r>
              <a:rPr lang="en-US" altLang="ja-JP" sz="2000" dirty="0" smtClean="0"/>
              <a:t>  15            </a:t>
            </a:r>
            <a:r>
              <a:rPr lang="en-US" altLang="ja-JP" sz="2000" dirty="0"/>
              <a:t>1 </a:t>
            </a:r>
            <a:r>
              <a:rPr lang="en-US" altLang="ja-JP" sz="2000" dirty="0" smtClean="0"/>
              <a:t>         </a:t>
            </a:r>
            <a:r>
              <a:rPr lang="en-US" altLang="ja-JP" sz="2000" dirty="0"/>
              <a:t>0.753  </a:t>
            </a:r>
            <a:r>
              <a:rPr lang="en-US" altLang="ja-JP" sz="2000" dirty="0" smtClean="0"/>
              <a:t>   0.0963        </a:t>
            </a:r>
            <a:r>
              <a:rPr lang="en-US" altLang="ja-JP" sz="2000" dirty="0"/>
              <a:t>0.586    </a:t>
            </a:r>
            <a:r>
              <a:rPr lang="en-US" altLang="ja-JP" sz="2000" dirty="0" smtClean="0"/>
              <a:t>              </a:t>
            </a:r>
            <a:r>
              <a:rPr lang="en-US" altLang="ja-JP" sz="2000" dirty="0"/>
              <a:t>0.968</a:t>
            </a:r>
          </a:p>
          <a:p>
            <a:r>
              <a:rPr lang="en-US" altLang="ja-JP" sz="2000" dirty="0"/>
              <a:t>   13     </a:t>
            </a:r>
            <a:r>
              <a:rPr lang="en-US" altLang="ja-JP" sz="2000" dirty="0" smtClean="0"/>
              <a:t>  12            1          0.690     </a:t>
            </a:r>
            <a:r>
              <a:rPr lang="en-US" altLang="ja-JP" sz="2000" dirty="0"/>
              <a:t>0.1068        0.510      </a:t>
            </a:r>
            <a:r>
              <a:rPr lang="en-US" altLang="ja-JP" sz="2000" dirty="0" smtClean="0"/>
              <a:t>            </a:t>
            </a:r>
            <a:r>
              <a:rPr lang="en-US" altLang="ja-JP" sz="2000" dirty="0"/>
              <a:t>0.935</a:t>
            </a:r>
          </a:p>
          <a:p>
            <a:r>
              <a:rPr lang="en-US" altLang="ja-JP" sz="2000" dirty="0"/>
              <a:t>   16     </a:t>
            </a:r>
            <a:r>
              <a:rPr lang="en-US" altLang="ja-JP" sz="2000" dirty="0" smtClean="0"/>
              <a:t>  11            </a:t>
            </a:r>
            <a:r>
              <a:rPr lang="en-US" altLang="ja-JP" sz="2000" dirty="0"/>
              <a:t>1    </a:t>
            </a:r>
            <a:r>
              <a:rPr lang="en-US" altLang="ja-JP" sz="2000" dirty="0" smtClean="0"/>
              <a:t>      0.627     </a:t>
            </a:r>
            <a:r>
              <a:rPr lang="en-US" altLang="ja-JP" sz="2000" dirty="0"/>
              <a:t>0.1141        0.439        </a:t>
            </a:r>
            <a:r>
              <a:rPr lang="en-US" altLang="ja-JP" sz="2000" dirty="0" smtClean="0"/>
              <a:t>          0.896</a:t>
            </a:r>
            <a:endParaRPr lang="en-US" altLang="ja-JP" sz="2000" dirty="0"/>
          </a:p>
          <a:p>
            <a:r>
              <a:rPr lang="en-US" altLang="ja-JP" sz="2000" dirty="0"/>
              <a:t>   22     </a:t>
            </a:r>
            <a:r>
              <a:rPr lang="en-US" altLang="ja-JP" sz="2000" dirty="0" smtClean="0"/>
              <a:t>   </a:t>
            </a:r>
            <a:r>
              <a:rPr lang="en-US" altLang="ja-JP" sz="2000" dirty="0"/>
              <a:t>7       </a:t>
            </a:r>
            <a:r>
              <a:rPr lang="en-US" altLang="ja-JP" sz="2000" dirty="0" smtClean="0"/>
              <a:t>      1          0.538     0.1282        </a:t>
            </a:r>
            <a:r>
              <a:rPr lang="en-US" altLang="ja-JP" sz="2000" dirty="0"/>
              <a:t>0.337     </a:t>
            </a:r>
            <a:r>
              <a:rPr lang="en-US" altLang="ja-JP" sz="2000" dirty="0" smtClean="0"/>
              <a:t>             </a:t>
            </a:r>
            <a:r>
              <a:rPr lang="en-US" altLang="ja-JP" sz="2000" dirty="0"/>
              <a:t>0.858</a:t>
            </a:r>
          </a:p>
          <a:p>
            <a:r>
              <a:rPr lang="en-US" altLang="ja-JP" sz="2000" dirty="0"/>
              <a:t>   23     </a:t>
            </a:r>
            <a:r>
              <a:rPr lang="en-US" altLang="ja-JP" sz="2000" dirty="0" smtClean="0"/>
              <a:t>   </a:t>
            </a:r>
            <a:r>
              <a:rPr lang="en-US" altLang="ja-JP" sz="2000" dirty="0"/>
              <a:t>6       </a:t>
            </a:r>
            <a:r>
              <a:rPr lang="en-US" altLang="ja-JP" sz="2000" dirty="0" smtClean="0"/>
              <a:t>      1          0.448     0.1346        </a:t>
            </a:r>
            <a:r>
              <a:rPr lang="en-US" altLang="ja-JP" sz="2000" dirty="0"/>
              <a:t>0.249        </a:t>
            </a:r>
            <a:r>
              <a:rPr lang="en-US" altLang="ja-JP" sz="2000" dirty="0" smtClean="0"/>
              <a:t>          0.807</a:t>
            </a:r>
            <a:endParaRPr lang="en-US" altLang="ja-JP" sz="2000" dirty="0"/>
          </a:p>
        </p:txBody>
      </p:sp>
      <p:sp>
        <p:nvSpPr>
          <p:cNvPr id="5" name="正方形/長方形 4"/>
          <p:cNvSpPr/>
          <p:nvPr/>
        </p:nvSpPr>
        <p:spPr>
          <a:xfrm>
            <a:off x="2879812" y="2846196"/>
            <a:ext cx="972108" cy="24550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5"/>
          <p:cNvSpPr/>
          <p:nvPr/>
        </p:nvSpPr>
        <p:spPr>
          <a:xfrm>
            <a:off x="3491880" y="5805264"/>
            <a:ext cx="1728192" cy="543813"/>
          </a:xfrm>
          <a:prstGeom prst="wedgeRectCallout">
            <a:avLst>
              <a:gd name="adj1" fmla="val -38089"/>
              <a:gd name="adj2" fmla="val -1393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t>生存確率</a:t>
            </a:r>
            <a:endParaRPr kumimoji="1" lang="ja-JP" altLang="en-US" sz="2400" b="1" dirty="0"/>
          </a:p>
        </p:txBody>
      </p:sp>
    </p:spTree>
    <p:extLst>
      <p:ext uri="{BB962C8B-B14F-4D97-AF65-F5344CB8AC3E}">
        <p14:creationId xmlns:p14="http://schemas.microsoft.com/office/powerpoint/2010/main" val="3829093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解析結果をプロット</a:t>
            </a:r>
            <a:endParaRPr kumimoji="1" lang="ja-JP" altLang="en-US" dirty="0"/>
          </a:p>
        </p:txBody>
      </p:sp>
      <p:sp>
        <p:nvSpPr>
          <p:cNvPr id="4" name="テキスト ボックス 3"/>
          <p:cNvSpPr txBox="1"/>
          <p:nvPr/>
        </p:nvSpPr>
        <p:spPr>
          <a:xfrm>
            <a:off x="323528" y="1340768"/>
            <a:ext cx="7992888" cy="783193"/>
          </a:xfrm>
          <a:prstGeom prst="roundRect">
            <a:avLst/>
          </a:prstGeom>
          <a:noFill/>
          <a:ln>
            <a:solidFill>
              <a:schemeClr val="tx1"/>
            </a:solidFill>
          </a:ln>
        </p:spPr>
        <p:txBody>
          <a:bodyPr wrap="square" rtlCol="0">
            <a:spAutoFit/>
          </a:bodyPr>
          <a:lstStyle/>
          <a:p>
            <a:r>
              <a:rPr lang="en-US" altLang="ja-JP" sz="2000" dirty="0"/>
              <a:t>&gt; plot(</a:t>
            </a:r>
            <a:r>
              <a:rPr lang="en-US" altLang="ja-JP" sz="2000" dirty="0" err="1"/>
              <a:t>ge.sf,lty</a:t>
            </a:r>
            <a:r>
              <a:rPr lang="en-US" altLang="ja-JP" sz="2000" dirty="0"/>
              <a:t>=1:2)</a:t>
            </a:r>
          </a:p>
          <a:p>
            <a:r>
              <a:rPr lang="en-US" altLang="ja-JP" sz="2000" dirty="0"/>
              <a:t>&gt; legend(locator(1),c("6-MP</a:t>
            </a:r>
            <a:r>
              <a:rPr lang="ja-JP" altLang="en-US" sz="2000" dirty="0"/>
              <a:t>投与群</a:t>
            </a:r>
            <a:r>
              <a:rPr lang="en-US" altLang="ja-JP" sz="2000" dirty="0"/>
              <a:t>","</a:t>
            </a:r>
            <a:r>
              <a:rPr lang="ja-JP" altLang="en-US" sz="2000" dirty="0"/>
              <a:t>対照群</a:t>
            </a:r>
            <a:r>
              <a:rPr lang="en-US" altLang="ja-JP" sz="2000" dirty="0"/>
              <a:t>"),</a:t>
            </a:r>
            <a:r>
              <a:rPr lang="en-US" altLang="ja-JP" sz="2000" dirty="0" err="1"/>
              <a:t>lty</a:t>
            </a:r>
            <a:r>
              <a:rPr lang="en-US" altLang="ja-JP" sz="2000" dirty="0"/>
              <a:t>=c(1,2</a:t>
            </a:r>
            <a:r>
              <a:rPr lang="en-US" altLang="ja-JP" sz="2000" dirty="0" smtClean="0"/>
              <a:t>))</a:t>
            </a:r>
            <a:endParaRPr lang="en-US" altLang="ja-JP" sz="20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452597"/>
            <a:ext cx="4095437" cy="4171604"/>
          </a:xfrm>
          <a:prstGeom prst="rect">
            <a:avLst/>
          </a:prstGeom>
        </p:spPr>
      </p:pic>
      <p:sp>
        <p:nvSpPr>
          <p:cNvPr id="6" name="テキスト ボックス 5"/>
          <p:cNvSpPr txBox="1"/>
          <p:nvPr/>
        </p:nvSpPr>
        <p:spPr>
          <a:xfrm>
            <a:off x="5220072" y="3429000"/>
            <a:ext cx="2988800"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altLang="ja-JP" sz="2400" dirty="0" smtClean="0"/>
              <a:t>6-MP</a:t>
            </a:r>
            <a:r>
              <a:rPr lang="ja-JP" altLang="en-US" sz="2400" dirty="0" smtClean="0"/>
              <a:t>投与群の方が</a:t>
            </a:r>
            <a:endParaRPr lang="en-US" altLang="ja-JP" sz="2400" dirty="0" smtClean="0"/>
          </a:p>
          <a:p>
            <a:pPr algn="ctr"/>
            <a:r>
              <a:rPr lang="ja-JP" altLang="en-US" sz="2400" dirty="0"/>
              <a:t>生存期間</a:t>
            </a:r>
            <a:r>
              <a:rPr lang="ja-JP" altLang="en-US" sz="2400" dirty="0" smtClean="0"/>
              <a:t>が</a:t>
            </a:r>
            <a:endParaRPr lang="en-US" altLang="ja-JP" sz="2400" dirty="0" smtClean="0"/>
          </a:p>
          <a:p>
            <a:pPr algn="ctr"/>
            <a:r>
              <a:rPr lang="ja-JP" altLang="en-US" sz="2400" dirty="0" smtClean="0"/>
              <a:t>長いことがわかる</a:t>
            </a:r>
            <a:endParaRPr lang="ja-JP" altLang="en-US" sz="2400" dirty="0"/>
          </a:p>
        </p:txBody>
      </p:sp>
    </p:spTree>
    <p:extLst>
      <p:ext uri="{BB962C8B-B14F-4D97-AF65-F5344CB8AC3E}">
        <p14:creationId xmlns:p14="http://schemas.microsoft.com/office/powerpoint/2010/main" val="1534208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信頼区間</a:t>
            </a:r>
            <a:r>
              <a:rPr kumimoji="1" lang="en-US" altLang="ja-JP" dirty="0" smtClean="0"/>
              <a:t>90%</a:t>
            </a:r>
            <a:r>
              <a:rPr kumimoji="1" lang="ja-JP" altLang="en-US" dirty="0" smtClean="0"/>
              <a:t>のプロット</a:t>
            </a:r>
            <a:endParaRPr kumimoji="1" lang="ja-JP" altLang="en-US" dirty="0"/>
          </a:p>
        </p:txBody>
      </p:sp>
      <p:sp>
        <p:nvSpPr>
          <p:cNvPr id="4" name="テキスト ボックス 3"/>
          <p:cNvSpPr txBox="1"/>
          <p:nvPr/>
        </p:nvSpPr>
        <p:spPr>
          <a:xfrm>
            <a:off x="320900" y="1237536"/>
            <a:ext cx="7992888" cy="1191816"/>
          </a:xfrm>
          <a:prstGeom prst="roundRect">
            <a:avLst/>
          </a:prstGeom>
          <a:noFill/>
          <a:ln>
            <a:solidFill>
              <a:schemeClr val="tx1"/>
            </a:solidFill>
          </a:ln>
        </p:spPr>
        <p:txBody>
          <a:bodyPr wrap="square" rtlCol="0">
            <a:spAutoFit/>
          </a:bodyPr>
          <a:lstStyle/>
          <a:p>
            <a:r>
              <a:rPr lang="en-US" altLang="ja-JP" sz="1600" dirty="0"/>
              <a:t>&gt; ge2&lt;-subset(</a:t>
            </a:r>
            <a:r>
              <a:rPr lang="en-US" altLang="ja-JP" sz="1600" dirty="0" err="1"/>
              <a:t>gehan,treat</a:t>
            </a:r>
            <a:r>
              <a:rPr lang="en-US" altLang="ja-JP" sz="1600" dirty="0"/>
              <a:t>=="6-MP")</a:t>
            </a:r>
          </a:p>
          <a:p>
            <a:r>
              <a:rPr lang="en-US" altLang="ja-JP" sz="1600" dirty="0" smtClean="0"/>
              <a:t>&gt; </a:t>
            </a:r>
            <a:r>
              <a:rPr lang="en-US" altLang="ja-JP" sz="1600" dirty="0"/>
              <a:t>ge2.s&lt;-</a:t>
            </a:r>
            <a:r>
              <a:rPr lang="en-US" altLang="ja-JP" sz="1600" dirty="0" err="1"/>
              <a:t>survfit</a:t>
            </a:r>
            <a:r>
              <a:rPr lang="en-US" altLang="ja-JP" sz="1600" dirty="0"/>
              <a:t>(</a:t>
            </a:r>
            <a:r>
              <a:rPr lang="en-US" altLang="ja-JP" sz="1600" dirty="0" err="1"/>
              <a:t>Surv</a:t>
            </a:r>
            <a:r>
              <a:rPr lang="en-US" altLang="ja-JP" sz="1600" dirty="0"/>
              <a:t>(</a:t>
            </a:r>
            <a:r>
              <a:rPr lang="en-US" altLang="ja-JP" sz="1600" dirty="0" err="1"/>
              <a:t>time,cens</a:t>
            </a:r>
            <a:r>
              <a:rPr lang="en-US" altLang="ja-JP" sz="1600" dirty="0"/>
              <a:t>)~</a:t>
            </a:r>
            <a:r>
              <a:rPr lang="en-US" altLang="ja-JP" sz="1600" dirty="0" err="1"/>
              <a:t>treat,conf.int</a:t>
            </a:r>
            <a:r>
              <a:rPr lang="en-US" altLang="ja-JP" sz="1600" dirty="0"/>
              <a:t>=.9,data=ge2)</a:t>
            </a:r>
          </a:p>
          <a:p>
            <a:r>
              <a:rPr lang="en-US" altLang="ja-JP" sz="1600" dirty="0" smtClean="0"/>
              <a:t>&gt; </a:t>
            </a:r>
            <a:r>
              <a:rPr lang="en-US" altLang="ja-JP" sz="1600" dirty="0"/>
              <a:t>plot(ge2.s,mark.t=F)</a:t>
            </a:r>
          </a:p>
          <a:p>
            <a:r>
              <a:rPr lang="en-US" altLang="ja-JP" sz="1600" dirty="0"/>
              <a:t>&gt; legend(locator(1),</a:t>
            </a:r>
            <a:r>
              <a:rPr lang="en-US" altLang="ja-JP" sz="1600" dirty="0" err="1"/>
              <a:t>lty</a:t>
            </a:r>
            <a:r>
              <a:rPr lang="en-US" altLang="ja-JP" sz="1600" dirty="0"/>
              <a:t>=c(1,2),legend=c("</a:t>
            </a:r>
            <a:r>
              <a:rPr lang="ja-JP" altLang="en-US" sz="1600" dirty="0"/>
              <a:t>生存曲線</a:t>
            </a:r>
            <a:r>
              <a:rPr lang="en-US" altLang="ja-JP" sz="1600" dirty="0"/>
              <a:t>","90%</a:t>
            </a:r>
            <a:r>
              <a:rPr lang="ja-JP" altLang="en-US" sz="1600" dirty="0"/>
              <a:t>信頼区間</a:t>
            </a:r>
            <a:r>
              <a:rPr lang="en-US" altLang="ja-JP" sz="1600" dirty="0"/>
              <a:t>")</a:t>
            </a:r>
            <a:endParaRPr lang="en-US" altLang="ja-JP" sz="1600"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556640"/>
            <a:ext cx="4106973" cy="4171604"/>
          </a:xfrm>
          <a:prstGeom prst="rect">
            <a:avLst/>
          </a:prstGeom>
        </p:spPr>
      </p:pic>
      <p:sp>
        <p:nvSpPr>
          <p:cNvPr id="6" name="テキスト ボックス 5"/>
          <p:cNvSpPr txBox="1"/>
          <p:nvPr/>
        </p:nvSpPr>
        <p:spPr>
          <a:xfrm>
            <a:off x="5220072" y="3429000"/>
            <a:ext cx="2988800" cy="919401"/>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信頼区間に</a:t>
            </a:r>
            <a:endParaRPr lang="en-US" altLang="ja-JP" sz="2400" dirty="0" smtClean="0"/>
          </a:p>
          <a:p>
            <a:pPr algn="ctr"/>
            <a:r>
              <a:rPr lang="ja-JP" altLang="en-US" sz="2400" dirty="0"/>
              <a:t>おさまっている</a:t>
            </a:r>
            <a:endParaRPr lang="ja-JP" altLang="en-US" sz="2400" dirty="0"/>
          </a:p>
        </p:txBody>
      </p:sp>
    </p:spTree>
    <p:extLst>
      <p:ext uri="{BB962C8B-B14F-4D97-AF65-F5344CB8AC3E}">
        <p14:creationId xmlns:p14="http://schemas.microsoft.com/office/powerpoint/2010/main" val="3857632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検定：</a:t>
            </a:r>
            <a:r>
              <a:rPr kumimoji="1" lang="en-US" altLang="ja-JP" dirty="0" err="1" smtClean="0"/>
              <a:t>servdiff</a:t>
            </a:r>
            <a:r>
              <a:rPr kumimoji="1" lang="ja-JP" altLang="en-US" dirty="0" smtClean="0"/>
              <a:t>関数</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sz="2400" dirty="0" smtClean="0"/>
          </a:p>
          <a:p>
            <a:r>
              <a:rPr kumimoji="1" lang="ja-JP" altLang="en-US" sz="2400" dirty="0" smtClean="0"/>
              <a:t>２群以上</a:t>
            </a:r>
            <a:r>
              <a:rPr kumimoji="1" lang="en-US" altLang="ja-JP" sz="2400" dirty="0" smtClean="0"/>
              <a:t>(</a:t>
            </a:r>
            <a:r>
              <a:rPr kumimoji="1" lang="ja-JP" altLang="en-US" sz="2400" dirty="0" smtClean="0"/>
              <a:t>投薬群</a:t>
            </a:r>
            <a:r>
              <a:rPr kumimoji="1" lang="en-US" altLang="ja-JP" sz="2400" dirty="0" smtClean="0"/>
              <a:t>,</a:t>
            </a:r>
            <a:r>
              <a:rPr kumimoji="1" lang="ja-JP" altLang="en-US" sz="2400" dirty="0" smtClean="0"/>
              <a:t>対照群</a:t>
            </a:r>
            <a:r>
              <a:rPr kumimoji="1" lang="en-US" altLang="ja-JP" sz="2400" dirty="0" smtClean="0"/>
              <a:t>)</a:t>
            </a:r>
            <a:r>
              <a:rPr lang="ja-JP" altLang="en-US" sz="2400" dirty="0"/>
              <a:t>以上</a:t>
            </a:r>
            <a:r>
              <a:rPr lang="ja-JP" altLang="en-US" sz="2400" dirty="0" smtClean="0"/>
              <a:t>の観測値が得られた場合、その優位性の検定が必要する場合がある</a:t>
            </a:r>
            <a:endParaRPr lang="en-US" altLang="ja-JP" sz="2400" dirty="0" smtClean="0"/>
          </a:p>
          <a:p>
            <a:endParaRPr lang="en-US" altLang="ja-JP" dirty="0"/>
          </a:p>
          <a:p>
            <a:r>
              <a:rPr lang="en-US" altLang="ja-JP" sz="2800" dirty="0" err="1" smtClean="0"/>
              <a:t>servdiff</a:t>
            </a:r>
            <a:r>
              <a:rPr lang="en-US" altLang="ja-JP" sz="2800" dirty="0" smtClean="0"/>
              <a:t>(…)</a:t>
            </a:r>
            <a:endParaRPr lang="en-US" altLang="ja-JP" dirty="0" smtClean="0"/>
          </a:p>
          <a:p>
            <a:pPr marL="114300" indent="0">
              <a:buNone/>
            </a:pPr>
            <a:r>
              <a:rPr lang="ja-JP" altLang="en-US" dirty="0" smtClean="0"/>
              <a:t>・引数</a:t>
            </a:r>
            <a:r>
              <a:rPr lang="en-US" altLang="ja-JP" dirty="0" smtClean="0"/>
              <a:t>rho=0</a:t>
            </a:r>
            <a:r>
              <a:rPr lang="ja-JP" altLang="en-US" dirty="0" smtClean="0"/>
              <a:t>でログランク検定</a:t>
            </a:r>
            <a:r>
              <a:rPr lang="en-US" altLang="ja-JP" dirty="0" smtClean="0"/>
              <a:t>(</a:t>
            </a:r>
            <a:r>
              <a:rPr lang="ja-JP" altLang="en-US" dirty="0" smtClean="0"/>
              <a:t>デフォルト</a:t>
            </a:r>
            <a:r>
              <a:rPr lang="en-US" altLang="ja-JP" dirty="0" smtClean="0"/>
              <a:t>)</a:t>
            </a:r>
            <a:endParaRPr lang="en-US" altLang="ja-JP" dirty="0"/>
          </a:p>
          <a:p>
            <a:pPr marL="114300" indent="0">
              <a:buNone/>
            </a:pPr>
            <a:r>
              <a:rPr lang="ja-JP" altLang="en-US" dirty="0"/>
              <a:t>・引数</a:t>
            </a:r>
            <a:r>
              <a:rPr lang="en-US" altLang="ja-JP" dirty="0" smtClean="0"/>
              <a:t>rho=1</a:t>
            </a:r>
            <a:r>
              <a:rPr lang="ja-JP" altLang="en-US" dirty="0" smtClean="0"/>
              <a:t>でゲーハン・ウィルコソン検定</a:t>
            </a:r>
            <a:endParaRPr lang="en-US" altLang="ja-JP" dirty="0"/>
          </a:p>
          <a:p>
            <a:pPr marL="114300" indent="0">
              <a:buNone/>
            </a:pPr>
            <a:endParaRPr lang="en-US" altLang="ja-JP" dirty="0" smtClean="0"/>
          </a:p>
        </p:txBody>
      </p:sp>
    </p:spTree>
    <p:extLst>
      <p:ext uri="{BB962C8B-B14F-4D97-AF65-F5344CB8AC3E}">
        <p14:creationId xmlns:p14="http://schemas.microsoft.com/office/powerpoint/2010/main" val="3711489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検定：</a:t>
            </a:r>
            <a:r>
              <a:rPr lang="en-US" altLang="ja-JP" dirty="0" err="1" smtClean="0"/>
              <a:t>servdiff</a:t>
            </a:r>
            <a:r>
              <a:rPr lang="ja-JP" altLang="en-US" dirty="0" smtClean="0"/>
              <a:t>関数</a:t>
            </a:r>
            <a:endParaRPr kumimoji="1" lang="ja-JP" altLang="en-US" dirty="0"/>
          </a:p>
        </p:txBody>
      </p:sp>
      <p:sp>
        <p:nvSpPr>
          <p:cNvPr id="3" name="コンテンツ プレースホルダー 2"/>
          <p:cNvSpPr>
            <a:spLocks noGrp="1"/>
          </p:cNvSpPr>
          <p:nvPr>
            <p:ph idx="1"/>
          </p:nvPr>
        </p:nvSpPr>
        <p:spPr>
          <a:xfrm>
            <a:off x="509972" y="1351748"/>
            <a:ext cx="7620000" cy="4800600"/>
          </a:xfrm>
        </p:spPr>
        <p:txBody>
          <a:bodyPr/>
          <a:lstStyle/>
          <a:p>
            <a:r>
              <a:rPr kumimoji="1" lang="ja-JP" altLang="en-US" dirty="0" smtClean="0"/>
              <a:t>実行結果</a:t>
            </a:r>
            <a:endParaRPr kumimoji="1" lang="ja-JP" altLang="en-US" dirty="0"/>
          </a:p>
        </p:txBody>
      </p:sp>
      <p:sp>
        <p:nvSpPr>
          <p:cNvPr id="4" name="テキスト ボックス 3"/>
          <p:cNvSpPr txBox="1"/>
          <p:nvPr/>
        </p:nvSpPr>
        <p:spPr>
          <a:xfrm>
            <a:off x="323528" y="1772816"/>
            <a:ext cx="7992888" cy="3166824"/>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survdiff</a:t>
            </a:r>
            <a:r>
              <a:rPr lang="en-US" altLang="ja-JP" sz="2000" dirty="0"/>
              <a:t>(</a:t>
            </a:r>
            <a:r>
              <a:rPr lang="en-US" altLang="ja-JP" sz="2000" dirty="0" err="1"/>
              <a:t>Surv</a:t>
            </a:r>
            <a:r>
              <a:rPr lang="en-US" altLang="ja-JP" sz="2000" dirty="0"/>
              <a:t>(time)~</a:t>
            </a:r>
            <a:r>
              <a:rPr lang="en-US" altLang="ja-JP" sz="2000" dirty="0" err="1"/>
              <a:t>treat,data</a:t>
            </a:r>
            <a:r>
              <a:rPr lang="en-US" altLang="ja-JP" sz="2000" dirty="0"/>
              <a:t>=</a:t>
            </a:r>
            <a:r>
              <a:rPr lang="en-US" altLang="ja-JP" sz="2000" dirty="0" err="1"/>
              <a:t>gehan</a:t>
            </a:r>
            <a:r>
              <a:rPr lang="en-US" altLang="ja-JP" sz="2000" dirty="0"/>
              <a:t>)</a:t>
            </a:r>
          </a:p>
          <a:p>
            <a:r>
              <a:rPr lang="en-US" altLang="ja-JP" sz="2000" dirty="0"/>
              <a:t>Call:</a:t>
            </a:r>
          </a:p>
          <a:p>
            <a:r>
              <a:rPr lang="en-US" altLang="ja-JP" sz="2000" dirty="0" err="1"/>
              <a:t>survdiff</a:t>
            </a:r>
            <a:r>
              <a:rPr lang="en-US" altLang="ja-JP" sz="2000" dirty="0"/>
              <a:t>(formula = </a:t>
            </a:r>
            <a:r>
              <a:rPr lang="en-US" altLang="ja-JP" sz="2000" dirty="0" err="1"/>
              <a:t>Surv</a:t>
            </a:r>
            <a:r>
              <a:rPr lang="en-US" altLang="ja-JP" sz="2000" dirty="0"/>
              <a:t>(time) ~ treat, data = </a:t>
            </a:r>
            <a:r>
              <a:rPr lang="en-US" altLang="ja-JP" sz="2000" dirty="0" err="1"/>
              <a:t>gehan</a:t>
            </a:r>
            <a:r>
              <a:rPr lang="en-US" altLang="ja-JP" sz="2000" dirty="0"/>
              <a:t>)</a:t>
            </a:r>
          </a:p>
          <a:p>
            <a:endParaRPr lang="en-US" altLang="ja-JP" sz="2000" dirty="0"/>
          </a:p>
          <a:p>
            <a:r>
              <a:rPr lang="en-US" altLang="ja-JP" sz="2000" dirty="0"/>
              <a:t>               N Observed Expected (O-E)^2/E (O-E)^2/V</a:t>
            </a:r>
          </a:p>
          <a:p>
            <a:r>
              <a:rPr lang="en-US" altLang="ja-JP" sz="2000" dirty="0"/>
              <a:t>treat=6-MP    21       21     29.2      2.31      8.97</a:t>
            </a:r>
          </a:p>
          <a:p>
            <a:r>
              <a:rPr lang="en-US" altLang="ja-JP" sz="2000" dirty="0"/>
              <a:t>treat=control 21       21     12.8      5.27      8.97</a:t>
            </a:r>
          </a:p>
          <a:p>
            <a:endParaRPr lang="en-US" altLang="ja-JP" sz="2000" dirty="0"/>
          </a:p>
          <a:p>
            <a:r>
              <a:rPr lang="en-US" altLang="ja-JP" sz="2000" dirty="0"/>
              <a:t> </a:t>
            </a:r>
            <a:r>
              <a:rPr lang="en-US" altLang="ja-JP" sz="2000" dirty="0" err="1"/>
              <a:t>Chisq</a:t>
            </a:r>
            <a:r>
              <a:rPr lang="en-US" altLang="ja-JP" sz="2000" dirty="0"/>
              <a:t>= 9  on 1 degrees of freedom, </a:t>
            </a:r>
            <a:r>
              <a:rPr lang="en-US" altLang="ja-JP" sz="2000" b="1" u="wavyHeavy" dirty="0">
                <a:uFill>
                  <a:solidFill>
                    <a:schemeClr val="bg2">
                      <a:lumMod val="50000"/>
                    </a:schemeClr>
                  </a:solidFill>
                </a:uFill>
              </a:rPr>
              <a:t>p= 0.00275 </a:t>
            </a:r>
            <a:endParaRPr lang="en-US" altLang="ja-JP" sz="2000" b="1" u="wavyHeavy" dirty="0">
              <a:uFill>
                <a:solidFill>
                  <a:schemeClr val="bg2">
                    <a:lumMod val="50000"/>
                  </a:schemeClr>
                </a:solidFill>
              </a:uFill>
            </a:endParaRPr>
          </a:p>
        </p:txBody>
      </p:sp>
      <p:sp>
        <p:nvSpPr>
          <p:cNvPr id="5" name="テキスト ボックス 4"/>
          <p:cNvSpPr txBox="1"/>
          <p:nvPr/>
        </p:nvSpPr>
        <p:spPr>
          <a:xfrm>
            <a:off x="863588" y="5182065"/>
            <a:ext cx="6912768" cy="13280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400" dirty="0" smtClean="0"/>
              <a:t>ログランク検定の</a:t>
            </a:r>
            <a:r>
              <a:rPr lang="en-US" altLang="ja-JP" sz="2400" dirty="0" smtClean="0"/>
              <a:t>p</a:t>
            </a:r>
            <a:r>
              <a:rPr lang="ja-JP" altLang="en-US" sz="2400" dirty="0" smtClean="0"/>
              <a:t>値は約</a:t>
            </a:r>
            <a:r>
              <a:rPr lang="en-US" altLang="ja-JP" sz="2400" dirty="0" smtClean="0"/>
              <a:t>0.003</a:t>
            </a:r>
            <a:r>
              <a:rPr lang="ja-JP" altLang="en-US" sz="2400" dirty="0" err="1" smtClean="0"/>
              <a:t>なの</a:t>
            </a:r>
            <a:r>
              <a:rPr lang="ja-JP" altLang="en-US" sz="2400" dirty="0" smtClean="0"/>
              <a:t>で</a:t>
            </a:r>
            <a:endParaRPr lang="en-US" altLang="ja-JP" sz="2400" dirty="0" smtClean="0"/>
          </a:p>
          <a:p>
            <a:pPr algn="ctr"/>
            <a:r>
              <a:rPr lang="ja-JP" altLang="en-US" sz="2400" dirty="0" smtClean="0"/>
              <a:t>有意水準</a:t>
            </a:r>
            <a:r>
              <a:rPr lang="en-US" altLang="ja-JP" sz="2400" dirty="0" smtClean="0"/>
              <a:t>5</a:t>
            </a:r>
            <a:r>
              <a:rPr lang="ja-JP" altLang="en-US" sz="2400" dirty="0" smtClean="0"/>
              <a:t>％とすると</a:t>
            </a:r>
            <a:endParaRPr lang="en-US" altLang="ja-JP" sz="2400" dirty="0" smtClean="0"/>
          </a:p>
          <a:p>
            <a:pPr algn="ctr"/>
            <a:r>
              <a:rPr lang="ja-JP" altLang="en-US" sz="2400" dirty="0" smtClean="0"/>
              <a:t>両群の生存曲線には有意な差が認められる</a:t>
            </a:r>
            <a:endParaRPr lang="ja-JP" altLang="en-US" sz="2400" dirty="0"/>
          </a:p>
        </p:txBody>
      </p:sp>
    </p:spTree>
    <p:extLst>
      <p:ext uri="{BB962C8B-B14F-4D97-AF65-F5344CB8AC3E}">
        <p14:creationId xmlns:p14="http://schemas.microsoft.com/office/powerpoint/2010/main" val="4178682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solidFill>
                  <a:schemeClr val="bg1">
                    <a:lumMod val="65000"/>
                  </a:schemeClr>
                </a:solidFill>
              </a:rPr>
              <a:t>基本概念</a:t>
            </a:r>
            <a:endParaRPr kumimoji="1" lang="en-US" altLang="ja-JP" sz="2800" dirty="0" smtClean="0">
              <a:solidFill>
                <a:schemeClr val="bg1">
                  <a:lumMod val="65000"/>
                </a:schemeClr>
              </a:solidFill>
            </a:endParaRPr>
          </a:p>
          <a:p>
            <a:endParaRPr kumimoji="1" lang="en-US" altLang="ja-JP" sz="2800" dirty="0" smtClean="0"/>
          </a:p>
          <a:p>
            <a:r>
              <a:rPr lang="ja-JP" altLang="en-US" sz="2800" dirty="0">
                <a:solidFill>
                  <a:schemeClr val="bg1">
                    <a:lumMod val="65000"/>
                  </a:schemeClr>
                </a:solidFill>
              </a:rPr>
              <a:t>用語</a:t>
            </a:r>
            <a:r>
              <a:rPr lang="ja-JP" altLang="en-US" sz="2800" dirty="0" smtClean="0">
                <a:solidFill>
                  <a:schemeClr val="bg1">
                    <a:lumMod val="65000"/>
                  </a:schemeClr>
                </a:solidFill>
              </a:rPr>
              <a:t>説明</a:t>
            </a:r>
            <a:endParaRPr lang="en-US" altLang="ja-JP" sz="2800" dirty="0" smtClean="0">
              <a:solidFill>
                <a:schemeClr val="bg1">
                  <a:lumMod val="65000"/>
                </a:schemeClr>
              </a:solidFill>
            </a:endParaRPr>
          </a:p>
          <a:p>
            <a:endParaRPr lang="en-US" altLang="ja-JP" sz="2800" dirty="0" smtClean="0">
              <a:solidFill>
                <a:schemeClr val="bg1">
                  <a:lumMod val="65000"/>
                </a:schemeClr>
              </a:solidFill>
            </a:endParaRPr>
          </a:p>
          <a:p>
            <a:r>
              <a:rPr kumimoji="1" lang="ja-JP" altLang="en-US" sz="2800" dirty="0">
                <a:solidFill>
                  <a:schemeClr val="bg1">
                    <a:lumMod val="65000"/>
                  </a:schemeClr>
                </a:solidFill>
              </a:rPr>
              <a:t>生存</a:t>
            </a:r>
            <a:r>
              <a:rPr kumimoji="1" lang="ja-JP" altLang="en-US" sz="2800" dirty="0" smtClean="0">
                <a:solidFill>
                  <a:schemeClr val="bg1">
                    <a:lumMod val="65000"/>
                  </a:schemeClr>
                </a:solidFill>
              </a:rPr>
              <a:t>時間分析の分類</a:t>
            </a:r>
            <a:endParaRPr kumimoji="1"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・ノンパラメトリックモデル</a:t>
            </a:r>
            <a:endParaRPr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a:t>
            </a:r>
            <a:r>
              <a:rPr lang="ja-JP" altLang="en-US" sz="2800" dirty="0" smtClean="0"/>
              <a:t>セミノンパラメトリックモデル</a:t>
            </a:r>
            <a:endParaRPr lang="en-US" altLang="ja-JP" sz="2800" dirty="0"/>
          </a:p>
          <a:p>
            <a:pPr marL="114300" indent="0">
              <a:buNone/>
            </a:pPr>
            <a:r>
              <a:rPr lang="ja-JP" altLang="en-US" sz="2800" dirty="0" smtClean="0">
                <a:solidFill>
                  <a:schemeClr val="bg1">
                    <a:lumMod val="65000"/>
                  </a:schemeClr>
                </a:solidFill>
              </a:rPr>
              <a:t>・パラメトリックモデル</a:t>
            </a:r>
            <a:endParaRPr lang="en-US" altLang="ja-JP" sz="2800" dirty="0" smtClean="0">
              <a:solidFill>
                <a:schemeClr val="bg1">
                  <a:lumMod val="65000"/>
                </a:schemeClr>
              </a:solidFill>
            </a:endParaRPr>
          </a:p>
          <a:p>
            <a:pPr marL="114300" indent="0">
              <a:buNone/>
            </a:pPr>
            <a:endParaRPr kumimoji="1" lang="en-US" altLang="ja-JP" sz="2800" dirty="0" smtClean="0">
              <a:solidFill>
                <a:schemeClr val="bg1">
                  <a:lumMod val="65000"/>
                </a:schemeClr>
              </a:solidFill>
            </a:endParaRPr>
          </a:p>
          <a:p>
            <a:r>
              <a:rPr lang="ja-JP" altLang="en-US" sz="2800" dirty="0">
                <a:solidFill>
                  <a:schemeClr val="bg1">
                    <a:lumMod val="65000"/>
                  </a:schemeClr>
                </a:solidFill>
              </a:rPr>
              <a:t>まとめ</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3094162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208912" cy="1143000"/>
          </a:xfrm>
        </p:spPr>
        <p:txBody>
          <a:bodyPr/>
          <a:lstStyle/>
          <a:p>
            <a:pPr algn="ctr"/>
            <a:r>
              <a:rPr kumimoji="1" lang="ja-JP" altLang="en-US" dirty="0" smtClean="0"/>
              <a:t>セミノンパラメトリックモデル</a:t>
            </a:r>
            <a:endParaRPr kumimoji="1" lang="ja-JP" altLang="en-US" dirty="0"/>
          </a:p>
        </p:txBody>
      </p:sp>
      <p:sp>
        <p:nvSpPr>
          <p:cNvPr id="3" name="コンテンツ プレースホルダー 2"/>
          <p:cNvSpPr>
            <a:spLocks noGrp="1"/>
          </p:cNvSpPr>
          <p:nvPr>
            <p:ph idx="1"/>
          </p:nvPr>
        </p:nvSpPr>
        <p:spPr/>
        <p:txBody>
          <a:bodyPr>
            <a:noAutofit/>
          </a:bodyPr>
          <a:lstStyle/>
          <a:p>
            <a:r>
              <a:rPr kumimoji="1" lang="ja-JP" altLang="en-US" sz="2400" b="1" dirty="0" smtClean="0"/>
              <a:t>特徴</a:t>
            </a:r>
            <a:endParaRPr kumimoji="1" lang="en-US" altLang="ja-JP" b="1" dirty="0" smtClean="0"/>
          </a:p>
          <a:p>
            <a:pPr marL="114300" indent="0">
              <a:buNone/>
            </a:pPr>
            <a:r>
              <a:rPr lang="ja-JP" altLang="en-US" dirty="0" smtClean="0"/>
              <a:t>・共変量を導入する</a:t>
            </a:r>
            <a:endParaRPr lang="en-US" altLang="ja-JP" dirty="0" smtClean="0"/>
          </a:p>
          <a:p>
            <a:pPr marL="114300" indent="0">
              <a:buNone/>
            </a:pPr>
            <a:r>
              <a:rPr kumimoji="1" lang="ja-JP" altLang="en-US" dirty="0" smtClean="0"/>
              <a:t>・分布の仮定をしない</a:t>
            </a:r>
            <a:endParaRPr kumimoji="1" lang="en-US" altLang="ja-JP" dirty="0" smtClean="0"/>
          </a:p>
          <a:p>
            <a:pPr marL="114300" indent="0">
              <a:buNone/>
            </a:pPr>
            <a:endParaRPr kumimoji="1" lang="en-US" altLang="ja-JP" dirty="0" smtClean="0"/>
          </a:p>
          <a:p>
            <a:r>
              <a:rPr lang="ja-JP" altLang="en-US" sz="2400" b="1" dirty="0"/>
              <a:t>イベントに影響を</a:t>
            </a:r>
            <a:r>
              <a:rPr lang="ja-JP" altLang="en-US" sz="2400" b="1" dirty="0" smtClean="0"/>
              <a:t>及ぼす複数の共変量の影響を解析することを前提としたノンパラメトリックモデルのこと</a:t>
            </a:r>
            <a:endParaRPr lang="en-US" altLang="ja-JP" sz="2400" b="1" dirty="0" smtClean="0"/>
          </a:p>
          <a:p>
            <a:pPr marL="114300" indent="0">
              <a:buNone/>
            </a:pPr>
            <a:r>
              <a:rPr lang="ja-JP" altLang="en-US" dirty="0" smtClean="0"/>
              <a:t>・共変量としては、年齢や血圧のような連続変数、性別や結婚の有無のようなカテゴリカル変数などを含む</a:t>
            </a:r>
            <a:endParaRPr lang="en-US" altLang="ja-JP" dirty="0" smtClean="0"/>
          </a:p>
          <a:p>
            <a:pPr marL="114300" indent="0">
              <a:buNone/>
            </a:pPr>
            <a:endParaRPr lang="en-US" altLang="ja-JP" dirty="0" smtClean="0"/>
          </a:p>
          <a:p>
            <a:r>
              <a:rPr kumimoji="1" lang="ja-JP" altLang="en-US" sz="2400" b="1" dirty="0" smtClean="0"/>
              <a:t>モデル</a:t>
            </a:r>
            <a:endParaRPr kumimoji="1" lang="en-US" altLang="ja-JP" sz="2400" b="1" dirty="0" smtClean="0"/>
          </a:p>
          <a:p>
            <a:pPr marL="114300" indent="0">
              <a:buNone/>
            </a:pPr>
            <a:r>
              <a:rPr kumimoji="1" lang="ja-JP" altLang="en-US" dirty="0" smtClean="0"/>
              <a:t>・コックス比例ハザードモデルがよく用いられる</a:t>
            </a:r>
            <a:endParaRPr kumimoji="1" lang="ja-JP" altLang="en-US" dirty="0"/>
          </a:p>
        </p:txBody>
      </p:sp>
    </p:spTree>
    <p:extLst>
      <p:ext uri="{BB962C8B-B14F-4D97-AF65-F5344CB8AC3E}">
        <p14:creationId xmlns:p14="http://schemas.microsoft.com/office/powerpoint/2010/main" val="1990182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推定：</a:t>
            </a:r>
            <a:r>
              <a:rPr kumimoji="1" lang="en-US" altLang="ja-JP" dirty="0" err="1" smtClean="0"/>
              <a:t>coxph</a:t>
            </a:r>
            <a:r>
              <a:rPr kumimoji="1" lang="ja-JP" altLang="en-US" dirty="0" smtClean="0"/>
              <a:t>関数</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coxph</a:t>
            </a:r>
            <a:r>
              <a:rPr kumimoji="1" lang="en-US" altLang="ja-JP" dirty="0" smtClean="0"/>
              <a:t>(formula, data, method,…)</a:t>
            </a:r>
          </a:p>
          <a:p>
            <a:pPr marL="114300" indent="0">
              <a:buNone/>
            </a:pPr>
            <a:r>
              <a:rPr lang="ja-JP" altLang="en-US" dirty="0" smtClean="0"/>
              <a:t>・</a:t>
            </a:r>
            <a:r>
              <a:rPr lang="en-US" altLang="ja-JP" dirty="0" smtClean="0"/>
              <a:t>formula</a:t>
            </a:r>
            <a:r>
              <a:rPr lang="ja-JP" altLang="en-US" dirty="0" smtClean="0"/>
              <a:t>：共変量など</a:t>
            </a:r>
            <a:endParaRPr lang="en-US" altLang="ja-JP" dirty="0" smtClean="0"/>
          </a:p>
          <a:p>
            <a:pPr marL="114300" indent="0">
              <a:buNone/>
            </a:pPr>
            <a:r>
              <a:rPr lang="ja-JP" altLang="en-US" dirty="0" smtClean="0"/>
              <a:t>・</a:t>
            </a:r>
            <a:r>
              <a:rPr lang="en-US" altLang="ja-JP" dirty="0" smtClean="0"/>
              <a:t>data</a:t>
            </a:r>
            <a:r>
              <a:rPr lang="ja-JP" altLang="en-US" dirty="0" smtClean="0"/>
              <a:t>：データ</a:t>
            </a:r>
            <a:endParaRPr lang="en-US" altLang="ja-JP" dirty="0" smtClean="0"/>
          </a:p>
          <a:p>
            <a:pPr marL="114300" indent="0">
              <a:buNone/>
            </a:pPr>
            <a:r>
              <a:rPr kumimoji="1" lang="ja-JP" altLang="en-US" dirty="0" smtClean="0"/>
              <a:t>・</a:t>
            </a:r>
            <a:r>
              <a:rPr kumimoji="1" lang="en-US" altLang="ja-JP" dirty="0" smtClean="0"/>
              <a:t>method</a:t>
            </a:r>
            <a:r>
              <a:rPr kumimoji="1" lang="ja-JP" altLang="en-US" dirty="0" smtClean="0"/>
              <a:t>：推定方法を指定</a:t>
            </a:r>
            <a:r>
              <a:rPr kumimoji="1" lang="en-US" altLang="ja-JP" dirty="0" smtClean="0"/>
              <a:t>.</a:t>
            </a:r>
            <a:r>
              <a:rPr kumimoji="1" lang="ja-JP" altLang="en-US" dirty="0" smtClean="0"/>
              <a:t>デフォルトは</a:t>
            </a:r>
            <a:r>
              <a:rPr kumimoji="1" lang="en-US" altLang="ja-JP" dirty="0" err="1" smtClean="0"/>
              <a:t>efron</a:t>
            </a:r>
            <a:r>
              <a:rPr kumimoji="1" lang="en-US" altLang="ja-JP" dirty="0" smtClean="0"/>
              <a:t>.</a:t>
            </a:r>
          </a:p>
          <a:p>
            <a:pPr marL="114300" indent="0">
              <a:buNone/>
            </a:pPr>
            <a:r>
              <a:rPr lang="en-US" altLang="ja-JP" dirty="0"/>
              <a:t>	</a:t>
            </a:r>
            <a:r>
              <a:rPr lang="en-US" altLang="ja-JP" dirty="0" smtClean="0"/>
              <a:t>-</a:t>
            </a:r>
            <a:r>
              <a:rPr lang="en-US" altLang="ja-JP" dirty="0" err="1" smtClean="0"/>
              <a:t>efron</a:t>
            </a:r>
            <a:endParaRPr lang="en-US" altLang="ja-JP" dirty="0" smtClean="0"/>
          </a:p>
          <a:p>
            <a:pPr marL="114300" indent="0">
              <a:buNone/>
            </a:pPr>
            <a:r>
              <a:rPr kumimoji="1" lang="en-US" altLang="ja-JP" dirty="0"/>
              <a:t>	</a:t>
            </a:r>
            <a:r>
              <a:rPr kumimoji="1" lang="en-US" altLang="ja-JP" dirty="0" smtClean="0"/>
              <a:t>-</a:t>
            </a:r>
            <a:r>
              <a:rPr kumimoji="1" lang="en-US" altLang="ja-JP" dirty="0" err="1" smtClean="0"/>
              <a:t>breslow</a:t>
            </a:r>
            <a:endParaRPr kumimoji="1" lang="en-US" altLang="ja-JP" dirty="0" smtClean="0"/>
          </a:p>
          <a:p>
            <a:pPr marL="114300" indent="0">
              <a:buNone/>
            </a:pPr>
            <a:r>
              <a:rPr lang="en-US" altLang="ja-JP" dirty="0"/>
              <a:t>	</a:t>
            </a:r>
            <a:r>
              <a:rPr lang="en-US" altLang="ja-JP" dirty="0" smtClean="0"/>
              <a:t>-exact</a:t>
            </a:r>
            <a:endParaRPr kumimoji="1" lang="en-US" altLang="ja-JP" dirty="0" smtClean="0"/>
          </a:p>
        </p:txBody>
      </p:sp>
    </p:spTree>
    <p:extLst>
      <p:ext uri="{BB962C8B-B14F-4D97-AF65-F5344CB8AC3E}">
        <p14:creationId xmlns:p14="http://schemas.microsoft.com/office/powerpoint/2010/main" val="4172405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データ：</a:t>
            </a:r>
            <a:r>
              <a:rPr lang="en-US" altLang="ja-JP" dirty="0" smtClean="0"/>
              <a:t>kidney</a:t>
            </a:r>
            <a:endParaRPr kumimoji="1" lang="ja-JP" altLang="en-US" dirty="0"/>
          </a:p>
        </p:txBody>
      </p:sp>
      <p:sp>
        <p:nvSpPr>
          <p:cNvPr id="4" name="テキスト ボックス 3"/>
          <p:cNvSpPr txBox="1"/>
          <p:nvPr/>
        </p:nvSpPr>
        <p:spPr>
          <a:xfrm>
            <a:off x="323528" y="1340768"/>
            <a:ext cx="7992888" cy="2826306"/>
          </a:xfrm>
          <a:prstGeom prst="roundRect">
            <a:avLst/>
          </a:prstGeom>
          <a:noFill/>
          <a:ln>
            <a:solidFill>
              <a:schemeClr val="tx1"/>
            </a:solidFill>
          </a:ln>
        </p:spPr>
        <p:txBody>
          <a:bodyPr wrap="square" rtlCol="0">
            <a:spAutoFit/>
          </a:bodyPr>
          <a:lstStyle/>
          <a:p>
            <a:r>
              <a:rPr lang="en-US" altLang="ja-JP" sz="2000" dirty="0"/>
              <a:t>&gt; kidney</a:t>
            </a:r>
          </a:p>
          <a:p>
            <a:r>
              <a:rPr lang="en-US" altLang="ja-JP" sz="2000" dirty="0"/>
              <a:t>   </a:t>
            </a:r>
            <a:r>
              <a:rPr lang="en-US" altLang="ja-JP" sz="2000" dirty="0" smtClean="0"/>
              <a:t>    id  time status  age  sex  disease  </a:t>
            </a:r>
            <a:r>
              <a:rPr lang="en-US" altLang="ja-JP" sz="2000" dirty="0"/>
              <a:t>frail</a:t>
            </a:r>
          </a:p>
          <a:p>
            <a:r>
              <a:rPr lang="en-US" altLang="ja-JP" sz="2000" dirty="0"/>
              <a:t>1   </a:t>
            </a:r>
            <a:r>
              <a:rPr lang="en-US" altLang="ja-JP" sz="2000" dirty="0" smtClean="0"/>
              <a:t>  1     </a:t>
            </a:r>
            <a:r>
              <a:rPr lang="en-US" altLang="ja-JP" sz="2000" dirty="0"/>
              <a:t>8  </a:t>
            </a:r>
            <a:r>
              <a:rPr lang="en-US" altLang="ja-JP" sz="2000" dirty="0" smtClean="0"/>
              <a:t>       </a:t>
            </a:r>
            <a:r>
              <a:rPr lang="en-US" altLang="ja-JP" sz="2000" dirty="0"/>
              <a:t>1  </a:t>
            </a:r>
            <a:r>
              <a:rPr lang="en-US" altLang="ja-JP" sz="2000" dirty="0" smtClean="0"/>
              <a:t>     28     </a:t>
            </a:r>
            <a:r>
              <a:rPr lang="en-US" altLang="ja-JP" sz="2000" dirty="0"/>
              <a:t>1   </a:t>
            </a:r>
            <a:r>
              <a:rPr lang="en-US" altLang="ja-JP" sz="2000" dirty="0" smtClean="0"/>
              <a:t>  Other    2.3</a:t>
            </a:r>
            <a:endParaRPr lang="en-US" altLang="ja-JP" sz="2000" dirty="0"/>
          </a:p>
          <a:p>
            <a:r>
              <a:rPr lang="en-US" altLang="ja-JP" sz="2000" dirty="0"/>
              <a:t>2   </a:t>
            </a:r>
            <a:r>
              <a:rPr lang="en-US" altLang="ja-JP" sz="2000" dirty="0" smtClean="0"/>
              <a:t>  1    16        </a:t>
            </a:r>
            <a:r>
              <a:rPr lang="en-US" altLang="ja-JP" sz="2000" dirty="0"/>
              <a:t>1  </a:t>
            </a:r>
            <a:r>
              <a:rPr lang="en-US" altLang="ja-JP" sz="2000" dirty="0" smtClean="0"/>
              <a:t>     28     1     Other    2.3</a:t>
            </a:r>
            <a:endParaRPr lang="en-US" altLang="ja-JP" sz="2000" dirty="0"/>
          </a:p>
          <a:p>
            <a:r>
              <a:rPr lang="en-US" altLang="ja-JP" sz="2000" dirty="0" smtClean="0"/>
              <a:t>3     2    23        1       48     2      </a:t>
            </a:r>
            <a:r>
              <a:rPr lang="en-US" altLang="ja-JP" sz="2000" dirty="0"/>
              <a:t>GN   </a:t>
            </a:r>
            <a:r>
              <a:rPr lang="en-US" altLang="ja-JP" sz="2000" dirty="0" smtClean="0"/>
              <a:t>     1.9</a:t>
            </a:r>
          </a:p>
          <a:p>
            <a:r>
              <a:rPr lang="en-US" altLang="ja-JP" sz="2000" dirty="0" smtClean="0"/>
              <a:t>&lt;</a:t>
            </a:r>
            <a:r>
              <a:rPr lang="ja-JP" altLang="en-US" sz="2000" dirty="0" smtClean="0"/>
              <a:t>中略</a:t>
            </a:r>
            <a:r>
              <a:rPr lang="en-US" altLang="ja-JP" sz="2000" dirty="0" smtClean="0"/>
              <a:t>&gt;</a:t>
            </a:r>
          </a:p>
          <a:p>
            <a:r>
              <a:rPr lang="en-US" altLang="ja-JP" sz="2000" dirty="0" smtClean="0"/>
              <a:t>75  38   63       1        60     1     PKD       1.2</a:t>
            </a:r>
          </a:p>
          <a:p>
            <a:r>
              <a:rPr lang="en-US" altLang="ja-JP" sz="2000" dirty="0" smtClean="0"/>
              <a:t>76  38    8        0        60     1     PKD       1.2</a:t>
            </a:r>
            <a:endParaRPr lang="en-US" altLang="ja-JP" sz="2000" dirty="0"/>
          </a:p>
        </p:txBody>
      </p:sp>
      <p:sp>
        <p:nvSpPr>
          <p:cNvPr id="5" name="テキスト ボックス 4"/>
          <p:cNvSpPr txBox="1"/>
          <p:nvPr/>
        </p:nvSpPr>
        <p:spPr>
          <a:xfrm>
            <a:off x="5004048" y="1700808"/>
            <a:ext cx="3096344" cy="1804749"/>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000" dirty="0" smtClean="0"/>
              <a:t>ポータブル</a:t>
            </a:r>
            <a:endParaRPr lang="en-US" altLang="ja-JP" sz="2000" dirty="0" smtClean="0"/>
          </a:p>
          <a:p>
            <a:pPr algn="ctr"/>
            <a:r>
              <a:rPr lang="ja-JP" altLang="en-US" sz="2000" dirty="0" smtClean="0"/>
              <a:t>透析装置の使用と</a:t>
            </a:r>
            <a:endParaRPr lang="en-US" altLang="ja-JP" sz="2000" dirty="0" smtClean="0"/>
          </a:p>
          <a:p>
            <a:pPr algn="ctr"/>
            <a:r>
              <a:rPr lang="ja-JP" altLang="en-US" sz="2000" dirty="0" smtClean="0"/>
              <a:t>腎臓患者の生存時間</a:t>
            </a:r>
            <a:endParaRPr lang="en-US" altLang="ja-JP" sz="2000" dirty="0" smtClean="0"/>
          </a:p>
          <a:p>
            <a:pPr algn="ctr"/>
            <a:r>
              <a:rPr lang="ja-JP" altLang="en-US" sz="2000" dirty="0" smtClean="0"/>
              <a:t>に関して</a:t>
            </a:r>
            <a:r>
              <a:rPr lang="en-US" altLang="ja-JP" sz="2000" dirty="0" smtClean="0"/>
              <a:t>38</a:t>
            </a:r>
            <a:r>
              <a:rPr lang="ja-JP" altLang="en-US" sz="2000" dirty="0" smtClean="0"/>
              <a:t>ペアに</a:t>
            </a:r>
            <a:endParaRPr lang="en-US" altLang="ja-JP" sz="2000" dirty="0" smtClean="0"/>
          </a:p>
          <a:p>
            <a:pPr algn="ctr"/>
            <a:r>
              <a:rPr lang="ja-JP" altLang="en-US" sz="2000" dirty="0" smtClean="0"/>
              <a:t>対する実験データ</a:t>
            </a:r>
            <a:endParaRPr lang="ja-JP" altLang="en-US" sz="2000" dirty="0"/>
          </a:p>
        </p:txBody>
      </p:sp>
      <p:sp>
        <p:nvSpPr>
          <p:cNvPr id="6" name="テキスト ボックス 5"/>
          <p:cNvSpPr txBox="1"/>
          <p:nvPr/>
        </p:nvSpPr>
        <p:spPr>
          <a:xfrm>
            <a:off x="1727684" y="4413435"/>
            <a:ext cx="5184576" cy="214526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ja-JP" sz="2000" dirty="0" smtClean="0"/>
              <a:t>     time</a:t>
            </a:r>
            <a:r>
              <a:rPr lang="ja-JP" altLang="en-US" sz="2000" dirty="0" smtClean="0"/>
              <a:t>：時間</a:t>
            </a:r>
            <a:endParaRPr lang="en-US" altLang="ja-JP" sz="2000" dirty="0" smtClean="0"/>
          </a:p>
          <a:p>
            <a:r>
              <a:rPr lang="en-US" altLang="ja-JP" sz="2000" dirty="0" smtClean="0"/>
              <a:t>  status</a:t>
            </a:r>
            <a:r>
              <a:rPr lang="ja-JP" altLang="en-US" sz="2000" dirty="0" smtClean="0"/>
              <a:t>：打ち切りは</a:t>
            </a:r>
            <a:r>
              <a:rPr lang="en-US" altLang="ja-JP" sz="2000" dirty="0" smtClean="0"/>
              <a:t>0,</a:t>
            </a:r>
            <a:r>
              <a:rPr lang="ja-JP" altLang="en-US" sz="2000" dirty="0" smtClean="0"/>
              <a:t>その他</a:t>
            </a:r>
            <a:r>
              <a:rPr lang="en-US" altLang="ja-JP" sz="2000" dirty="0" smtClean="0"/>
              <a:t>1</a:t>
            </a:r>
          </a:p>
          <a:p>
            <a:r>
              <a:rPr lang="en-US" altLang="ja-JP" sz="2000" dirty="0" smtClean="0"/>
              <a:t>       age</a:t>
            </a:r>
            <a:r>
              <a:rPr lang="ja-JP" altLang="en-US" sz="2000" dirty="0" smtClean="0"/>
              <a:t>：年齢</a:t>
            </a:r>
            <a:endParaRPr lang="en-US" altLang="ja-JP" sz="2000" dirty="0" smtClean="0"/>
          </a:p>
          <a:p>
            <a:r>
              <a:rPr lang="en-US" altLang="ja-JP" sz="2000" dirty="0" smtClean="0"/>
              <a:t>        sex</a:t>
            </a:r>
            <a:r>
              <a:rPr lang="ja-JP" altLang="en-US" sz="2000" dirty="0" smtClean="0"/>
              <a:t>：男性</a:t>
            </a:r>
            <a:r>
              <a:rPr lang="en-US" altLang="ja-JP" sz="2000" dirty="0" smtClean="0"/>
              <a:t>1,</a:t>
            </a:r>
            <a:r>
              <a:rPr lang="ja-JP" altLang="en-US" sz="2000" dirty="0" smtClean="0"/>
              <a:t>女性</a:t>
            </a:r>
            <a:r>
              <a:rPr lang="en-US" altLang="ja-JP" sz="2000" dirty="0" smtClean="0"/>
              <a:t>2</a:t>
            </a:r>
          </a:p>
          <a:p>
            <a:r>
              <a:rPr lang="en-US" altLang="ja-JP" sz="2000" dirty="0" smtClean="0"/>
              <a:t>disease</a:t>
            </a:r>
            <a:r>
              <a:rPr lang="ja-JP" altLang="en-US" sz="2000" dirty="0" smtClean="0"/>
              <a:t>：病気の種類</a:t>
            </a:r>
            <a:endParaRPr lang="en-US" altLang="ja-JP" sz="2000" dirty="0" smtClean="0"/>
          </a:p>
          <a:p>
            <a:r>
              <a:rPr lang="en-US" altLang="ja-JP" sz="2000" dirty="0" smtClean="0"/>
              <a:t>       frail</a:t>
            </a:r>
            <a:r>
              <a:rPr lang="ja-JP" altLang="en-US" sz="2000" dirty="0" smtClean="0"/>
              <a:t>：オリジナル論文からの推定値</a:t>
            </a:r>
            <a:endParaRPr lang="ja-JP" altLang="en-US" sz="2000" dirty="0"/>
          </a:p>
        </p:txBody>
      </p:sp>
    </p:spTree>
    <p:extLst>
      <p:ext uri="{BB962C8B-B14F-4D97-AF65-F5344CB8AC3E}">
        <p14:creationId xmlns:p14="http://schemas.microsoft.com/office/powerpoint/2010/main" val="2594450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8388424" cy="1143000"/>
          </a:xfrm>
        </p:spPr>
        <p:txBody>
          <a:bodyPr/>
          <a:lstStyle/>
          <a:p>
            <a:r>
              <a:rPr lang="ja-JP" altLang="en-US" sz="4400" dirty="0" smtClean="0"/>
              <a:t>解析例：コックスハザードモデル</a:t>
            </a:r>
            <a:endParaRPr kumimoji="1" lang="ja-JP" altLang="en-US" sz="4400" dirty="0"/>
          </a:p>
        </p:txBody>
      </p:sp>
      <p:sp>
        <p:nvSpPr>
          <p:cNvPr id="3" name="コンテンツ プレースホルダー 2"/>
          <p:cNvSpPr>
            <a:spLocks noGrp="1"/>
          </p:cNvSpPr>
          <p:nvPr>
            <p:ph idx="1"/>
          </p:nvPr>
        </p:nvSpPr>
        <p:spPr>
          <a:xfrm>
            <a:off x="467544" y="1412776"/>
            <a:ext cx="7620000" cy="4800600"/>
          </a:xfrm>
        </p:spPr>
        <p:txBody>
          <a:bodyPr/>
          <a:lstStyle/>
          <a:p>
            <a:r>
              <a:rPr kumimoji="1" lang="ja-JP" altLang="en-US" dirty="0" smtClean="0"/>
              <a:t>性別と病気の種類を説明変数とした解析例</a:t>
            </a:r>
            <a:endParaRPr kumimoji="1" lang="ja-JP" altLang="en-US" dirty="0"/>
          </a:p>
        </p:txBody>
      </p:sp>
      <p:sp>
        <p:nvSpPr>
          <p:cNvPr id="4" name="テキスト ボックス 3"/>
          <p:cNvSpPr txBox="1"/>
          <p:nvPr/>
        </p:nvSpPr>
        <p:spPr>
          <a:xfrm>
            <a:off x="323528" y="1898838"/>
            <a:ext cx="7992888" cy="4528899"/>
          </a:xfrm>
          <a:prstGeom prst="roundRect">
            <a:avLst/>
          </a:prstGeom>
          <a:noFill/>
          <a:ln>
            <a:solidFill>
              <a:schemeClr val="tx1"/>
            </a:solidFill>
          </a:ln>
        </p:spPr>
        <p:txBody>
          <a:bodyPr wrap="square" rtlCol="0">
            <a:spAutoFit/>
          </a:bodyPr>
          <a:lstStyle/>
          <a:p>
            <a:r>
              <a:rPr lang="en-US" altLang="ja-JP" sz="2000" dirty="0"/>
              <a:t>&gt; data(kidney)</a:t>
            </a:r>
          </a:p>
          <a:p>
            <a:r>
              <a:rPr lang="en-US" altLang="ja-JP" sz="2000" dirty="0" smtClean="0"/>
              <a:t>&gt; </a:t>
            </a:r>
            <a:r>
              <a:rPr lang="en-US" altLang="ja-JP" sz="2000" dirty="0" err="1"/>
              <a:t>kidney.cox</a:t>
            </a:r>
            <a:r>
              <a:rPr lang="en-US" altLang="ja-JP" sz="2000" dirty="0"/>
              <a:t>&lt;-</a:t>
            </a:r>
            <a:r>
              <a:rPr lang="en-US" altLang="ja-JP" sz="2000" dirty="0" err="1"/>
              <a:t>coxph</a:t>
            </a:r>
            <a:r>
              <a:rPr lang="en-US" altLang="ja-JP" sz="2000" dirty="0"/>
              <a:t>(</a:t>
            </a:r>
            <a:r>
              <a:rPr lang="en-US" altLang="ja-JP" sz="2000" dirty="0" err="1"/>
              <a:t>Surv</a:t>
            </a:r>
            <a:r>
              <a:rPr lang="en-US" altLang="ja-JP" sz="2000" dirty="0"/>
              <a:t>(</a:t>
            </a:r>
            <a:r>
              <a:rPr lang="en-US" altLang="ja-JP" sz="2000" dirty="0" err="1"/>
              <a:t>time,status</a:t>
            </a:r>
            <a:r>
              <a:rPr lang="en-US" altLang="ja-JP" sz="2000" dirty="0"/>
              <a:t>)~</a:t>
            </a:r>
            <a:r>
              <a:rPr lang="en-US" altLang="ja-JP" sz="2000" b="1" dirty="0" err="1"/>
              <a:t>sex+disease</a:t>
            </a:r>
            <a:r>
              <a:rPr lang="en-US" altLang="ja-JP" sz="2000" dirty="0" err="1"/>
              <a:t>,data</a:t>
            </a:r>
            <a:r>
              <a:rPr lang="en-US" altLang="ja-JP" sz="2000" dirty="0"/>
              <a:t>=kidney)</a:t>
            </a:r>
          </a:p>
          <a:p>
            <a:r>
              <a:rPr lang="en-US" altLang="ja-JP" sz="2000" dirty="0"/>
              <a:t>&gt; summary(</a:t>
            </a:r>
            <a:r>
              <a:rPr lang="en-US" altLang="ja-JP" sz="2000" dirty="0" err="1"/>
              <a:t>kidney.cox</a:t>
            </a:r>
            <a:r>
              <a:rPr lang="en-US" altLang="ja-JP" sz="2000" dirty="0"/>
              <a:t>)</a:t>
            </a:r>
          </a:p>
          <a:p>
            <a:r>
              <a:rPr lang="en-US" altLang="ja-JP" sz="2000" dirty="0"/>
              <a:t>Call:</a:t>
            </a:r>
          </a:p>
          <a:p>
            <a:r>
              <a:rPr lang="en-US" altLang="ja-JP" sz="2000" dirty="0" err="1"/>
              <a:t>coxph</a:t>
            </a:r>
            <a:r>
              <a:rPr lang="en-US" altLang="ja-JP" sz="2000" dirty="0"/>
              <a:t>(formula = </a:t>
            </a:r>
            <a:r>
              <a:rPr lang="en-US" altLang="ja-JP" sz="2000" dirty="0" err="1"/>
              <a:t>Surv</a:t>
            </a:r>
            <a:r>
              <a:rPr lang="en-US" altLang="ja-JP" sz="2000" dirty="0"/>
              <a:t>(time, status) ~ sex + disease, data = kidney)</a:t>
            </a:r>
          </a:p>
          <a:p>
            <a:endParaRPr lang="en-US" altLang="ja-JP" sz="2000" dirty="0"/>
          </a:p>
          <a:p>
            <a:r>
              <a:rPr lang="en-US" altLang="ja-JP" sz="2000" dirty="0"/>
              <a:t>  n= 76, number of events= 58 </a:t>
            </a:r>
          </a:p>
          <a:p>
            <a:endParaRPr lang="en-US" altLang="ja-JP" sz="2000" dirty="0"/>
          </a:p>
          <a:p>
            <a:r>
              <a:rPr lang="en-US" altLang="ja-JP" sz="2000" dirty="0"/>
              <a:t>              </a:t>
            </a:r>
            <a:r>
              <a:rPr lang="en-US" altLang="ja-JP" sz="2000" dirty="0" smtClean="0"/>
              <a:t>              </a:t>
            </a:r>
            <a:r>
              <a:rPr lang="en-US" altLang="ja-JP" sz="2000" b="1" dirty="0" err="1" smtClean="0"/>
              <a:t>coef</a:t>
            </a:r>
            <a:r>
              <a:rPr lang="en-US" altLang="ja-JP" sz="2000" b="1" dirty="0" smtClean="0"/>
              <a:t>         </a:t>
            </a:r>
            <a:r>
              <a:rPr lang="en-US" altLang="ja-JP" sz="2000" b="1" dirty="0" err="1" smtClean="0"/>
              <a:t>exp</a:t>
            </a:r>
            <a:r>
              <a:rPr lang="en-US" altLang="ja-JP" sz="2000" b="1" dirty="0" smtClean="0"/>
              <a:t>(</a:t>
            </a:r>
            <a:r>
              <a:rPr lang="en-US" altLang="ja-JP" sz="2000" b="1" dirty="0" err="1" smtClean="0"/>
              <a:t>coef</a:t>
            </a:r>
            <a:r>
              <a:rPr lang="en-US" altLang="ja-JP" sz="2000" b="1" dirty="0" smtClean="0"/>
              <a:t>)        </a:t>
            </a:r>
            <a:r>
              <a:rPr lang="en-US" altLang="ja-JP" sz="2000" b="1" dirty="0"/>
              <a:t>se(</a:t>
            </a:r>
            <a:r>
              <a:rPr lang="en-US" altLang="ja-JP" sz="2000" b="1" dirty="0" err="1"/>
              <a:t>coef</a:t>
            </a:r>
            <a:r>
              <a:rPr lang="en-US" altLang="ja-JP" sz="2000" b="1" dirty="0"/>
              <a:t>)      </a:t>
            </a:r>
            <a:r>
              <a:rPr lang="en-US" altLang="ja-JP" sz="2000" b="1" dirty="0" smtClean="0"/>
              <a:t>    z          </a:t>
            </a:r>
            <a:r>
              <a:rPr lang="en-US" altLang="ja-JP" sz="2000" b="1" dirty="0" err="1" smtClean="0"/>
              <a:t>Pr</a:t>
            </a:r>
            <a:r>
              <a:rPr lang="en-US" altLang="ja-JP" sz="2000" b="1" dirty="0"/>
              <a:t>(&gt;|z|)    </a:t>
            </a:r>
          </a:p>
          <a:p>
            <a:r>
              <a:rPr lang="en-US" altLang="ja-JP" sz="2000" dirty="0"/>
              <a:t>sex       </a:t>
            </a:r>
            <a:r>
              <a:rPr lang="en-US" altLang="ja-JP" sz="2000" dirty="0" smtClean="0"/>
              <a:t>           </a:t>
            </a:r>
            <a:r>
              <a:rPr lang="en-US" altLang="ja-JP" sz="2000" dirty="0"/>
              <a:t>-1.4774    </a:t>
            </a:r>
            <a:r>
              <a:rPr lang="en-US" altLang="ja-JP" sz="2000" dirty="0" smtClean="0"/>
              <a:t>    0.2282            0.3569       -</a:t>
            </a:r>
            <a:r>
              <a:rPr lang="en-US" altLang="ja-JP" sz="2000" dirty="0"/>
              <a:t>4.140 </a:t>
            </a:r>
            <a:r>
              <a:rPr lang="en-US" altLang="ja-JP" sz="2000" dirty="0" smtClean="0"/>
              <a:t>  3.48e-05 </a:t>
            </a:r>
            <a:r>
              <a:rPr lang="en-US" altLang="ja-JP" sz="2000" dirty="0"/>
              <a:t>***</a:t>
            </a:r>
          </a:p>
          <a:p>
            <a:r>
              <a:rPr lang="en-US" altLang="ja-JP" sz="2000" dirty="0" err="1"/>
              <a:t>diseaseGN</a:t>
            </a:r>
            <a:r>
              <a:rPr lang="en-US" altLang="ja-JP" sz="2000" dirty="0"/>
              <a:t>   </a:t>
            </a:r>
            <a:r>
              <a:rPr lang="en-US" altLang="ja-JP" sz="2000" dirty="0" smtClean="0"/>
              <a:t>   0.1392        </a:t>
            </a:r>
            <a:r>
              <a:rPr lang="en-US" altLang="ja-JP" sz="2000" dirty="0"/>
              <a:t>1.1494   </a:t>
            </a:r>
            <a:r>
              <a:rPr lang="en-US" altLang="ja-JP" sz="2000" dirty="0" smtClean="0"/>
              <a:t>         0.3635        0.383     </a:t>
            </a:r>
            <a:r>
              <a:rPr lang="en-US" altLang="ja-JP" sz="2000" dirty="0"/>
              <a:t>0.7017    </a:t>
            </a:r>
          </a:p>
          <a:p>
            <a:r>
              <a:rPr lang="en-US" altLang="ja-JP" sz="2000" dirty="0" err="1"/>
              <a:t>diseaseAN</a:t>
            </a:r>
            <a:r>
              <a:rPr lang="en-US" altLang="ja-JP" sz="2000" dirty="0"/>
              <a:t> </a:t>
            </a:r>
            <a:r>
              <a:rPr lang="en-US" altLang="ja-JP" sz="2000" dirty="0" smtClean="0"/>
              <a:t>     </a:t>
            </a:r>
            <a:r>
              <a:rPr lang="en-US" altLang="ja-JP" sz="2000" dirty="0"/>
              <a:t>0.4132    </a:t>
            </a:r>
            <a:r>
              <a:rPr lang="en-US" altLang="ja-JP" sz="2000" dirty="0" smtClean="0"/>
              <a:t>    1.5116            0.3360        </a:t>
            </a:r>
            <a:r>
              <a:rPr lang="en-US" altLang="ja-JP" sz="2000" dirty="0"/>
              <a:t>1.230   </a:t>
            </a:r>
            <a:r>
              <a:rPr lang="en-US" altLang="ja-JP" sz="2000" dirty="0" smtClean="0"/>
              <a:t>  0.2188    </a:t>
            </a:r>
            <a:endParaRPr lang="en-US" altLang="ja-JP" sz="2000" dirty="0"/>
          </a:p>
          <a:p>
            <a:r>
              <a:rPr lang="en-US" altLang="ja-JP" sz="2000" dirty="0" err="1"/>
              <a:t>diseasePKD</a:t>
            </a:r>
            <a:r>
              <a:rPr lang="en-US" altLang="ja-JP" sz="2000" dirty="0"/>
              <a:t> </a:t>
            </a:r>
            <a:r>
              <a:rPr lang="en-US" altLang="ja-JP" sz="2000" dirty="0" smtClean="0"/>
              <a:t>  -</a:t>
            </a:r>
            <a:r>
              <a:rPr lang="en-US" altLang="ja-JP" sz="2000" dirty="0"/>
              <a:t>1.3671    </a:t>
            </a:r>
            <a:r>
              <a:rPr lang="en-US" altLang="ja-JP" sz="2000" dirty="0" smtClean="0"/>
              <a:t>    0.2549            0.5889       -</a:t>
            </a:r>
            <a:r>
              <a:rPr lang="en-US" altLang="ja-JP" sz="2000" dirty="0"/>
              <a:t>2.321 </a:t>
            </a:r>
            <a:r>
              <a:rPr lang="en-US" altLang="ja-JP" sz="2000" dirty="0" smtClean="0"/>
              <a:t>   </a:t>
            </a:r>
            <a:r>
              <a:rPr lang="en-US" altLang="ja-JP" sz="2000" dirty="0"/>
              <a:t>0.0203 *  </a:t>
            </a:r>
          </a:p>
        </p:txBody>
      </p:sp>
    </p:spTree>
    <p:extLst>
      <p:ext uri="{BB962C8B-B14F-4D97-AF65-F5344CB8AC3E}">
        <p14:creationId xmlns:p14="http://schemas.microsoft.com/office/powerpoint/2010/main" val="118391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生存時間の推定：</a:t>
            </a:r>
            <a:r>
              <a:rPr kumimoji="1" lang="en-US" altLang="ja-JP" dirty="0" err="1" smtClean="0"/>
              <a:t>survfit</a:t>
            </a:r>
            <a:endParaRPr kumimoji="1" lang="ja-JP" altLang="en-US" dirty="0"/>
          </a:p>
        </p:txBody>
      </p:sp>
      <p:sp>
        <p:nvSpPr>
          <p:cNvPr id="3" name="コンテンツ プレースホルダー 2"/>
          <p:cNvSpPr>
            <a:spLocks noGrp="1"/>
          </p:cNvSpPr>
          <p:nvPr>
            <p:ph idx="1"/>
          </p:nvPr>
        </p:nvSpPr>
        <p:spPr>
          <a:xfrm>
            <a:off x="179512" y="1556792"/>
            <a:ext cx="8136904" cy="892696"/>
          </a:xfrm>
        </p:spPr>
        <p:txBody>
          <a:bodyPr/>
          <a:lstStyle/>
          <a:p>
            <a:r>
              <a:rPr kumimoji="1" lang="ja-JP" altLang="en-US" dirty="0" smtClean="0"/>
              <a:t>構築したモデルによる生存時間の当てはめは</a:t>
            </a:r>
            <a:r>
              <a:rPr kumimoji="1" lang="en-US" altLang="ja-JP" dirty="0" err="1" smtClean="0"/>
              <a:t>survfit</a:t>
            </a:r>
            <a:r>
              <a:rPr kumimoji="1" lang="ja-JP" altLang="en-US" dirty="0" smtClean="0"/>
              <a:t>を用いる</a:t>
            </a:r>
            <a:endParaRPr kumimoji="1" lang="ja-JP" altLang="en-US" dirty="0"/>
          </a:p>
        </p:txBody>
      </p:sp>
      <p:sp>
        <p:nvSpPr>
          <p:cNvPr id="4" name="テキスト ボックス 3"/>
          <p:cNvSpPr txBox="1"/>
          <p:nvPr/>
        </p:nvSpPr>
        <p:spPr>
          <a:xfrm>
            <a:off x="323528" y="2068453"/>
            <a:ext cx="7992888" cy="3507343"/>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kidney.fit</a:t>
            </a:r>
            <a:r>
              <a:rPr lang="en-US" altLang="ja-JP" sz="2000" dirty="0"/>
              <a:t>&lt;-</a:t>
            </a:r>
            <a:r>
              <a:rPr lang="en-US" altLang="ja-JP" sz="2000" dirty="0" err="1"/>
              <a:t>survfit</a:t>
            </a:r>
            <a:r>
              <a:rPr lang="en-US" altLang="ja-JP" sz="2000" dirty="0"/>
              <a:t>(</a:t>
            </a:r>
            <a:r>
              <a:rPr lang="en-US" altLang="ja-JP" sz="2000" dirty="0" err="1"/>
              <a:t>kidney.cox</a:t>
            </a:r>
            <a:r>
              <a:rPr lang="en-US" altLang="ja-JP" sz="2000" dirty="0"/>
              <a:t>)</a:t>
            </a:r>
          </a:p>
          <a:p>
            <a:r>
              <a:rPr lang="en-US" altLang="ja-JP" sz="2000" dirty="0"/>
              <a:t>&gt; summary(</a:t>
            </a:r>
            <a:r>
              <a:rPr lang="en-US" altLang="ja-JP" sz="2000" dirty="0" err="1"/>
              <a:t>kidney.fit</a:t>
            </a:r>
            <a:r>
              <a:rPr lang="en-US" altLang="ja-JP" sz="2000" dirty="0"/>
              <a:t>)</a:t>
            </a:r>
          </a:p>
          <a:p>
            <a:r>
              <a:rPr lang="en-US" altLang="ja-JP" sz="2000" dirty="0"/>
              <a:t>Call: </a:t>
            </a:r>
            <a:r>
              <a:rPr lang="en-US" altLang="ja-JP" sz="2000" dirty="0" err="1"/>
              <a:t>survfit</a:t>
            </a:r>
            <a:r>
              <a:rPr lang="en-US" altLang="ja-JP" sz="2000" dirty="0"/>
              <a:t>(formula = </a:t>
            </a:r>
            <a:r>
              <a:rPr lang="en-US" altLang="ja-JP" sz="2000" dirty="0" err="1"/>
              <a:t>kidney.cox</a:t>
            </a:r>
            <a:r>
              <a:rPr lang="en-US" altLang="ja-JP" sz="2000" dirty="0"/>
              <a:t>)</a:t>
            </a:r>
          </a:p>
          <a:p>
            <a:endParaRPr lang="en-US" altLang="ja-JP" sz="2000" dirty="0"/>
          </a:p>
          <a:p>
            <a:r>
              <a:rPr lang="en-US" altLang="ja-JP" sz="2000" dirty="0"/>
              <a:t> time </a:t>
            </a:r>
            <a:r>
              <a:rPr lang="en-US" altLang="ja-JP" sz="2000" dirty="0" smtClean="0"/>
              <a:t> </a:t>
            </a:r>
            <a:r>
              <a:rPr lang="en-US" altLang="ja-JP" sz="2000" dirty="0" err="1" smtClean="0"/>
              <a:t>n.risk</a:t>
            </a:r>
            <a:r>
              <a:rPr lang="en-US" altLang="ja-JP" sz="2000" dirty="0" smtClean="0"/>
              <a:t>  </a:t>
            </a:r>
            <a:r>
              <a:rPr lang="en-US" altLang="ja-JP" sz="2000" dirty="0" err="1" smtClean="0"/>
              <a:t>n.event</a:t>
            </a:r>
            <a:r>
              <a:rPr lang="en-US" altLang="ja-JP" sz="2000" dirty="0" smtClean="0"/>
              <a:t>   </a:t>
            </a:r>
            <a:r>
              <a:rPr lang="en-US" altLang="ja-JP" sz="2000" b="1" dirty="0" smtClean="0"/>
              <a:t>survival </a:t>
            </a:r>
            <a:r>
              <a:rPr lang="en-US" altLang="ja-JP" sz="2000" dirty="0" smtClean="0"/>
              <a:t>  </a:t>
            </a:r>
            <a:r>
              <a:rPr lang="en-US" altLang="ja-JP" sz="2000" dirty="0" err="1" smtClean="0"/>
              <a:t>std.err</a:t>
            </a:r>
            <a:r>
              <a:rPr lang="en-US" altLang="ja-JP" sz="2000" dirty="0" smtClean="0"/>
              <a:t>     </a:t>
            </a:r>
            <a:r>
              <a:rPr lang="en-US" altLang="ja-JP" sz="2000" dirty="0"/>
              <a:t>lower 95% CI </a:t>
            </a:r>
            <a:r>
              <a:rPr lang="en-US" altLang="ja-JP" sz="2000" dirty="0" smtClean="0"/>
              <a:t>  upper </a:t>
            </a:r>
            <a:r>
              <a:rPr lang="en-US" altLang="ja-JP" sz="2000" dirty="0"/>
              <a:t>95% CI</a:t>
            </a:r>
          </a:p>
          <a:p>
            <a:r>
              <a:rPr lang="en-US" altLang="ja-JP" sz="2000" dirty="0"/>
              <a:t>    2    </a:t>
            </a:r>
            <a:r>
              <a:rPr lang="en-US" altLang="ja-JP" sz="2000" dirty="0" smtClean="0"/>
              <a:t>   </a:t>
            </a:r>
            <a:r>
              <a:rPr lang="en-US" altLang="ja-JP" sz="2000" dirty="0"/>
              <a:t>76   </a:t>
            </a:r>
            <a:r>
              <a:rPr lang="en-US" altLang="ja-JP" sz="2000" dirty="0" smtClean="0"/>
              <a:t>       </a:t>
            </a:r>
            <a:r>
              <a:rPr lang="en-US" altLang="ja-JP" sz="2000" dirty="0"/>
              <a:t>1 </a:t>
            </a:r>
            <a:r>
              <a:rPr lang="en-US" altLang="ja-JP" sz="2000" dirty="0" smtClean="0"/>
              <a:t>        0.99018  0.00985      0.971059             </a:t>
            </a:r>
            <a:r>
              <a:rPr lang="en-US" altLang="ja-JP" sz="2000" dirty="0"/>
              <a:t>1.000</a:t>
            </a:r>
          </a:p>
          <a:p>
            <a:r>
              <a:rPr lang="en-US" altLang="ja-JP" sz="2000" dirty="0"/>
              <a:t>    7     </a:t>
            </a:r>
            <a:r>
              <a:rPr lang="en-US" altLang="ja-JP" sz="2000" dirty="0" smtClean="0"/>
              <a:t>  71          </a:t>
            </a:r>
            <a:r>
              <a:rPr lang="en-US" altLang="ja-JP" sz="2000" dirty="0"/>
              <a:t>2  </a:t>
            </a:r>
            <a:r>
              <a:rPr lang="en-US" altLang="ja-JP" sz="2000" dirty="0" smtClean="0"/>
              <a:t>       0.96856  0.01831      </a:t>
            </a:r>
            <a:r>
              <a:rPr lang="en-US" altLang="ja-JP" sz="2000" dirty="0"/>
              <a:t>0.933335     </a:t>
            </a:r>
            <a:r>
              <a:rPr lang="en-US" altLang="ja-JP" sz="2000" dirty="0" smtClean="0"/>
              <a:t>        1.000</a:t>
            </a:r>
          </a:p>
          <a:p>
            <a:r>
              <a:rPr lang="en-US" altLang="ja-JP" sz="2000" dirty="0" smtClean="0"/>
              <a:t>&lt;</a:t>
            </a:r>
            <a:r>
              <a:rPr lang="ja-JP" altLang="en-US" sz="2000" dirty="0" smtClean="0"/>
              <a:t>中略</a:t>
            </a:r>
            <a:r>
              <a:rPr lang="en-US" altLang="ja-JP" sz="2000" dirty="0" smtClean="0"/>
              <a:t>&gt;</a:t>
            </a:r>
            <a:endParaRPr lang="en-US" altLang="ja-JP" sz="2000" dirty="0"/>
          </a:p>
          <a:p>
            <a:r>
              <a:rPr lang="en-US" altLang="ja-JP" sz="2000" dirty="0" smtClean="0"/>
              <a:t>  536      </a:t>
            </a:r>
            <a:r>
              <a:rPr lang="en-US" altLang="ja-JP" sz="2000" dirty="0"/>
              <a:t>2 </a:t>
            </a:r>
            <a:r>
              <a:rPr lang="en-US" altLang="ja-JP" sz="2000" dirty="0" smtClean="0"/>
              <a:t>          </a:t>
            </a:r>
            <a:r>
              <a:rPr lang="en-US" altLang="ja-JP" sz="2000" dirty="0"/>
              <a:t>1  </a:t>
            </a:r>
            <a:r>
              <a:rPr lang="en-US" altLang="ja-JP" sz="2000" dirty="0" smtClean="0"/>
              <a:t>       0.01224  0.01383      </a:t>
            </a:r>
            <a:r>
              <a:rPr lang="en-US" altLang="ja-JP" sz="2000" dirty="0"/>
              <a:t>0.001336        </a:t>
            </a:r>
            <a:r>
              <a:rPr lang="en-US" altLang="ja-JP" sz="2000" dirty="0" smtClean="0"/>
              <a:t>     0.112</a:t>
            </a:r>
            <a:endParaRPr lang="en-US" altLang="ja-JP" sz="2000" dirty="0"/>
          </a:p>
          <a:p>
            <a:r>
              <a:rPr lang="en-US" altLang="ja-JP" sz="2000" dirty="0"/>
              <a:t>  562      1     </a:t>
            </a:r>
            <a:r>
              <a:rPr lang="en-US" altLang="ja-JP" sz="2000" dirty="0" smtClean="0"/>
              <a:t>      </a:t>
            </a:r>
            <a:r>
              <a:rPr lang="en-US" altLang="ja-JP" sz="2000" dirty="0"/>
              <a:t>1  </a:t>
            </a:r>
            <a:r>
              <a:rPr lang="en-US" altLang="ja-JP" sz="2000" dirty="0" smtClean="0"/>
              <a:t>       0.00318  0.00613      </a:t>
            </a:r>
            <a:r>
              <a:rPr lang="en-US" altLang="ja-JP" sz="2000" dirty="0"/>
              <a:t>0.000073        </a:t>
            </a:r>
            <a:r>
              <a:rPr lang="en-US" altLang="ja-JP" sz="2000" dirty="0" smtClean="0"/>
              <a:t>     0.139</a:t>
            </a:r>
            <a:endParaRPr lang="en-US" altLang="ja-JP" sz="2000" dirty="0"/>
          </a:p>
        </p:txBody>
      </p:sp>
    </p:spTree>
    <p:extLst>
      <p:ext uri="{BB962C8B-B14F-4D97-AF65-F5344CB8AC3E}">
        <p14:creationId xmlns:p14="http://schemas.microsoft.com/office/powerpoint/2010/main" val="3444860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プロット</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002" y="1556792"/>
            <a:ext cx="5083620" cy="5163620"/>
          </a:xfrm>
          <a:prstGeom prst="rect">
            <a:avLst/>
          </a:prstGeom>
        </p:spPr>
      </p:pic>
      <p:sp>
        <p:nvSpPr>
          <p:cNvPr id="5" name="テキスト ボックス 4"/>
          <p:cNvSpPr txBox="1"/>
          <p:nvPr/>
        </p:nvSpPr>
        <p:spPr>
          <a:xfrm>
            <a:off x="583020" y="1044852"/>
            <a:ext cx="2160240" cy="408623"/>
          </a:xfrm>
          <a:prstGeom prst="roundRect">
            <a:avLst/>
          </a:prstGeom>
          <a:noFill/>
          <a:ln>
            <a:solidFill>
              <a:schemeClr val="tx1"/>
            </a:solidFill>
          </a:ln>
        </p:spPr>
        <p:txBody>
          <a:bodyPr wrap="square" rtlCol="0">
            <a:spAutoFit/>
          </a:bodyPr>
          <a:lstStyle/>
          <a:p>
            <a:r>
              <a:rPr lang="en-US" altLang="ja-JP" dirty="0"/>
              <a:t> </a:t>
            </a:r>
            <a:r>
              <a:rPr lang="en-US" altLang="ja-JP" dirty="0" smtClean="0"/>
              <a:t>&gt; plot(</a:t>
            </a:r>
            <a:r>
              <a:rPr lang="en-US" altLang="ja-JP" dirty="0" err="1" smtClean="0"/>
              <a:t>kidney.fit</a:t>
            </a:r>
            <a:r>
              <a:rPr lang="en-US" altLang="ja-JP" dirty="0" smtClean="0"/>
              <a:t>)</a:t>
            </a:r>
            <a:endParaRPr lang="en-US" altLang="ja-JP" dirty="0"/>
          </a:p>
        </p:txBody>
      </p:sp>
      <p:sp>
        <p:nvSpPr>
          <p:cNvPr id="6" name="テキスト ボックス 5"/>
          <p:cNvSpPr txBox="1"/>
          <p:nvPr/>
        </p:nvSpPr>
        <p:spPr>
          <a:xfrm>
            <a:off x="5508103" y="1993334"/>
            <a:ext cx="2846579" cy="214526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2000" dirty="0" smtClean="0"/>
              <a:t>・</a:t>
            </a:r>
            <a:r>
              <a:rPr lang="en-US" altLang="ja-JP" sz="2000" dirty="0" err="1" smtClean="0"/>
              <a:t>survfit</a:t>
            </a:r>
            <a:r>
              <a:rPr lang="ja-JP" altLang="en-US" sz="2000" dirty="0" smtClean="0"/>
              <a:t>で推定された生存曲線および信頼区間</a:t>
            </a:r>
            <a:endParaRPr lang="en-US" altLang="ja-JP" sz="2000" dirty="0" smtClean="0"/>
          </a:p>
          <a:p>
            <a:endParaRPr lang="en-US" altLang="ja-JP" sz="2000" dirty="0" smtClean="0"/>
          </a:p>
          <a:p>
            <a:r>
              <a:rPr lang="ja-JP" altLang="en-US" sz="2000" dirty="0" smtClean="0"/>
              <a:t>・信頼区間内におさまっている</a:t>
            </a:r>
            <a:endParaRPr lang="ja-JP" altLang="en-US" sz="2000" dirty="0"/>
          </a:p>
        </p:txBody>
      </p:sp>
    </p:spTree>
    <p:extLst>
      <p:ext uri="{BB962C8B-B14F-4D97-AF65-F5344CB8AC3E}">
        <p14:creationId xmlns:p14="http://schemas.microsoft.com/office/powerpoint/2010/main" val="372666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solidFill>
                  <a:schemeClr val="bg1">
                    <a:lumMod val="65000"/>
                  </a:schemeClr>
                </a:solidFill>
              </a:rPr>
              <a:t>基本概念</a:t>
            </a:r>
            <a:endParaRPr kumimoji="1" lang="en-US" altLang="ja-JP" sz="2800" dirty="0" smtClean="0">
              <a:solidFill>
                <a:schemeClr val="bg1">
                  <a:lumMod val="65000"/>
                </a:schemeClr>
              </a:solidFill>
            </a:endParaRPr>
          </a:p>
          <a:p>
            <a:endParaRPr kumimoji="1" lang="en-US" altLang="ja-JP" sz="2800" dirty="0" smtClean="0"/>
          </a:p>
          <a:p>
            <a:r>
              <a:rPr lang="ja-JP" altLang="en-US" sz="2800" dirty="0">
                <a:solidFill>
                  <a:schemeClr val="bg1">
                    <a:lumMod val="65000"/>
                  </a:schemeClr>
                </a:solidFill>
              </a:rPr>
              <a:t>用語</a:t>
            </a:r>
            <a:r>
              <a:rPr lang="ja-JP" altLang="en-US" sz="2800" dirty="0" smtClean="0">
                <a:solidFill>
                  <a:schemeClr val="bg1">
                    <a:lumMod val="65000"/>
                  </a:schemeClr>
                </a:solidFill>
              </a:rPr>
              <a:t>説明</a:t>
            </a:r>
            <a:endParaRPr lang="en-US" altLang="ja-JP" sz="2800" dirty="0" smtClean="0">
              <a:solidFill>
                <a:schemeClr val="bg1">
                  <a:lumMod val="65000"/>
                </a:schemeClr>
              </a:solidFill>
            </a:endParaRPr>
          </a:p>
          <a:p>
            <a:endParaRPr lang="en-US" altLang="ja-JP" sz="2800" dirty="0" smtClean="0">
              <a:solidFill>
                <a:schemeClr val="bg1">
                  <a:lumMod val="65000"/>
                </a:schemeClr>
              </a:solidFill>
            </a:endParaRPr>
          </a:p>
          <a:p>
            <a:r>
              <a:rPr kumimoji="1" lang="ja-JP" altLang="en-US" sz="2800" dirty="0">
                <a:solidFill>
                  <a:schemeClr val="bg1">
                    <a:lumMod val="65000"/>
                  </a:schemeClr>
                </a:solidFill>
              </a:rPr>
              <a:t>生存</a:t>
            </a:r>
            <a:r>
              <a:rPr kumimoji="1" lang="ja-JP" altLang="en-US" sz="2800" dirty="0" smtClean="0">
                <a:solidFill>
                  <a:schemeClr val="bg1">
                    <a:lumMod val="65000"/>
                  </a:schemeClr>
                </a:solidFill>
              </a:rPr>
              <a:t>時間分析の分類</a:t>
            </a:r>
            <a:endParaRPr kumimoji="1"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・ノンパラメトリックモデル</a:t>
            </a:r>
            <a:endParaRPr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・セミノンパラメトリックモデル</a:t>
            </a:r>
            <a:endParaRPr lang="en-US" altLang="ja-JP" sz="2800" dirty="0">
              <a:solidFill>
                <a:schemeClr val="bg1">
                  <a:lumMod val="65000"/>
                </a:schemeClr>
              </a:solidFill>
            </a:endParaRPr>
          </a:p>
          <a:p>
            <a:pPr marL="114300" indent="0">
              <a:buNone/>
            </a:pPr>
            <a:r>
              <a:rPr lang="ja-JP" altLang="en-US" sz="2800" dirty="0" smtClean="0">
                <a:solidFill>
                  <a:schemeClr val="bg1">
                    <a:lumMod val="65000"/>
                  </a:schemeClr>
                </a:solidFill>
              </a:rPr>
              <a:t>・</a:t>
            </a:r>
            <a:r>
              <a:rPr lang="ja-JP" altLang="en-US" sz="2800" dirty="0" smtClean="0"/>
              <a:t>パラメトリックモデル</a:t>
            </a:r>
            <a:endParaRPr lang="en-US" altLang="ja-JP" sz="2800" dirty="0" smtClean="0"/>
          </a:p>
          <a:p>
            <a:pPr marL="114300" indent="0">
              <a:buNone/>
            </a:pPr>
            <a:endParaRPr kumimoji="1" lang="en-US" altLang="ja-JP" sz="2800" dirty="0" smtClean="0">
              <a:solidFill>
                <a:schemeClr val="bg1">
                  <a:lumMod val="65000"/>
                </a:schemeClr>
              </a:solidFill>
            </a:endParaRPr>
          </a:p>
          <a:p>
            <a:r>
              <a:rPr lang="ja-JP" altLang="en-US" sz="2800" dirty="0">
                <a:solidFill>
                  <a:schemeClr val="bg1">
                    <a:lumMod val="65000"/>
                  </a:schemeClr>
                </a:solidFill>
              </a:rPr>
              <a:t>まとめ</a:t>
            </a:r>
            <a:endParaRPr kumimoji="1" lang="ja-JP" altLang="en-US" sz="2800" dirty="0">
              <a:solidFill>
                <a:schemeClr val="bg1">
                  <a:lumMod val="65000"/>
                </a:schemeClr>
              </a:solidFill>
            </a:endParaRPr>
          </a:p>
        </p:txBody>
      </p:sp>
    </p:spTree>
    <p:extLst>
      <p:ext uri="{BB962C8B-B14F-4D97-AF65-F5344CB8AC3E}">
        <p14:creationId xmlns:p14="http://schemas.microsoft.com/office/powerpoint/2010/main" val="3094162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パラメトリックモデル</a:t>
            </a:r>
            <a:endParaRPr kumimoji="1" lang="ja-JP" altLang="en-US" dirty="0"/>
          </a:p>
        </p:txBody>
      </p:sp>
      <p:sp>
        <p:nvSpPr>
          <p:cNvPr id="3" name="コンテンツ プレースホルダー 2"/>
          <p:cNvSpPr>
            <a:spLocks noGrp="1"/>
          </p:cNvSpPr>
          <p:nvPr>
            <p:ph idx="1"/>
          </p:nvPr>
        </p:nvSpPr>
        <p:spPr>
          <a:xfrm>
            <a:off x="467544" y="1340768"/>
            <a:ext cx="7620000" cy="5400600"/>
          </a:xfrm>
        </p:spPr>
        <p:txBody>
          <a:bodyPr/>
          <a:lstStyle/>
          <a:p>
            <a:r>
              <a:rPr kumimoji="1" lang="ja-JP" altLang="en-US" sz="2400" b="1" dirty="0" smtClean="0"/>
              <a:t>特徴</a:t>
            </a:r>
            <a:endParaRPr kumimoji="1" lang="en-US" altLang="ja-JP" sz="2400" b="1" dirty="0" smtClean="0"/>
          </a:p>
          <a:p>
            <a:pPr marL="114300" indent="0">
              <a:buNone/>
            </a:pPr>
            <a:r>
              <a:rPr lang="ja-JP" altLang="en-US" dirty="0" smtClean="0"/>
              <a:t>・共変量を導入する</a:t>
            </a:r>
            <a:endParaRPr lang="en-US" altLang="ja-JP" dirty="0" smtClean="0"/>
          </a:p>
          <a:p>
            <a:pPr marL="114300" indent="0">
              <a:buNone/>
            </a:pPr>
            <a:r>
              <a:rPr kumimoji="1" lang="ja-JP" altLang="en-US" dirty="0" smtClean="0"/>
              <a:t>・分布の仮定をする</a:t>
            </a:r>
            <a:endParaRPr kumimoji="1" lang="en-US" altLang="ja-JP" dirty="0" smtClean="0"/>
          </a:p>
          <a:p>
            <a:pPr marL="114300" indent="0">
              <a:buNone/>
            </a:pPr>
            <a:r>
              <a:rPr lang="ja-JP" altLang="en-US" dirty="0" smtClean="0"/>
              <a:t>・コックス比例ハザードモデルと比べると計算が速い</a:t>
            </a:r>
            <a:endParaRPr lang="en-US" altLang="ja-JP" dirty="0" smtClean="0"/>
          </a:p>
          <a:p>
            <a:pPr marL="114300" indent="0">
              <a:buNone/>
            </a:pPr>
            <a:r>
              <a:rPr kumimoji="1" lang="ja-JP" altLang="en-US" dirty="0" smtClean="0"/>
              <a:t>・</a:t>
            </a:r>
            <a:r>
              <a:rPr lang="ja-JP" altLang="en-US" dirty="0" smtClean="0"/>
              <a:t>応用範囲が限定される</a:t>
            </a:r>
            <a:endParaRPr kumimoji="1" lang="en-US" altLang="ja-JP" dirty="0" smtClean="0"/>
          </a:p>
          <a:p>
            <a:r>
              <a:rPr lang="ja-JP" altLang="en-US" sz="2400" b="1" dirty="0"/>
              <a:t>生存時間</a:t>
            </a:r>
            <a:r>
              <a:rPr lang="ja-JP" altLang="en-US" sz="2400" b="1" dirty="0" smtClean="0"/>
              <a:t>が確率分布に従う</a:t>
            </a:r>
            <a:r>
              <a:rPr lang="ja-JP" altLang="en-US" sz="2400" b="1" dirty="0"/>
              <a:t>と</a:t>
            </a:r>
            <a:r>
              <a:rPr lang="ja-JP" altLang="en-US" sz="2400" b="1" dirty="0" smtClean="0"/>
              <a:t>いう仮定の下で構築したモデル</a:t>
            </a:r>
            <a:endParaRPr lang="en-US" altLang="ja-JP" sz="2400" b="1" dirty="0" smtClean="0"/>
          </a:p>
          <a:p>
            <a:r>
              <a:rPr lang="en-US" altLang="ja-JP" sz="2400" b="1" dirty="0" err="1" smtClean="0"/>
              <a:t>survreg</a:t>
            </a:r>
            <a:r>
              <a:rPr lang="en-US" altLang="ja-JP" sz="2400" b="1" dirty="0" smtClean="0"/>
              <a:t>(formula=formula(data),</a:t>
            </a:r>
            <a:r>
              <a:rPr lang="en-US" altLang="ja-JP" sz="2400" b="1" dirty="0" err="1" smtClean="0"/>
              <a:t>dist</a:t>
            </a:r>
            <a:r>
              <a:rPr lang="en-US" altLang="ja-JP" sz="2400" b="1" dirty="0" smtClean="0"/>
              <a:t>=“</a:t>
            </a:r>
            <a:r>
              <a:rPr lang="en-US" altLang="ja-JP" sz="2400" b="1" dirty="0" err="1" smtClean="0"/>
              <a:t>weibull</a:t>
            </a:r>
            <a:r>
              <a:rPr lang="en-US" altLang="ja-JP" sz="2400" b="1" dirty="0" smtClean="0"/>
              <a:t>”,…)</a:t>
            </a:r>
          </a:p>
          <a:p>
            <a:r>
              <a:rPr lang="ja-JP" altLang="en-US" sz="2400" b="1" dirty="0" smtClean="0"/>
              <a:t>分布</a:t>
            </a:r>
            <a:endParaRPr lang="en-US" altLang="ja-JP" sz="2400" b="1" dirty="0" smtClean="0"/>
          </a:p>
          <a:p>
            <a:pPr marL="114300" indent="0">
              <a:buNone/>
            </a:pPr>
            <a:r>
              <a:rPr lang="ja-JP" altLang="en-US" dirty="0" smtClean="0"/>
              <a:t>・指数分布</a:t>
            </a:r>
            <a:endParaRPr lang="en-US" altLang="ja-JP" dirty="0" smtClean="0"/>
          </a:p>
          <a:p>
            <a:pPr marL="114300" indent="0">
              <a:buNone/>
            </a:pPr>
            <a:r>
              <a:rPr lang="ja-JP" altLang="en-US" dirty="0" smtClean="0"/>
              <a:t>・ワイプル</a:t>
            </a:r>
            <a:endParaRPr lang="en-US" altLang="ja-JP" dirty="0" smtClean="0"/>
          </a:p>
          <a:p>
            <a:pPr marL="114300" indent="0">
              <a:buNone/>
            </a:pPr>
            <a:r>
              <a:rPr lang="ja-JP" altLang="en-US" dirty="0" smtClean="0"/>
              <a:t>・ロジスティック</a:t>
            </a:r>
            <a:endParaRPr lang="en-US" altLang="ja-JP" dirty="0" smtClean="0"/>
          </a:p>
          <a:p>
            <a:endParaRPr lang="en-US" altLang="ja-JP" dirty="0" smtClean="0"/>
          </a:p>
        </p:txBody>
      </p:sp>
    </p:spTree>
    <p:extLst>
      <p:ext uri="{BB962C8B-B14F-4D97-AF65-F5344CB8AC3E}">
        <p14:creationId xmlns:p14="http://schemas.microsoft.com/office/powerpoint/2010/main" val="3921697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980728"/>
            <a:ext cx="7620000" cy="5780112"/>
          </a:xfrm>
        </p:spPr>
        <p:txBody>
          <a:bodyPr>
            <a:normAutofit/>
          </a:bodyPr>
          <a:lstStyle/>
          <a:p>
            <a:r>
              <a:rPr kumimoji="1" lang="ja-JP" altLang="en-US" sz="2800" dirty="0" smtClean="0">
                <a:solidFill>
                  <a:schemeClr val="bg1">
                    <a:lumMod val="65000"/>
                  </a:schemeClr>
                </a:solidFill>
              </a:rPr>
              <a:t>基本概念</a:t>
            </a:r>
            <a:endParaRPr kumimoji="1" lang="en-US" altLang="ja-JP" sz="2800" dirty="0" smtClean="0">
              <a:solidFill>
                <a:schemeClr val="bg1">
                  <a:lumMod val="65000"/>
                </a:schemeClr>
              </a:solidFill>
            </a:endParaRPr>
          </a:p>
          <a:p>
            <a:endParaRPr kumimoji="1" lang="en-US" altLang="ja-JP" sz="2800" dirty="0" smtClean="0"/>
          </a:p>
          <a:p>
            <a:r>
              <a:rPr lang="ja-JP" altLang="en-US" sz="2800" dirty="0">
                <a:solidFill>
                  <a:schemeClr val="bg1">
                    <a:lumMod val="65000"/>
                  </a:schemeClr>
                </a:solidFill>
              </a:rPr>
              <a:t>用語</a:t>
            </a:r>
            <a:r>
              <a:rPr lang="ja-JP" altLang="en-US" sz="2800" dirty="0" smtClean="0">
                <a:solidFill>
                  <a:schemeClr val="bg1">
                    <a:lumMod val="65000"/>
                  </a:schemeClr>
                </a:solidFill>
              </a:rPr>
              <a:t>説明</a:t>
            </a:r>
            <a:endParaRPr lang="en-US" altLang="ja-JP" sz="2800" dirty="0" smtClean="0">
              <a:solidFill>
                <a:schemeClr val="bg1">
                  <a:lumMod val="65000"/>
                </a:schemeClr>
              </a:solidFill>
            </a:endParaRPr>
          </a:p>
          <a:p>
            <a:endParaRPr lang="en-US" altLang="ja-JP" sz="2800" dirty="0" smtClean="0">
              <a:solidFill>
                <a:schemeClr val="bg1">
                  <a:lumMod val="65000"/>
                </a:schemeClr>
              </a:solidFill>
            </a:endParaRPr>
          </a:p>
          <a:p>
            <a:r>
              <a:rPr kumimoji="1" lang="ja-JP" altLang="en-US" sz="2800" dirty="0">
                <a:solidFill>
                  <a:schemeClr val="bg1">
                    <a:lumMod val="65000"/>
                  </a:schemeClr>
                </a:solidFill>
              </a:rPr>
              <a:t>生存</a:t>
            </a:r>
            <a:r>
              <a:rPr kumimoji="1" lang="ja-JP" altLang="en-US" sz="2800" dirty="0" smtClean="0">
                <a:solidFill>
                  <a:schemeClr val="bg1">
                    <a:lumMod val="65000"/>
                  </a:schemeClr>
                </a:solidFill>
              </a:rPr>
              <a:t>時間分析の分類</a:t>
            </a:r>
            <a:endParaRPr kumimoji="1"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・ノンパラメトリックモデル</a:t>
            </a:r>
            <a:endParaRPr lang="en-US" altLang="ja-JP" sz="2800" dirty="0" smtClean="0">
              <a:solidFill>
                <a:schemeClr val="bg1">
                  <a:lumMod val="65000"/>
                </a:schemeClr>
              </a:solidFill>
            </a:endParaRPr>
          </a:p>
          <a:p>
            <a:pPr marL="114300" indent="0">
              <a:buNone/>
            </a:pPr>
            <a:r>
              <a:rPr lang="ja-JP" altLang="en-US" sz="2800" dirty="0" smtClean="0">
                <a:solidFill>
                  <a:schemeClr val="bg1">
                    <a:lumMod val="65000"/>
                  </a:schemeClr>
                </a:solidFill>
              </a:rPr>
              <a:t>・セミノンパラメトリックモデル</a:t>
            </a:r>
            <a:endParaRPr lang="en-US" altLang="ja-JP" sz="2800" dirty="0">
              <a:solidFill>
                <a:schemeClr val="bg1">
                  <a:lumMod val="65000"/>
                </a:schemeClr>
              </a:solidFill>
            </a:endParaRPr>
          </a:p>
          <a:p>
            <a:pPr marL="114300" indent="0">
              <a:buNone/>
            </a:pPr>
            <a:r>
              <a:rPr lang="ja-JP" altLang="en-US" sz="2800" dirty="0" smtClean="0">
                <a:solidFill>
                  <a:schemeClr val="bg1">
                    <a:lumMod val="65000"/>
                  </a:schemeClr>
                </a:solidFill>
              </a:rPr>
              <a:t>・パラメトリックモデル</a:t>
            </a:r>
            <a:endParaRPr lang="en-US" altLang="ja-JP" sz="2800" dirty="0" smtClean="0">
              <a:solidFill>
                <a:schemeClr val="bg1">
                  <a:lumMod val="65000"/>
                </a:schemeClr>
              </a:solidFill>
            </a:endParaRPr>
          </a:p>
          <a:p>
            <a:pPr marL="114300" indent="0">
              <a:buNone/>
            </a:pPr>
            <a:endParaRPr kumimoji="1" lang="en-US" altLang="ja-JP" sz="2800" dirty="0" smtClean="0">
              <a:solidFill>
                <a:schemeClr val="bg1">
                  <a:lumMod val="65000"/>
                </a:schemeClr>
              </a:solidFill>
            </a:endParaRPr>
          </a:p>
          <a:p>
            <a:r>
              <a:rPr lang="ja-JP" altLang="en-US" sz="2800" dirty="0"/>
              <a:t>まとめ</a:t>
            </a:r>
            <a:endParaRPr kumimoji="1" lang="ja-JP" altLang="en-US" sz="2800" dirty="0"/>
          </a:p>
        </p:txBody>
      </p:sp>
    </p:spTree>
    <p:extLst>
      <p:ext uri="{BB962C8B-B14F-4D97-AF65-F5344CB8AC3E}">
        <p14:creationId xmlns:p14="http://schemas.microsoft.com/office/powerpoint/2010/main" val="3094162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Autofit/>
          </a:bodyPr>
          <a:lstStyle/>
          <a:p>
            <a:r>
              <a:rPr kumimoji="1" lang="ja-JP" altLang="en-US" sz="2400" b="1" dirty="0" smtClean="0"/>
              <a:t>生存時間分析はイベントが</a:t>
            </a:r>
            <a:r>
              <a:rPr lang="ja-JP" altLang="en-US" sz="2400" b="1" dirty="0"/>
              <a:t>起きるまで</a:t>
            </a:r>
            <a:r>
              <a:rPr lang="ja-JP" altLang="en-US" sz="2400" b="1" dirty="0" smtClean="0"/>
              <a:t>の時間を分析する手法</a:t>
            </a:r>
            <a:endParaRPr lang="en-US" altLang="ja-JP" sz="2400" b="1" dirty="0" smtClean="0"/>
          </a:p>
          <a:p>
            <a:endParaRPr kumimoji="1" lang="en-US" altLang="ja-JP" dirty="0"/>
          </a:p>
          <a:p>
            <a:r>
              <a:rPr lang="ja-JP" altLang="en-US" sz="2400" b="1" dirty="0" smtClean="0"/>
              <a:t>打ち切りが発生する</a:t>
            </a:r>
            <a:endParaRPr lang="en-US" altLang="ja-JP" sz="2400" b="1" dirty="0" smtClean="0"/>
          </a:p>
          <a:p>
            <a:endParaRPr kumimoji="1" lang="en-US" altLang="ja-JP" dirty="0"/>
          </a:p>
          <a:p>
            <a:r>
              <a:rPr lang="ja-JP" altLang="en-US" sz="2400" b="1" dirty="0" smtClean="0"/>
              <a:t>大きく３つのモデルがある</a:t>
            </a:r>
            <a:endParaRPr lang="en-US" altLang="ja-JP" sz="2400" b="1" dirty="0" smtClean="0"/>
          </a:p>
          <a:p>
            <a:pPr marL="114300" indent="0">
              <a:buNone/>
            </a:pPr>
            <a:r>
              <a:rPr lang="ja-JP" altLang="en-US" dirty="0" smtClean="0"/>
              <a:t>・ノンパラメトリックモデル</a:t>
            </a:r>
            <a:endParaRPr lang="en-US" altLang="ja-JP" dirty="0" smtClean="0"/>
          </a:p>
          <a:p>
            <a:pPr marL="114300" indent="0">
              <a:buNone/>
            </a:pPr>
            <a:r>
              <a:rPr lang="ja-JP" altLang="en-US" dirty="0" smtClean="0"/>
              <a:t>・セミノンパラメトリックモデル</a:t>
            </a:r>
            <a:endParaRPr lang="en-US" altLang="ja-JP" dirty="0"/>
          </a:p>
          <a:p>
            <a:pPr marL="114300" indent="0">
              <a:buNone/>
            </a:pPr>
            <a:r>
              <a:rPr lang="ja-JP" altLang="en-US" dirty="0" smtClean="0"/>
              <a:t>・パラメトリックモデル</a:t>
            </a:r>
            <a:endParaRPr lang="en-US" altLang="ja-JP" dirty="0"/>
          </a:p>
          <a:p>
            <a:pPr marL="114300" indent="0">
              <a:buNone/>
            </a:pPr>
            <a:endParaRPr lang="en-US" altLang="ja-JP" dirty="0"/>
          </a:p>
          <a:p>
            <a:r>
              <a:rPr lang="en-US" altLang="ja-JP" sz="2400" b="1" dirty="0" smtClean="0"/>
              <a:t>R</a:t>
            </a:r>
            <a:r>
              <a:rPr lang="ja-JP" altLang="en-US" sz="2400" b="1" dirty="0" smtClean="0"/>
              <a:t>ではそれぞれに対応した関数とデータが用意されている</a:t>
            </a:r>
            <a:endParaRPr lang="en-US" altLang="ja-JP" sz="2400" b="1" dirty="0" smtClean="0"/>
          </a:p>
        </p:txBody>
      </p:sp>
    </p:spTree>
    <p:extLst>
      <p:ext uri="{BB962C8B-B14F-4D97-AF65-F5344CB8AC3E}">
        <p14:creationId xmlns:p14="http://schemas.microsoft.com/office/powerpoint/2010/main" val="30326600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9749</TotalTime>
  <Words>1343</Words>
  <Application>Microsoft Office PowerPoint</Application>
  <PresentationFormat>画面に合わせる (4:3)</PresentationFormat>
  <Paragraphs>347</Paragraphs>
  <Slides>32</Slides>
  <Notes>0</Notes>
  <HiddenSlides>0</HiddenSlides>
  <MMClips>0</MMClips>
  <ScaleCrop>false</ScaleCrop>
  <HeadingPairs>
    <vt:vector size="4" baseType="variant">
      <vt:variant>
        <vt:lpstr>テーマ</vt:lpstr>
      </vt:variant>
      <vt:variant>
        <vt:i4>1</vt:i4>
      </vt:variant>
      <vt:variant>
        <vt:lpstr>スライド タイトル</vt:lpstr>
      </vt:variant>
      <vt:variant>
        <vt:i4>32</vt:i4>
      </vt:variant>
    </vt:vector>
  </HeadingPairs>
  <TitlesOfParts>
    <vt:vector size="33" baseType="lpstr">
      <vt:lpstr>ナチュラル</vt:lpstr>
      <vt:lpstr>Rによる データサイエンス8</vt:lpstr>
      <vt:lpstr>第Ⅱ部　Rによるデータ解析</vt:lpstr>
      <vt:lpstr>PowerPoint プレゼンテーション</vt:lpstr>
      <vt:lpstr>PowerPoint プレゼンテーション</vt:lpstr>
      <vt:lpstr>基本概念</vt:lpstr>
      <vt:lpstr>例：新薬の効果を分析</vt:lpstr>
      <vt:lpstr>PowerPoint プレゼンテーション</vt:lpstr>
      <vt:lpstr>用語説明</vt:lpstr>
      <vt:lpstr>生存関数とハザード関数</vt:lpstr>
      <vt:lpstr>PowerPoint プレゼンテーション</vt:lpstr>
      <vt:lpstr>生存時間分析の分類</vt:lpstr>
      <vt:lpstr>PowerPoint プレゼンテーション</vt:lpstr>
      <vt:lpstr>ノンパラメトリックモデル</vt:lpstr>
      <vt:lpstr>用いるデータ</vt:lpstr>
      <vt:lpstr>解析：Surv, survfit 関数</vt:lpstr>
      <vt:lpstr>解析結果</vt:lpstr>
      <vt:lpstr>解析結果詳細</vt:lpstr>
      <vt:lpstr>解析結果をプロット</vt:lpstr>
      <vt:lpstr>信頼区間90%のプロット</vt:lpstr>
      <vt:lpstr>検定：servdiff関数</vt:lpstr>
      <vt:lpstr>検定：servdiff関数</vt:lpstr>
      <vt:lpstr>PowerPoint プレゼンテーション</vt:lpstr>
      <vt:lpstr>セミノンパラメトリックモデル</vt:lpstr>
      <vt:lpstr>推定：coxph関数</vt:lpstr>
      <vt:lpstr>データ：kidney</vt:lpstr>
      <vt:lpstr>解析例：コックスハザードモデル</vt:lpstr>
      <vt:lpstr>生存時間の推定：survfit</vt:lpstr>
      <vt:lpstr>プロット</vt:lpstr>
      <vt:lpstr>PowerPoint プレゼンテーション</vt:lpstr>
      <vt:lpstr>パラメトリックモデル</vt:lpstr>
      <vt:lpstr>PowerPoint プレゼンテーション</vt:lpstr>
      <vt:lpstr>まとめ</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YY</cp:lastModifiedBy>
  <cp:revision>343</cp:revision>
  <dcterms:created xsi:type="dcterms:W3CDTF">2012-10-24T08:21:58Z</dcterms:created>
  <dcterms:modified xsi:type="dcterms:W3CDTF">2012-12-19T01:47:18Z</dcterms:modified>
</cp:coreProperties>
</file>