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61" r:id="rId3"/>
    <p:sldId id="259" r:id="rId4"/>
    <p:sldId id="258" r:id="rId5"/>
    <p:sldId id="262" r:id="rId6"/>
    <p:sldId id="270" r:id="rId7"/>
    <p:sldId id="273" r:id="rId8"/>
    <p:sldId id="263" r:id="rId9"/>
    <p:sldId id="264" r:id="rId10"/>
    <p:sldId id="260" r:id="rId11"/>
    <p:sldId id="266" r:id="rId12"/>
    <p:sldId id="265" r:id="rId13"/>
    <p:sldId id="267" r:id="rId14"/>
    <p:sldId id="276" r:id="rId15"/>
    <p:sldId id="277" r:id="rId16"/>
    <p:sldId id="278" r:id="rId17"/>
    <p:sldId id="268" r:id="rId18"/>
    <p:sldId id="269" r:id="rId19"/>
    <p:sldId id="274" r:id="rId20"/>
    <p:sldId id="275" r:id="rId2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0" autoAdjust="0"/>
    <p:restoredTop sz="94424" autoAdjust="0"/>
  </p:normalViewPr>
  <p:slideViewPr>
    <p:cSldViewPr>
      <p:cViewPr varScale="1">
        <p:scale>
          <a:sx n="70" d="100"/>
          <a:sy n="70" d="100"/>
        </p:scale>
        <p:origin x="156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254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5F3EB-1889-4F6E-8158-0FA861C037C5}" type="datetimeFigureOut">
              <a:rPr kumimoji="1" lang="ja-JP" altLang="en-US" smtClean="0"/>
              <a:t>2015/11/17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0F300-DAC9-4BE8-8738-04B165E9D7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672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0F300-DAC9-4BE8-8738-04B165E9D72F}" type="slidenum">
              <a:rPr kumimoji="1" lang="ja-JP" altLang="en-US" smtClean="0"/>
              <a:t>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4986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5078A-9EFD-4B05-9A86-3A8E2A5BF0FC}" type="datetime1">
              <a:rPr kumimoji="1" lang="ja-JP" altLang="en-US" smtClean="0"/>
              <a:t>2015/11/17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909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C64E7-BE0E-4447-AA82-09BAA001D155}" type="datetime1">
              <a:rPr kumimoji="1" lang="ja-JP" altLang="en-US" smtClean="0"/>
              <a:t>2015/11/17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937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8216-98E2-4844-9BF5-944E7847B185}" type="datetime1">
              <a:rPr kumimoji="1" lang="ja-JP" altLang="en-US" smtClean="0"/>
              <a:t>2015/11/17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354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0BD8C-894C-4248-A16D-2D25B8E48F0B}" type="datetime1">
              <a:rPr kumimoji="1" lang="ja-JP" altLang="en-US" smtClean="0"/>
              <a:t>2015/11/17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3165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6941C-B15B-4828-88E0-0004E6B41FC1}" type="datetime1">
              <a:rPr kumimoji="1" lang="ja-JP" altLang="en-US" smtClean="0"/>
              <a:t>2015/11/17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5200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83502-A86D-48A9-858E-CAB5B5244DD9}" type="datetime1">
              <a:rPr kumimoji="1" lang="ja-JP" altLang="en-US" smtClean="0"/>
              <a:t>2015/11/17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8468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94FA6-D3A3-445E-B0A3-19F75B40E0D4}" type="datetime1">
              <a:rPr kumimoji="1" lang="ja-JP" altLang="en-US" smtClean="0"/>
              <a:t>2015/11/17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8205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7187C-93E8-4C6F-928A-B2B2E6B2B0ED}" type="datetime1">
              <a:rPr kumimoji="1" lang="ja-JP" altLang="en-US" smtClean="0"/>
              <a:t>2015/11/17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000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6970B-877A-4745-86B7-92B0EFFC2A68}" type="datetime1">
              <a:rPr kumimoji="1" lang="ja-JP" altLang="en-US" smtClean="0"/>
              <a:t>2015/11/17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35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6E47-BB45-487D-B627-F443AA4F10B0}" type="datetime1">
              <a:rPr kumimoji="1" lang="ja-JP" altLang="en-US" smtClean="0"/>
              <a:t>2015/11/17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8812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D814-59A1-4B95-91DB-94F248E72419}" type="datetime1">
              <a:rPr kumimoji="1" lang="ja-JP" altLang="en-US" smtClean="0"/>
              <a:t>2015/11/17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6460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17B9F-82D6-4FC3-AA1B-9E8B7B3E36D2}" type="datetime1">
              <a:rPr kumimoji="1" lang="ja-JP" altLang="en-US" smtClean="0"/>
              <a:t>2015/11/17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B2A6E-1317-4AF2-ABBE-6AE8FE3AA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4675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0" y="1628800"/>
            <a:ext cx="8926760" cy="1470025"/>
          </a:xfrm>
        </p:spPr>
        <p:txBody>
          <a:bodyPr/>
          <a:lstStyle/>
          <a:p>
            <a:r>
              <a:rPr kumimoji="1" lang="ja-JP" altLang="en-US" dirty="0" smtClean="0"/>
              <a:t>二つの差の検定（平均値と比率）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 smtClean="0"/>
              <a:t>道具としての統計学</a:t>
            </a:r>
            <a:endParaRPr kumimoji="1" lang="en-US" altLang="ja-JP" dirty="0" smtClean="0"/>
          </a:p>
          <a:p>
            <a:r>
              <a:rPr lang="ja-JP" altLang="en-US" dirty="0" smtClean="0"/>
              <a:t>著者　奥田千恵子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950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/>
              <a:t>第九章</a:t>
            </a:r>
            <a:endParaRPr kumimoji="1" lang="ja-JP" altLang="en-US" dirty="0"/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 smtClean="0"/>
              <a:t>平均値の差の検定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896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比較の種類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対応のない</a:t>
            </a:r>
            <a:r>
              <a:rPr lang="ja-JP" altLang="en-US" dirty="0" smtClean="0"/>
              <a:t>比較　（分類要因）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例　男性と女性の肺活量の比較</a:t>
            </a:r>
            <a:endParaRPr lang="en-US" altLang="ja-JP" dirty="0"/>
          </a:p>
          <a:p>
            <a:pPr lvl="1"/>
            <a:r>
              <a:rPr lang="ja-JP" altLang="en-US" dirty="0" smtClean="0"/>
              <a:t>性別などから分類できる二つの母集団から</a:t>
            </a:r>
            <a:endParaRPr lang="en-US" altLang="ja-JP" dirty="0" smtClean="0"/>
          </a:p>
          <a:p>
            <a:pPr marL="457200" lvl="1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無作為抽出したものの比較</a:t>
            </a:r>
            <a:endParaRPr lang="en-US" altLang="ja-JP" dirty="0"/>
          </a:p>
          <a:p>
            <a:pPr lvl="1"/>
            <a:endParaRPr kumimoji="1" lang="en-US" altLang="ja-JP" dirty="0" smtClean="0"/>
          </a:p>
          <a:p>
            <a:r>
              <a:rPr lang="ja-JP" altLang="en-US" dirty="0" smtClean="0"/>
              <a:t>対応のある比較　（処置要因）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例　</a:t>
            </a:r>
            <a:r>
              <a:rPr lang="en-US" altLang="ja-JP" dirty="0" smtClean="0"/>
              <a:t>A</a:t>
            </a:r>
            <a:r>
              <a:rPr lang="ja-JP" altLang="en-US" dirty="0" err="1" smtClean="0"/>
              <a:t>さんの</a:t>
            </a:r>
            <a:r>
              <a:rPr lang="ja-JP" altLang="en-US" dirty="0" smtClean="0"/>
              <a:t>薬を投与前後の脈拍の比較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抽出したものの処置で比較する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012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二</a:t>
            </a:r>
            <a:r>
              <a:rPr kumimoji="1" lang="ja-JP" altLang="en-US" dirty="0" smtClean="0"/>
              <a:t>種類の</a:t>
            </a:r>
            <a:r>
              <a:rPr kumimoji="1" lang="ja-JP" altLang="en-US" dirty="0" err="1" smtClean="0"/>
              <a:t>ｔ</a:t>
            </a:r>
            <a:r>
              <a:rPr kumimoji="1" lang="ja-JP" altLang="en-US" dirty="0" smtClean="0"/>
              <a:t>検定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kumimoji="1" lang="en-US" altLang="ja-JP" dirty="0" smtClean="0"/>
          </a:p>
          <a:p>
            <a:r>
              <a:rPr kumimoji="1" lang="ja-JP" altLang="en-US" dirty="0" smtClean="0"/>
              <a:t>対応のない</a:t>
            </a:r>
            <a:r>
              <a:rPr kumimoji="1" lang="ja-JP" altLang="en-US" dirty="0" err="1" smtClean="0"/>
              <a:t>ｔ</a:t>
            </a:r>
            <a:r>
              <a:rPr kumimoji="1" lang="ja-JP" altLang="en-US" dirty="0" smtClean="0"/>
              <a:t>検定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Unpaired t test</a:t>
            </a:r>
          </a:p>
          <a:p>
            <a:pPr marL="457200" lvl="1" indent="0">
              <a:buNone/>
            </a:pPr>
            <a:endParaRPr lang="en-US" altLang="ja-JP" dirty="0" smtClean="0"/>
          </a:p>
          <a:p>
            <a:r>
              <a:rPr lang="ja-JP" altLang="en-US" dirty="0" smtClean="0"/>
              <a:t>対応のある</a:t>
            </a:r>
            <a:r>
              <a:rPr lang="ja-JP" altLang="en-US" dirty="0" err="1" smtClean="0"/>
              <a:t>ｔ</a:t>
            </a:r>
            <a:r>
              <a:rPr lang="ja-JP" altLang="en-US" dirty="0" smtClean="0"/>
              <a:t>検定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Paired t test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992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Unpaired t test</a:t>
            </a:r>
            <a:r>
              <a:rPr kumimoji="1" lang="ja-JP" altLang="en-US" dirty="0" smtClean="0"/>
              <a:t>の条件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標本は母集団から無作為抽出されてる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母集団は正規分布に従</a:t>
            </a:r>
            <a:r>
              <a:rPr lang="ja-JP" altLang="en-US" dirty="0" smtClean="0"/>
              <a:t>う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endParaRPr kumimoji="1"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標本は互いに独立している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endParaRPr kumimoji="1"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２つの母分散は等しい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518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（等分散の検定）</a:t>
            </a:r>
            <a:r>
              <a:rPr kumimoji="1" lang="ja-JP" altLang="en-US" dirty="0" smtClean="0"/>
              <a:t>計算手順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997152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kumimoji="1" lang="ja-JP" altLang="en-US" sz="3000" dirty="0" smtClean="0"/>
                  <a:t>標本分散の比を求め、</a:t>
                </a:r>
                <a:r>
                  <a:rPr kumimoji="1" lang="en-US" altLang="ja-JP" sz="3000" dirty="0" smtClean="0"/>
                  <a:t>F</a:t>
                </a:r>
                <a:r>
                  <a:rPr kumimoji="1" lang="ja-JP" altLang="en-US" sz="3000" dirty="0" smtClean="0"/>
                  <a:t>を出す</a:t>
                </a:r>
                <a:r>
                  <a:rPr lang="ja-JP" altLang="en-US" sz="3000" dirty="0" smtClean="0"/>
                  <a:t>　　　　　　　　　　</a:t>
                </a:r>
                <a:r>
                  <a:rPr lang="en-US" altLang="ja-JP" sz="3000" dirty="0" smtClean="0">
                    <a:ea typeface="Cambria Math" panose="02040503050406030204" pitchFamily="18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US" altLang="ja-JP" sz="3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sz="3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altLang="ja-JP" sz="3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ja-JP" sz="3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𝑠𝑑</m:t>
                            </m:r>
                          </m:e>
                          <m:sub>
                            <m:r>
                              <a:rPr lang="en-US" altLang="ja-JP" sz="3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ja-JP" sz="3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altLang="ja-JP" sz="3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ja-JP" sz="3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𝑠𝑑</m:t>
                            </m:r>
                          </m:e>
                          <m:sub>
                            <m:r>
                              <a:rPr lang="en-US" altLang="ja-JP" sz="3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ja-JP" sz="3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altLang="ja-JP" sz="3000" dirty="0" smtClean="0"/>
                  <a:t> </a:t>
                </a:r>
                <a:r>
                  <a:rPr lang="ja-JP" altLang="en-US" sz="3000" dirty="0" smtClean="0"/>
                  <a:t>　　　（</a:t>
                </a:r>
                <a:r>
                  <a:rPr lang="en-US" altLang="ja-JP" sz="3000" dirty="0" smtClean="0"/>
                  <a:t>sd1,sd2</a:t>
                </a:r>
                <a:r>
                  <a:rPr lang="ja-JP" altLang="en-US" sz="3000" dirty="0" smtClean="0"/>
                  <a:t>は二つ標本の分散）</a:t>
                </a:r>
                <a:endParaRPr lang="en-US" altLang="ja-JP" sz="3000" dirty="0" smtClean="0"/>
              </a:p>
              <a:p>
                <a:pPr marL="514350" indent="-514350">
                  <a:buFont typeface="+mj-lt"/>
                  <a:buAutoNum type="arabicPeriod"/>
                </a:pPr>
                <a:endParaRPr lang="en-US" altLang="ja-JP" sz="30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ja-JP" altLang="en-US" sz="3000" dirty="0" smtClean="0"/>
                  <a:t>それぞれ</a:t>
                </a:r>
                <a:r>
                  <a:rPr lang="ja-JP" altLang="en-US" sz="3000" dirty="0"/>
                  <a:t>の</a:t>
                </a:r>
                <a:r>
                  <a:rPr lang="ja-JP" altLang="en-US" sz="3000" dirty="0" smtClean="0"/>
                  <a:t>標本数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3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ja-JP" sz="3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ja-JP" sz="3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ja-JP" sz="3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3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ja-JP" sz="3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ja-JP" altLang="en-US" sz="3000" dirty="0" smtClean="0"/>
                  <a:t>から自由度を求める　第一</a:t>
                </a:r>
                <a14:m>
                  <m:oMath xmlns:m="http://schemas.openxmlformats.org/officeDocument/2006/math">
                    <m:r>
                      <a:rPr kumimoji="1" lang="ja-JP" altLang="en-US" sz="3000" i="1">
                        <a:latin typeface="Cambria Math" panose="02040503050406030204" pitchFamily="18" charset="0"/>
                      </a:rPr>
                      <m:t>自由度</m:t>
                    </m:r>
                    <m:sSub>
                      <m:sSubPr>
                        <m:ctrlPr>
                          <a:rPr kumimoji="1" lang="en-US" altLang="ja-JP" sz="3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3000" i="1">
                            <a:latin typeface="Cambria Math" panose="02040503050406030204" pitchFamily="18" charset="0"/>
                          </a:rPr>
                          <m:t>＝ｎ</m:t>
                        </m:r>
                      </m:e>
                      <m:sub>
                        <m:r>
                          <a:rPr kumimoji="1" lang="en-US" altLang="ja-JP" sz="3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ja-JP" sz="3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kumimoji="1" lang="en-US" altLang="ja-JP" sz="3000" dirty="0" smtClean="0"/>
                  <a:t>1</a:t>
                </a:r>
                <a:r>
                  <a:rPr kumimoji="1" lang="ja-JP" altLang="en-US" sz="3000" dirty="0" smtClean="0"/>
                  <a:t>　第二自由度＝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3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3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ja-JP" sz="3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ja-JP" sz="3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kumimoji="1" lang="en-US" altLang="ja-JP" sz="3000" dirty="0" smtClean="0"/>
                  <a:t>1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altLang="ja-JP" sz="3000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altLang="ja-JP" sz="3000" dirty="0" smtClean="0"/>
                  <a:t>F</a:t>
                </a:r>
                <a:r>
                  <a:rPr lang="ja-JP" altLang="en-US" sz="3000" dirty="0" smtClean="0"/>
                  <a:t>分布と自由度を用いて</a:t>
                </a:r>
                <a:r>
                  <a:rPr lang="en-US" altLang="ja-JP" sz="3000" dirty="0" smtClean="0"/>
                  <a:t>P</a:t>
                </a:r>
                <a:r>
                  <a:rPr lang="ja-JP" altLang="en-US" sz="3000" dirty="0" smtClean="0"/>
                  <a:t>を求めて有意水準</a:t>
                </a:r>
                <a:r>
                  <a:rPr lang="en-US" altLang="ja-JP" sz="3000" dirty="0" smtClean="0"/>
                  <a:t>α</a:t>
                </a:r>
                <a:r>
                  <a:rPr lang="ja-JP" altLang="en-US" sz="3000" dirty="0" smtClean="0"/>
                  <a:t>より大きければ等分散が等しいとする</a:t>
                </a:r>
                <a:r>
                  <a:rPr lang="ja-JP" altLang="en-US" sz="3000" dirty="0"/>
                  <a:t>　</a:t>
                </a:r>
                <a:r>
                  <a:rPr lang="ja-JP" altLang="en-US" sz="3000" dirty="0" smtClean="0"/>
                  <a:t>　　　　　</a:t>
                </a:r>
                <a:r>
                  <a:rPr lang="en-US" altLang="ja-JP" sz="30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ja-JP" sz="3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ja-JP" sz="3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ja-JP" sz="3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𝐹𝐷𝐼𝑆𝑇</m:t>
                    </m:r>
                    <m:r>
                      <a:rPr lang="en-US" altLang="ja-JP" sz="3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ja-JP" sz="3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n-US" altLang="ja-JP" sz="3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,第一自由度,第二自由度)</m:t>
                    </m:r>
                  </m:oMath>
                </a14:m>
                <a:endParaRPr kumimoji="1" lang="en-US" altLang="ja-JP" sz="3000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997152"/>
              </a:xfrm>
              <a:blipFill rotWithShape="0">
                <a:blip r:embed="rId2"/>
                <a:stretch>
                  <a:fillRect l="-1778" t="-2076" r="-118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527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Unpaired t test</a:t>
            </a:r>
            <a:r>
              <a:rPr kumimoji="1" lang="ja-JP" altLang="en-US" dirty="0" smtClean="0"/>
              <a:t>計算手順１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kumimoji="1" lang="ja-JP" altLang="en-US" dirty="0" smtClean="0"/>
                  <a:t>二つの標本平均の差から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𝑆𝐸𝑀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kumimoji="1" lang="ja-JP" altLang="en-US" dirty="0" smtClean="0"/>
                  <a:t>を求める　　</a:t>
                </a:r>
                <a:r>
                  <a:rPr lang="ja-JP" altLang="en-US" dirty="0"/>
                  <a:t>　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𝑆𝐸𝑀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ja-JP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ctrlPr>
                              <a:rPr lang="en-US" altLang="ja-JP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ja-JP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d>
                                  <m:dPr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ja-JP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ja-JP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  <m:r>
                                  <a:rPr lang="en-US" altLang="ja-JP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bSup>
                                  <m:sSubSupPr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𝑠𝑑</m:t>
                                    </m:r>
                                  </m:e>
                                  <m:sub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US" altLang="ja-JP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d>
                                  <m:dPr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ja-JP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altLang="ja-JP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  <m:r>
                                  <a:rPr lang="en-US" altLang="ja-JP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bSup>
                                  <m:sSubSupPr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𝑠𝑑</m:t>
                                    </m:r>
                                  </m:e>
                                  <m:sub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sSub>
                                  <m:sSubPr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ja-JP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rad>
                  </m:oMath>
                </a14:m>
                <a:endParaRPr kumimoji="1" lang="en-US" altLang="ja-JP" dirty="0" smtClean="0"/>
              </a:p>
              <a:p>
                <a:pPr marL="514350" indent="-514350">
                  <a:buFont typeface="+mj-lt"/>
                  <a:buAutoNum type="arabicPeriod"/>
                </a:pPr>
                <a:endParaRPr lang="en-US" altLang="ja-JP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ja-JP" altLang="en-US" dirty="0" smtClean="0"/>
                  <a:t>標本平均の差</a:t>
                </a:r>
                <a:r>
                  <a:rPr lang="en-US" altLang="ja-JP" dirty="0" smtClean="0"/>
                  <a:t>d,</a:t>
                </a:r>
                <a:r>
                  <a:rPr lang="ja-JP" altLang="en-US" dirty="0" smtClean="0"/>
                  <a:t>母平均値の差</a:t>
                </a:r>
                <a14:m>
                  <m:oMath xmlns:m="http://schemas.openxmlformats.org/officeDocument/2006/math">
                    <m:r>
                      <a:rPr lang="ja-JP" altLang="en-US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kumimoji="1" lang="ja-JP" altLang="en-US" dirty="0" smtClean="0"/>
                  <a:t>から　　　　標準値</a:t>
                </a:r>
                <a:r>
                  <a:rPr kumimoji="1" lang="ja-JP" altLang="en-US" dirty="0" err="1" smtClean="0"/>
                  <a:t>ｔ</a:t>
                </a:r>
                <a:r>
                  <a:rPr kumimoji="1" lang="ja-JP" altLang="en-US" dirty="0" smtClean="0"/>
                  <a:t>を求める</a:t>
                </a:r>
                <a:endParaRPr kumimoji="1" lang="en-US" altLang="ja-JP" dirty="0" smtClean="0"/>
              </a:p>
              <a:p>
                <a:pPr marL="0" indent="0">
                  <a:buNone/>
                </a:pPr>
                <a:r>
                  <a:rPr kumimoji="1" lang="ja-JP" altLang="en-US" b="0" dirty="0" smtClean="0">
                    <a:ea typeface="Cambria Math" panose="02040503050406030204" pitchFamily="18" charset="0"/>
                  </a:rPr>
                  <a:t>　</a:t>
                </a:r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kumimoji="1" lang="en-US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kumimoji="1" lang="ja-JP" alt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num>
                      <m:den>
                        <m:sSub>
                          <m:sSubPr>
                            <m:ctrlPr>
                              <a:rPr kumimoji="1" lang="en-US" altLang="ja-JP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𝑆𝐸𝑀</m:t>
                            </m:r>
                          </m:e>
                          <m:sub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ja-JP" dirty="0"/>
                  <a:t>    (d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kumimoji="1" lang="en-US" altLang="ja-JP" dirty="0" smtClean="0"/>
                  <a:t>,</a:t>
                </a:r>
                <a14:m>
                  <m:oMath xmlns:m="http://schemas.openxmlformats.org/officeDocument/2006/math">
                    <m:r>
                      <a:rPr kumimoji="1" lang="ja-JP" altLang="en-US" i="1" dirty="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kumimoji="1" lang="en-US" altLang="ja-JP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kumimoji="1" lang="en-US" altLang="ja-JP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kumimoji="1" lang="en-US" altLang="ja-JP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ja-JP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kumimoji="1" lang="en-US" altLang="ja-JP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kumimoji="1" lang="en-US" altLang="ja-JP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1" lang="en-US" altLang="ja-JP" dirty="0" smtClean="0"/>
                  <a:t>)</a:t>
                </a:r>
              </a:p>
              <a:p>
                <a:pPr marL="0" indent="0">
                  <a:buNone/>
                </a:pP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926" t="-215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587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Unpaired t test</a:t>
            </a:r>
            <a:r>
              <a:rPr lang="ja-JP" altLang="en-US" dirty="0"/>
              <a:t>計算</a:t>
            </a:r>
            <a:r>
              <a:rPr lang="ja-JP" altLang="en-US" dirty="0" smtClean="0"/>
              <a:t>手順２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kumimoji="1" lang="ja-JP" altLang="en-US" dirty="0" smtClean="0"/>
                  <a:t>自由度</a:t>
                </a:r>
                <a:r>
                  <a:rPr kumimoji="1" lang="en-US" altLang="ja-JP" dirty="0" smtClean="0"/>
                  <a:t>,</a:t>
                </a:r>
                <a:r>
                  <a:rPr kumimoji="1" lang="ja-JP" altLang="en-US" dirty="0" smtClean="0"/>
                  <a:t>有意水準</a:t>
                </a:r>
                <a:r>
                  <a:rPr kumimoji="1" lang="en-US" altLang="ja-JP" dirty="0" smtClean="0"/>
                  <a:t>,</a:t>
                </a:r>
                <a:r>
                  <a:rPr kumimoji="1" lang="ja-JP" altLang="en-US" dirty="0" smtClean="0"/>
                  <a:t>片側か両側検定か決める</a:t>
                </a:r>
                <a:r>
                  <a:rPr lang="ja-JP" altLang="en-US" dirty="0" smtClean="0"/>
                  <a:t>　自由度 　</a:t>
                </a:r>
                <a:r>
                  <a:rPr lang="en-US" altLang="ja-JP" dirty="0" err="1" smtClean="0"/>
                  <a:t>df</a:t>
                </a:r>
                <a:r>
                  <a:rPr lang="en-US" altLang="ja-JP" dirty="0" smtClean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ja-JP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kumimoji="1" lang="en-US" altLang="ja-JP" dirty="0" smtClean="0"/>
              </a:p>
              <a:p>
                <a:pPr marL="514350" indent="-514350">
                  <a:buFont typeface="+mj-lt"/>
                  <a:buAutoNum type="arabicPeriod"/>
                </a:pPr>
                <a:endParaRPr kumimoji="1" lang="en-US" altLang="ja-JP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ja-JP" altLang="en-US" dirty="0" err="1" smtClean="0"/>
                  <a:t>ｔ</a:t>
                </a:r>
                <a:r>
                  <a:rPr lang="ja-JP" altLang="en-US" dirty="0" smtClean="0"/>
                  <a:t>分布と自由度を用いて</a:t>
                </a:r>
                <a:r>
                  <a:rPr lang="en-US" altLang="ja-JP" dirty="0" smtClean="0"/>
                  <a:t>P</a:t>
                </a:r>
                <a:r>
                  <a:rPr lang="ja-JP" altLang="en-US" dirty="0" smtClean="0"/>
                  <a:t>を求める</a:t>
                </a:r>
                <a:r>
                  <a:rPr lang="ja-JP" altLang="en-US" dirty="0"/>
                  <a:t>　</a:t>
                </a:r>
                <a:r>
                  <a:rPr lang="ja-JP" altLang="en-US" dirty="0" smtClean="0"/>
                  <a:t>　　　　　　</a:t>
                </a:r>
                <a:r>
                  <a:rPr kumimoji="1" lang="en-US" altLang="ja-JP" dirty="0" smtClean="0"/>
                  <a:t>P</a:t>
                </a:r>
                <a:r>
                  <a:rPr kumimoji="1" lang="ja-JP" altLang="en-US" dirty="0" smtClean="0"/>
                  <a:t>＝</a:t>
                </a:r>
                <a:r>
                  <a:rPr kumimoji="1" lang="en-US" altLang="ja-JP" dirty="0" smtClean="0"/>
                  <a:t>TDIST</a:t>
                </a:r>
                <a:r>
                  <a:rPr kumimoji="1" lang="ja-JP" altLang="en-US" dirty="0" smtClean="0"/>
                  <a:t>（</a:t>
                </a:r>
                <a:r>
                  <a:rPr kumimoji="1" lang="ja-JP" altLang="en-US" dirty="0" err="1" smtClean="0"/>
                  <a:t>ｔ</a:t>
                </a:r>
                <a:r>
                  <a:rPr kumimoji="1" lang="en-US" altLang="ja-JP" dirty="0" smtClean="0"/>
                  <a:t>,</a:t>
                </a:r>
                <a:r>
                  <a:rPr kumimoji="1" lang="ja-JP" altLang="en-US" dirty="0" smtClean="0"/>
                  <a:t>自由度</a:t>
                </a:r>
                <a:r>
                  <a:rPr kumimoji="1" lang="en-US" altLang="ja-JP" dirty="0" smtClean="0"/>
                  <a:t>,</a:t>
                </a:r>
                <a:r>
                  <a:rPr lang="ja-JP" altLang="en-US" dirty="0" smtClean="0"/>
                  <a:t>両側</a:t>
                </a:r>
                <a:r>
                  <a:rPr lang="en-US" altLang="ja-JP" dirty="0" smtClean="0"/>
                  <a:t>/</a:t>
                </a:r>
                <a:r>
                  <a:rPr lang="ja-JP" altLang="en-US" dirty="0" smtClean="0"/>
                  <a:t>片側の区別</a:t>
                </a:r>
                <a:r>
                  <a:rPr kumimoji="1" lang="ja-JP" altLang="en-US" dirty="0" smtClean="0"/>
                  <a:t>）</a:t>
                </a:r>
                <a:endParaRPr kumimoji="1" lang="en-US" altLang="ja-JP" dirty="0" smtClean="0"/>
              </a:p>
              <a:p>
                <a:pPr marL="514350" indent="-514350">
                  <a:buFont typeface="+mj-lt"/>
                  <a:buAutoNum type="arabicPeriod"/>
                </a:pPr>
                <a:endParaRPr kumimoji="1" lang="en-US" altLang="ja-JP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altLang="ja-JP" dirty="0" smtClean="0"/>
                  <a:t>P&lt;α</a:t>
                </a:r>
                <a:r>
                  <a:rPr lang="ja-JP" altLang="en-US" dirty="0" smtClean="0"/>
                  <a:t>（有意水準）ならば母平均に有意差が　　あるとする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926" t="-2426" r="-1111" b="-53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935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P</a:t>
            </a:r>
            <a:r>
              <a:rPr kumimoji="1" lang="en-US" altLang="ja-JP" dirty="0" smtClean="0"/>
              <a:t>aired t test</a:t>
            </a:r>
            <a:r>
              <a:rPr kumimoji="1" lang="ja-JP" altLang="en-US" dirty="0" smtClean="0"/>
              <a:t>の条件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標本が何らかの形で対になっている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対になった標本は母集団から無作為抽出　　されている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/>
              <a:t>対</a:t>
            </a:r>
            <a:r>
              <a:rPr lang="ja-JP" altLang="en-US" dirty="0" smtClean="0"/>
              <a:t>になった標本の差が近似的に正規分布　に従っている</a:t>
            </a:r>
            <a:endParaRPr lang="en-US" altLang="ja-JP" dirty="0" smtClean="0"/>
          </a:p>
          <a:p>
            <a:pPr marL="914400" lvl="1" indent="-514350"/>
            <a:r>
              <a:rPr lang="ja-JP" altLang="en-US" dirty="0" smtClean="0"/>
              <a:t>大きく違わなければ問題ない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582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第十章</a:t>
            </a:r>
            <a:endParaRPr kumimoji="1" lang="ja-JP" altLang="en-US" dirty="0"/>
          </a:p>
        </p:txBody>
      </p:sp>
      <p:sp>
        <p:nvSpPr>
          <p:cNvPr id="6" name="サブタイトル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 smtClean="0"/>
              <a:t>２つの比率の差の検定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15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比較の種類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対応のない</a:t>
            </a:r>
            <a:r>
              <a:rPr lang="ja-JP" altLang="en-US" dirty="0" smtClean="0"/>
              <a:t>比較　（分類要因）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例　男性と女性の肺活量の比較</a:t>
            </a:r>
            <a:endParaRPr lang="en-US" altLang="ja-JP" dirty="0"/>
          </a:p>
          <a:p>
            <a:pPr lvl="1"/>
            <a:r>
              <a:rPr lang="ja-JP" altLang="en-US" dirty="0" smtClean="0"/>
              <a:t>性別などから分類できる二つの母集団から</a:t>
            </a:r>
            <a:endParaRPr lang="en-US" altLang="ja-JP" dirty="0" smtClean="0"/>
          </a:p>
          <a:p>
            <a:pPr marL="457200" lvl="1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無作為抽出したものの比較</a:t>
            </a:r>
            <a:endParaRPr lang="en-US" altLang="ja-JP" dirty="0"/>
          </a:p>
          <a:p>
            <a:pPr lvl="1"/>
            <a:endParaRPr kumimoji="1" lang="en-US" altLang="ja-JP" dirty="0" smtClean="0"/>
          </a:p>
          <a:p>
            <a:r>
              <a:rPr lang="ja-JP" altLang="en-US" dirty="0" smtClean="0"/>
              <a:t>対応のある比較　（処置要因）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例　</a:t>
            </a:r>
            <a:r>
              <a:rPr lang="en-US" altLang="ja-JP" dirty="0" smtClean="0"/>
              <a:t>A</a:t>
            </a:r>
            <a:r>
              <a:rPr lang="ja-JP" altLang="en-US" dirty="0" err="1" smtClean="0"/>
              <a:t>さんの</a:t>
            </a:r>
            <a:r>
              <a:rPr lang="ja-JP" altLang="en-US" dirty="0" smtClean="0"/>
              <a:t>薬を投与前後の脈拍の比較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抽出したものの処置で比較する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065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四</a:t>
            </a:r>
            <a:r>
              <a:rPr kumimoji="1" lang="ja-JP" altLang="en-US" dirty="0" smtClean="0"/>
              <a:t>種類の比率検定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ja-JP" altLang="en-US" dirty="0" smtClean="0"/>
                  <a:t>対応</a:t>
                </a:r>
                <a:r>
                  <a:rPr kumimoji="1" lang="ja-JP" altLang="en-US" smtClean="0"/>
                  <a:t>の</a:t>
                </a:r>
                <a:r>
                  <a:rPr kumimoji="1" lang="ja-JP" altLang="en-US" smtClean="0"/>
                  <a:t>ない比率</a:t>
                </a:r>
                <a:r>
                  <a:rPr kumimoji="1" lang="ja-JP" altLang="en-US" dirty="0" smtClean="0"/>
                  <a:t>検定　</a:t>
                </a:r>
                <a:endParaRPr kumimoji="1" lang="en-US" altLang="ja-JP" dirty="0" smtClean="0"/>
              </a:p>
              <a:p>
                <a:pPr marL="914400" lvl="1" indent="-514350"/>
                <a:r>
                  <a:rPr kumimoji="1" lang="ja-JP" altLang="en-US" dirty="0" smtClean="0"/>
                  <a:t>正規分布に近似させる検定法</a:t>
                </a:r>
                <a:endParaRPr kumimoji="1" lang="en-US" altLang="ja-JP" dirty="0" smtClean="0"/>
              </a:p>
              <a:p>
                <a:pPr marL="914400" lvl="1" indent="-514350"/>
                <a:r>
                  <a:rPr lang="ja-JP" altLang="en-US" dirty="0" smtClean="0"/>
                  <a:t>　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ｘ</m:t>
                        </m:r>
                      </m:e>
                      <m:sup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２</m:t>
                        </m:r>
                      </m:sup>
                    </m:sSup>
                  </m:oMath>
                </a14:m>
                <a:r>
                  <a:rPr lang="ja-JP" altLang="en-US" dirty="0" smtClean="0"/>
                  <a:t>検定</a:t>
                </a:r>
                <a:endParaRPr lang="en-US" altLang="ja-JP" dirty="0"/>
              </a:p>
              <a:p>
                <a:pPr marL="914400" lvl="1" indent="-514350"/>
                <a:r>
                  <a:rPr lang="ja-JP" altLang="en-US" dirty="0" smtClean="0"/>
                  <a:t>フィッシャーの直接確率法</a:t>
                </a:r>
                <a:endParaRPr lang="en-US" altLang="ja-JP" dirty="0" smtClean="0"/>
              </a:p>
              <a:p>
                <a:pPr marL="914400" lvl="1" indent="-514350"/>
                <a:endParaRPr lang="en-US" altLang="ja-JP" dirty="0" smtClean="0"/>
              </a:p>
              <a:p>
                <a:r>
                  <a:rPr lang="ja-JP" altLang="en-US" dirty="0" smtClean="0"/>
                  <a:t>対応のある比率検定</a:t>
                </a:r>
                <a:endParaRPr lang="en-US" altLang="ja-JP" dirty="0" smtClean="0"/>
              </a:p>
              <a:p>
                <a:pPr lvl="1"/>
                <a:r>
                  <a:rPr lang="ja-JP" altLang="en-US" dirty="0" smtClean="0"/>
                  <a:t>マニ</a:t>
                </a:r>
                <a:r>
                  <a:rPr lang="ja-JP" altLang="en-US" dirty="0"/>
                  <a:t>クマ</a:t>
                </a:r>
                <a:r>
                  <a:rPr lang="ja-JP" altLang="en-US" dirty="0" smtClean="0"/>
                  <a:t>ーの検定</a:t>
                </a:r>
                <a:endParaRPr lang="en-US" altLang="ja-JP" dirty="0" smtClean="0"/>
              </a:p>
              <a:p>
                <a:pPr marL="514350" indent="-514350">
                  <a:buFont typeface="+mj-lt"/>
                  <a:buAutoNum type="arabicPeriod"/>
                </a:pPr>
                <a:endParaRPr lang="en-US" altLang="ja-JP" dirty="0"/>
              </a:p>
              <a:p>
                <a:pPr marL="514350" indent="-514350">
                  <a:buFont typeface="+mj-lt"/>
                  <a:buAutoNum type="arabicPeriod"/>
                </a:pPr>
                <a:endParaRPr lang="en-US" altLang="ja-JP" dirty="0" smtClean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04" t="-242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588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正規分布の近似の条件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標本は２値変数である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標本は母集団から無作為抽出している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標本が互いに独立している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標本数や各カテゴリの生起確率が大きい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08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計算手順１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28800"/>
                <a:ext cx="8229600" cy="4525963"/>
              </a:xfrm>
            </p:spPr>
            <p:txBody>
              <a:bodyPr>
                <a:no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kumimoji="1" lang="ja-JP" altLang="en-US" sz="2800" dirty="0" smtClean="0"/>
                  <a:t>母比率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kumimoji="1" lang="en-US" altLang="ja-JP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ja-JP" altLang="en-US" sz="2800" i="1">
                        <a:latin typeface="Cambria Math" panose="02040503050406030204" pitchFamily="18" charset="0"/>
                      </a:rPr>
                      <m:t>と</m:t>
                    </m:r>
                    <m:r>
                      <a:rPr lang="ja-JP" altLang="en-US" sz="2800" i="1" smtClean="0">
                        <a:latin typeface="Cambria Math" panose="02040503050406030204" pitchFamily="18" charset="0"/>
                      </a:rPr>
                      <m:t>標本</m:t>
                    </m:r>
                    <m:sSub>
                      <m:sSubPr>
                        <m:ctrlPr>
                          <a:rPr kumimoji="1" lang="en-US" altLang="ja-JP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800" i="1">
                            <a:latin typeface="Cambria Math" panose="02040503050406030204" pitchFamily="18" charset="0"/>
                          </a:rPr>
                          <m:t>数</m:t>
                        </m:r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1,</m:t>
                        </m:r>
                      </m:sub>
                    </m:sSub>
                    <m:sSub>
                      <m:sSubPr>
                        <m:ctrlPr>
                          <a:rPr kumimoji="1" lang="en-US" altLang="ja-JP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ja-JP" altLang="en-US" sz="2800" i="1">
                        <a:latin typeface="Cambria Math" panose="02040503050406030204" pitchFamily="18" charset="0"/>
                      </a:rPr>
                      <m:t>生起数</m:t>
                    </m:r>
                    <m:sSub>
                      <m:sSubPr>
                        <m:ctrlPr>
                          <a:rPr kumimoji="1" lang="en-US" altLang="ja-JP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kumimoji="1" lang="en-US" altLang="ja-JP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ja-JP" altLang="en-US" sz="2800" i="1">
                        <a:latin typeface="Cambria Math" panose="02040503050406030204" pitchFamily="18" charset="0"/>
                      </a:rPr>
                      <m:t>から　</m:t>
                    </m:r>
                  </m:oMath>
                </a14:m>
                <a:r>
                  <a:rPr kumimoji="1" lang="ja-JP" altLang="en-US" sz="2800" dirty="0" smtClean="0"/>
                  <a:t>　　　生起確率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kumimoji="1" lang="en-US" altLang="ja-JP" sz="28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ja-JP" sz="2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kumimoji="1" lang="en-US" altLang="ja-JP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̇"/>
                            <m:ctrlPr>
                              <a:rPr kumimoji="1" lang="en-US" altLang="ja-JP" sz="28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ja-JP" sz="2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ja-JP" altLang="en-US" sz="2800" i="1">
                        <a:latin typeface="Cambria Math" panose="02040503050406030204" pitchFamily="18" charset="0"/>
                      </a:rPr>
                      <m:t>を</m:t>
                    </m:r>
                  </m:oMath>
                </a14:m>
                <a:r>
                  <a:rPr kumimoji="1" lang="ja-JP" altLang="en-US" sz="2800" dirty="0" smtClean="0"/>
                  <a:t>求める</a:t>
                </a:r>
                <a:r>
                  <a:rPr lang="en-US" altLang="ja-JP" sz="2800" dirty="0"/>
                  <a:t> </a:t>
                </a:r>
                <a:r>
                  <a:rPr lang="en-US" altLang="ja-JP" sz="2800" dirty="0" smtClean="0"/>
                  <a:t>           </a:t>
                </a:r>
                <a:r>
                  <a:rPr lang="ja-JP" altLang="en-US" sz="2800" dirty="0" smtClean="0"/>
                  <a:t>　　</a:t>
                </a:r>
                <a:r>
                  <a:rPr lang="en-US" altLang="ja-JP" sz="2800" dirty="0" smtClean="0"/>
                  <a:t>     </a:t>
                </a:r>
                <a:r>
                  <a:rPr lang="ja-JP" altLang="en-US" sz="2800" dirty="0" smtClean="0"/>
                  <a:t>　　　　　　　　</a:t>
                </a:r>
                <a:r>
                  <a:rPr lang="en-US" altLang="ja-JP" sz="2800" dirty="0" smtClean="0"/>
                  <a:t>       </a:t>
                </a:r>
                <a:r>
                  <a:rPr lang="ja-JP" altLang="en-US" sz="2800" dirty="0" smtClean="0"/>
                  <a:t>　</a:t>
                </a:r>
                <a14:m>
                  <m:oMath xmlns:m="http://schemas.openxmlformats.org/officeDocument/2006/math">
                    <m:r>
                      <a:rPr lang="ja-JP" altLang="en-US" sz="2800" i="1" smtClean="0">
                        <a:latin typeface="Cambria Math" panose="02040503050406030204" pitchFamily="18" charset="0"/>
                      </a:rPr>
                      <m:t>　　</m:t>
                    </m:r>
                    <m:r>
                      <a:rPr lang="ja-JP" altLang="en-US" sz="2800" i="1">
                        <a:latin typeface="Cambria Math" panose="02040503050406030204" pitchFamily="18" charset="0"/>
                      </a:rPr>
                      <m:t>　</m:t>
                    </m:r>
                    <m:sSub>
                      <m:sSubPr>
                        <m:ctrlPr>
                          <a:rPr kumimoji="1" lang="en-US" altLang="ja-JP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kumimoji="1" lang="en-US" altLang="ja-JP" sz="28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ja-JP" sz="2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ja-JP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ja-JP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1" lang="en-US" altLang="ja-JP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kumimoji="1"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1" lang="en-US" altLang="ja-JP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kumimoji="1"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kumimoji="1"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altLang="ja-JP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ja-JP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ja-JP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kumimoji="1" lang="en-US" altLang="ja-JP" sz="2800" dirty="0" smtClean="0"/>
              </a:p>
              <a:p>
                <a:pPr marL="514350" indent="-514350">
                  <a:buFont typeface="+mj-lt"/>
                  <a:buAutoNum type="arabicPeriod"/>
                </a:pPr>
                <a:endParaRPr kumimoji="1" lang="en-US" altLang="ja-JP" sz="2800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ja-JP" altLang="en-US" sz="2800" dirty="0" smtClean="0"/>
                  <a:t>母比率に差がないという帰無仮説の場合　　　　　　　　　二つの併合した確率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ja-JP" altLang="en-US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ja-JP" altLang="en-US" sz="2800" i="1">
                        <a:latin typeface="Cambria Math" panose="02040503050406030204" pitchFamily="18" charset="0"/>
                      </a:rPr>
                      <m:t>は</m:t>
                    </m:r>
                  </m:oMath>
                </a14:m>
                <a:r>
                  <a:rPr lang="ja-JP" altLang="en-US" sz="2800" dirty="0" smtClean="0"/>
                  <a:t>以下の様に表すことができる                    </a:t>
                </a:r>
                <a:endParaRPr lang="en-US" altLang="ja-JP" sz="2800" dirty="0" smtClean="0"/>
              </a:p>
              <a:p>
                <a:pPr marL="0" indent="0">
                  <a:buNone/>
                </a:pPr>
                <a:r>
                  <a:rPr lang="ja-JP" altLang="en-US" sz="2800" dirty="0" smtClean="0"/>
                  <a:t> 　 　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ja-JP" altLang="en-US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altLang="ja-JP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ja-JP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ja-JP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ja-JP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ja-JP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ja-JP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ja-JP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altLang="ja-JP" sz="2800" dirty="0" smtClean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28800"/>
                <a:ext cx="8229600" cy="4525963"/>
              </a:xfrm>
              <a:blipFill rotWithShape="0">
                <a:blip r:embed="rId2"/>
                <a:stretch>
                  <a:fillRect l="-1556" t="-13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36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計算</a:t>
            </a:r>
            <a:r>
              <a:rPr lang="ja-JP" altLang="en-US" dirty="0" smtClean="0"/>
              <a:t>手順２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kumimoji="1" lang="ja-JP" altLang="en-US" dirty="0" smtClean="0"/>
                  <a:t>　２つの標本比率の差から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𝑆𝐸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𝑝𝑑</m:t>
                        </m:r>
                      </m:sub>
                    </m:sSub>
                    <m:r>
                      <a:rPr lang="ja-JP" altLang="en-US" i="1">
                        <a:latin typeface="Cambria Math" panose="02040503050406030204" pitchFamily="18" charset="0"/>
                      </a:rPr>
                      <m:t>を</m:t>
                    </m:r>
                  </m:oMath>
                </a14:m>
                <a:r>
                  <a:rPr kumimoji="1" lang="ja-JP" altLang="en-US" dirty="0" smtClean="0"/>
                  <a:t>求める　　　　　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𝑆𝐸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𝑝𝑑</m:t>
                        </m:r>
                      </m:sub>
                    </m:sSub>
                    <m:r>
                      <a:rPr kumimoji="1" lang="en-US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acc>
                          <m:accPr>
                            <m:chr m:val="̇"/>
                            <m:ctrlPr>
                              <a:rPr kumimoji="1" lang="en-US" altLang="ja-JP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  <m:d>
                          <m:dPr>
                            <m:ctrlPr>
                              <a:rPr kumimoji="1" lang="en-US" altLang="ja-JP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kumimoji="1" lang="en-US" altLang="ja-JP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̇"/>
                                <m:ctrlPr>
                                  <a:rPr kumimoji="1" lang="en-US" altLang="ja-JP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</m:d>
                        <m:d>
                          <m:dPr>
                            <m:ctrlPr>
                              <a:rPr kumimoji="1" lang="en-US" altLang="ja-JP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kumimoji="1" lang="en-US" altLang="ja-JP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kumimoji="1" lang="en-US" altLang="ja-JP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kumimoji="1" lang="en-US" altLang="ja-JP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kumimoji="1" lang="en-US" altLang="ja-JP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kumimoji="1" lang="en-US" altLang="ja-JP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rad>
                  </m:oMath>
                </a14:m>
                <a:endParaRPr kumimoji="1" lang="en-US" altLang="ja-JP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kumimoji="1" lang="ja-JP" altLang="en-US" dirty="0" smtClean="0"/>
                  <a:t>　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𝑆𝐸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𝑝𝑑</m:t>
                        </m:r>
                      </m:sub>
                    </m:sSub>
                    <m:r>
                      <a:rPr lang="ja-JP" altLang="en-US" i="1">
                        <a:latin typeface="Cambria Math" panose="02040503050406030204" pitchFamily="18" charset="0"/>
                      </a:rPr>
                      <m:t>を</m:t>
                    </m:r>
                  </m:oMath>
                </a14:m>
                <a:r>
                  <a:rPr kumimoji="1" lang="ja-JP" altLang="en-US" dirty="0" smtClean="0"/>
                  <a:t>用いて標準値</a:t>
                </a:r>
                <a:r>
                  <a:rPr kumimoji="1" lang="en-US" altLang="ja-JP" dirty="0" smtClean="0"/>
                  <a:t>z</a:t>
                </a:r>
                <a:r>
                  <a:rPr kumimoji="1" lang="ja-JP" altLang="en-US" dirty="0" smtClean="0"/>
                  <a:t>を求める　　　　　　　　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ja-JP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z</m:t>
                    </m:r>
                    <m:r>
                      <a:rPr kumimoji="1" lang="en-US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1" lang="en-US" altLang="ja-JP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kumimoji="1" lang="en-US" altLang="ja-JP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kumimoji="1" lang="en-US" altLang="ja-JP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kumimoji="1" lang="en-US" altLang="ja-JP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kumimoji="1" lang="en-US" altLang="ja-JP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1" lang="en-US" altLang="ja-JP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𝑆𝐸</m:t>
                            </m:r>
                          </m:e>
                          <m:sub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𝑝𝑑</m:t>
                            </m:r>
                          </m:sub>
                        </m:sSub>
                      </m:den>
                    </m:f>
                  </m:oMath>
                </a14:m>
                <a:r>
                  <a:rPr kumimoji="1" lang="ja-JP" altLang="en-US" dirty="0" smtClean="0"/>
                  <a:t>　</a:t>
                </a:r>
                <a:endParaRPr kumimoji="1" lang="en-US" altLang="ja-JP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kumimoji="1" lang="ja-JP" altLang="en-US" dirty="0" smtClean="0"/>
                  <a:t>有意水準</a:t>
                </a:r>
                <a:r>
                  <a:rPr lang="en-US" altLang="ja-JP" dirty="0"/>
                  <a:t>α</a:t>
                </a:r>
                <a:r>
                  <a:rPr kumimoji="1" lang="ja-JP" altLang="en-US" dirty="0" smtClean="0"/>
                  <a:t>と片側検定か両側検定か決め　　　</a:t>
                </a:r>
                <a:r>
                  <a:rPr kumimoji="1" lang="en-US" altLang="ja-JP" dirty="0" smtClean="0"/>
                  <a:t>z</a:t>
                </a:r>
                <a:r>
                  <a:rPr kumimoji="1" lang="ja-JP" altLang="en-US" dirty="0" smtClean="0"/>
                  <a:t>値に対応する確率</a:t>
                </a:r>
                <a:r>
                  <a:rPr lang="en-US" altLang="ja-JP" dirty="0" smtClean="0"/>
                  <a:t>P</a:t>
                </a:r>
                <a:r>
                  <a:rPr lang="ja-JP" altLang="en-US" dirty="0" smtClean="0"/>
                  <a:t>を</a:t>
                </a:r>
                <a:r>
                  <a:rPr lang="ja-JP" altLang="en-US" dirty="0" smtClean="0"/>
                  <a:t>求める</a:t>
                </a:r>
                <a:endParaRPr kumimoji="1" lang="ja-JP" altLang="en-US" dirty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926" t="-229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644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計算手順３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ja-JP" altLang="en-US" dirty="0"/>
              <a:t>有意水準</a:t>
            </a:r>
            <a:r>
              <a:rPr lang="en-US" altLang="ja-JP" dirty="0"/>
              <a:t>α</a:t>
            </a:r>
            <a:r>
              <a:rPr lang="ja-JP" altLang="en-US" dirty="0"/>
              <a:t>と片側検定か両側検定か</a:t>
            </a:r>
            <a:r>
              <a:rPr lang="ja-JP" altLang="en-US" dirty="0" smtClean="0"/>
              <a:t>決める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標準正規分布を用いて</a:t>
            </a:r>
            <a:r>
              <a:rPr lang="en-US" altLang="ja-JP" dirty="0" smtClean="0"/>
              <a:t>z</a:t>
            </a:r>
            <a:r>
              <a:rPr lang="ja-JP" altLang="en-US" dirty="0" smtClean="0"/>
              <a:t>値に対応する　　　確率</a:t>
            </a:r>
            <a:r>
              <a:rPr lang="en-US" altLang="ja-JP" dirty="0" smtClean="0"/>
              <a:t>P</a:t>
            </a:r>
            <a:r>
              <a:rPr lang="ja-JP" altLang="en-US" dirty="0" smtClean="0"/>
              <a:t>を求める　　　　　　　　　　　　　　　　　　　</a:t>
            </a:r>
            <a:r>
              <a:rPr lang="en-US" altLang="ja-JP" dirty="0" smtClean="0"/>
              <a:t>P=NORMSDIST(z)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P</a:t>
            </a:r>
            <a:r>
              <a:rPr lang="ja-JP" altLang="en-US" dirty="0" smtClean="0"/>
              <a:t>が</a:t>
            </a:r>
            <a:r>
              <a:rPr lang="en-US" altLang="ja-JP" dirty="0" smtClean="0"/>
              <a:t>α</a:t>
            </a:r>
            <a:r>
              <a:rPr lang="ja-JP" altLang="en-US" dirty="0" smtClean="0"/>
              <a:t>よりも大きければ十分に差があると　　いえる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918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5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5400" i="1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p>
                        <m:r>
                          <a:rPr lang="ja-JP" altLang="en-US" sz="5400" i="1">
                            <a:latin typeface="Cambria Math" panose="02040503050406030204" pitchFamily="18" charset="0"/>
                          </a:rPr>
                          <m:t>２</m:t>
                        </m:r>
                      </m:sup>
                    </m:sSup>
                  </m:oMath>
                </a14:m>
                <a:r>
                  <a:rPr kumimoji="1" lang="ja-JP" altLang="en-US" sz="5400" dirty="0" smtClean="0"/>
                  <a:t>検定の条件</a:t>
                </a:r>
                <a:endParaRPr kumimoji="1" lang="ja-JP" altLang="en-US" sz="5400" dirty="0"/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3723" b="-2340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標本は母集団から無作為抽出している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標本が互いに独立している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標本数や各カテゴリの生起確率が大きい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32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フィッシャーの直接確率法の条件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標本は２値変数である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標本は母集団から無作為抽出している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標本が互いに独立している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標本数</a:t>
            </a:r>
            <a:r>
              <a:rPr lang="ja-JP" altLang="en-US" dirty="0" smtClean="0"/>
              <a:t>や、各カテゴリの生起確率が小さい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61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マクニマーの検定の条件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標本は２値変数である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標本が何らかの形で対になっている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対になった標本は母集団から無作為抽出　している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標本数や各カテゴリの生起確率が大きい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87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ja-JP" dirty="0" smtClean="0"/>
          </a:p>
          <a:p>
            <a:r>
              <a:rPr lang="ja-JP" altLang="en-US" dirty="0" err="1" smtClean="0"/>
              <a:t>ｔ</a:t>
            </a:r>
            <a:r>
              <a:rPr lang="ja-JP" altLang="en-US" dirty="0" smtClean="0"/>
              <a:t>検定には様々な検定方法がある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kumimoji="1" lang="ja-JP" altLang="en-US" dirty="0" smtClean="0"/>
              <a:t>検定方法には対応のあるものやないもの　　などでも分けられる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2A6E-1317-4AF2-ABBE-6AE8FE3AA3D8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895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378</Words>
  <Application>Microsoft Office PowerPoint</Application>
  <PresentationFormat>画面に合わせる (4:3)</PresentationFormat>
  <Paragraphs>140</Paragraphs>
  <Slides>20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5" baseType="lpstr">
      <vt:lpstr>ＭＳ Ｐゴシック</vt:lpstr>
      <vt:lpstr>Arial</vt:lpstr>
      <vt:lpstr>Calibri</vt:lpstr>
      <vt:lpstr>Cambria Math</vt:lpstr>
      <vt:lpstr>Office ​​テーマ</vt:lpstr>
      <vt:lpstr>二つの差の検定（平均値と比率）</vt:lpstr>
      <vt:lpstr>第九章</vt:lpstr>
      <vt:lpstr>比較の種類</vt:lpstr>
      <vt:lpstr>二種類のｔ検定</vt:lpstr>
      <vt:lpstr>Unpaired t testの条件</vt:lpstr>
      <vt:lpstr>（等分散の検定）計算手順</vt:lpstr>
      <vt:lpstr>Unpaired t test計算手順１</vt:lpstr>
      <vt:lpstr>Unpaired t test計算手順２</vt:lpstr>
      <vt:lpstr>Paired t testの条件</vt:lpstr>
      <vt:lpstr>第十章</vt:lpstr>
      <vt:lpstr>比較の種類</vt:lpstr>
      <vt:lpstr>四種類の比率検定</vt:lpstr>
      <vt:lpstr>正規分布の近似の条件</vt:lpstr>
      <vt:lpstr>計算手順１</vt:lpstr>
      <vt:lpstr>計算手順２</vt:lpstr>
      <vt:lpstr>計算手順３</vt:lpstr>
      <vt:lpstr>X^２検定の条件</vt:lpstr>
      <vt:lpstr>フィッシャーの直接確率法の条件</vt:lpstr>
      <vt:lpstr>マクニマーの検定の条件</vt:lpstr>
      <vt:lpstr>まとめ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二つの差の検定（平均値と比率）</dc:title>
  <dc:creator>matsuura</dc:creator>
  <cp:lastModifiedBy>松浦遊也</cp:lastModifiedBy>
  <cp:revision>36</cp:revision>
  <dcterms:created xsi:type="dcterms:W3CDTF">2015-11-12T07:41:50Z</dcterms:created>
  <dcterms:modified xsi:type="dcterms:W3CDTF">2015-11-17T00:46:54Z</dcterms:modified>
</cp:coreProperties>
</file>