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7"/>
  </p:notesMasterIdLst>
  <p:sldIdLst>
    <p:sldId id="256" r:id="rId2"/>
    <p:sldId id="257" r:id="rId3"/>
    <p:sldId id="264" r:id="rId4"/>
    <p:sldId id="265" r:id="rId5"/>
    <p:sldId id="259" r:id="rId6"/>
    <p:sldId id="258" r:id="rId7"/>
    <p:sldId id="260" r:id="rId8"/>
    <p:sldId id="261" r:id="rId9"/>
    <p:sldId id="262" r:id="rId10"/>
    <p:sldId id="266" r:id="rId11"/>
    <p:sldId id="269" r:id="rId12"/>
    <p:sldId id="270" r:id="rId13"/>
    <p:sldId id="271" r:id="rId14"/>
    <p:sldId id="273" r:id="rId15"/>
    <p:sldId id="274" r:id="rId16"/>
  </p:sldIdLst>
  <p:sldSz cx="9144000" cy="6858000" type="screen4x3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5620"/>
    <p:restoredTop sz="94660"/>
  </p:normalViewPr>
  <p:slideViewPr>
    <p:cSldViewPr>
      <p:cViewPr varScale="1">
        <p:scale>
          <a:sx n="117" d="100"/>
          <a:sy n="117" d="100"/>
        </p:scale>
        <p:origin x="-120" y="-11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9A383A5-D3A3-4953-88CB-92C80EF022BC}" type="datetimeFigureOut">
              <a:rPr kumimoji="1" lang="ja-JP" altLang="en-US" smtClean="0"/>
              <a:pPr/>
              <a:t>2009/9/10</a:t>
            </a:fld>
            <a:endParaRPr kumimoji="1" lang="ja-JP" altLang="en-US"/>
          </a:p>
        </p:txBody>
      </p:sp>
      <p:sp>
        <p:nvSpPr>
          <p:cNvPr id="4" name="スライド イメージ プレースホルダ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7F2AC88-24DF-4C9A-B626-6B9BA28F0107}" type="slidenum">
              <a:rPr kumimoji="1" lang="ja-JP" altLang="en-US" smtClean="0"/>
              <a:pPr/>
              <a:t>&lt;#&gt;</a:t>
            </a:fld>
            <a:endParaRPr kumimoji="1" lang="ja-JP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Line 7"/>
          <p:cNvSpPr>
            <a:spLocks noChangeShapeType="1"/>
          </p:cNvSpPr>
          <p:nvPr/>
        </p:nvSpPr>
        <p:spPr bwMode="auto">
          <a:xfrm>
            <a:off x="1905000" y="1219200"/>
            <a:ext cx="0" cy="2057400"/>
          </a:xfrm>
          <a:prstGeom prst="line">
            <a:avLst/>
          </a:prstGeom>
          <a:noFill/>
          <a:ln w="34925">
            <a:solidFill>
              <a:schemeClr val="tx2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ja-JP" altLang="en-US">
              <a:ea typeface="ＭＳ Ｐゴシック" pitchFamily="50" charset="-128"/>
            </a:endParaRPr>
          </a:p>
        </p:txBody>
      </p:sp>
      <p:sp>
        <p:nvSpPr>
          <p:cNvPr id="5" name="Oval 8"/>
          <p:cNvSpPr>
            <a:spLocks noChangeArrowheads="1"/>
          </p:cNvSpPr>
          <p:nvPr/>
        </p:nvSpPr>
        <p:spPr bwMode="auto">
          <a:xfrm>
            <a:off x="163513" y="2103438"/>
            <a:ext cx="347662" cy="347662"/>
          </a:xfrm>
          <a:prstGeom prst="ellipse">
            <a:avLst/>
          </a:prstGeom>
          <a:solidFill>
            <a:schemeClr val="tx1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kumimoji="0" lang="ja-JP" altLang="ja-JP" sz="2400">
              <a:latin typeface="Times New Roman" pitchFamily="18" charset="0"/>
              <a:ea typeface="ＭＳ Ｐゴシック" pitchFamily="50" charset="-128"/>
            </a:endParaRPr>
          </a:p>
        </p:txBody>
      </p:sp>
      <p:sp>
        <p:nvSpPr>
          <p:cNvPr id="6" name="Oval 9"/>
          <p:cNvSpPr>
            <a:spLocks noChangeArrowheads="1"/>
          </p:cNvSpPr>
          <p:nvPr/>
        </p:nvSpPr>
        <p:spPr bwMode="auto">
          <a:xfrm>
            <a:off x="739775" y="2105025"/>
            <a:ext cx="349250" cy="347663"/>
          </a:xfrm>
          <a:prstGeom prst="ellipse">
            <a:avLst/>
          </a:prstGeom>
          <a:solidFill>
            <a:schemeClr val="accent1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kumimoji="0" lang="ja-JP" altLang="ja-JP" sz="1600">
              <a:latin typeface="Times New Roman" pitchFamily="18" charset="0"/>
              <a:ea typeface="ＭＳ Ｐゴシック" pitchFamily="50" charset="-128"/>
            </a:endParaRPr>
          </a:p>
        </p:txBody>
      </p:sp>
      <p:sp>
        <p:nvSpPr>
          <p:cNvPr id="7" name="Oval 10"/>
          <p:cNvSpPr>
            <a:spLocks noChangeArrowheads="1"/>
          </p:cNvSpPr>
          <p:nvPr/>
        </p:nvSpPr>
        <p:spPr bwMode="auto">
          <a:xfrm>
            <a:off x="1317625" y="2105025"/>
            <a:ext cx="347663" cy="347663"/>
          </a:xfrm>
          <a:prstGeom prst="ellipse">
            <a:avLst/>
          </a:prstGeom>
          <a:solidFill>
            <a:schemeClr val="accent2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kumimoji="0" lang="ja-JP" altLang="ja-JP" sz="1600">
              <a:latin typeface="Times New Roman" pitchFamily="18" charset="0"/>
              <a:ea typeface="ＭＳ Ｐゴシック" pitchFamily="50" charset="-128"/>
            </a:endParaRPr>
          </a:p>
        </p:txBody>
      </p:sp>
      <p:sp>
        <p:nvSpPr>
          <p:cNvPr id="8" name="Line 11"/>
          <p:cNvSpPr>
            <a:spLocks noChangeShapeType="1"/>
          </p:cNvSpPr>
          <p:nvPr/>
        </p:nvSpPr>
        <p:spPr bwMode="auto">
          <a:xfrm flipH="1">
            <a:off x="415925" y="3748088"/>
            <a:ext cx="8385175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ja-JP" altLang="en-US">
              <a:ea typeface="ＭＳ Ｐゴシック" pitchFamily="50" charset="-128"/>
            </a:endParaRPr>
          </a:p>
        </p:txBody>
      </p:sp>
      <p:sp>
        <p:nvSpPr>
          <p:cNvPr id="17408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133600" y="1371600"/>
            <a:ext cx="6477000" cy="1752600"/>
          </a:xfrm>
        </p:spPr>
        <p:txBody>
          <a:bodyPr/>
          <a:lstStyle>
            <a:lvl1pPr>
              <a:defRPr sz="2900"/>
            </a:lvl1pPr>
          </a:lstStyle>
          <a:p>
            <a:r>
              <a:rPr lang="ja-JP" altLang="en-US" smtClean="0"/>
              <a:t>マスタ タイトルの書式設定</a:t>
            </a:r>
            <a:endParaRPr lang="ja-JP" altLang="en-US"/>
          </a:p>
        </p:txBody>
      </p:sp>
      <p:sp>
        <p:nvSpPr>
          <p:cNvPr id="17408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133600" y="3733800"/>
            <a:ext cx="6477000" cy="1981200"/>
          </a:xfrm>
        </p:spPr>
        <p:txBody>
          <a:bodyPr/>
          <a:lstStyle>
            <a:lvl1pPr marL="0" indent="0">
              <a:buFont typeface="Wingdings" pitchFamily="2" charset="2"/>
              <a:buNone/>
              <a:defRPr sz="1400"/>
            </a:lvl1pPr>
          </a:lstStyle>
          <a:p>
            <a:r>
              <a:rPr lang="ja-JP" altLang="en-US" smtClean="0"/>
              <a:t>マスタ サブタイトルの書式設定</a:t>
            </a:r>
            <a:endParaRPr lang="ja-JP" altLang="en-US"/>
          </a:p>
        </p:txBody>
      </p:sp>
      <p:sp>
        <p:nvSpPr>
          <p:cNvPr id="9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7086600" y="6248400"/>
            <a:ext cx="1524000" cy="457200"/>
          </a:xfrm>
        </p:spPr>
        <p:txBody>
          <a:bodyPr anchor="t"/>
          <a:lstStyle>
            <a:lvl1pPr algn="r">
              <a:defRPr sz="1000"/>
            </a:lvl1pPr>
          </a:lstStyle>
          <a:p>
            <a:r>
              <a:rPr kumimoji="1" lang="en-US" altLang="ja-JP" smtClean="0"/>
              <a:t>2009/9/10</a:t>
            </a:r>
            <a:endParaRPr kumimoji="1" lang="ja-JP" altLang="en-US"/>
          </a:p>
        </p:txBody>
      </p:sp>
      <p:sp>
        <p:nvSpPr>
          <p:cNvPr id="10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810000" y="6248400"/>
            <a:ext cx="2895600" cy="457200"/>
          </a:xfrm>
        </p:spPr>
        <p:txBody>
          <a:bodyPr anchor="t"/>
          <a:lstStyle>
            <a:lvl1pPr>
              <a:defRPr sz="1000"/>
            </a:lvl1pPr>
          </a:lstStyle>
          <a:p>
            <a:r>
              <a:rPr kumimoji="1" lang="en-US" altLang="ja-JP" smtClean="0"/>
              <a:t>Predicting Build Failures using SNA on Developer Communication</a:t>
            </a:r>
            <a:endParaRPr kumimoji="1" lang="ja-JP" altLang="en-US"/>
          </a:p>
        </p:txBody>
      </p:sp>
      <p:sp>
        <p:nvSpPr>
          <p:cNvPr id="11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2209800" y="6248400"/>
            <a:ext cx="1219200" cy="457200"/>
          </a:xfrm>
        </p:spPr>
        <p:txBody>
          <a:bodyPr anchor="t"/>
          <a:lstStyle>
            <a:lvl1pPr algn="l">
              <a:defRPr sz="1400"/>
            </a:lvl1pPr>
          </a:lstStyle>
          <a:p>
            <a:fld id="{9F930262-AC24-488E-BE8D-AA5783E8D12A}" type="slidenum">
              <a:rPr kumimoji="1" lang="ja-JP" altLang="en-US" smtClean="0"/>
              <a:pPr/>
              <a:t>&lt;#&gt;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>
          <a:xfrm>
            <a:off x="152400" y="1104900"/>
            <a:ext cx="8515350" cy="5203825"/>
          </a:xfrm>
        </p:spPr>
        <p:txBody>
          <a:bodyPr/>
          <a:lstStyle>
            <a:lvl1pPr algn="just">
              <a:defRPr sz="2400"/>
            </a:lvl1pPr>
            <a:lvl2pPr algn="just">
              <a:defRPr sz="2000"/>
            </a:lvl2pPr>
            <a:lvl3pPr algn="just">
              <a:defRPr sz="1800"/>
            </a:lvl3pPr>
            <a:lvl4pPr algn="just">
              <a:defRPr sz="1600"/>
            </a:lvl4pPr>
            <a:lvl5pPr algn="just">
              <a:defRPr sz="1600"/>
            </a:lvl5pPr>
          </a:lstStyle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 dirty="0"/>
          </a:p>
        </p:txBody>
      </p:sp>
      <p:sp>
        <p:nvSpPr>
          <p:cNvPr id="7" name="タイトル 6"/>
          <p:cNvSpPr>
            <a:spLocks noGrp="1"/>
          </p:cNvSpPr>
          <p:nvPr>
            <p:ph type="title"/>
          </p:nvPr>
        </p:nvSpPr>
        <p:spPr>
          <a:xfrm>
            <a:off x="1238250" y="123825"/>
            <a:ext cx="7797800" cy="781050"/>
          </a:xfrm>
        </p:spPr>
        <p:txBody>
          <a:bodyPr/>
          <a:lstStyle/>
          <a:p>
            <a:r>
              <a:rPr lang="ja-JP" altLang="en-US" smtClean="0"/>
              <a:t>マスタ タイトルの書式設定</a:t>
            </a:r>
            <a:endParaRPr lang="ja-JP" altLang="en-US" dirty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kumimoji="1" lang="en-US" altLang="ja-JP" smtClean="0"/>
              <a:t>2009/9/10</a:t>
            </a:r>
            <a:endParaRPr kumimoji="1" lang="ja-JP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kumimoji="1" lang="en-US" altLang="ja-JP" smtClean="0"/>
              <a:t>Predicting Build Failures using SNA on Developer Communication</a:t>
            </a:r>
            <a:endParaRPr kumimoji="1" lang="ja-JP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F930262-AC24-488E-BE8D-AA5783E8D12A}" type="slidenum">
              <a:rPr kumimoji="1" lang="ja-JP" altLang="en-US" smtClean="0"/>
              <a:pPr/>
              <a:t>&lt;#&gt;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ja-JP" altLang="en-US" smtClean="0"/>
              <a:t>マスタ タイトルの書式設定</a:t>
            </a:r>
            <a:endParaRPr lang="ja-JP" altLang="en-US"/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ja-JP" altLang="en-US" smtClean="0"/>
              <a:t>マスタ テキストの書式設定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kumimoji="1" lang="en-US" altLang="ja-JP" smtClean="0"/>
              <a:t>2009/9/10</a:t>
            </a:r>
            <a:endParaRPr kumimoji="1" lang="ja-JP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kumimoji="1" lang="en-US" altLang="ja-JP" smtClean="0"/>
              <a:t>Predicting Build Failures using SNA on Developer Communication</a:t>
            </a:r>
            <a:endParaRPr kumimoji="1" lang="ja-JP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F930262-AC24-488E-BE8D-AA5783E8D12A}" type="slidenum">
              <a:rPr kumimoji="1" lang="ja-JP" altLang="en-US" smtClean="0"/>
              <a:pPr/>
              <a:t>&lt;#&gt;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 タイトルの書式設定</a:t>
            </a:r>
            <a:endParaRPr lang="ja-JP" altLang="en-US"/>
          </a:p>
        </p:txBody>
      </p:sp>
      <p:sp>
        <p:nvSpPr>
          <p:cNvPr id="3" name="コンテンツ プレースホルダ 2"/>
          <p:cNvSpPr>
            <a:spLocks noGrp="1"/>
          </p:cNvSpPr>
          <p:nvPr>
            <p:ph sz="half" idx="1"/>
          </p:nvPr>
        </p:nvSpPr>
        <p:spPr>
          <a:xfrm>
            <a:off x="1524000" y="1905000"/>
            <a:ext cx="3429000" cy="4403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5105400" y="1905000"/>
            <a:ext cx="3429000" cy="4403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kumimoji="1" lang="en-US" altLang="ja-JP" smtClean="0"/>
              <a:t>2009/9/10</a:t>
            </a:r>
            <a:endParaRPr kumimoji="1" lang="ja-JP" alt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kumimoji="1" lang="en-US" altLang="ja-JP" smtClean="0"/>
              <a:t>Predicting Build Failures using SNA on Developer Communication</a:t>
            </a:r>
            <a:endParaRPr kumimoji="1" lang="ja-JP" alt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F930262-AC24-488E-BE8D-AA5783E8D12A}" type="slidenum">
              <a:rPr kumimoji="1" lang="ja-JP" altLang="en-US" smtClean="0"/>
              <a:pPr/>
              <a:t>&lt;#&gt;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ja-JP" altLang="en-US" smtClean="0"/>
              <a:t>マスタ タイトルの書式設定</a:t>
            </a:r>
            <a:endParaRPr lang="ja-JP" altLang="en-US"/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 テキストの書式設定</a:t>
            </a:r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テキスト プレースホル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 テキストの書式設定</a:t>
            </a:r>
          </a:p>
        </p:txBody>
      </p:sp>
      <p:sp>
        <p:nvSpPr>
          <p:cNvPr id="6" name="コンテンツ プレースホル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kumimoji="1" lang="en-US" altLang="ja-JP" smtClean="0"/>
              <a:t>2009/9/10</a:t>
            </a:r>
            <a:endParaRPr kumimoji="1" lang="ja-JP" alt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kumimoji="1" lang="en-US" altLang="ja-JP" smtClean="0"/>
              <a:t>Predicting Build Failures using SNA on Developer Communication</a:t>
            </a:r>
            <a:endParaRPr kumimoji="1" lang="ja-JP" alt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F930262-AC24-488E-BE8D-AA5783E8D12A}" type="slidenum">
              <a:rPr kumimoji="1" lang="ja-JP" altLang="en-US" smtClean="0"/>
              <a:pPr/>
              <a:t>&lt;#&gt;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 タイトルの書式設定</a:t>
            </a:r>
            <a:endParaRPr lang="ja-JP" alt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kumimoji="1" lang="en-US" altLang="ja-JP" smtClean="0"/>
              <a:t>2009/9/10</a:t>
            </a:r>
            <a:endParaRPr kumimoji="1" lang="ja-JP" alt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kumimoji="1" lang="en-US" altLang="ja-JP" smtClean="0"/>
              <a:t>Predicting Build Failures using SNA on Developer Communication</a:t>
            </a:r>
            <a:endParaRPr kumimoji="1" lang="ja-JP" alt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F930262-AC24-488E-BE8D-AA5783E8D12A}" type="slidenum">
              <a:rPr kumimoji="1" lang="ja-JP" altLang="en-US" smtClean="0"/>
              <a:pPr/>
              <a:t>&lt;#&gt;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kumimoji="1" lang="en-US" altLang="ja-JP" smtClean="0"/>
              <a:t>2009/9/10</a:t>
            </a:r>
            <a:endParaRPr kumimoji="1" lang="ja-JP" alt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kumimoji="1" lang="en-US" altLang="ja-JP" smtClean="0"/>
              <a:t>Predicting Build Failures using SNA on Developer Communication</a:t>
            </a:r>
            <a:endParaRPr kumimoji="1" lang="ja-JP" alt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F930262-AC24-488E-BE8D-AA5783E8D12A}" type="slidenum">
              <a:rPr kumimoji="1" lang="ja-JP" altLang="en-US" smtClean="0"/>
              <a:pPr/>
              <a:t>&lt;#&gt;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 smtClean="0"/>
              <a:t>マスタ タイトルの書式設定</a:t>
            </a:r>
            <a:endParaRPr lang="ja-JP" altLang="en-US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テキスト プレースホル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 smtClean="0"/>
              <a:t>マスタ テキストの書式設定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kumimoji="1" lang="en-US" altLang="ja-JP" smtClean="0"/>
              <a:t>2009/9/10</a:t>
            </a:r>
            <a:endParaRPr kumimoji="1" lang="ja-JP" alt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kumimoji="1" lang="en-US" altLang="ja-JP" smtClean="0"/>
              <a:t>Predicting Build Failures using SNA on Developer Communication</a:t>
            </a:r>
            <a:endParaRPr kumimoji="1" lang="ja-JP" alt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F930262-AC24-488E-BE8D-AA5783E8D12A}" type="slidenum">
              <a:rPr kumimoji="1" lang="ja-JP" altLang="en-US" smtClean="0"/>
              <a:pPr/>
              <a:t>&lt;#&gt;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 smtClean="0"/>
              <a:t>マスタ タイトルの書式設定</a:t>
            </a:r>
            <a:endParaRPr lang="ja-JP" altLang="en-US"/>
          </a:p>
        </p:txBody>
      </p:sp>
      <p:sp>
        <p:nvSpPr>
          <p:cNvPr id="3" name="図プレースホル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ja-JP" altLang="en-US" noProof="0" smtClean="0"/>
              <a:t>アイコンをクリックして図を追加</a:t>
            </a:r>
          </a:p>
        </p:txBody>
      </p:sp>
      <p:sp>
        <p:nvSpPr>
          <p:cNvPr id="4" name="テキスト プレースホル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 smtClean="0"/>
              <a:t>マスタ テキストの書式設定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kumimoji="1" lang="en-US" altLang="ja-JP" smtClean="0"/>
              <a:t>2009/9/10</a:t>
            </a:r>
            <a:endParaRPr kumimoji="1" lang="ja-JP" alt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kumimoji="1" lang="en-US" altLang="ja-JP" smtClean="0"/>
              <a:t>Predicting Build Failures using SNA on Developer Communication</a:t>
            </a:r>
            <a:endParaRPr kumimoji="1" lang="ja-JP" alt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F930262-AC24-488E-BE8D-AA5783E8D12A}" type="slidenum">
              <a:rPr kumimoji="1" lang="ja-JP" altLang="en-US" smtClean="0"/>
              <a:pPr/>
              <a:t>&lt;#&gt;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 タイトルの書式設定</a:t>
            </a:r>
            <a:endParaRPr lang="ja-JP" altLang="en-US"/>
          </a:p>
        </p:txBody>
      </p:sp>
      <p:sp>
        <p:nvSpPr>
          <p:cNvPr id="3" name="縦書きテキスト プレースホル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kumimoji="1" lang="en-US" altLang="ja-JP" smtClean="0"/>
              <a:t>2009/9/10</a:t>
            </a:r>
            <a:endParaRPr kumimoji="1" lang="ja-JP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kumimoji="1" lang="en-US" altLang="ja-JP" smtClean="0"/>
              <a:t>Predicting Build Failures using SNA on Developer Communication</a:t>
            </a:r>
            <a:endParaRPr kumimoji="1" lang="ja-JP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F930262-AC24-488E-BE8D-AA5783E8D12A}" type="slidenum">
              <a:rPr kumimoji="1" lang="ja-JP" altLang="en-US" smtClean="0"/>
              <a:pPr/>
              <a:t>&lt;#&gt;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781800" y="190500"/>
            <a:ext cx="1752600" cy="6118225"/>
          </a:xfrm>
        </p:spPr>
        <p:txBody>
          <a:bodyPr vert="eaVert"/>
          <a:lstStyle/>
          <a:p>
            <a:r>
              <a:rPr lang="ja-JP" altLang="en-US" smtClean="0"/>
              <a:t>マスタ タイトルの書式設定</a:t>
            </a:r>
            <a:endParaRPr lang="ja-JP" altLang="en-US"/>
          </a:p>
        </p:txBody>
      </p:sp>
      <p:sp>
        <p:nvSpPr>
          <p:cNvPr id="3" name="縦書きテキスト プレースホルダ 2"/>
          <p:cNvSpPr>
            <a:spLocks noGrp="1"/>
          </p:cNvSpPr>
          <p:nvPr>
            <p:ph type="body" orient="vert" idx="1"/>
          </p:nvPr>
        </p:nvSpPr>
        <p:spPr>
          <a:xfrm>
            <a:off x="1524000" y="190500"/>
            <a:ext cx="5105400" cy="6118225"/>
          </a:xfrm>
        </p:spPr>
        <p:txBody>
          <a:bodyPr vert="eaVert"/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kumimoji="1" lang="en-US" altLang="ja-JP" smtClean="0"/>
              <a:t>2009/9/10</a:t>
            </a:r>
            <a:endParaRPr kumimoji="1" lang="ja-JP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kumimoji="1" lang="en-US" altLang="ja-JP" smtClean="0"/>
              <a:t>Predicting Build Failures using SNA on Developer Communication</a:t>
            </a:r>
            <a:endParaRPr kumimoji="1" lang="ja-JP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F930262-AC24-488E-BE8D-AA5783E8D12A}" type="slidenum">
              <a:rPr kumimoji="1" lang="ja-JP" altLang="en-US" smtClean="0"/>
              <a:pPr/>
              <a:t>&lt;#&gt;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524000" y="190500"/>
            <a:ext cx="7010400" cy="1527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タイトルの書式設定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524000" y="1905000"/>
            <a:ext cx="7010400" cy="4403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</a:p>
        </p:txBody>
      </p:sp>
      <p:sp>
        <p:nvSpPr>
          <p:cNvPr id="173060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152400" y="6480175"/>
            <a:ext cx="1219200" cy="360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kumimoji="0" sz="1200">
                <a:ea typeface="ＭＳ Ｐゴシック" pitchFamily="50" charset="-128"/>
              </a:defRPr>
            </a:lvl1pPr>
          </a:lstStyle>
          <a:p>
            <a:r>
              <a:rPr kumimoji="1" lang="en-US" altLang="ja-JP" smtClean="0"/>
              <a:t>2009/9/10</a:t>
            </a:r>
            <a:endParaRPr kumimoji="1" lang="ja-JP" altLang="en-US"/>
          </a:p>
        </p:txBody>
      </p:sp>
      <p:sp>
        <p:nvSpPr>
          <p:cNvPr id="173061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1524000" y="6480175"/>
            <a:ext cx="6072188" cy="360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kumimoji="0" sz="1200">
                <a:ea typeface="ＭＳ Ｐゴシック" pitchFamily="50" charset="-128"/>
              </a:defRPr>
            </a:lvl1pPr>
          </a:lstStyle>
          <a:p>
            <a:r>
              <a:rPr kumimoji="1" lang="en-US" altLang="ja-JP" smtClean="0"/>
              <a:t>Predicting Build Failures using SNA on Developer Communication</a:t>
            </a:r>
            <a:endParaRPr kumimoji="1" lang="ja-JP" altLang="en-US"/>
          </a:p>
        </p:txBody>
      </p:sp>
      <p:sp>
        <p:nvSpPr>
          <p:cNvPr id="173062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740650" y="6480175"/>
            <a:ext cx="1295400" cy="360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kumimoji="0" sz="1200">
                <a:ea typeface="ＭＳ Ｐゴシック" pitchFamily="50" charset="-128"/>
              </a:defRPr>
            </a:lvl1pPr>
          </a:lstStyle>
          <a:p>
            <a:fld id="{9F930262-AC24-488E-BE8D-AA5783E8D12A}" type="slidenum">
              <a:rPr kumimoji="1" lang="ja-JP" altLang="en-US" smtClean="0"/>
              <a:pPr/>
              <a:t>&lt;#&gt;</a:t>
            </a:fld>
            <a:endParaRPr kumimoji="1" lang="ja-JP" altLang="en-US"/>
          </a:p>
        </p:txBody>
      </p:sp>
      <p:grpSp>
        <p:nvGrpSpPr>
          <p:cNvPr id="2" name="グループ化 10"/>
          <p:cNvGrpSpPr>
            <a:grpSpLocks/>
          </p:cNvGrpSpPr>
          <p:nvPr/>
        </p:nvGrpSpPr>
        <p:grpSpPr bwMode="auto">
          <a:xfrm>
            <a:off x="115888" y="73025"/>
            <a:ext cx="774700" cy="822325"/>
            <a:chOff x="152400" y="304800"/>
            <a:chExt cx="1219200" cy="1295400"/>
          </a:xfrm>
        </p:grpSpPr>
        <p:sp>
          <p:nvSpPr>
            <p:cNvPr id="173063" name="Line 7"/>
            <p:cNvSpPr>
              <a:spLocks noChangeShapeType="1"/>
            </p:cNvSpPr>
            <p:nvPr/>
          </p:nvSpPr>
          <p:spPr bwMode="auto">
            <a:xfrm flipV="1">
              <a:off x="1371600" y="304800"/>
              <a:ext cx="0" cy="1295400"/>
            </a:xfrm>
            <a:prstGeom prst="line">
              <a:avLst/>
            </a:prstGeom>
            <a:noFill/>
            <a:ln w="38100">
              <a:solidFill>
                <a:schemeClr val="tx2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ja-JP" altLang="en-US">
                <a:ea typeface="ＭＳ Ｐゴシック" pitchFamily="50" charset="-128"/>
              </a:endParaRPr>
            </a:p>
          </p:txBody>
        </p:sp>
        <p:sp>
          <p:nvSpPr>
            <p:cNvPr id="173064" name="Oval 8"/>
            <p:cNvSpPr>
              <a:spLocks noChangeArrowheads="1"/>
            </p:cNvSpPr>
            <p:nvPr/>
          </p:nvSpPr>
          <p:spPr bwMode="auto">
            <a:xfrm>
              <a:off x="152400" y="837465"/>
              <a:ext cx="229849" cy="230071"/>
            </a:xfrm>
            <a:prstGeom prst="ellipse">
              <a:avLst/>
            </a:prstGeom>
            <a:solidFill>
              <a:schemeClr val="tx1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endParaRPr kumimoji="0" lang="ja-JP" altLang="ja-JP" sz="2400">
                <a:latin typeface="Times New Roman" pitchFamily="18" charset="0"/>
                <a:ea typeface="ＭＳ Ｐゴシック" pitchFamily="50" charset="-128"/>
              </a:endParaRPr>
            </a:p>
          </p:txBody>
        </p:sp>
        <p:sp>
          <p:nvSpPr>
            <p:cNvPr id="173065" name="Oval 9"/>
            <p:cNvSpPr>
              <a:spLocks noChangeArrowheads="1"/>
            </p:cNvSpPr>
            <p:nvPr/>
          </p:nvSpPr>
          <p:spPr bwMode="auto">
            <a:xfrm>
              <a:off x="539645" y="837465"/>
              <a:ext cx="229849" cy="230071"/>
            </a:xfrm>
            <a:prstGeom prst="ellipse">
              <a:avLst/>
            </a:prstGeom>
            <a:solidFill>
              <a:schemeClr val="accent1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endParaRPr kumimoji="0" lang="ja-JP" altLang="ja-JP" sz="2400">
                <a:latin typeface="Times New Roman" pitchFamily="18" charset="0"/>
                <a:ea typeface="ＭＳ Ｐゴシック" pitchFamily="50" charset="-128"/>
              </a:endParaRPr>
            </a:p>
          </p:txBody>
        </p:sp>
        <p:sp>
          <p:nvSpPr>
            <p:cNvPr id="173066" name="Oval 10"/>
            <p:cNvSpPr>
              <a:spLocks noChangeArrowheads="1"/>
            </p:cNvSpPr>
            <p:nvPr/>
          </p:nvSpPr>
          <p:spPr bwMode="auto">
            <a:xfrm>
              <a:off x="926892" y="837465"/>
              <a:ext cx="229849" cy="230071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endParaRPr kumimoji="0" lang="ja-JP" altLang="ja-JP" sz="1600">
                <a:latin typeface="Times New Roman" pitchFamily="18" charset="0"/>
                <a:ea typeface="ＭＳ Ｐゴシック" pitchFamily="50" charset="-128"/>
              </a:endParaRP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hf hdr="0"/>
  <p:txStyles>
    <p:titleStyle>
      <a:lvl1pPr algn="l" rtl="0" eaLnBrk="1" fontAlgn="base" hangingPunct="1">
        <a:spcBef>
          <a:spcPct val="0"/>
        </a:spcBef>
        <a:spcAft>
          <a:spcPct val="0"/>
        </a:spcAft>
        <a:defRPr kumimoji="1" sz="3000" i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kumimoji="1" sz="3000" i="1">
          <a:solidFill>
            <a:schemeClr val="tx2"/>
          </a:solidFill>
          <a:latin typeface="Arial" charset="0"/>
          <a:ea typeface="ＭＳ Ｐゴシック" pitchFamily="50" charset="-128"/>
        </a:defRPr>
      </a:lvl2pPr>
      <a:lvl3pPr algn="l" rtl="0" eaLnBrk="1" fontAlgn="base" hangingPunct="1">
        <a:spcBef>
          <a:spcPct val="0"/>
        </a:spcBef>
        <a:spcAft>
          <a:spcPct val="0"/>
        </a:spcAft>
        <a:defRPr kumimoji="1" sz="3000" i="1">
          <a:solidFill>
            <a:schemeClr val="tx2"/>
          </a:solidFill>
          <a:latin typeface="Arial" charset="0"/>
          <a:ea typeface="ＭＳ Ｐゴシック" pitchFamily="50" charset="-128"/>
        </a:defRPr>
      </a:lvl3pPr>
      <a:lvl4pPr algn="l" rtl="0" eaLnBrk="1" fontAlgn="base" hangingPunct="1">
        <a:spcBef>
          <a:spcPct val="0"/>
        </a:spcBef>
        <a:spcAft>
          <a:spcPct val="0"/>
        </a:spcAft>
        <a:defRPr kumimoji="1" sz="3000" i="1">
          <a:solidFill>
            <a:schemeClr val="tx2"/>
          </a:solidFill>
          <a:latin typeface="Arial" charset="0"/>
          <a:ea typeface="ＭＳ Ｐゴシック" pitchFamily="50" charset="-128"/>
        </a:defRPr>
      </a:lvl4pPr>
      <a:lvl5pPr algn="l" rtl="0" eaLnBrk="1" fontAlgn="base" hangingPunct="1">
        <a:spcBef>
          <a:spcPct val="0"/>
        </a:spcBef>
        <a:spcAft>
          <a:spcPct val="0"/>
        </a:spcAft>
        <a:defRPr kumimoji="1" sz="3000" i="1">
          <a:solidFill>
            <a:schemeClr val="tx2"/>
          </a:solidFill>
          <a:latin typeface="Arial" charset="0"/>
          <a:ea typeface="ＭＳ Ｐゴシック" pitchFamily="50" charset="-128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kumimoji="1" sz="3000" i="1">
          <a:solidFill>
            <a:schemeClr val="tx2"/>
          </a:solidFill>
          <a:latin typeface="Arial" charset="0"/>
          <a:ea typeface="ＭＳ Ｐゴシック" pitchFamily="50" charset="-128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kumimoji="1" sz="3000" i="1">
          <a:solidFill>
            <a:schemeClr val="tx2"/>
          </a:solidFill>
          <a:latin typeface="Arial" charset="0"/>
          <a:ea typeface="ＭＳ Ｐゴシック" pitchFamily="50" charset="-128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kumimoji="1" sz="3000" i="1">
          <a:solidFill>
            <a:schemeClr val="tx2"/>
          </a:solidFill>
          <a:latin typeface="Arial" charset="0"/>
          <a:ea typeface="ＭＳ Ｐゴシック" pitchFamily="50" charset="-128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kumimoji="1" sz="3000" i="1">
          <a:solidFill>
            <a:schemeClr val="tx2"/>
          </a:solidFill>
          <a:latin typeface="Arial" charset="0"/>
          <a:ea typeface="ＭＳ Ｐゴシック" pitchFamily="50" charset="-128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SzPct val="70000"/>
        <a:buFont typeface="Wingdings" pitchFamily="2" charset="2"/>
        <a:buChar char="¢"/>
        <a:defRPr kumimoji="1" sz="20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l"/>
        <a:defRPr kumimoji="1" sz="2800">
          <a:solidFill>
            <a:schemeClr val="tx2"/>
          </a:solidFill>
          <a:latin typeface="+mn-lt"/>
          <a:ea typeface="+mn-ea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Char char="•"/>
        <a:defRPr kumimoji="1" sz="1600">
          <a:solidFill>
            <a:schemeClr val="tx2"/>
          </a:solidFill>
          <a:latin typeface="+mn-lt"/>
          <a:ea typeface="+mn-ea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kumimoji="1" sz="1400">
          <a:solidFill>
            <a:schemeClr val="tx2"/>
          </a:solidFill>
          <a:latin typeface="+mn-lt"/>
          <a:ea typeface="+mn-ea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•"/>
        <a:defRPr kumimoji="1" sz="1400">
          <a:solidFill>
            <a:schemeClr val="tx2"/>
          </a:solidFill>
          <a:latin typeface="+mn-lt"/>
          <a:ea typeface="+mn-ea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•"/>
        <a:defRPr kumimoji="1" sz="1400">
          <a:solidFill>
            <a:schemeClr val="tx2"/>
          </a:solidFill>
          <a:latin typeface="+mn-lt"/>
          <a:ea typeface="+mn-ea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•"/>
        <a:defRPr kumimoji="1" sz="1400">
          <a:solidFill>
            <a:schemeClr val="tx2"/>
          </a:solidFill>
          <a:latin typeface="+mn-lt"/>
          <a:ea typeface="+mn-ea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•"/>
        <a:defRPr kumimoji="1" sz="1400">
          <a:solidFill>
            <a:schemeClr val="tx2"/>
          </a:solidFill>
          <a:latin typeface="+mn-lt"/>
          <a:ea typeface="+mn-ea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•"/>
        <a:defRPr kumimoji="1" sz="1400">
          <a:solidFill>
            <a:schemeClr val="tx2"/>
          </a:solidFill>
          <a:latin typeface="+mn-lt"/>
          <a:ea typeface="+mn-ea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wmf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wmf"/><Relationship Id="rId4" Type="http://schemas.openxmlformats.org/officeDocument/2006/relationships/image" Target="../media/image5.w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w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jpeg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2133600" y="785794"/>
            <a:ext cx="6477000" cy="2338406"/>
          </a:xfrm>
        </p:spPr>
        <p:txBody>
          <a:bodyPr/>
          <a:lstStyle/>
          <a:p>
            <a:r>
              <a:rPr lang="en-US" altLang="ja-JP" sz="1400" i="0" dirty="0" smtClean="0"/>
              <a:t>In </a:t>
            </a:r>
            <a:r>
              <a:rPr lang="en-US" altLang="ja-JP" sz="1400" dirty="0" smtClean="0"/>
              <a:t>Proceedings of </a:t>
            </a:r>
            <a:r>
              <a:rPr lang="ja-JP" altLang="en-US" sz="1400" dirty="0" smtClean="0"/>
              <a:t> </a:t>
            </a:r>
            <a:r>
              <a:rPr lang="en-US" altLang="ja-JP" sz="1400" dirty="0" smtClean="0"/>
              <a:t>2009 IEEE International Conference on Software Engineering (ICSE'09), 2009. </a:t>
            </a:r>
            <a:br>
              <a:rPr lang="en-US" altLang="ja-JP" sz="1400" dirty="0" smtClean="0"/>
            </a:br>
            <a:r>
              <a:rPr kumimoji="1" lang="en-US" altLang="ja-JP" dirty="0" smtClean="0"/>
              <a:t/>
            </a:r>
            <a:br>
              <a:rPr kumimoji="1" lang="en-US" altLang="ja-JP" dirty="0" smtClean="0"/>
            </a:br>
            <a:r>
              <a:rPr kumimoji="1" lang="en-US" altLang="ja-JP" dirty="0" smtClean="0"/>
              <a:t>Predicting Build Failures using Social Network Analysis on Developer Communication</a:t>
            </a:r>
            <a:endParaRPr kumimoji="1" lang="ja-JP" altLang="en-US" dirty="0"/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 bwMode="auto">
          <a:xfrm>
            <a:off x="2143108" y="3789378"/>
            <a:ext cx="6477000" cy="185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70000"/>
              <a:buFont typeface="Wingdings" pitchFamily="2" charset="2"/>
              <a:buNone/>
              <a:tabLst/>
              <a:defRPr/>
            </a:pPr>
            <a:r>
              <a:rPr kumimoji="1" lang="en-US" altLang="ja-JP" sz="2400" b="0" i="0" u="none" strike="noStrike" kern="0" cap="none" spc="0" normalizeH="0" baseline="0" noProof="0" dirty="0" err="1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Timo</a:t>
            </a:r>
            <a:r>
              <a:rPr kumimoji="1" lang="en-US" altLang="ja-JP" sz="2400" b="0" i="0" u="none" strike="noStrike" kern="0" cap="none" spc="0" normalizeH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Wolf</a:t>
            </a:r>
            <a:r>
              <a:rPr kumimoji="1" lang="en-US" altLang="ja-JP" sz="24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			</a:t>
            </a:r>
            <a:r>
              <a:rPr kumimoji="1" lang="en-US" altLang="ja-JP" sz="20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SIEMENS</a:t>
            </a:r>
            <a:r>
              <a:rPr kumimoji="1" lang="en-US" altLang="ja-JP" sz="2000" b="0" i="0" u="none" strike="noStrike" kern="0" cap="none" spc="0" normalizeH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AG</a:t>
            </a:r>
            <a:endParaRPr kumimoji="1" lang="en-US" altLang="ja-JP" sz="2000" b="0" i="0" u="none" strike="noStrike" kern="0" cap="none" spc="0" normalizeH="0" baseline="0" noProof="0" dirty="0" smtClean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70000"/>
              <a:buFont typeface="Wingdings" pitchFamily="2" charset="2"/>
              <a:buNone/>
              <a:tabLst/>
              <a:defRPr/>
            </a:pPr>
            <a:r>
              <a:rPr kumimoji="1" lang="en-US" altLang="ja-JP" sz="24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Adrian</a:t>
            </a:r>
            <a:r>
              <a:rPr kumimoji="1" lang="en-US" altLang="ja-JP" sz="2400" b="0" i="0" u="none" strike="noStrike" kern="0" cap="none" spc="0" normalizeH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1" lang="en-US" altLang="ja-JP" sz="2400" b="0" i="0" u="none" strike="noStrike" kern="0" cap="none" spc="0" normalizeH="0" noProof="0" dirty="0" err="1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Schroter</a:t>
            </a:r>
            <a:r>
              <a:rPr kumimoji="1" lang="en-US" altLang="ja-JP" sz="2400" b="0" i="0" u="none" strike="noStrike" kern="0" cap="none" spc="0" normalizeH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	</a:t>
            </a:r>
            <a:r>
              <a:rPr kumimoji="1" lang="en-US" altLang="ja-JP" sz="24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	</a:t>
            </a:r>
            <a:r>
              <a:rPr kumimoji="1" lang="en-US" altLang="ja-JP" sz="20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University</a:t>
            </a:r>
            <a:r>
              <a:rPr kumimoji="1" lang="en-US" altLang="ja-JP" sz="2000" b="0" i="0" u="none" strike="noStrike" kern="0" cap="none" spc="0" normalizeH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of Victoria</a:t>
            </a:r>
            <a:endParaRPr kumimoji="1" lang="en-US" altLang="ja-JP" sz="2000" b="0" i="0" u="none" strike="noStrike" kern="0" cap="none" spc="0" normalizeH="0" baseline="0" noProof="0" dirty="0" smtClean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lvl="0" fontAlgn="base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70000"/>
              <a:defRPr/>
            </a:pPr>
            <a:r>
              <a:rPr kumimoji="1" lang="en-US" altLang="ja-JP" sz="24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Daniela</a:t>
            </a:r>
            <a:r>
              <a:rPr kumimoji="1" lang="en-US" altLang="ja-JP" sz="2400" b="0" i="0" u="none" strike="noStrike" kern="0" cap="none" spc="0" normalizeH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1" lang="en-US" altLang="ja-JP" sz="2400" b="0" i="0" u="none" strike="noStrike" kern="0" cap="none" spc="0" normalizeH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Damian		</a:t>
            </a:r>
            <a:endParaRPr kumimoji="1" lang="en-US" altLang="ja-JP" sz="2000" b="0" i="0" u="none" strike="noStrike" kern="0" cap="none" spc="0" normalizeH="0" noProof="0" dirty="0" smtClean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lvl="0" fontAlgn="base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70000"/>
              <a:defRPr/>
            </a:pPr>
            <a:r>
              <a:rPr lang="en-US" altLang="ja-JP" sz="2400" kern="0" baseline="0" dirty="0" err="1" smtClean="0">
                <a:solidFill>
                  <a:schemeClr val="tx2"/>
                </a:solidFill>
              </a:rPr>
              <a:t>Thanh</a:t>
            </a:r>
            <a:r>
              <a:rPr lang="en-US" altLang="ja-JP" sz="2400" kern="0" dirty="0" smtClean="0">
                <a:solidFill>
                  <a:schemeClr val="tx2"/>
                </a:solidFill>
              </a:rPr>
              <a:t> </a:t>
            </a:r>
            <a:r>
              <a:rPr lang="en-US" altLang="ja-JP" sz="2400" kern="0" dirty="0" smtClean="0">
                <a:solidFill>
                  <a:schemeClr val="tx2"/>
                </a:solidFill>
              </a:rPr>
              <a:t>Nguyen	</a:t>
            </a:r>
            <a:r>
              <a:rPr lang="en-US" altLang="ja-JP" sz="2400" kern="0" dirty="0" smtClean="0">
                <a:solidFill>
                  <a:schemeClr val="tx2"/>
                </a:solidFill>
              </a:rPr>
              <a:t>	</a:t>
            </a:r>
            <a:endParaRPr kumimoji="1" lang="en-US" altLang="ja-JP" sz="2000" b="0" i="0" u="none" strike="noStrike" kern="0" cap="none" spc="0" normalizeH="0" baseline="0" noProof="0" dirty="0" smtClean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日付プレースホル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kumimoji="1" lang="en-US" altLang="ja-JP" smtClean="0"/>
              <a:t>2009/9/10</a:t>
            </a:r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930262-AC24-488E-BE8D-AA5783E8D12A}" type="slidenum">
              <a:rPr kumimoji="1" lang="ja-JP" altLang="en-US" smtClean="0"/>
              <a:pPr/>
              <a:t>1</a:t>
            </a:fld>
            <a:endParaRPr kumimoji="1" lang="ja-JP" altLang="en-US"/>
          </a:p>
        </p:txBody>
      </p:sp>
      <p:sp>
        <p:nvSpPr>
          <p:cNvPr id="7" name="フッター プレースホルダ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en-US" altLang="ja-JP" smtClean="0"/>
              <a:t>Predicting Build Failures using SNA on Developer Communication</a:t>
            </a:r>
            <a:endParaRPr kumimoji="1" lang="ja-JP" altLang="en-US"/>
          </a:p>
        </p:txBody>
      </p:sp>
      <p:sp>
        <p:nvSpPr>
          <p:cNvPr id="8" name="Text Box 6"/>
          <p:cNvSpPr txBox="1">
            <a:spLocks noChangeArrowheads="1"/>
          </p:cNvSpPr>
          <p:nvPr/>
        </p:nvSpPr>
        <p:spPr bwMode="auto">
          <a:xfrm>
            <a:off x="5688013" y="115888"/>
            <a:ext cx="3276600" cy="369332"/>
          </a:xfrm>
          <a:prstGeom prst="rect">
            <a:avLst/>
          </a:prstGeom>
          <a:noFill/>
          <a:ln w="12700" cap="sq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ja-JP" altLang="en-US" dirty="0"/>
              <a:t>論文紹介</a:t>
            </a:r>
            <a:r>
              <a:rPr lang="ja-JP" altLang="en-US" dirty="0" smtClean="0"/>
              <a:t>（大澤）</a:t>
            </a:r>
            <a:r>
              <a:rPr lang="en-US" altLang="ja-JP" dirty="0" smtClean="0"/>
              <a:t>2009/09/10</a:t>
            </a:r>
            <a:endParaRPr lang="en-US" altLang="ja-JP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コンテンツ プレースホルダ 1"/>
          <p:cNvSpPr>
            <a:spLocks noGrp="1"/>
          </p:cNvSpPr>
          <p:nvPr>
            <p:ph idx="1"/>
          </p:nvPr>
        </p:nvSpPr>
        <p:spPr>
          <a:xfrm>
            <a:off x="152400" y="3621109"/>
            <a:ext cx="8515350" cy="1593841"/>
          </a:xfrm>
        </p:spPr>
        <p:txBody>
          <a:bodyPr/>
          <a:lstStyle/>
          <a:p>
            <a:r>
              <a:rPr lang="ja-JP" altLang="en-US" dirty="0" smtClean="0"/>
              <a:t>分散開発や規模の大きな開発ではコミュニケーションをとるのが難しくなる</a:t>
            </a:r>
            <a:endParaRPr lang="en-US" altLang="ja-JP" dirty="0" smtClean="0"/>
          </a:p>
          <a:p>
            <a:r>
              <a:rPr lang="ja-JP" altLang="en-US" dirty="0" smtClean="0"/>
              <a:t>コミュニケーションの問題が</a:t>
            </a:r>
            <a:r>
              <a:rPr lang="en-US" altLang="ja-JP" dirty="0" smtClean="0"/>
              <a:t>coordination</a:t>
            </a:r>
            <a:r>
              <a:rPr lang="ja-JP" altLang="en-US" dirty="0" smtClean="0"/>
              <a:t>や統合の失敗を導く</a:t>
            </a:r>
            <a:endParaRPr lang="en-US" altLang="ja-JP" dirty="0" smtClean="0"/>
          </a:p>
          <a:p>
            <a:endParaRPr lang="en-US" altLang="ja-JP" dirty="0" smtClean="0"/>
          </a:p>
          <a:p>
            <a:endParaRPr lang="en-US" altLang="ja-JP" dirty="0" smtClean="0"/>
          </a:p>
        </p:txBody>
      </p:sp>
      <p:sp>
        <p:nvSpPr>
          <p:cNvPr id="3" name="タイトル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 smtClean="0"/>
              <a:t>Introduction</a:t>
            </a:r>
            <a:endParaRPr kumimoji="1" lang="ja-JP" altLang="en-US" dirty="0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kumimoji="1" lang="en-US" altLang="ja-JP" smtClean="0"/>
              <a:t>2009/9/10</a:t>
            </a:r>
            <a:endParaRPr kumimoji="1" lang="ja-JP" altLang="en-US"/>
          </a:p>
        </p:txBody>
      </p:sp>
      <p:sp>
        <p:nvSpPr>
          <p:cNvPr id="5" name="スライド番号プレースホル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930262-AC24-488E-BE8D-AA5783E8D12A}" type="slidenum">
              <a:rPr kumimoji="1" lang="ja-JP" altLang="en-US" smtClean="0"/>
              <a:pPr/>
              <a:t>2</a:t>
            </a:fld>
            <a:endParaRPr kumimoji="1" lang="ja-JP" altLang="en-US"/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en-US" altLang="ja-JP" smtClean="0"/>
              <a:t>Predicting Build Failures using SNA on Developer Communication</a:t>
            </a:r>
            <a:endParaRPr kumimoji="1" lang="ja-JP" altLang="en-US" dirty="0"/>
          </a:p>
        </p:txBody>
      </p:sp>
      <p:pic>
        <p:nvPicPr>
          <p:cNvPr id="1026" name="Picture 2" descr="C:\Documents and Settings\Administrator\My Documents\My Pictures\Microsoft クリップ オーガナイザ\j0431640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41367" y="1142984"/>
            <a:ext cx="1061897" cy="1061897"/>
          </a:xfrm>
          <a:prstGeom prst="rect">
            <a:avLst/>
          </a:prstGeom>
          <a:noFill/>
        </p:spPr>
      </p:pic>
      <p:pic>
        <p:nvPicPr>
          <p:cNvPr id="1027" name="Picture 3" descr="C:\Documents and Settings\Administrator\My Documents\My Pictures\Microsoft クリップ オーガナイザ\j0431641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 flipH="1">
            <a:off x="769929" y="2428868"/>
            <a:ext cx="1046176" cy="1046176"/>
          </a:xfrm>
          <a:prstGeom prst="rect">
            <a:avLst/>
          </a:prstGeom>
          <a:noFill/>
        </p:spPr>
      </p:pic>
      <p:pic>
        <p:nvPicPr>
          <p:cNvPr id="1028" name="Picture 4" descr="C:\Documents and Settings\Administrator\Local Settings\Temporary Internet Files\Content.IE5\4Z2BU9QL\MCj04414540000[1]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698755" y="1071546"/>
            <a:ext cx="1373179" cy="1373179"/>
          </a:xfrm>
          <a:prstGeom prst="rect">
            <a:avLst/>
          </a:prstGeom>
          <a:noFill/>
        </p:spPr>
      </p:pic>
      <p:pic>
        <p:nvPicPr>
          <p:cNvPr id="10" name="Picture 4" descr="C:\Documents and Settings\Administrator\Local Settings\Temporary Internet Files\Content.IE5\4Z2BU9QL\MCj04414540000[1]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814607" y="2357430"/>
            <a:ext cx="1373179" cy="1373179"/>
          </a:xfrm>
          <a:prstGeom prst="rect">
            <a:avLst/>
          </a:prstGeom>
          <a:noFill/>
        </p:spPr>
      </p:pic>
      <p:sp>
        <p:nvSpPr>
          <p:cNvPr id="12" name="正方形/長方形 11"/>
          <p:cNvSpPr/>
          <p:nvPr/>
        </p:nvSpPr>
        <p:spPr>
          <a:xfrm rot="20798792">
            <a:off x="3391641" y="2854222"/>
            <a:ext cx="633508" cy="369332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ja-JP" b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java</a:t>
            </a:r>
            <a:endParaRPr lang="ja-JP" altLang="en-US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13" name="正方形/長方形 12"/>
          <p:cNvSpPr/>
          <p:nvPr/>
        </p:nvSpPr>
        <p:spPr>
          <a:xfrm rot="20798792">
            <a:off x="3304345" y="1568339"/>
            <a:ext cx="633508" cy="369332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ja-JP" b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java</a:t>
            </a:r>
            <a:endParaRPr lang="ja-JP" altLang="en-US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cxnSp>
        <p:nvCxnSpPr>
          <p:cNvPr id="15" name="直線矢印コネクタ 14"/>
          <p:cNvCxnSpPr/>
          <p:nvPr/>
        </p:nvCxnSpPr>
        <p:spPr bwMode="auto">
          <a:xfrm>
            <a:off x="2127251" y="1571612"/>
            <a:ext cx="642942" cy="1588"/>
          </a:xfrm>
          <a:prstGeom prst="straightConnector1">
            <a:avLst/>
          </a:prstGeom>
          <a:solidFill>
            <a:schemeClr val="accent1"/>
          </a:solidFill>
          <a:ln w="63500" cap="rnd" cmpd="sng" algn="ctr">
            <a:solidFill>
              <a:schemeClr val="tx1"/>
            </a:solidFill>
            <a:prstDash val="solid"/>
            <a:round/>
            <a:headEnd type="none" w="sm" len="sm"/>
            <a:tailEnd type="arrow"/>
          </a:ln>
          <a:effectLst/>
        </p:spPr>
      </p:cxnSp>
      <p:cxnSp>
        <p:nvCxnSpPr>
          <p:cNvPr id="18" name="直線矢印コネクタ 17"/>
          <p:cNvCxnSpPr/>
          <p:nvPr/>
        </p:nvCxnSpPr>
        <p:spPr bwMode="auto">
          <a:xfrm>
            <a:off x="2127251" y="2928934"/>
            <a:ext cx="642942" cy="1588"/>
          </a:xfrm>
          <a:prstGeom prst="straightConnector1">
            <a:avLst/>
          </a:prstGeom>
          <a:solidFill>
            <a:schemeClr val="accent1"/>
          </a:solidFill>
          <a:ln w="63500" cap="rnd" cmpd="sng" algn="ctr">
            <a:solidFill>
              <a:schemeClr val="tx1"/>
            </a:solidFill>
            <a:prstDash val="solid"/>
            <a:round/>
            <a:headEnd type="none" w="sm" len="sm"/>
            <a:tailEnd type="arrow"/>
          </a:ln>
          <a:effectLst/>
        </p:spPr>
      </p:cxnSp>
      <p:cxnSp>
        <p:nvCxnSpPr>
          <p:cNvPr id="19" name="直線矢印コネクタ 18"/>
          <p:cNvCxnSpPr/>
          <p:nvPr/>
        </p:nvCxnSpPr>
        <p:spPr bwMode="auto">
          <a:xfrm>
            <a:off x="4429124" y="1500174"/>
            <a:ext cx="2214578" cy="500066"/>
          </a:xfrm>
          <a:prstGeom prst="straightConnector1">
            <a:avLst/>
          </a:prstGeom>
          <a:solidFill>
            <a:schemeClr val="accent1"/>
          </a:solidFill>
          <a:ln w="63500" cap="rnd" cmpd="sng" algn="ctr">
            <a:solidFill>
              <a:schemeClr val="tx1"/>
            </a:solidFill>
            <a:prstDash val="solid"/>
            <a:round/>
            <a:headEnd type="none" w="sm" len="sm"/>
            <a:tailEnd type="arrow"/>
          </a:ln>
          <a:effectLst/>
        </p:spPr>
      </p:cxnSp>
      <p:cxnSp>
        <p:nvCxnSpPr>
          <p:cNvPr id="30" name="直線矢印コネクタ 29"/>
          <p:cNvCxnSpPr/>
          <p:nvPr/>
        </p:nvCxnSpPr>
        <p:spPr bwMode="auto">
          <a:xfrm flipV="1">
            <a:off x="4357686" y="2357430"/>
            <a:ext cx="2286016" cy="428628"/>
          </a:xfrm>
          <a:prstGeom prst="straightConnector1">
            <a:avLst/>
          </a:prstGeom>
          <a:solidFill>
            <a:schemeClr val="accent1"/>
          </a:solidFill>
          <a:ln w="63500" cap="rnd" cmpd="sng" algn="ctr">
            <a:solidFill>
              <a:schemeClr val="tx1"/>
            </a:solidFill>
            <a:prstDash val="solid"/>
            <a:round/>
            <a:headEnd type="none" w="sm" len="sm"/>
            <a:tailEnd type="arrow"/>
          </a:ln>
          <a:effectLst/>
        </p:spPr>
      </p:cxnSp>
      <p:pic>
        <p:nvPicPr>
          <p:cNvPr id="1029" name="Picture 5" descr="C:\Documents and Settings\Administrator\Local Settings\Temporary Internet Files\Content.IE5\4Z2BU9QL\MCj04289670000[1].wmf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 rot="17854850" flipV="1">
            <a:off x="4679850" y="2398346"/>
            <a:ext cx="1289665" cy="379919"/>
          </a:xfrm>
          <a:prstGeom prst="rect">
            <a:avLst/>
          </a:prstGeom>
          <a:noFill/>
        </p:spPr>
      </p:pic>
      <p:sp>
        <p:nvSpPr>
          <p:cNvPr id="33" name="テキスト ボックス 32"/>
          <p:cNvSpPr txBox="1"/>
          <p:nvPr/>
        </p:nvSpPr>
        <p:spPr>
          <a:xfrm>
            <a:off x="6858016" y="1785926"/>
            <a:ext cx="207170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dirty="0" smtClean="0"/>
              <a:t>Build Failure</a:t>
            </a:r>
          </a:p>
          <a:p>
            <a:r>
              <a:rPr kumimoji="1" lang="en-US" altLang="ja-JP" dirty="0" smtClean="0"/>
              <a:t>-</a:t>
            </a:r>
            <a:r>
              <a:rPr kumimoji="1" lang="ja-JP" altLang="en-US" dirty="0" smtClean="0"/>
              <a:t>コンパイルエラー</a:t>
            </a:r>
            <a:endParaRPr kumimoji="1" lang="en-US" altLang="ja-JP" dirty="0" smtClean="0"/>
          </a:p>
          <a:p>
            <a:r>
              <a:rPr kumimoji="1" lang="en-US" altLang="ja-JP" dirty="0" smtClean="0"/>
              <a:t>-</a:t>
            </a:r>
            <a:r>
              <a:rPr kumimoji="1" lang="ja-JP" altLang="en-US" dirty="0" smtClean="0"/>
              <a:t>テスト</a:t>
            </a:r>
            <a:r>
              <a:rPr lang="ja-JP" altLang="en-US" dirty="0"/>
              <a:t>失敗</a:t>
            </a:r>
            <a:endParaRPr kumimoji="1" lang="ja-JP" altLang="en-US" dirty="0"/>
          </a:p>
        </p:txBody>
      </p:sp>
      <p:sp>
        <p:nvSpPr>
          <p:cNvPr id="20" name="テキスト ボックス 19"/>
          <p:cNvSpPr txBox="1"/>
          <p:nvPr/>
        </p:nvSpPr>
        <p:spPr>
          <a:xfrm>
            <a:off x="214282" y="5286388"/>
            <a:ext cx="8699818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2400" b="1" dirty="0" smtClean="0"/>
              <a:t>どのようなコミュニケーションが</a:t>
            </a:r>
            <a:r>
              <a:rPr lang="en-US" altLang="ja-JP" sz="2400" b="1" dirty="0" smtClean="0"/>
              <a:t>coordination</a:t>
            </a:r>
            <a:r>
              <a:rPr lang="ja-JP" altLang="en-US" sz="2400" b="1" dirty="0" smtClean="0"/>
              <a:t>を効果的にし、</a:t>
            </a:r>
            <a:endParaRPr lang="en-US" altLang="ja-JP" sz="2400" b="1" dirty="0" smtClean="0"/>
          </a:p>
          <a:p>
            <a:r>
              <a:rPr lang="en-US" altLang="ja-JP" sz="2400" b="1" dirty="0" smtClean="0"/>
              <a:t>							</a:t>
            </a:r>
            <a:r>
              <a:rPr lang="ja-JP" altLang="en-US" sz="2400" b="1" dirty="0" smtClean="0"/>
              <a:t>成功させるのか</a:t>
            </a:r>
            <a:endParaRPr lang="en-US" altLang="ja-JP" sz="2400" b="1" dirty="0" smtClean="0"/>
          </a:p>
          <a:p>
            <a:endParaRPr kumimoji="1" lang="ja-JP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コンテンツ プレースホルダ 1"/>
          <p:cNvSpPr>
            <a:spLocks noGrp="1"/>
          </p:cNvSpPr>
          <p:nvPr>
            <p:ph idx="1"/>
          </p:nvPr>
        </p:nvSpPr>
        <p:spPr>
          <a:xfrm>
            <a:off x="152400" y="4143380"/>
            <a:ext cx="8515350" cy="2165345"/>
          </a:xfrm>
        </p:spPr>
        <p:txBody>
          <a:bodyPr/>
          <a:lstStyle/>
          <a:p>
            <a:r>
              <a:rPr kumimoji="1" lang="en-US" altLang="ja-JP" dirty="0" smtClean="0"/>
              <a:t>RQ1</a:t>
            </a:r>
            <a:endParaRPr lang="en-US" altLang="ja-JP" dirty="0" smtClean="0"/>
          </a:p>
          <a:p>
            <a:pPr lvl="1"/>
            <a:r>
              <a:rPr kumimoji="1" lang="ja-JP" altLang="en-US" sz="2400" dirty="0" smtClean="0"/>
              <a:t>単一のコミュニケーション尺度で統合の失敗を予測できるか</a:t>
            </a:r>
            <a:endParaRPr kumimoji="1" lang="en-US" altLang="ja-JP" sz="2400" dirty="0" smtClean="0"/>
          </a:p>
        </p:txBody>
      </p:sp>
      <p:sp>
        <p:nvSpPr>
          <p:cNvPr id="3" name="タイトル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 smtClean="0"/>
              <a:t>Research Question 1</a:t>
            </a:r>
            <a:endParaRPr kumimoji="1" lang="ja-JP" altLang="en-US" dirty="0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kumimoji="1" lang="en-US" altLang="ja-JP" smtClean="0"/>
              <a:t>2009/9/10</a:t>
            </a:r>
            <a:endParaRPr kumimoji="1" lang="ja-JP" altLang="en-US"/>
          </a:p>
        </p:txBody>
      </p:sp>
      <p:sp>
        <p:nvSpPr>
          <p:cNvPr id="5" name="スライド番号プレースホル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930262-AC24-488E-BE8D-AA5783E8D12A}" type="slidenum">
              <a:rPr kumimoji="1" lang="ja-JP" altLang="en-US" smtClean="0"/>
              <a:pPr/>
              <a:t>3</a:t>
            </a:fld>
            <a:endParaRPr kumimoji="1" lang="ja-JP" altLang="en-US"/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en-US" altLang="ja-JP" smtClean="0"/>
              <a:t>Predicting Build Failures using SNA on Developer Communication</a:t>
            </a:r>
            <a:endParaRPr kumimoji="1" lang="ja-JP" altLang="en-US"/>
          </a:p>
        </p:txBody>
      </p:sp>
      <p:pic>
        <p:nvPicPr>
          <p:cNvPr id="2052" name="Picture 4" descr="C:\Documents and Settings\Administrator\My Documents\My Pictures\Microsoft クリップ オーガナイザ\j0431641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 flipH="1">
            <a:off x="1571604" y="1857364"/>
            <a:ext cx="714380" cy="714380"/>
          </a:xfrm>
          <a:prstGeom prst="rect">
            <a:avLst/>
          </a:prstGeom>
          <a:noFill/>
        </p:spPr>
      </p:pic>
      <p:pic>
        <p:nvPicPr>
          <p:cNvPr id="12" name="Picture 4" descr="C:\Documents and Settings\Administrator\My Documents\My Pictures\Microsoft クリップ オーガナイザ\j0431641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 flipH="1">
            <a:off x="2500298" y="2786058"/>
            <a:ext cx="714380" cy="714380"/>
          </a:xfrm>
          <a:prstGeom prst="rect">
            <a:avLst/>
          </a:prstGeom>
          <a:noFill/>
        </p:spPr>
      </p:pic>
      <p:pic>
        <p:nvPicPr>
          <p:cNvPr id="13" name="Picture 4" descr="C:\Documents and Settings\Administrator\My Documents\My Pictures\Microsoft クリップ オーガナイザ\j0431641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 flipH="1">
            <a:off x="2500298" y="1071546"/>
            <a:ext cx="714380" cy="714380"/>
          </a:xfrm>
          <a:prstGeom prst="rect">
            <a:avLst/>
          </a:prstGeom>
          <a:noFill/>
        </p:spPr>
      </p:pic>
      <p:pic>
        <p:nvPicPr>
          <p:cNvPr id="14" name="Picture 4" descr="C:\Documents and Settings\Administrator\My Documents\My Pictures\Microsoft クリップ オーガナイザ\j0431641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 flipH="1">
            <a:off x="714348" y="2786058"/>
            <a:ext cx="714380" cy="714380"/>
          </a:xfrm>
          <a:prstGeom prst="rect">
            <a:avLst/>
          </a:prstGeom>
          <a:noFill/>
        </p:spPr>
      </p:pic>
      <p:pic>
        <p:nvPicPr>
          <p:cNvPr id="15" name="Picture 4" descr="C:\Documents and Settings\Administrator\My Documents\My Pictures\Microsoft クリップ オーガナイザ\j0431641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 flipH="1">
            <a:off x="714348" y="1071546"/>
            <a:ext cx="714380" cy="714380"/>
          </a:xfrm>
          <a:prstGeom prst="rect">
            <a:avLst/>
          </a:prstGeom>
          <a:noFill/>
        </p:spPr>
      </p:pic>
      <p:cxnSp>
        <p:nvCxnSpPr>
          <p:cNvPr id="24" name="直線コネクタ 23"/>
          <p:cNvCxnSpPr>
            <a:stCxn id="15" idx="2"/>
            <a:endCxn id="14" idx="0"/>
          </p:cNvCxnSpPr>
          <p:nvPr/>
        </p:nvCxnSpPr>
        <p:spPr bwMode="auto">
          <a:xfrm rot="5400000">
            <a:off x="571472" y="2285992"/>
            <a:ext cx="1000132" cy="1588"/>
          </a:xfrm>
          <a:prstGeom prst="line">
            <a:avLst/>
          </a:prstGeom>
          <a:solidFill>
            <a:schemeClr val="accent1"/>
          </a:solidFill>
          <a:ln w="25400" cap="sq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</p:cxnSp>
      <p:cxnSp>
        <p:nvCxnSpPr>
          <p:cNvPr id="28" name="直線コネクタ 27"/>
          <p:cNvCxnSpPr>
            <a:stCxn id="15" idx="1"/>
            <a:endCxn id="13" idx="3"/>
          </p:cNvCxnSpPr>
          <p:nvPr/>
        </p:nvCxnSpPr>
        <p:spPr bwMode="auto">
          <a:xfrm>
            <a:off x="1428728" y="1428736"/>
            <a:ext cx="1071570" cy="1588"/>
          </a:xfrm>
          <a:prstGeom prst="line">
            <a:avLst/>
          </a:prstGeom>
          <a:solidFill>
            <a:schemeClr val="accent1"/>
          </a:solidFill>
          <a:ln w="25400" cap="sq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</p:cxnSp>
      <p:cxnSp>
        <p:nvCxnSpPr>
          <p:cNvPr id="31" name="直線コネクタ 30"/>
          <p:cNvCxnSpPr>
            <a:stCxn id="13" idx="2"/>
            <a:endCxn id="12" idx="0"/>
          </p:cNvCxnSpPr>
          <p:nvPr/>
        </p:nvCxnSpPr>
        <p:spPr bwMode="auto">
          <a:xfrm rot="5400000">
            <a:off x="2357422" y="2285992"/>
            <a:ext cx="1000132" cy="1588"/>
          </a:xfrm>
          <a:prstGeom prst="line">
            <a:avLst/>
          </a:prstGeom>
          <a:solidFill>
            <a:schemeClr val="accent1"/>
          </a:solidFill>
          <a:ln w="25400" cap="sq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</p:cxnSp>
      <p:cxnSp>
        <p:nvCxnSpPr>
          <p:cNvPr id="34" name="直線コネクタ 33"/>
          <p:cNvCxnSpPr>
            <a:stCxn id="12" idx="3"/>
            <a:endCxn id="14" idx="1"/>
          </p:cNvCxnSpPr>
          <p:nvPr/>
        </p:nvCxnSpPr>
        <p:spPr bwMode="auto">
          <a:xfrm rot="10800000">
            <a:off x="1428728" y="3143248"/>
            <a:ext cx="1071570" cy="1588"/>
          </a:xfrm>
          <a:prstGeom prst="line">
            <a:avLst/>
          </a:prstGeom>
          <a:solidFill>
            <a:schemeClr val="accent1"/>
          </a:solidFill>
          <a:ln w="25400" cap="sq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</p:cxnSp>
      <p:cxnSp>
        <p:nvCxnSpPr>
          <p:cNvPr id="39" name="直線コネクタ 38"/>
          <p:cNvCxnSpPr/>
          <p:nvPr/>
        </p:nvCxnSpPr>
        <p:spPr bwMode="auto">
          <a:xfrm rot="16200000" flipH="1">
            <a:off x="1428728" y="1714488"/>
            <a:ext cx="285752" cy="285752"/>
          </a:xfrm>
          <a:prstGeom prst="line">
            <a:avLst/>
          </a:prstGeom>
          <a:solidFill>
            <a:schemeClr val="accent1"/>
          </a:solidFill>
          <a:ln w="25400" cap="sq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</p:cxnSp>
      <p:cxnSp>
        <p:nvCxnSpPr>
          <p:cNvPr id="41" name="直線コネクタ 40"/>
          <p:cNvCxnSpPr/>
          <p:nvPr/>
        </p:nvCxnSpPr>
        <p:spPr bwMode="auto">
          <a:xfrm rot="5400000" flipH="1" flipV="1">
            <a:off x="1428728" y="2571744"/>
            <a:ext cx="285752" cy="285752"/>
          </a:xfrm>
          <a:prstGeom prst="line">
            <a:avLst/>
          </a:prstGeom>
          <a:solidFill>
            <a:schemeClr val="accent1"/>
          </a:solidFill>
          <a:ln w="25400" cap="sq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</p:cxnSp>
      <p:cxnSp>
        <p:nvCxnSpPr>
          <p:cNvPr id="43" name="直線コネクタ 42"/>
          <p:cNvCxnSpPr/>
          <p:nvPr/>
        </p:nvCxnSpPr>
        <p:spPr bwMode="auto">
          <a:xfrm rot="10800000" flipV="1">
            <a:off x="2214546" y="1714488"/>
            <a:ext cx="428628" cy="285752"/>
          </a:xfrm>
          <a:prstGeom prst="line">
            <a:avLst/>
          </a:prstGeom>
          <a:solidFill>
            <a:schemeClr val="accent1"/>
          </a:solidFill>
          <a:ln w="25400" cap="sq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</p:cxnSp>
      <p:cxnSp>
        <p:nvCxnSpPr>
          <p:cNvPr id="45" name="直線コネクタ 44"/>
          <p:cNvCxnSpPr/>
          <p:nvPr/>
        </p:nvCxnSpPr>
        <p:spPr bwMode="auto">
          <a:xfrm>
            <a:off x="2214546" y="2571744"/>
            <a:ext cx="357190" cy="285752"/>
          </a:xfrm>
          <a:prstGeom prst="line">
            <a:avLst/>
          </a:prstGeom>
          <a:solidFill>
            <a:schemeClr val="accent1"/>
          </a:solidFill>
          <a:ln w="25400" cap="sq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</p:cxnSp>
      <p:sp>
        <p:nvSpPr>
          <p:cNvPr id="60" name="角丸四角形 59"/>
          <p:cNvSpPr/>
          <p:nvPr/>
        </p:nvSpPr>
        <p:spPr bwMode="auto">
          <a:xfrm>
            <a:off x="3929058" y="3143248"/>
            <a:ext cx="1143008" cy="428628"/>
          </a:xfrm>
          <a:prstGeom prst="roundRect">
            <a:avLst/>
          </a:prstGeom>
          <a:solidFill>
            <a:schemeClr val="accent1"/>
          </a:solidFill>
          <a:ln w="12700" cap="sq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ja-JP" alt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pitchFamily="50" charset="-128"/>
              </a:rPr>
              <a:t>密度</a:t>
            </a:r>
            <a:r>
              <a:rPr kumimoji="1" lang="en-US" altLang="ja-JP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pitchFamily="50" charset="-128"/>
              </a:rPr>
              <a:t>=0.8</a:t>
            </a:r>
            <a:endParaRPr kumimoji="1" lang="ja-JP" alt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50" charset="-128"/>
            </a:endParaRPr>
          </a:p>
        </p:txBody>
      </p:sp>
      <p:grpSp>
        <p:nvGrpSpPr>
          <p:cNvPr id="97" name="グループ化 96"/>
          <p:cNvGrpSpPr/>
          <p:nvPr/>
        </p:nvGrpSpPr>
        <p:grpSpPr>
          <a:xfrm>
            <a:off x="4000496" y="1071546"/>
            <a:ext cx="1015989" cy="1015989"/>
            <a:chOff x="2643174" y="1643050"/>
            <a:chExt cx="1015989" cy="1015989"/>
          </a:xfrm>
        </p:grpSpPr>
        <p:pic>
          <p:nvPicPr>
            <p:cNvPr id="62" name="Picture 4" descr="C:\Documents and Settings\Administrator\Local Settings\Temporary Internet Files\Content.IE5\4Z2BU9QL\MCj04414540000[1].png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2643174" y="1643050"/>
              <a:ext cx="1015989" cy="1015989"/>
            </a:xfrm>
            <a:prstGeom prst="rect">
              <a:avLst/>
            </a:prstGeom>
            <a:noFill/>
          </p:spPr>
        </p:pic>
        <p:sp>
          <p:nvSpPr>
            <p:cNvPr id="63" name="正方形/長方形 62"/>
            <p:cNvSpPr/>
            <p:nvPr/>
          </p:nvSpPr>
          <p:spPr>
            <a:xfrm rot="20798792">
              <a:off x="3097008" y="1982991"/>
              <a:ext cx="501678" cy="276999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en-US" altLang="ja-JP" sz="1200" b="1" cap="none" spc="0" dirty="0" smtClean="0">
                  <a:ln w="12700">
                    <a:solidFill>
                      <a:schemeClr val="tx2">
                        <a:satMod val="155000"/>
                      </a:schemeClr>
                    </a:solidFill>
                    <a:prstDash val="solid"/>
                  </a:ln>
                  <a:solidFill>
                    <a:srgbClr val="FF0000"/>
                  </a:solidFill>
                  <a:effectLst>
                    <a:outerShdw blurRad="41275" dist="20320" dir="1800000" algn="tl" rotWithShape="0">
                      <a:srgbClr val="000000">
                        <a:alpha val="40000"/>
                      </a:srgbClr>
                    </a:outerShdw>
                  </a:effectLst>
                </a:rPr>
                <a:t>java</a:t>
              </a:r>
              <a:endParaRPr lang="ja-JP" altLang="en-US" sz="1200" b="1" cap="none" spc="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endParaRPr>
            </a:p>
          </p:txBody>
        </p:sp>
      </p:grpSp>
      <p:cxnSp>
        <p:nvCxnSpPr>
          <p:cNvPr id="121" name="直線矢印コネクタ 120"/>
          <p:cNvCxnSpPr/>
          <p:nvPr/>
        </p:nvCxnSpPr>
        <p:spPr bwMode="auto">
          <a:xfrm>
            <a:off x="5286380" y="1785926"/>
            <a:ext cx="642942" cy="1588"/>
          </a:xfrm>
          <a:prstGeom prst="straightConnector1">
            <a:avLst/>
          </a:prstGeom>
          <a:solidFill>
            <a:schemeClr val="accent1"/>
          </a:solidFill>
          <a:ln w="63500" cap="rnd" cmpd="sng" algn="ctr">
            <a:solidFill>
              <a:schemeClr val="tx1"/>
            </a:solidFill>
            <a:prstDash val="solid"/>
            <a:round/>
            <a:headEnd type="none" w="sm" len="sm"/>
            <a:tailEnd type="arrow"/>
          </a:ln>
          <a:effectLst/>
        </p:spPr>
      </p:cxnSp>
      <p:cxnSp>
        <p:nvCxnSpPr>
          <p:cNvPr id="122" name="直線矢印コネクタ 121"/>
          <p:cNvCxnSpPr/>
          <p:nvPr/>
        </p:nvCxnSpPr>
        <p:spPr bwMode="auto">
          <a:xfrm rot="5400000" flipH="1" flipV="1">
            <a:off x="5286380" y="2428868"/>
            <a:ext cx="928694" cy="928694"/>
          </a:xfrm>
          <a:prstGeom prst="straightConnector1">
            <a:avLst/>
          </a:prstGeom>
          <a:solidFill>
            <a:schemeClr val="accent1"/>
          </a:solidFill>
          <a:ln w="63500" cap="rnd" cmpd="sng" algn="ctr">
            <a:solidFill>
              <a:schemeClr val="tx1"/>
            </a:solidFill>
            <a:prstDash val="solid"/>
            <a:round/>
            <a:headEnd type="none" w="sm" len="sm"/>
            <a:tailEnd type="arrow"/>
          </a:ln>
          <a:effectLst/>
        </p:spPr>
      </p:cxnSp>
      <p:cxnSp>
        <p:nvCxnSpPr>
          <p:cNvPr id="124" name="直線矢印コネクタ 123"/>
          <p:cNvCxnSpPr/>
          <p:nvPr/>
        </p:nvCxnSpPr>
        <p:spPr bwMode="auto">
          <a:xfrm>
            <a:off x="3357554" y="1785926"/>
            <a:ext cx="642942" cy="1588"/>
          </a:xfrm>
          <a:prstGeom prst="straightConnector1">
            <a:avLst/>
          </a:prstGeom>
          <a:solidFill>
            <a:schemeClr val="accent1"/>
          </a:solidFill>
          <a:ln w="63500" cap="rnd" cmpd="sng" algn="ctr">
            <a:solidFill>
              <a:schemeClr val="tx1"/>
            </a:solidFill>
            <a:prstDash val="solid"/>
            <a:round/>
            <a:headEnd type="none" w="sm" len="sm"/>
            <a:tailEnd type="arrow"/>
          </a:ln>
          <a:effectLst/>
        </p:spPr>
      </p:cxnSp>
      <p:cxnSp>
        <p:nvCxnSpPr>
          <p:cNvPr id="125" name="直線矢印コネクタ 124"/>
          <p:cNvCxnSpPr/>
          <p:nvPr/>
        </p:nvCxnSpPr>
        <p:spPr bwMode="auto">
          <a:xfrm>
            <a:off x="3286116" y="3000372"/>
            <a:ext cx="571504" cy="285752"/>
          </a:xfrm>
          <a:prstGeom prst="straightConnector1">
            <a:avLst/>
          </a:prstGeom>
          <a:solidFill>
            <a:schemeClr val="accent1"/>
          </a:solidFill>
          <a:ln w="63500" cap="rnd" cmpd="sng" algn="ctr">
            <a:solidFill>
              <a:schemeClr val="tx1"/>
            </a:solidFill>
            <a:prstDash val="solid"/>
            <a:round/>
            <a:headEnd type="none" w="sm" len="sm"/>
            <a:tailEnd type="arrow"/>
          </a:ln>
          <a:effectLst/>
        </p:spPr>
      </p:cxnSp>
      <p:sp>
        <p:nvSpPr>
          <p:cNvPr id="127" name="テキスト ボックス 126"/>
          <p:cNvSpPr txBox="1"/>
          <p:nvPr/>
        </p:nvSpPr>
        <p:spPr>
          <a:xfrm rot="18989338">
            <a:off x="5524548" y="2932262"/>
            <a:ext cx="107157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2400" dirty="0" smtClean="0">
                <a:solidFill>
                  <a:srgbClr val="FF0000"/>
                </a:solidFill>
              </a:rPr>
              <a:t>予測</a:t>
            </a:r>
            <a:endParaRPr kumimoji="1" lang="ja-JP" altLang="en-US" sz="2400" dirty="0">
              <a:solidFill>
                <a:srgbClr val="FF0000"/>
              </a:solidFill>
            </a:endParaRPr>
          </a:p>
        </p:txBody>
      </p:sp>
      <p:sp>
        <p:nvSpPr>
          <p:cNvPr id="128" name="テキスト ボックス 127"/>
          <p:cNvSpPr txBox="1"/>
          <p:nvPr/>
        </p:nvSpPr>
        <p:spPr>
          <a:xfrm rot="1257324">
            <a:off x="3056456" y="3271076"/>
            <a:ext cx="8002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2400" dirty="0" smtClean="0">
                <a:solidFill>
                  <a:srgbClr val="FF0000"/>
                </a:solidFill>
              </a:rPr>
              <a:t>計算</a:t>
            </a:r>
            <a:endParaRPr kumimoji="1" lang="ja-JP" altLang="en-US" sz="2400" dirty="0">
              <a:solidFill>
                <a:srgbClr val="FF0000"/>
              </a:solidFill>
            </a:endParaRPr>
          </a:p>
        </p:txBody>
      </p:sp>
      <p:grpSp>
        <p:nvGrpSpPr>
          <p:cNvPr id="129" name="グループ化 128"/>
          <p:cNvGrpSpPr/>
          <p:nvPr/>
        </p:nvGrpSpPr>
        <p:grpSpPr>
          <a:xfrm>
            <a:off x="4071934" y="1857364"/>
            <a:ext cx="1015989" cy="1015989"/>
            <a:chOff x="2643174" y="1643050"/>
            <a:chExt cx="1015989" cy="1015989"/>
          </a:xfrm>
        </p:grpSpPr>
        <p:pic>
          <p:nvPicPr>
            <p:cNvPr id="130" name="Picture 4" descr="C:\Documents and Settings\Administrator\Local Settings\Temporary Internet Files\Content.IE5\4Z2BU9QL\MCj04414540000[1].png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2643174" y="1643050"/>
              <a:ext cx="1015989" cy="1015989"/>
            </a:xfrm>
            <a:prstGeom prst="rect">
              <a:avLst/>
            </a:prstGeom>
            <a:noFill/>
          </p:spPr>
        </p:pic>
        <p:sp>
          <p:nvSpPr>
            <p:cNvPr id="131" name="正方形/長方形 130"/>
            <p:cNvSpPr/>
            <p:nvPr/>
          </p:nvSpPr>
          <p:spPr>
            <a:xfrm rot="20798792">
              <a:off x="3097008" y="1982991"/>
              <a:ext cx="501678" cy="276999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en-US" altLang="ja-JP" sz="1200" b="1" cap="none" spc="0" dirty="0" smtClean="0">
                  <a:ln w="12700">
                    <a:solidFill>
                      <a:schemeClr val="tx2">
                        <a:satMod val="155000"/>
                      </a:schemeClr>
                    </a:solidFill>
                    <a:prstDash val="solid"/>
                  </a:ln>
                  <a:solidFill>
                    <a:srgbClr val="FF0000"/>
                  </a:solidFill>
                  <a:effectLst>
                    <a:outerShdw blurRad="41275" dist="20320" dir="1800000" algn="tl" rotWithShape="0">
                      <a:srgbClr val="000000">
                        <a:alpha val="40000"/>
                      </a:srgbClr>
                    </a:outerShdw>
                  </a:effectLst>
                </a:rPr>
                <a:t>java</a:t>
              </a:r>
              <a:endParaRPr lang="ja-JP" altLang="en-US" sz="1200" b="1" cap="none" spc="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endParaRPr>
            </a:p>
          </p:txBody>
        </p:sp>
      </p:grpSp>
      <p:pic>
        <p:nvPicPr>
          <p:cNvPr id="2056" name="Picture 8" descr="C:\Documents and Settings\Administrator\Local Settings\Temporary Internet Files\Content.IE5\4Z2BU9QL\MCj04280650000[1].wmf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357950" y="1357298"/>
            <a:ext cx="2098675" cy="1279525"/>
          </a:xfrm>
          <a:prstGeom prst="rect">
            <a:avLst/>
          </a:prstGeom>
          <a:noFill/>
        </p:spPr>
      </p:pic>
      <p:pic>
        <p:nvPicPr>
          <p:cNvPr id="2057" name="Picture 9" descr="C:\Documents and Settings\Administrator\Local Settings\Temporary Internet Files\Content.IE5\QDWFY5SD\MCj04404120000[1].wmf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572264" y="1428736"/>
            <a:ext cx="1830388" cy="1484312"/>
          </a:xfrm>
          <a:prstGeom prst="rect">
            <a:avLst/>
          </a:prstGeom>
          <a:noFill/>
        </p:spPr>
      </p:pic>
      <p:sp>
        <p:nvSpPr>
          <p:cNvPr id="61" name="角丸四角形 60"/>
          <p:cNvSpPr/>
          <p:nvPr/>
        </p:nvSpPr>
        <p:spPr bwMode="auto">
          <a:xfrm>
            <a:off x="3929058" y="3143248"/>
            <a:ext cx="1143008" cy="428628"/>
          </a:xfrm>
          <a:prstGeom prst="roundRect">
            <a:avLst/>
          </a:prstGeom>
          <a:solidFill>
            <a:schemeClr val="accent1"/>
          </a:solidFill>
          <a:ln w="12700" cap="sq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ja-JP" alt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pitchFamily="50" charset="-128"/>
              </a:rPr>
              <a:t>密度</a:t>
            </a:r>
            <a:r>
              <a:rPr kumimoji="1" lang="en-US" altLang="ja-JP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pitchFamily="50" charset="-128"/>
              </a:rPr>
              <a:t>=0.4</a:t>
            </a:r>
            <a:endParaRPr kumimoji="1" lang="ja-JP" alt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50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0" grpId="0" animBg="1"/>
      <p:bldP spid="60" grpId="1" animBg="1"/>
      <p:bldP spid="127" grpId="0"/>
      <p:bldP spid="128" grpId="0"/>
      <p:bldP spid="61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コンテンツ プレースホルダ 1"/>
          <p:cNvSpPr>
            <a:spLocks noGrp="1"/>
          </p:cNvSpPr>
          <p:nvPr>
            <p:ph idx="1"/>
          </p:nvPr>
        </p:nvSpPr>
        <p:spPr>
          <a:xfrm>
            <a:off x="152400" y="4143380"/>
            <a:ext cx="8515350" cy="2165345"/>
          </a:xfrm>
        </p:spPr>
        <p:txBody>
          <a:bodyPr/>
          <a:lstStyle/>
          <a:p>
            <a:r>
              <a:rPr lang="en-US" altLang="ja-JP" dirty="0" smtClean="0"/>
              <a:t>RQ2</a:t>
            </a:r>
          </a:p>
          <a:p>
            <a:pPr lvl="1"/>
            <a:r>
              <a:rPr lang="ja-JP" altLang="en-US" sz="2400" dirty="0" smtClean="0"/>
              <a:t>コミュニケーション尺度を組合わせることで、統合の失敗を予測できるか</a:t>
            </a:r>
          </a:p>
        </p:txBody>
      </p:sp>
      <p:sp>
        <p:nvSpPr>
          <p:cNvPr id="3" name="タイトル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 smtClean="0"/>
              <a:t>Research Question 2</a:t>
            </a:r>
            <a:endParaRPr kumimoji="1" lang="ja-JP" altLang="en-US" dirty="0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kumimoji="1" lang="en-US" altLang="ja-JP" smtClean="0"/>
              <a:t>2009/9/10</a:t>
            </a:r>
            <a:endParaRPr kumimoji="1" lang="ja-JP" altLang="en-US"/>
          </a:p>
        </p:txBody>
      </p:sp>
      <p:sp>
        <p:nvSpPr>
          <p:cNvPr id="5" name="スライド番号プレースホル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930262-AC24-488E-BE8D-AA5783E8D12A}" type="slidenum">
              <a:rPr kumimoji="1" lang="ja-JP" altLang="en-US" smtClean="0"/>
              <a:pPr/>
              <a:t>4</a:t>
            </a:fld>
            <a:endParaRPr kumimoji="1" lang="ja-JP" altLang="en-US"/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en-US" altLang="ja-JP" smtClean="0"/>
              <a:t>Predicting Build Failures using SNA on Developer Communication</a:t>
            </a:r>
            <a:endParaRPr kumimoji="1" lang="ja-JP" altLang="en-US" dirty="0"/>
          </a:p>
        </p:txBody>
      </p:sp>
      <p:pic>
        <p:nvPicPr>
          <p:cNvPr id="7" name="Picture 4" descr="C:\Documents and Settings\Administrator\My Documents\My Pictures\Microsoft クリップ オーガナイザ\j0431641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 flipH="1">
            <a:off x="1571604" y="1857364"/>
            <a:ext cx="714380" cy="714380"/>
          </a:xfrm>
          <a:prstGeom prst="rect">
            <a:avLst/>
          </a:prstGeom>
          <a:noFill/>
        </p:spPr>
      </p:pic>
      <p:pic>
        <p:nvPicPr>
          <p:cNvPr id="8" name="Picture 4" descr="C:\Documents and Settings\Administrator\My Documents\My Pictures\Microsoft クリップ オーガナイザ\j0431641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 flipH="1">
            <a:off x="2500298" y="2786058"/>
            <a:ext cx="714380" cy="714380"/>
          </a:xfrm>
          <a:prstGeom prst="rect">
            <a:avLst/>
          </a:prstGeom>
          <a:noFill/>
        </p:spPr>
      </p:pic>
      <p:pic>
        <p:nvPicPr>
          <p:cNvPr id="9" name="Picture 4" descr="C:\Documents and Settings\Administrator\My Documents\My Pictures\Microsoft クリップ オーガナイザ\j0431641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 flipH="1">
            <a:off x="2500298" y="1071546"/>
            <a:ext cx="714380" cy="714380"/>
          </a:xfrm>
          <a:prstGeom prst="rect">
            <a:avLst/>
          </a:prstGeom>
          <a:noFill/>
        </p:spPr>
      </p:pic>
      <p:pic>
        <p:nvPicPr>
          <p:cNvPr id="10" name="Picture 4" descr="C:\Documents and Settings\Administrator\My Documents\My Pictures\Microsoft クリップ オーガナイザ\j0431641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 flipH="1">
            <a:off x="714348" y="2786058"/>
            <a:ext cx="714380" cy="714380"/>
          </a:xfrm>
          <a:prstGeom prst="rect">
            <a:avLst/>
          </a:prstGeom>
          <a:noFill/>
        </p:spPr>
      </p:pic>
      <p:pic>
        <p:nvPicPr>
          <p:cNvPr id="11" name="Picture 4" descr="C:\Documents and Settings\Administrator\My Documents\My Pictures\Microsoft クリップ オーガナイザ\j0431641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 flipH="1">
            <a:off x="714348" y="1071546"/>
            <a:ext cx="714380" cy="714380"/>
          </a:xfrm>
          <a:prstGeom prst="rect">
            <a:avLst/>
          </a:prstGeom>
          <a:noFill/>
        </p:spPr>
      </p:pic>
      <p:cxnSp>
        <p:nvCxnSpPr>
          <p:cNvPr id="14" name="直線コネクタ 13"/>
          <p:cNvCxnSpPr>
            <a:stCxn id="9" idx="2"/>
            <a:endCxn id="8" idx="0"/>
          </p:cNvCxnSpPr>
          <p:nvPr/>
        </p:nvCxnSpPr>
        <p:spPr bwMode="auto">
          <a:xfrm rot="5400000">
            <a:off x="2357422" y="2285992"/>
            <a:ext cx="1000132" cy="1588"/>
          </a:xfrm>
          <a:prstGeom prst="line">
            <a:avLst/>
          </a:prstGeom>
          <a:solidFill>
            <a:schemeClr val="accent1"/>
          </a:solidFill>
          <a:ln w="25400" cap="sq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</p:cxnSp>
      <p:cxnSp>
        <p:nvCxnSpPr>
          <p:cNvPr id="15" name="直線コネクタ 14"/>
          <p:cNvCxnSpPr>
            <a:stCxn id="8" idx="3"/>
            <a:endCxn id="10" idx="1"/>
          </p:cNvCxnSpPr>
          <p:nvPr/>
        </p:nvCxnSpPr>
        <p:spPr bwMode="auto">
          <a:xfrm rot="10800000">
            <a:off x="1428728" y="3143248"/>
            <a:ext cx="1071570" cy="1588"/>
          </a:xfrm>
          <a:prstGeom prst="line">
            <a:avLst/>
          </a:prstGeom>
          <a:solidFill>
            <a:schemeClr val="accent1"/>
          </a:solidFill>
          <a:ln w="25400" cap="sq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</p:cxnSp>
      <p:cxnSp>
        <p:nvCxnSpPr>
          <p:cNvPr id="16" name="直線コネクタ 15"/>
          <p:cNvCxnSpPr/>
          <p:nvPr/>
        </p:nvCxnSpPr>
        <p:spPr bwMode="auto">
          <a:xfrm rot="16200000" flipH="1">
            <a:off x="1428728" y="1714488"/>
            <a:ext cx="285752" cy="285752"/>
          </a:xfrm>
          <a:prstGeom prst="line">
            <a:avLst/>
          </a:prstGeom>
          <a:solidFill>
            <a:schemeClr val="accent1"/>
          </a:solidFill>
          <a:ln w="25400" cap="sq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</p:cxnSp>
      <p:cxnSp>
        <p:nvCxnSpPr>
          <p:cNvPr id="19" name="直線コネクタ 18"/>
          <p:cNvCxnSpPr/>
          <p:nvPr/>
        </p:nvCxnSpPr>
        <p:spPr bwMode="auto">
          <a:xfrm>
            <a:off x="2214546" y="2571744"/>
            <a:ext cx="357190" cy="285752"/>
          </a:xfrm>
          <a:prstGeom prst="line">
            <a:avLst/>
          </a:prstGeom>
          <a:solidFill>
            <a:schemeClr val="accent1"/>
          </a:solidFill>
          <a:ln w="25400" cap="sq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</p:cxnSp>
      <p:grpSp>
        <p:nvGrpSpPr>
          <p:cNvPr id="21" name="グループ化 20"/>
          <p:cNvGrpSpPr/>
          <p:nvPr/>
        </p:nvGrpSpPr>
        <p:grpSpPr>
          <a:xfrm>
            <a:off x="4000496" y="1071546"/>
            <a:ext cx="1015989" cy="1015989"/>
            <a:chOff x="2643174" y="1643050"/>
            <a:chExt cx="1015989" cy="1015989"/>
          </a:xfrm>
        </p:grpSpPr>
        <p:pic>
          <p:nvPicPr>
            <p:cNvPr id="22" name="Picture 4" descr="C:\Documents and Settings\Administrator\Local Settings\Temporary Internet Files\Content.IE5\4Z2BU9QL\MCj04414540000[1].png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2643174" y="1643050"/>
              <a:ext cx="1015989" cy="1015989"/>
            </a:xfrm>
            <a:prstGeom prst="rect">
              <a:avLst/>
            </a:prstGeom>
            <a:noFill/>
          </p:spPr>
        </p:pic>
        <p:sp>
          <p:nvSpPr>
            <p:cNvPr id="23" name="正方形/長方形 22"/>
            <p:cNvSpPr/>
            <p:nvPr/>
          </p:nvSpPr>
          <p:spPr>
            <a:xfrm rot="20798792">
              <a:off x="3097008" y="1982991"/>
              <a:ext cx="501678" cy="276999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en-US" altLang="ja-JP" sz="1200" b="1" cap="none" spc="0" dirty="0" smtClean="0">
                  <a:ln w="12700">
                    <a:solidFill>
                      <a:schemeClr val="tx2">
                        <a:satMod val="155000"/>
                      </a:schemeClr>
                    </a:solidFill>
                    <a:prstDash val="solid"/>
                  </a:ln>
                  <a:solidFill>
                    <a:srgbClr val="FF0000"/>
                  </a:solidFill>
                  <a:effectLst>
                    <a:outerShdw blurRad="41275" dist="20320" dir="1800000" algn="tl" rotWithShape="0">
                      <a:srgbClr val="000000">
                        <a:alpha val="40000"/>
                      </a:srgbClr>
                    </a:outerShdw>
                  </a:effectLst>
                </a:rPr>
                <a:t>java</a:t>
              </a:r>
              <a:endParaRPr lang="ja-JP" altLang="en-US" sz="1200" b="1" cap="none" spc="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endParaRPr>
            </a:p>
          </p:txBody>
        </p:sp>
      </p:grpSp>
      <p:cxnSp>
        <p:nvCxnSpPr>
          <p:cNvPr id="24" name="直線矢印コネクタ 23"/>
          <p:cNvCxnSpPr/>
          <p:nvPr/>
        </p:nvCxnSpPr>
        <p:spPr bwMode="auto">
          <a:xfrm>
            <a:off x="5286380" y="1785926"/>
            <a:ext cx="642942" cy="1588"/>
          </a:xfrm>
          <a:prstGeom prst="straightConnector1">
            <a:avLst/>
          </a:prstGeom>
          <a:solidFill>
            <a:schemeClr val="accent1"/>
          </a:solidFill>
          <a:ln w="63500" cap="rnd" cmpd="sng" algn="ctr">
            <a:solidFill>
              <a:schemeClr val="tx1"/>
            </a:solidFill>
            <a:prstDash val="solid"/>
            <a:round/>
            <a:headEnd type="none" w="sm" len="sm"/>
            <a:tailEnd type="arrow"/>
          </a:ln>
          <a:effectLst/>
        </p:spPr>
      </p:cxnSp>
      <p:cxnSp>
        <p:nvCxnSpPr>
          <p:cNvPr id="25" name="直線矢印コネクタ 24"/>
          <p:cNvCxnSpPr/>
          <p:nvPr/>
        </p:nvCxnSpPr>
        <p:spPr bwMode="auto">
          <a:xfrm rot="5400000" flipH="1" flipV="1">
            <a:off x="5286380" y="2428868"/>
            <a:ext cx="928694" cy="928694"/>
          </a:xfrm>
          <a:prstGeom prst="straightConnector1">
            <a:avLst/>
          </a:prstGeom>
          <a:solidFill>
            <a:schemeClr val="accent1"/>
          </a:solidFill>
          <a:ln w="63500" cap="rnd" cmpd="sng" algn="ctr">
            <a:solidFill>
              <a:schemeClr val="tx1"/>
            </a:solidFill>
            <a:prstDash val="solid"/>
            <a:round/>
            <a:headEnd type="none" w="sm" len="sm"/>
            <a:tailEnd type="arrow"/>
          </a:ln>
          <a:effectLst/>
        </p:spPr>
      </p:cxnSp>
      <p:cxnSp>
        <p:nvCxnSpPr>
          <p:cNvPr id="26" name="直線矢印コネクタ 25"/>
          <p:cNvCxnSpPr/>
          <p:nvPr/>
        </p:nvCxnSpPr>
        <p:spPr bwMode="auto">
          <a:xfrm>
            <a:off x="3357554" y="1785926"/>
            <a:ext cx="642942" cy="1588"/>
          </a:xfrm>
          <a:prstGeom prst="straightConnector1">
            <a:avLst/>
          </a:prstGeom>
          <a:solidFill>
            <a:schemeClr val="accent1"/>
          </a:solidFill>
          <a:ln w="63500" cap="rnd" cmpd="sng" algn="ctr">
            <a:solidFill>
              <a:schemeClr val="tx1"/>
            </a:solidFill>
            <a:prstDash val="solid"/>
            <a:round/>
            <a:headEnd type="none" w="sm" len="sm"/>
            <a:tailEnd type="arrow"/>
          </a:ln>
          <a:effectLst/>
        </p:spPr>
      </p:cxnSp>
      <p:cxnSp>
        <p:nvCxnSpPr>
          <p:cNvPr id="27" name="直線矢印コネクタ 26"/>
          <p:cNvCxnSpPr/>
          <p:nvPr/>
        </p:nvCxnSpPr>
        <p:spPr bwMode="auto">
          <a:xfrm>
            <a:off x="3286116" y="3000372"/>
            <a:ext cx="571504" cy="285752"/>
          </a:xfrm>
          <a:prstGeom prst="straightConnector1">
            <a:avLst/>
          </a:prstGeom>
          <a:solidFill>
            <a:schemeClr val="accent1"/>
          </a:solidFill>
          <a:ln w="63500" cap="rnd" cmpd="sng" algn="ctr">
            <a:solidFill>
              <a:schemeClr val="tx1"/>
            </a:solidFill>
            <a:prstDash val="solid"/>
            <a:round/>
            <a:headEnd type="none" w="sm" len="sm"/>
            <a:tailEnd type="arrow"/>
          </a:ln>
          <a:effectLst/>
        </p:spPr>
      </p:cxnSp>
      <p:sp>
        <p:nvSpPr>
          <p:cNvPr id="28" name="テキスト ボックス 27"/>
          <p:cNvSpPr txBox="1"/>
          <p:nvPr/>
        </p:nvSpPr>
        <p:spPr>
          <a:xfrm rot="18989338">
            <a:off x="5524548" y="2932262"/>
            <a:ext cx="107157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2400" dirty="0" smtClean="0">
                <a:solidFill>
                  <a:srgbClr val="FF0000"/>
                </a:solidFill>
              </a:rPr>
              <a:t>予測</a:t>
            </a:r>
            <a:endParaRPr kumimoji="1" lang="ja-JP" altLang="en-US" sz="2400" dirty="0">
              <a:solidFill>
                <a:srgbClr val="FF0000"/>
              </a:solidFill>
            </a:endParaRPr>
          </a:p>
        </p:txBody>
      </p:sp>
      <p:sp>
        <p:nvSpPr>
          <p:cNvPr id="29" name="テキスト ボックス 28"/>
          <p:cNvSpPr txBox="1"/>
          <p:nvPr/>
        </p:nvSpPr>
        <p:spPr>
          <a:xfrm rot="1257324">
            <a:off x="3056456" y="3271076"/>
            <a:ext cx="8002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2400" dirty="0" smtClean="0">
                <a:solidFill>
                  <a:srgbClr val="FF0000"/>
                </a:solidFill>
              </a:rPr>
              <a:t>計算</a:t>
            </a:r>
            <a:endParaRPr kumimoji="1" lang="ja-JP" altLang="en-US" sz="2400" dirty="0">
              <a:solidFill>
                <a:srgbClr val="FF0000"/>
              </a:solidFill>
            </a:endParaRPr>
          </a:p>
        </p:txBody>
      </p:sp>
      <p:grpSp>
        <p:nvGrpSpPr>
          <p:cNvPr id="30" name="グループ化 29"/>
          <p:cNvGrpSpPr/>
          <p:nvPr/>
        </p:nvGrpSpPr>
        <p:grpSpPr>
          <a:xfrm>
            <a:off x="4071934" y="1857364"/>
            <a:ext cx="1015989" cy="1015989"/>
            <a:chOff x="2643174" y="1643050"/>
            <a:chExt cx="1015989" cy="1015989"/>
          </a:xfrm>
        </p:grpSpPr>
        <p:pic>
          <p:nvPicPr>
            <p:cNvPr id="31" name="Picture 4" descr="C:\Documents and Settings\Administrator\Local Settings\Temporary Internet Files\Content.IE5\4Z2BU9QL\MCj04414540000[1].png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2643174" y="1643050"/>
              <a:ext cx="1015989" cy="1015989"/>
            </a:xfrm>
            <a:prstGeom prst="rect">
              <a:avLst/>
            </a:prstGeom>
            <a:noFill/>
          </p:spPr>
        </p:pic>
        <p:sp>
          <p:nvSpPr>
            <p:cNvPr id="32" name="正方形/長方形 31"/>
            <p:cNvSpPr/>
            <p:nvPr/>
          </p:nvSpPr>
          <p:spPr>
            <a:xfrm rot="20798792">
              <a:off x="3097008" y="1982991"/>
              <a:ext cx="501678" cy="276999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en-US" altLang="ja-JP" sz="1200" b="1" cap="none" spc="0" dirty="0" smtClean="0">
                  <a:ln w="12700">
                    <a:solidFill>
                      <a:schemeClr val="tx2">
                        <a:satMod val="155000"/>
                      </a:schemeClr>
                    </a:solidFill>
                    <a:prstDash val="solid"/>
                  </a:ln>
                  <a:solidFill>
                    <a:srgbClr val="FF0000"/>
                  </a:solidFill>
                  <a:effectLst>
                    <a:outerShdw blurRad="41275" dist="20320" dir="1800000" algn="tl" rotWithShape="0">
                      <a:srgbClr val="000000">
                        <a:alpha val="40000"/>
                      </a:srgbClr>
                    </a:outerShdw>
                  </a:effectLst>
                </a:rPr>
                <a:t>java</a:t>
              </a:r>
              <a:endParaRPr lang="ja-JP" altLang="en-US" sz="1200" b="1" cap="none" spc="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endParaRPr>
            </a:p>
          </p:txBody>
        </p:sp>
      </p:grpSp>
      <p:sp>
        <p:nvSpPr>
          <p:cNvPr id="36" name="角丸四角形 35"/>
          <p:cNvSpPr/>
          <p:nvPr/>
        </p:nvSpPr>
        <p:spPr bwMode="auto">
          <a:xfrm>
            <a:off x="4000496" y="2857496"/>
            <a:ext cx="1143008" cy="428628"/>
          </a:xfrm>
          <a:prstGeom prst="roundRect">
            <a:avLst/>
          </a:prstGeom>
          <a:solidFill>
            <a:schemeClr val="accent1"/>
          </a:solidFill>
          <a:ln w="12700" cap="sq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ja-JP" altLang="en-US" dirty="0" smtClean="0">
                <a:latin typeface="Arial" charset="0"/>
                <a:ea typeface="ＭＳ Ｐゴシック" pitchFamily="50" charset="-128"/>
              </a:rPr>
              <a:t>・・・</a:t>
            </a:r>
            <a:endParaRPr kumimoji="1" lang="en-US" altLang="ja-JP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50" charset="-128"/>
            </a:endParaRPr>
          </a:p>
        </p:txBody>
      </p:sp>
      <p:sp>
        <p:nvSpPr>
          <p:cNvPr id="37" name="角丸四角形 36"/>
          <p:cNvSpPr/>
          <p:nvPr/>
        </p:nvSpPr>
        <p:spPr bwMode="auto">
          <a:xfrm>
            <a:off x="4000496" y="3500438"/>
            <a:ext cx="1143008" cy="428628"/>
          </a:xfrm>
          <a:prstGeom prst="roundRect">
            <a:avLst/>
          </a:prstGeom>
          <a:solidFill>
            <a:schemeClr val="accent1"/>
          </a:solidFill>
          <a:ln w="12700" cap="sq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ja-JP" alt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pitchFamily="50" charset="-128"/>
              </a:rPr>
              <a:t>・・・</a:t>
            </a:r>
          </a:p>
        </p:txBody>
      </p:sp>
      <p:pic>
        <p:nvPicPr>
          <p:cNvPr id="38" name="Picture 9" descr="C:\Documents and Settings\Administrator\Local Settings\Temporary Internet Files\Content.IE5\QDWFY5SD\MCj04404120000[1].wmf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572264" y="1428736"/>
            <a:ext cx="1830388" cy="148431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/>
      <p:bldP spid="29" grpId="0"/>
      <p:bldP spid="36" grpId="0" animBg="1"/>
      <p:bldP spid="37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タイトル 2"/>
          <p:cNvSpPr txBox="1">
            <a:spLocks/>
          </p:cNvSpPr>
          <p:nvPr/>
        </p:nvSpPr>
        <p:spPr bwMode="auto">
          <a:xfrm>
            <a:off x="1238250" y="123825"/>
            <a:ext cx="7797800" cy="781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3000" b="0" i="1" u="none" strike="noStrike" kern="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Study Setting : IBM Jazz</a:t>
            </a:r>
            <a:endParaRPr kumimoji="1" lang="ja-JP" altLang="en-US" sz="3000" b="0" i="1" u="none" strike="noStrike" kern="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kumimoji="1" lang="en-US" altLang="ja-JP" smtClean="0"/>
              <a:t>2009/9/10</a:t>
            </a:r>
            <a:endParaRPr kumimoji="1" lang="ja-JP" altLang="en-US"/>
          </a:p>
        </p:txBody>
      </p:sp>
      <p:sp>
        <p:nvSpPr>
          <p:cNvPr id="5" name="スライド番号プレースホル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930262-AC24-488E-BE8D-AA5783E8D12A}" type="slidenum">
              <a:rPr kumimoji="1" lang="ja-JP" altLang="en-US" smtClean="0"/>
              <a:pPr/>
              <a:t>5</a:t>
            </a:fld>
            <a:endParaRPr kumimoji="1" lang="ja-JP" altLang="en-US"/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en-US" altLang="ja-JP" smtClean="0"/>
              <a:t>Predicting Build Failures using SNA on Developer Communication</a:t>
            </a:r>
            <a:endParaRPr kumimoji="1" lang="ja-JP" altLang="en-US"/>
          </a:p>
        </p:txBody>
      </p:sp>
      <p:pic>
        <p:nvPicPr>
          <p:cNvPr id="7" name="コンテンツ プレースホルダ 8" descr="map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1285852" y="1263655"/>
            <a:ext cx="6510334" cy="27863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4" descr="C:\Documents and Settings\Administrator\My Documents\My Pictures\Microsoft クリップ オーガナイザ\j0431641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643570" y="1928802"/>
            <a:ext cx="328618" cy="328618"/>
          </a:xfrm>
          <a:prstGeom prst="rect">
            <a:avLst/>
          </a:prstGeom>
          <a:noFill/>
        </p:spPr>
      </p:pic>
      <p:pic>
        <p:nvPicPr>
          <p:cNvPr id="10" name="Picture 5" descr="C:\Documents and Settings\Administrator\My Documents\My Pictures\Microsoft クリップ オーガナイザ\j0431640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857488" y="1928802"/>
            <a:ext cx="328618" cy="328618"/>
          </a:xfrm>
          <a:prstGeom prst="rect">
            <a:avLst/>
          </a:prstGeom>
          <a:noFill/>
        </p:spPr>
      </p:pic>
      <p:pic>
        <p:nvPicPr>
          <p:cNvPr id="11" name="Picture 5" descr="C:\Documents and Settings\Administrator\My Documents\My Pictures\Microsoft クリップ オーガナイザ\j0431640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214678" y="2428868"/>
            <a:ext cx="328618" cy="328618"/>
          </a:xfrm>
          <a:prstGeom prst="rect">
            <a:avLst/>
          </a:prstGeom>
          <a:noFill/>
        </p:spPr>
      </p:pic>
      <p:pic>
        <p:nvPicPr>
          <p:cNvPr id="12" name="Picture 5" descr="C:\Documents and Settings\Administrator\My Documents\My Pictures\Microsoft クリップ オーガナイザ\j0431640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428992" y="2357430"/>
            <a:ext cx="328618" cy="328618"/>
          </a:xfrm>
          <a:prstGeom prst="rect">
            <a:avLst/>
          </a:prstGeom>
          <a:noFill/>
        </p:spPr>
      </p:pic>
      <p:pic>
        <p:nvPicPr>
          <p:cNvPr id="13" name="Picture 4" descr="C:\Documents and Settings\Administrator\My Documents\My Pictures\Microsoft クリップ オーガナイザ\j0431641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500694" y="2000240"/>
            <a:ext cx="328618" cy="328618"/>
          </a:xfrm>
          <a:prstGeom prst="rect">
            <a:avLst/>
          </a:prstGeom>
          <a:noFill/>
        </p:spPr>
      </p:pic>
      <p:pic>
        <p:nvPicPr>
          <p:cNvPr id="14" name="Picture 4" descr="C:\Documents and Settings\Administrator\My Documents\My Pictures\Microsoft クリップ オーガナイザ\j0431641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15008" y="2071678"/>
            <a:ext cx="328618" cy="328618"/>
          </a:xfrm>
          <a:prstGeom prst="rect">
            <a:avLst/>
          </a:prstGeom>
          <a:noFill/>
        </p:spPr>
      </p:pic>
      <p:pic>
        <p:nvPicPr>
          <p:cNvPr id="15" name="Picture 4" descr="C:\Documents and Settings\Administrator\My Documents\My Pictures\Microsoft クリップ オーガナイザ\j0431641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572132" y="2143116"/>
            <a:ext cx="328618" cy="328618"/>
          </a:xfrm>
          <a:prstGeom prst="rect">
            <a:avLst/>
          </a:prstGeom>
          <a:noFill/>
        </p:spPr>
      </p:pic>
      <p:pic>
        <p:nvPicPr>
          <p:cNvPr id="16" name="Picture 5" descr="C:\Documents and Settings\Administrator\My Documents\My Pictures\Microsoft クリップ オーガナイザ\j0431640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357554" y="2500306"/>
            <a:ext cx="328618" cy="328618"/>
          </a:xfrm>
          <a:prstGeom prst="rect">
            <a:avLst/>
          </a:prstGeom>
          <a:noFill/>
        </p:spPr>
      </p:pic>
      <p:pic>
        <p:nvPicPr>
          <p:cNvPr id="17" name="Picture 5" descr="C:\Documents and Settings\Administrator\My Documents\My Pictures\Microsoft クリップ オーガナイザ\j0431640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500298" y="2500306"/>
            <a:ext cx="328618" cy="328618"/>
          </a:xfrm>
          <a:prstGeom prst="rect">
            <a:avLst/>
          </a:prstGeom>
          <a:noFill/>
        </p:spPr>
      </p:pic>
      <p:pic>
        <p:nvPicPr>
          <p:cNvPr id="18" name="Picture 5" descr="C:\Documents and Settings\Administrator\My Documents\My Pictures\Microsoft クリップ オーガナイザ\j0431640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643174" y="2643182"/>
            <a:ext cx="328618" cy="328618"/>
          </a:xfrm>
          <a:prstGeom prst="rect">
            <a:avLst/>
          </a:prstGeom>
          <a:noFill/>
        </p:spPr>
      </p:pic>
      <p:pic>
        <p:nvPicPr>
          <p:cNvPr id="19" name="Picture 5" descr="C:\Documents and Settings\Administrator\My Documents\My Pictures\Microsoft クリップ オーガナイザ\j0431640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714612" y="2071678"/>
            <a:ext cx="328618" cy="328618"/>
          </a:xfrm>
          <a:prstGeom prst="rect">
            <a:avLst/>
          </a:prstGeom>
          <a:noFill/>
        </p:spPr>
      </p:pic>
      <p:pic>
        <p:nvPicPr>
          <p:cNvPr id="20" name="Picture 5" descr="C:\Documents and Settings\Administrator\My Documents\My Pictures\Microsoft クリップ オーガナイザ\j0431640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928926" y="2071678"/>
            <a:ext cx="328618" cy="328618"/>
          </a:xfrm>
          <a:prstGeom prst="rect">
            <a:avLst/>
          </a:prstGeom>
          <a:noFill/>
        </p:spPr>
      </p:pic>
      <p:sp>
        <p:nvSpPr>
          <p:cNvPr id="21" name="コンテンツ プレースホルダ 1"/>
          <p:cNvSpPr txBox="1">
            <a:spLocks/>
          </p:cNvSpPr>
          <p:nvPr/>
        </p:nvSpPr>
        <p:spPr bwMode="auto">
          <a:xfrm>
            <a:off x="152400" y="4121175"/>
            <a:ext cx="8515350" cy="24510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indent="-342900" algn="just" fontAlgn="base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70000"/>
              <a:buFont typeface="Wingdings" pitchFamily="2" charset="2"/>
              <a:buChar char="¢"/>
            </a:pPr>
            <a:r>
              <a:rPr lang="ja-JP" altLang="en-US" sz="2400" kern="0" dirty="0" smtClean="0">
                <a:solidFill>
                  <a:schemeClr val="tx2"/>
                </a:solidFill>
              </a:rPr>
              <a:t>開発拠点：１６</a:t>
            </a:r>
            <a:endParaRPr lang="en-US" altLang="ja-JP" sz="2400" kern="0" dirty="0" smtClean="0">
              <a:solidFill>
                <a:schemeClr val="tx2"/>
              </a:solidFill>
            </a:endParaRPr>
          </a:p>
          <a:p>
            <a:pPr marL="342900" indent="-342900" algn="just" fontAlgn="base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70000"/>
              <a:buFont typeface="Wingdings" pitchFamily="2" charset="2"/>
              <a:buChar char="¢"/>
            </a:pPr>
            <a:r>
              <a:rPr lang="ja-JP" altLang="en-US" sz="2400" kern="0" dirty="0" smtClean="0">
                <a:solidFill>
                  <a:schemeClr val="tx2"/>
                </a:solidFill>
              </a:rPr>
              <a:t>テストや開発などメインの開発拠点：７</a:t>
            </a:r>
            <a:endParaRPr lang="en-US" altLang="ja-JP" sz="2400" kern="0" dirty="0" smtClean="0">
              <a:solidFill>
                <a:schemeClr val="tx2"/>
              </a:solidFill>
            </a:endParaRPr>
          </a:p>
          <a:p>
            <a:pPr marL="800100" lvl="1" indent="-342900" algn="just" fontAlgn="base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70000"/>
              <a:buFont typeface="Wingdings" pitchFamily="2" charset="2"/>
              <a:buChar char="¢"/>
            </a:pPr>
            <a:r>
              <a:rPr lang="ja-JP" altLang="en-US" sz="2000" kern="0" dirty="0" smtClean="0">
                <a:solidFill>
                  <a:schemeClr val="tx2"/>
                </a:solidFill>
              </a:rPr>
              <a:t>ヨーロッパ、アメリカカナダ</a:t>
            </a:r>
            <a:endParaRPr lang="en-US" altLang="ja-JP" sz="2000" kern="0" dirty="0" smtClean="0">
              <a:solidFill>
                <a:schemeClr val="tx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コンテンツ プレースホルダ 8" descr="map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285852" y="1285590"/>
            <a:ext cx="6510334" cy="2786352"/>
          </a:xfrm>
        </p:spPr>
      </p:pic>
      <p:sp>
        <p:nvSpPr>
          <p:cNvPr id="3" name="タイトル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 smtClean="0"/>
              <a:t>Study Setting : IBM Jazz</a:t>
            </a:r>
            <a:endParaRPr kumimoji="1" lang="ja-JP" altLang="en-US" dirty="0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kumimoji="1" lang="en-US" altLang="ja-JP" smtClean="0"/>
              <a:t>2009/9/10</a:t>
            </a:r>
            <a:endParaRPr kumimoji="1" lang="ja-JP" altLang="en-US"/>
          </a:p>
        </p:txBody>
      </p:sp>
      <p:sp>
        <p:nvSpPr>
          <p:cNvPr id="5" name="スライド番号プレースホル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930262-AC24-488E-BE8D-AA5783E8D12A}" type="slidenum">
              <a:rPr kumimoji="1" lang="ja-JP" altLang="en-US" smtClean="0"/>
              <a:pPr/>
              <a:t>6</a:t>
            </a:fld>
            <a:endParaRPr kumimoji="1" lang="ja-JP" altLang="en-US"/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en-US" altLang="ja-JP" smtClean="0"/>
              <a:t>Predicting Build Failures using SNA on Developer Communication</a:t>
            </a:r>
            <a:endParaRPr kumimoji="1" lang="ja-JP" altLang="en-US"/>
          </a:p>
        </p:txBody>
      </p:sp>
      <p:pic>
        <p:nvPicPr>
          <p:cNvPr id="1028" name="Picture 4" descr="C:\Documents and Settings\Administrator\My Documents\My Pictures\Microsoft クリップ オーガナイザ\j0431641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643570" y="1928802"/>
            <a:ext cx="328618" cy="328618"/>
          </a:xfrm>
          <a:prstGeom prst="rect">
            <a:avLst/>
          </a:prstGeom>
          <a:noFill/>
        </p:spPr>
      </p:pic>
      <p:pic>
        <p:nvPicPr>
          <p:cNvPr id="12" name="Picture 5" descr="C:\Documents and Settings\Administrator\My Documents\My Pictures\Microsoft クリップ オーガナイザ\j0431640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857488" y="1928802"/>
            <a:ext cx="328618" cy="328618"/>
          </a:xfrm>
          <a:prstGeom prst="rect">
            <a:avLst/>
          </a:prstGeom>
          <a:noFill/>
        </p:spPr>
      </p:pic>
      <p:pic>
        <p:nvPicPr>
          <p:cNvPr id="14" name="Picture 5" descr="C:\Documents and Settings\Administrator\My Documents\My Pictures\Microsoft クリップ オーガナイザ\j0431640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214678" y="2428868"/>
            <a:ext cx="328618" cy="328618"/>
          </a:xfrm>
          <a:prstGeom prst="rect">
            <a:avLst/>
          </a:prstGeom>
          <a:noFill/>
        </p:spPr>
      </p:pic>
      <p:pic>
        <p:nvPicPr>
          <p:cNvPr id="15" name="Picture 5" descr="C:\Documents and Settings\Administrator\My Documents\My Pictures\Microsoft クリップ オーガナイザ\j0431640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428992" y="2357430"/>
            <a:ext cx="328618" cy="328618"/>
          </a:xfrm>
          <a:prstGeom prst="rect">
            <a:avLst/>
          </a:prstGeom>
          <a:noFill/>
        </p:spPr>
      </p:pic>
      <p:pic>
        <p:nvPicPr>
          <p:cNvPr id="16" name="Picture 4" descr="C:\Documents and Settings\Administrator\My Documents\My Pictures\Microsoft クリップ オーガナイザ\j0431641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500694" y="2000240"/>
            <a:ext cx="328618" cy="328618"/>
          </a:xfrm>
          <a:prstGeom prst="rect">
            <a:avLst/>
          </a:prstGeom>
          <a:noFill/>
        </p:spPr>
      </p:pic>
      <p:pic>
        <p:nvPicPr>
          <p:cNvPr id="17" name="Picture 4" descr="C:\Documents and Settings\Administrator\My Documents\My Pictures\Microsoft クリップ オーガナイザ\j0431641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15008" y="2071678"/>
            <a:ext cx="328618" cy="328618"/>
          </a:xfrm>
          <a:prstGeom prst="rect">
            <a:avLst/>
          </a:prstGeom>
          <a:noFill/>
        </p:spPr>
      </p:pic>
      <p:pic>
        <p:nvPicPr>
          <p:cNvPr id="18" name="Picture 4" descr="C:\Documents and Settings\Administrator\My Documents\My Pictures\Microsoft クリップ オーガナイザ\j0431641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572132" y="2143116"/>
            <a:ext cx="328618" cy="328618"/>
          </a:xfrm>
          <a:prstGeom prst="rect">
            <a:avLst/>
          </a:prstGeom>
          <a:noFill/>
        </p:spPr>
      </p:pic>
      <p:pic>
        <p:nvPicPr>
          <p:cNvPr id="19" name="Picture 5" descr="C:\Documents and Settings\Administrator\My Documents\My Pictures\Microsoft クリップ オーガナイザ\j0431640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357554" y="2500306"/>
            <a:ext cx="328618" cy="328618"/>
          </a:xfrm>
          <a:prstGeom prst="rect">
            <a:avLst/>
          </a:prstGeom>
          <a:noFill/>
        </p:spPr>
      </p:pic>
      <p:pic>
        <p:nvPicPr>
          <p:cNvPr id="20" name="Picture 5" descr="C:\Documents and Settings\Administrator\My Documents\My Pictures\Microsoft クリップ オーガナイザ\j0431640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500298" y="2500306"/>
            <a:ext cx="328618" cy="328618"/>
          </a:xfrm>
          <a:prstGeom prst="rect">
            <a:avLst/>
          </a:prstGeom>
          <a:noFill/>
        </p:spPr>
      </p:pic>
      <p:pic>
        <p:nvPicPr>
          <p:cNvPr id="21" name="Picture 5" descr="C:\Documents and Settings\Administrator\My Documents\My Pictures\Microsoft クリップ オーガナイザ\j0431640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643174" y="2643182"/>
            <a:ext cx="328618" cy="328618"/>
          </a:xfrm>
          <a:prstGeom prst="rect">
            <a:avLst/>
          </a:prstGeom>
          <a:noFill/>
        </p:spPr>
      </p:pic>
      <p:pic>
        <p:nvPicPr>
          <p:cNvPr id="1029" name="Picture 5" descr="C:\Documents and Settings\Administrator\My Documents\My Pictures\Microsoft クリップ オーガナイザ\j0431640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714612" y="2071678"/>
            <a:ext cx="328618" cy="328618"/>
          </a:xfrm>
          <a:prstGeom prst="rect">
            <a:avLst/>
          </a:prstGeom>
          <a:noFill/>
        </p:spPr>
      </p:pic>
      <p:pic>
        <p:nvPicPr>
          <p:cNvPr id="13" name="Picture 5" descr="C:\Documents and Settings\Administrator\My Documents\My Pictures\Microsoft クリップ オーガナイザ\j0431640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928926" y="2071678"/>
            <a:ext cx="328618" cy="328618"/>
          </a:xfrm>
          <a:prstGeom prst="rect">
            <a:avLst/>
          </a:prstGeom>
          <a:noFill/>
        </p:spPr>
      </p:pic>
      <p:sp>
        <p:nvSpPr>
          <p:cNvPr id="22" name="コンテンツ プレースホルダ 1"/>
          <p:cNvSpPr txBox="1">
            <a:spLocks/>
          </p:cNvSpPr>
          <p:nvPr/>
        </p:nvSpPr>
        <p:spPr bwMode="auto">
          <a:xfrm>
            <a:off x="142844" y="4121175"/>
            <a:ext cx="8515350" cy="24510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marR="0" lvl="0" indent="-342900" algn="just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70000"/>
              <a:buFont typeface="Wingdings" pitchFamily="2" charset="2"/>
              <a:buChar char="¢"/>
              <a:tabLst/>
              <a:defRPr/>
            </a:pPr>
            <a:r>
              <a:rPr lang="ja-JP" altLang="en-US" sz="2400" kern="0" dirty="0" smtClean="0">
                <a:solidFill>
                  <a:schemeClr val="tx2"/>
                </a:solidFill>
              </a:rPr>
              <a:t>開発者：１５１人</a:t>
            </a:r>
            <a:endParaRPr lang="en-US" altLang="ja-JP" sz="2400" kern="0" dirty="0" smtClean="0">
              <a:solidFill>
                <a:schemeClr val="tx2"/>
              </a:solidFill>
            </a:endParaRPr>
          </a:p>
          <a:p>
            <a:pPr marL="800100" lvl="1" indent="-342900" algn="just" fontAlgn="base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70000"/>
              <a:buFont typeface="Wingdings" pitchFamily="2" charset="2"/>
              <a:buChar char="¢"/>
            </a:pPr>
            <a:r>
              <a:rPr lang="ja-JP" altLang="en-US" sz="2000" kern="0" dirty="0" smtClean="0">
                <a:solidFill>
                  <a:schemeClr val="tx2"/>
                </a:solidFill>
              </a:rPr>
              <a:t>複数のチームに在籍可</a:t>
            </a:r>
            <a:endParaRPr lang="en-US" altLang="ja-JP" sz="2000" kern="0" dirty="0" smtClean="0">
              <a:solidFill>
                <a:schemeClr val="tx2"/>
              </a:solidFill>
            </a:endParaRPr>
          </a:p>
          <a:p>
            <a:pPr marL="342900" indent="-342900" algn="just" fontAlgn="base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70000"/>
              <a:buFont typeface="Wingdings" pitchFamily="2" charset="2"/>
              <a:buChar char="¢"/>
            </a:pPr>
            <a:r>
              <a:rPr lang="ja-JP" altLang="en-US" sz="2400" kern="0" dirty="0" smtClean="0">
                <a:solidFill>
                  <a:schemeClr val="tx2"/>
                </a:solidFill>
              </a:rPr>
              <a:t>開発チーム：４７チーム</a:t>
            </a:r>
            <a:endParaRPr lang="en-US" altLang="ja-JP" sz="2400" kern="0" dirty="0" smtClean="0">
              <a:solidFill>
                <a:schemeClr val="tx2"/>
              </a:solidFill>
            </a:endParaRPr>
          </a:p>
          <a:p>
            <a:pPr marL="800100" lvl="1" indent="-342900" algn="just" fontAlgn="base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70000"/>
              <a:buFont typeface="Wingdings" pitchFamily="2" charset="2"/>
              <a:buChar char="¢"/>
            </a:pPr>
            <a:r>
              <a:rPr lang="ja-JP" altLang="en-US" sz="2000" kern="0" dirty="0" smtClean="0">
                <a:solidFill>
                  <a:schemeClr val="tx2"/>
                </a:solidFill>
              </a:rPr>
              <a:t>１～２０人</a:t>
            </a:r>
            <a:endParaRPr lang="en-US" altLang="ja-JP" sz="2000" kern="0" dirty="0" smtClean="0">
              <a:solidFill>
                <a:schemeClr val="tx2"/>
              </a:solidFill>
            </a:endParaRPr>
          </a:p>
          <a:p>
            <a:pPr marL="800100" lvl="1" indent="-342900" algn="just" fontAlgn="base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70000"/>
              <a:buFont typeface="Wingdings" pitchFamily="2" charset="2"/>
              <a:buChar char="¢"/>
            </a:pPr>
            <a:r>
              <a:rPr lang="ja-JP" altLang="en-US" sz="2000" kern="0" dirty="0" smtClean="0">
                <a:solidFill>
                  <a:schemeClr val="tx2"/>
                </a:solidFill>
              </a:rPr>
              <a:t>平均５．７人</a:t>
            </a:r>
            <a:endParaRPr lang="en-US" altLang="ja-JP" sz="2000" kern="0" dirty="0" smtClean="0">
              <a:solidFill>
                <a:schemeClr val="tx2"/>
              </a:solidFill>
            </a:endParaRPr>
          </a:p>
          <a:p>
            <a:pPr marL="800100" lvl="1" indent="-342900" algn="just" fontAlgn="base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70000"/>
              <a:buFont typeface="Wingdings" pitchFamily="2" charset="2"/>
              <a:buChar char="¢"/>
            </a:pPr>
            <a:endParaRPr lang="en-US" altLang="ja-JP" sz="2400" kern="0" dirty="0" smtClean="0">
              <a:solidFill>
                <a:schemeClr val="tx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コンテンツ プレースホルダ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ja-JP" altLang="en-US" dirty="0" smtClean="0"/>
              <a:t>開発方法：</a:t>
            </a:r>
            <a:r>
              <a:rPr lang="en-US" altLang="ja-JP" dirty="0" smtClean="0"/>
              <a:t>eclipse way</a:t>
            </a:r>
          </a:p>
          <a:p>
            <a:pPr lvl="1"/>
            <a:r>
              <a:rPr lang="ja-JP" altLang="en-US" dirty="0" smtClean="0"/>
              <a:t>アジャイル開発似</a:t>
            </a:r>
            <a:endParaRPr lang="en-US" altLang="ja-JP" dirty="0" smtClean="0"/>
          </a:p>
          <a:p>
            <a:pPr lvl="1"/>
            <a:r>
              <a:rPr lang="ja-JP" altLang="en-US" dirty="0" smtClean="0"/>
              <a:t>６週間を計画、開発</a:t>
            </a:r>
            <a:r>
              <a:rPr lang="ja-JP" altLang="en-US" dirty="0" smtClean="0"/>
              <a:t>、保守・運用に</a:t>
            </a:r>
            <a:r>
              <a:rPr lang="ja-JP" altLang="en-US" dirty="0" smtClean="0"/>
              <a:t>分ける</a:t>
            </a:r>
            <a:endParaRPr lang="en-US" altLang="ja-JP" dirty="0" smtClean="0"/>
          </a:p>
          <a:p>
            <a:pPr lvl="1"/>
            <a:r>
              <a:rPr lang="ja-JP" altLang="en-US" dirty="0" smtClean="0"/>
              <a:t>６週間を繰り返す</a:t>
            </a:r>
            <a:endParaRPr lang="en-US" altLang="ja-JP" dirty="0" smtClean="0"/>
          </a:p>
          <a:p>
            <a:r>
              <a:rPr lang="en-US" altLang="ja-JP" dirty="0" smtClean="0"/>
              <a:t>Work </a:t>
            </a:r>
            <a:r>
              <a:rPr lang="en-US" altLang="ja-JP" dirty="0" smtClean="0"/>
              <a:t>Item</a:t>
            </a:r>
          </a:p>
          <a:p>
            <a:pPr lvl="1"/>
            <a:r>
              <a:rPr lang="ja-JP" altLang="en-US" dirty="0" smtClean="0"/>
              <a:t>各チームに割当てられたタスク</a:t>
            </a:r>
            <a:endParaRPr lang="en-US" altLang="ja-JP" dirty="0" smtClean="0"/>
          </a:p>
          <a:p>
            <a:pPr lvl="1"/>
            <a:r>
              <a:rPr lang="ja-JP" altLang="en-US" dirty="0" smtClean="0"/>
              <a:t>履歴を参照することができる</a:t>
            </a:r>
            <a:endParaRPr lang="en-US" altLang="ja-JP" dirty="0" smtClean="0"/>
          </a:p>
          <a:p>
            <a:r>
              <a:rPr lang="en-US" altLang="ja-JP" dirty="0" smtClean="0"/>
              <a:t>Stream</a:t>
            </a:r>
          </a:p>
          <a:p>
            <a:pPr lvl="1"/>
            <a:r>
              <a:rPr lang="ja-JP" altLang="en-US" dirty="0" smtClean="0"/>
              <a:t>各チームが管理しているソース</a:t>
            </a:r>
            <a:r>
              <a:rPr lang="ja-JP" altLang="en-US" dirty="0" smtClean="0"/>
              <a:t>コード</a:t>
            </a:r>
            <a:endParaRPr lang="en-US" altLang="ja-JP" dirty="0" smtClean="0"/>
          </a:p>
        </p:txBody>
      </p:sp>
      <p:sp>
        <p:nvSpPr>
          <p:cNvPr id="3" name="タイトル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dirty="0" smtClean="0"/>
              <a:t>Coordination and Integration in Jazz</a:t>
            </a:r>
            <a:endParaRPr kumimoji="1" lang="ja-JP" altLang="en-US" dirty="0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kumimoji="1" lang="en-US" altLang="ja-JP" smtClean="0"/>
              <a:t>2009/9/10</a:t>
            </a:r>
            <a:endParaRPr kumimoji="1" lang="ja-JP" altLang="en-US"/>
          </a:p>
        </p:txBody>
      </p:sp>
      <p:sp>
        <p:nvSpPr>
          <p:cNvPr id="5" name="スライド番号プレースホル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930262-AC24-488E-BE8D-AA5783E8D12A}" type="slidenum">
              <a:rPr kumimoji="1" lang="ja-JP" altLang="en-US" smtClean="0"/>
              <a:pPr/>
              <a:t>7</a:t>
            </a:fld>
            <a:endParaRPr kumimoji="1" lang="ja-JP" altLang="en-US"/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en-US" altLang="ja-JP" smtClean="0"/>
              <a:t>Predicting Build Failures using SNA on Developer Communication</a:t>
            </a:r>
            <a:endParaRPr kumimoji="1" lang="ja-JP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図 10" descr="integration_5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66783" y="1003098"/>
            <a:ext cx="5819862" cy="4577034"/>
          </a:xfrm>
          <a:prstGeom prst="rect">
            <a:avLst/>
          </a:prstGeom>
        </p:spPr>
      </p:pic>
      <p:pic>
        <p:nvPicPr>
          <p:cNvPr id="7" name="コンテンツ プレースホルダ 6" descr="integration_1.JPG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467737" y="1000108"/>
            <a:ext cx="5837004" cy="1319968"/>
          </a:xfrm>
        </p:spPr>
      </p:pic>
      <p:sp>
        <p:nvSpPr>
          <p:cNvPr id="3" name="タイトル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 smtClean="0"/>
              <a:t>Coordination and Integration in Jazz</a:t>
            </a:r>
            <a:endParaRPr kumimoji="1" lang="ja-JP" altLang="en-US" dirty="0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kumimoji="1" lang="en-US" altLang="ja-JP" smtClean="0"/>
              <a:t>2009/9/10</a:t>
            </a:r>
            <a:endParaRPr kumimoji="1" lang="ja-JP" altLang="en-US"/>
          </a:p>
        </p:txBody>
      </p:sp>
      <p:sp>
        <p:nvSpPr>
          <p:cNvPr id="5" name="スライド番号プレースホル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930262-AC24-488E-BE8D-AA5783E8D12A}" type="slidenum">
              <a:rPr kumimoji="1" lang="ja-JP" altLang="en-US" smtClean="0"/>
              <a:pPr/>
              <a:t>8</a:t>
            </a:fld>
            <a:endParaRPr kumimoji="1" lang="ja-JP" altLang="en-US"/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en-US" altLang="ja-JP" smtClean="0"/>
              <a:t>Predicting Build Failures using SNA on Developer Communication</a:t>
            </a:r>
            <a:endParaRPr kumimoji="1" lang="ja-JP" altLang="en-US"/>
          </a:p>
        </p:txBody>
      </p:sp>
      <p:pic>
        <p:nvPicPr>
          <p:cNvPr id="8" name="図 7" descr="integration_2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66783" y="1000108"/>
            <a:ext cx="5819862" cy="1319968"/>
          </a:xfrm>
          <a:prstGeom prst="rect">
            <a:avLst/>
          </a:prstGeom>
        </p:spPr>
      </p:pic>
      <p:pic>
        <p:nvPicPr>
          <p:cNvPr id="9" name="図 8" descr="integration_3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66783" y="1000108"/>
            <a:ext cx="5819862" cy="1319968"/>
          </a:xfrm>
          <a:prstGeom prst="rect">
            <a:avLst/>
          </a:prstGeom>
        </p:spPr>
      </p:pic>
      <p:pic>
        <p:nvPicPr>
          <p:cNvPr id="10" name="図 9" descr="integration_4.JP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466783" y="4034588"/>
            <a:ext cx="5819862" cy="1542820"/>
          </a:xfrm>
          <a:prstGeom prst="rect">
            <a:avLst/>
          </a:prstGeom>
        </p:spPr>
      </p:pic>
      <p:sp>
        <p:nvSpPr>
          <p:cNvPr id="12" name="テキスト ボックス 11"/>
          <p:cNvSpPr txBox="1"/>
          <p:nvPr/>
        </p:nvSpPr>
        <p:spPr>
          <a:xfrm>
            <a:off x="2500298" y="5929330"/>
            <a:ext cx="421484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2400" dirty="0" smtClean="0">
                <a:solidFill>
                  <a:schemeClr val="tx2"/>
                </a:solidFill>
              </a:rPr>
              <a:t>Coordination </a:t>
            </a:r>
            <a:r>
              <a:rPr lang="ja-JP" altLang="en-US" sz="2400" dirty="0" smtClean="0">
                <a:solidFill>
                  <a:schemeClr val="tx2"/>
                </a:solidFill>
              </a:rPr>
              <a:t>結果：</a:t>
            </a:r>
            <a:r>
              <a:rPr lang="en-US" altLang="ja-JP" sz="2400" dirty="0" smtClean="0">
                <a:solidFill>
                  <a:schemeClr val="tx2"/>
                </a:solidFill>
              </a:rPr>
              <a:t>Build </a:t>
            </a:r>
            <a:r>
              <a:rPr lang="ja-JP" altLang="en-US" sz="2400" dirty="0" smtClean="0">
                <a:solidFill>
                  <a:schemeClr val="tx2"/>
                </a:solidFill>
              </a:rPr>
              <a:t>結果</a:t>
            </a:r>
            <a:endParaRPr kumimoji="1" lang="ja-JP" altLang="en-US" sz="2400" dirty="0">
              <a:solidFill>
                <a:schemeClr val="tx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コンテンツ プレースホルダ 6" descr="図２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500166" y="1154133"/>
            <a:ext cx="6103334" cy="5203825"/>
          </a:xfrm>
        </p:spPr>
      </p:pic>
      <p:sp>
        <p:nvSpPr>
          <p:cNvPr id="3" name="タイトル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dirty="0" smtClean="0"/>
              <a:t>Communication in Jazz</a:t>
            </a:r>
            <a:endParaRPr kumimoji="1" lang="ja-JP" altLang="en-US" dirty="0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kumimoji="1" lang="en-US" altLang="ja-JP" smtClean="0"/>
              <a:t>2009/9/10</a:t>
            </a:r>
            <a:endParaRPr kumimoji="1" lang="ja-JP" altLang="en-US"/>
          </a:p>
        </p:txBody>
      </p:sp>
      <p:sp>
        <p:nvSpPr>
          <p:cNvPr id="5" name="スライド番号プレースホル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930262-AC24-488E-BE8D-AA5783E8D12A}" type="slidenum">
              <a:rPr kumimoji="1" lang="ja-JP" altLang="en-US" smtClean="0"/>
              <a:pPr/>
              <a:t>9</a:t>
            </a:fld>
            <a:endParaRPr kumimoji="1" lang="ja-JP" altLang="en-US"/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en-US" altLang="ja-JP" smtClean="0"/>
              <a:t>Predicting Build Failures using SNA on Developer Communication</a:t>
            </a:r>
            <a:endParaRPr kumimoji="1" lang="ja-JP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図 8" descr="図3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5786" y="857232"/>
            <a:ext cx="5685524" cy="1823768"/>
          </a:xfrm>
          <a:prstGeom prst="rect">
            <a:avLst/>
          </a:prstGeom>
        </p:spPr>
      </p:pic>
      <p:sp>
        <p:nvSpPr>
          <p:cNvPr id="2" name="コンテンツ プレースホルダ 1"/>
          <p:cNvSpPr>
            <a:spLocks noGrp="1"/>
          </p:cNvSpPr>
          <p:nvPr>
            <p:ph idx="1"/>
          </p:nvPr>
        </p:nvSpPr>
        <p:spPr>
          <a:xfrm>
            <a:off x="142844" y="2786058"/>
            <a:ext cx="8515350" cy="3379791"/>
          </a:xfrm>
        </p:spPr>
        <p:txBody>
          <a:bodyPr/>
          <a:lstStyle/>
          <a:p>
            <a:r>
              <a:rPr lang="en-US" altLang="ja-JP" dirty="0" smtClean="0"/>
              <a:t>Density</a:t>
            </a:r>
          </a:p>
          <a:p>
            <a:pPr lvl="1"/>
            <a:r>
              <a:rPr lang="ja-JP" altLang="en-US" dirty="0" smtClean="0"/>
              <a:t>コミュニケーションネットワークのコネクションの割合</a:t>
            </a:r>
            <a:endParaRPr lang="en-US" altLang="ja-JP" dirty="0" smtClean="0"/>
          </a:p>
          <a:p>
            <a:r>
              <a:rPr lang="en-US" altLang="ja-JP" dirty="0" smtClean="0"/>
              <a:t>Centrality measure</a:t>
            </a:r>
          </a:p>
          <a:p>
            <a:pPr lvl="1"/>
            <a:r>
              <a:rPr lang="ja-JP" altLang="en-US" dirty="0" smtClean="0"/>
              <a:t>次数中心性：次数がいくつなのか</a:t>
            </a:r>
            <a:endParaRPr lang="en-US" altLang="ja-JP" dirty="0" smtClean="0"/>
          </a:p>
          <a:p>
            <a:pPr lvl="1"/>
            <a:r>
              <a:rPr lang="ja-JP" altLang="en-US" dirty="0" smtClean="0"/>
              <a:t>媒介中心性：他のノード間の最短距離に</a:t>
            </a:r>
            <a:r>
              <a:rPr lang="en-US" altLang="ja-JP" dirty="0" err="1" smtClean="0"/>
              <a:t>Ci</a:t>
            </a:r>
            <a:r>
              <a:rPr lang="ja-JP" altLang="en-US" dirty="0" smtClean="0"/>
              <a:t>が含まれる割合</a:t>
            </a:r>
            <a:endParaRPr lang="en-US" altLang="ja-JP" dirty="0" smtClean="0"/>
          </a:p>
          <a:p>
            <a:r>
              <a:rPr lang="en-US" altLang="ja-JP" dirty="0" smtClean="0"/>
              <a:t>Structural Holes</a:t>
            </a:r>
          </a:p>
          <a:p>
            <a:pPr lvl="1"/>
            <a:r>
              <a:rPr lang="ja-JP" altLang="en-US" dirty="0" smtClean="0"/>
              <a:t>あるノードが隣接するノードからどれくらい拘束を受けているのかの度合</a:t>
            </a:r>
            <a:endParaRPr lang="en-US" altLang="ja-JP" dirty="0" smtClean="0"/>
          </a:p>
        </p:txBody>
      </p:sp>
      <p:sp>
        <p:nvSpPr>
          <p:cNvPr id="3" name="タイトル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 smtClean="0"/>
              <a:t>Communication network measures</a:t>
            </a:r>
            <a:endParaRPr kumimoji="1" lang="ja-JP" altLang="en-US" dirty="0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kumimoji="1" lang="en-US" altLang="ja-JP" smtClean="0"/>
              <a:t>2009/9/10</a:t>
            </a:r>
            <a:endParaRPr kumimoji="1" lang="ja-JP" altLang="en-US"/>
          </a:p>
        </p:txBody>
      </p:sp>
      <p:sp>
        <p:nvSpPr>
          <p:cNvPr id="5" name="スライド番号プレースホル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930262-AC24-488E-BE8D-AA5783E8D12A}" type="slidenum">
              <a:rPr kumimoji="1" lang="ja-JP" altLang="en-US" smtClean="0"/>
              <a:pPr/>
              <a:t>10</a:t>
            </a:fld>
            <a:endParaRPr kumimoji="1" lang="ja-JP" altLang="en-US"/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en-US" altLang="ja-JP" smtClean="0"/>
              <a:t>Predicting Build Failures using SNA on Developer Communication</a:t>
            </a:r>
            <a:endParaRPr kumimoji="1" lang="ja-JP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コンテンツ プレースホルダ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ja-JP" altLang="en-US" dirty="0" smtClean="0"/>
              <a:t>期間：</a:t>
            </a:r>
            <a:r>
              <a:rPr kumimoji="1" lang="en-US" altLang="ja-JP" dirty="0" smtClean="0"/>
              <a:t>2007</a:t>
            </a:r>
            <a:r>
              <a:rPr kumimoji="1" lang="ja-JP" altLang="en-US" dirty="0" smtClean="0"/>
              <a:t>年</a:t>
            </a:r>
            <a:r>
              <a:rPr kumimoji="1" lang="en-US" altLang="ja-JP" dirty="0" smtClean="0"/>
              <a:t>11</a:t>
            </a:r>
            <a:r>
              <a:rPr kumimoji="1" lang="ja-JP" altLang="en-US" dirty="0" smtClean="0"/>
              <a:t>月</a:t>
            </a:r>
            <a:r>
              <a:rPr kumimoji="1" lang="en-US" altLang="ja-JP" dirty="0" smtClean="0"/>
              <a:t>5</a:t>
            </a:r>
            <a:r>
              <a:rPr kumimoji="1" lang="ja-JP" altLang="en-US" dirty="0" smtClean="0"/>
              <a:t>日～</a:t>
            </a:r>
            <a:r>
              <a:rPr kumimoji="1" lang="en-US" altLang="ja-JP" dirty="0" smtClean="0"/>
              <a:t>2008</a:t>
            </a:r>
            <a:r>
              <a:rPr lang="ja-JP" altLang="en-US" dirty="0" smtClean="0"/>
              <a:t>年</a:t>
            </a:r>
            <a:r>
              <a:rPr lang="en-US" altLang="ja-JP" dirty="0" smtClean="0"/>
              <a:t>2</a:t>
            </a:r>
            <a:r>
              <a:rPr lang="ja-JP" altLang="en-US" dirty="0" smtClean="0"/>
              <a:t>月</a:t>
            </a:r>
            <a:r>
              <a:rPr lang="en-US" altLang="ja-JP" dirty="0" smtClean="0"/>
              <a:t>26</a:t>
            </a:r>
            <a:r>
              <a:rPr lang="ja-JP" altLang="en-US" dirty="0" smtClean="0"/>
              <a:t>日</a:t>
            </a:r>
            <a:endParaRPr lang="en-US" altLang="ja-JP" dirty="0" smtClean="0"/>
          </a:p>
          <a:p>
            <a:pPr lvl="1"/>
            <a:r>
              <a:rPr lang="en-US" altLang="ja-JP" dirty="0" smtClean="0"/>
              <a:t>Build</a:t>
            </a:r>
            <a:r>
              <a:rPr lang="ja-JP" altLang="en-US" dirty="0" smtClean="0"/>
              <a:t>結果：</a:t>
            </a:r>
            <a:r>
              <a:rPr lang="en-US" altLang="ja-JP" dirty="0" smtClean="0"/>
              <a:t>1288</a:t>
            </a:r>
          </a:p>
          <a:p>
            <a:pPr lvl="1"/>
            <a:r>
              <a:rPr kumimoji="1" lang="en-US" altLang="ja-JP" dirty="0" smtClean="0"/>
              <a:t>Work Item</a:t>
            </a:r>
            <a:r>
              <a:rPr kumimoji="1" lang="ja-JP" altLang="en-US" dirty="0" smtClean="0"/>
              <a:t>：</a:t>
            </a:r>
            <a:r>
              <a:rPr kumimoji="1" lang="en-US" altLang="ja-JP" dirty="0" smtClean="0"/>
              <a:t>25713</a:t>
            </a:r>
          </a:p>
          <a:p>
            <a:pPr lvl="1"/>
            <a:r>
              <a:rPr kumimoji="1" lang="ja-JP" altLang="en-US" dirty="0" smtClean="0"/>
              <a:t>コメント：</a:t>
            </a:r>
            <a:r>
              <a:rPr kumimoji="1" lang="en-US" altLang="ja-JP" dirty="0" smtClean="0"/>
              <a:t>71019</a:t>
            </a:r>
          </a:p>
          <a:p>
            <a:r>
              <a:rPr lang="en-US" altLang="ja-JP" dirty="0" smtClean="0"/>
              <a:t>5</a:t>
            </a:r>
            <a:r>
              <a:rPr lang="ja-JP" altLang="en-US" dirty="0" err="1" smtClean="0"/>
              <a:t>つの</a:t>
            </a:r>
            <a:r>
              <a:rPr lang="ja-JP" altLang="en-US" dirty="0" smtClean="0"/>
              <a:t>チームの</a:t>
            </a:r>
            <a:r>
              <a:rPr lang="en-US" altLang="ja-JP" dirty="0" smtClean="0"/>
              <a:t>build</a:t>
            </a:r>
            <a:r>
              <a:rPr lang="ja-JP" altLang="en-US" dirty="0" smtClean="0"/>
              <a:t>結果を選択</a:t>
            </a:r>
            <a:endParaRPr lang="en-US" altLang="ja-JP" dirty="0" smtClean="0"/>
          </a:p>
          <a:p>
            <a:r>
              <a:rPr kumimoji="1" lang="en-US" altLang="ja-JP" dirty="0" smtClean="0"/>
              <a:t>3</a:t>
            </a:r>
            <a:r>
              <a:rPr kumimoji="1" lang="ja-JP" altLang="en-US" dirty="0" err="1" smtClean="0"/>
              <a:t>つの</a:t>
            </a:r>
            <a:r>
              <a:rPr kumimoji="1" lang="ja-JP" altLang="en-US" dirty="0" smtClean="0"/>
              <a:t>統合</a:t>
            </a:r>
            <a:r>
              <a:rPr kumimoji="1" lang="en-US" altLang="ja-JP" dirty="0" smtClean="0"/>
              <a:t>build</a:t>
            </a:r>
            <a:r>
              <a:rPr kumimoji="1" lang="ja-JP" altLang="en-US" dirty="0" smtClean="0"/>
              <a:t>を選択</a:t>
            </a:r>
            <a:endParaRPr kumimoji="1" lang="en-US" altLang="ja-JP" dirty="0" smtClean="0"/>
          </a:p>
          <a:p>
            <a:pPr lvl="1"/>
            <a:r>
              <a:rPr lang="en-US" altLang="ja-JP" dirty="0" smtClean="0"/>
              <a:t>nightly</a:t>
            </a:r>
          </a:p>
          <a:p>
            <a:pPr lvl="1"/>
            <a:r>
              <a:rPr lang="en-US" altLang="ja-JP" dirty="0" smtClean="0"/>
              <a:t>w</a:t>
            </a:r>
            <a:r>
              <a:rPr kumimoji="1" lang="en-US" altLang="ja-JP" dirty="0" smtClean="0"/>
              <a:t>eekly</a:t>
            </a:r>
          </a:p>
          <a:p>
            <a:pPr lvl="1"/>
            <a:r>
              <a:rPr lang="en-US" altLang="ja-JP" dirty="0" smtClean="0"/>
              <a:t>beta</a:t>
            </a:r>
          </a:p>
        </p:txBody>
      </p:sp>
      <p:sp>
        <p:nvSpPr>
          <p:cNvPr id="3" name="タイトル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 smtClean="0"/>
              <a:t>Data collection</a:t>
            </a:r>
            <a:endParaRPr kumimoji="1" lang="ja-JP" altLang="en-US" dirty="0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kumimoji="1" lang="en-US" altLang="ja-JP" smtClean="0"/>
              <a:t>2009/9/10</a:t>
            </a:r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en-US" altLang="ja-JP" smtClean="0"/>
              <a:t>Predicting Build Failures using SNA on Developer Communication</a:t>
            </a:r>
            <a:endParaRPr kumimoji="1" lang="ja-JP" altLang="en-US" dirty="0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930262-AC24-488E-BE8D-AA5783E8D12A}" type="slidenum">
              <a:rPr kumimoji="1" lang="ja-JP" altLang="en-US" smtClean="0"/>
              <a:pPr/>
              <a:t>11</a:t>
            </a:fld>
            <a:endParaRPr kumimoji="1" lang="ja-JP" altLang="en-US"/>
          </a:p>
        </p:txBody>
      </p:sp>
      <p:pic>
        <p:nvPicPr>
          <p:cNvPr id="7" name="図 6" descr="表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14876" y="1883631"/>
            <a:ext cx="4000528" cy="454576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コンテンツ プレースホルダ 1"/>
          <p:cNvSpPr>
            <a:spLocks noGrp="1"/>
          </p:cNvSpPr>
          <p:nvPr>
            <p:ph idx="1"/>
          </p:nvPr>
        </p:nvSpPr>
        <p:spPr>
          <a:xfrm>
            <a:off x="152400" y="1104900"/>
            <a:ext cx="8420128" cy="5203825"/>
          </a:xfrm>
        </p:spPr>
        <p:txBody>
          <a:bodyPr/>
          <a:lstStyle/>
          <a:p>
            <a:r>
              <a:rPr lang="en-US" altLang="ja-JP" dirty="0" smtClean="0"/>
              <a:t>OK build</a:t>
            </a:r>
            <a:r>
              <a:rPr lang="ja-JP" altLang="en-US" dirty="0" smtClean="0"/>
              <a:t>と</a:t>
            </a:r>
            <a:r>
              <a:rPr lang="en-US" altLang="ja-JP" dirty="0" smtClean="0"/>
              <a:t>ERROR</a:t>
            </a:r>
            <a:r>
              <a:rPr lang="ja-JP" altLang="en-US" dirty="0" smtClean="0"/>
              <a:t> </a:t>
            </a:r>
            <a:r>
              <a:rPr lang="en-US" altLang="ja-JP" dirty="0" smtClean="0"/>
              <a:t>build</a:t>
            </a:r>
            <a:r>
              <a:rPr lang="ja-JP" altLang="en-US" dirty="0" smtClean="0"/>
              <a:t>との間でネットワーク尺度を計算して比較</a:t>
            </a:r>
            <a:endParaRPr lang="en-US" altLang="ja-JP" dirty="0" smtClean="0"/>
          </a:p>
          <a:p>
            <a:pPr lvl="1"/>
            <a:r>
              <a:rPr kumimoji="1" lang="ja-JP" altLang="en-US" dirty="0" smtClean="0"/>
              <a:t>密度、中心性、</a:t>
            </a:r>
            <a:r>
              <a:rPr kumimoji="1" lang="en-US" altLang="ja-JP" dirty="0" smtClean="0"/>
              <a:t>structural holes</a:t>
            </a:r>
          </a:p>
          <a:p>
            <a:endParaRPr lang="en-US" altLang="ja-JP" dirty="0" smtClean="0"/>
          </a:p>
          <a:p>
            <a:r>
              <a:rPr lang="ja-JP" altLang="en-US" dirty="0" smtClean="0"/>
              <a:t>両方の</a:t>
            </a:r>
            <a:r>
              <a:rPr lang="en-US" altLang="ja-JP" dirty="0" smtClean="0"/>
              <a:t>build</a:t>
            </a:r>
            <a:r>
              <a:rPr lang="ja-JP" altLang="en-US" dirty="0" smtClean="0"/>
              <a:t>に対して統計学的な差異は存在しない</a:t>
            </a:r>
            <a:endParaRPr kumimoji="1" lang="ja-JP" altLang="en-US" dirty="0"/>
          </a:p>
        </p:txBody>
      </p:sp>
      <p:sp>
        <p:nvSpPr>
          <p:cNvPr id="3" name="タイトル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 smtClean="0"/>
              <a:t>Result for RQ1</a:t>
            </a:r>
            <a:endParaRPr kumimoji="1" lang="ja-JP" altLang="en-US" dirty="0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kumimoji="1" lang="en-US" altLang="ja-JP" smtClean="0"/>
              <a:t>2009/9/10</a:t>
            </a:r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en-US" altLang="ja-JP" smtClean="0"/>
              <a:t>Predicting Build Failures using SNA on Developer Communication</a:t>
            </a:r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930262-AC24-488E-BE8D-AA5783E8D12A}" type="slidenum">
              <a:rPr kumimoji="1" lang="ja-JP" altLang="en-US" smtClean="0"/>
              <a:pPr/>
              <a:t>12</a:t>
            </a:fld>
            <a:endParaRPr kumimoji="1" lang="ja-JP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コンテンツ プレースホルダ 1"/>
          <p:cNvSpPr>
            <a:spLocks noGrp="1"/>
          </p:cNvSpPr>
          <p:nvPr>
            <p:ph idx="1"/>
          </p:nvPr>
        </p:nvSpPr>
        <p:spPr>
          <a:xfrm>
            <a:off x="285720" y="5000636"/>
            <a:ext cx="8515350" cy="1165213"/>
          </a:xfrm>
        </p:spPr>
        <p:txBody>
          <a:bodyPr/>
          <a:lstStyle/>
          <a:p>
            <a:r>
              <a:rPr kumimoji="1" lang="en-US" altLang="ja-JP" dirty="0" smtClean="0"/>
              <a:t>Recall:</a:t>
            </a:r>
            <a:r>
              <a:rPr kumimoji="1" lang="ja-JP" altLang="en-US" dirty="0" smtClean="0"/>
              <a:t>実際の結果の内、</a:t>
            </a:r>
            <a:r>
              <a:rPr kumimoji="1" lang="ja-JP" altLang="en-US" dirty="0" smtClean="0"/>
              <a:t>予測が当たっていた確率</a:t>
            </a:r>
            <a:endParaRPr kumimoji="1" lang="en-US" altLang="ja-JP" dirty="0" smtClean="0"/>
          </a:p>
          <a:p>
            <a:r>
              <a:rPr lang="en-US" altLang="ja-JP" dirty="0" smtClean="0"/>
              <a:t>Precision:</a:t>
            </a:r>
            <a:r>
              <a:rPr lang="ja-JP" altLang="en-US" dirty="0" smtClean="0"/>
              <a:t>予測した結果が、実際に当たっていた確率</a:t>
            </a:r>
            <a:endParaRPr kumimoji="1" lang="ja-JP" altLang="en-US" dirty="0"/>
          </a:p>
        </p:txBody>
      </p:sp>
      <p:sp>
        <p:nvSpPr>
          <p:cNvPr id="3" name="タイトル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 smtClean="0"/>
              <a:t>Result RQ2</a:t>
            </a:r>
            <a:endParaRPr kumimoji="1" lang="ja-JP" altLang="en-US" dirty="0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kumimoji="1" lang="en-US" altLang="ja-JP" smtClean="0"/>
              <a:t>2009/9/10</a:t>
            </a:r>
            <a:endParaRPr kumimoji="1" lang="ja-JP" altLang="en-US" dirty="0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en-US" altLang="ja-JP" dirty="0" smtClean="0"/>
              <a:t>Predicting Build Failures using SNA on Developer Communication</a:t>
            </a:r>
            <a:endParaRPr kumimoji="1" lang="ja-JP" altLang="en-US" dirty="0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930262-AC24-488E-BE8D-AA5783E8D12A}" type="slidenum">
              <a:rPr kumimoji="1" lang="ja-JP" altLang="en-US" smtClean="0"/>
              <a:pPr/>
              <a:t>13</a:t>
            </a:fld>
            <a:endParaRPr kumimoji="1" lang="ja-JP" altLang="en-US" dirty="0"/>
          </a:p>
        </p:txBody>
      </p:sp>
      <p:pic>
        <p:nvPicPr>
          <p:cNvPr id="7" name="図 6" descr="表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0034" y="2214554"/>
            <a:ext cx="6810375" cy="2581275"/>
          </a:xfrm>
          <a:prstGeom prst="rect">
            <a:avLst/>
          </a:prstGeom>
        </p:spPr>
      </p:pic>
      <p:sp>
        <p:nvSpPr>
          <p:cNvPr id="8" name="テキスト ボックス 7"/>
          <p:cNvSpPr txBox="1"/>
          <p:nvPr/>
        </p:nvSpPr>
        <p:spPr>
          <a:xfrm>
            <a:off x="5786446" y="1308730"/>
            <a:ext cx="2428892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dirty="0" smtClean="0"/>
              <a:t>ERROR</a:t>
            </a:r>
            <a:r>
              <a:rPr kumimoji="1" lang="ja-JP" altLang="en-US" dirty="0" smtClean="0"/>
              <a:t>に対して</a:t>
            </a:r>
            <a:endParaRPr kumimoji="1" lang="en-US" altLang="ja-JP" dirty="0" smtClean="0"/>
          </a:p>
          <a:p>
            <a:r>
              <a:rPr lang="ja-JP" altLang="en-US" dirty="0" smtClean="0"/>
              <a:t>・</a:t>
            </a:r>
            <a:r>
              <a:rPr lang="en-US" altLang="ja-JP" dirty="0" smtClean="0"/>
              <a:t>Recall</a:t>
            </a:r>
          </a:p>
          <a:p>
            <a:r>
              <a:rPr lang="en-US" altLang="ja-JP" dirty="0" smtClean="0"/>
              <a:t>       =15/24=0.62</a:t>
            </a:r>
          </a:p>
          <a:p>
            <a:r>
              <a:rPr lang="ja-JP" altLang="en-US" dirty="0" smtClean="0"/>
              <a:t>・</a:t>
            </a:r>
            <a:r>
              <a:rPr lang="en-US" altLang="ja-JP" dirty="0" smtClean="0"/>
              <a:t>Precision</a:t>
            </a:r>
          </a:p>
          <a:p>
            <a:r>
              <a:rPr lang="en-US" altLang="ja-JP" dirty="0" smtClean="0"/>
              <a:t>       =15/20=0.75</a:t>
            </a:r>
          </a:p>
        </p:txBody>
      </p:sp>
      <p:pic>
        <p:nvPicPr>
          <p:cNvPr id="9" name="図 8" descr="表3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0034" y="1000108"/>
            <a:ext cx="7820025" cy="3943350"/>
          </a:xfrm>
          <a:prstGeom prst="rect">
            <a:avLst/>
          </a:prstGeom>
        </p:spPr>
      </p:pic>
      <p:sp>
        <p:nvSpPr>
          <p:cNvPr id="10" name="正方形/長方形 9"/>
          <p:cNvSpPr/>
          <p:nvPr/>
        </p:nvSpPr>
        <p:spPr bwMode="auto">
          <a:xfrm>
            <a:off x="3857620" y="1714488"/>
            <a:ext cx="571504" cy="1143008"/>
          </a:xfrm>
          <a:prstGeom prst="rect">
            <a:avLst/>
          </a:prstGeom>
          <a:noFill/>
          <a:ln w="38100" cap="sq" cmpd="sng" algn="ctr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ja-JP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50" charset="-128"/>
            </a:endParaRPr>
          </a:p>
        </p:txBody>
      </p:sp>
      <p:sp>
        <p:nvSpPr>
          <p:cNvPr id="11" name="テキスト ボックス 10"/>
          <p:cNvSpPr txBox="1"/>
          <p:nvPr/>
        </p:nvSpPr>
        <p:spPr>
          <a:xfrm>
            <a:off x="1643042" y="4786322"/>
            <a:ext cx="5150769" cy="19389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kumimoji="1" lang="en-US" altLang="ja-JP" sz="2400" dirty="0" smtClean="0">
                <a:solidFill>
                  <a:schemeClr val="tx2"/>
                </a:solidFill>
              </a:rPr>
              <a:t>Recall</a:t>
            </a:r>
          </a:p>
          <a:p>
            <a:pPr lvl="1"/>
            <a:r>
              <a:rPr kumimoji="1" lang="ja-JP" altLang="en-US" sz="2400" dirty="0" smtClean="0">
                <a:solidFill>
                  <a:schemeClr val="tx2"/>
                </a:solidFill>
              </a:rPr>
              <a:t>失敗</a:t>
            </a:r>
            <a:r>
              <a:rPr kumimoji="1" lang="en-US" altLang="ja-JP" sz="2400" dirty="0" smtClean="0">
                <a:solidFill>
                  <a:schemeClr val="tx2"/>
                </a:solidFill>
              </a:rPr>
              <a:t>build</a:t>
            </a:r>
            <a:r>
              <a:rPr kumimoji="1" lang="ja-JP" altLang="en-US" sz="2400" dirty="0" smtClean="0">
                <a:solidFill>
                  <a:schemeClr val="tx2"/>
                </a:solidFill>
              </a:rPr>
              <a:t>の</a:t>
            </a:r>
            <a:r>
              <a:rPr kumimoji="1" lang="en-US" altLang="ja-JP" sz="2400" dirty="0" smtClean="0">
                <a:solidFill>
                  <a:schemeClr val="tx2"/>
                </a:solidFill>
              </a:rPr>
              <a:t>62%</a:t>
            </a:r>
            <a:r>
              <a:rPr kumimoji="1" lang="ja-JP" altLang="en-US" sz="2400" dirty="0" smtClean="0">
                <a:solidFill>
                  <a:schemeClr val="tx2"/>
                </a:solidFill>
              </a:rPr>
              <a:t>が予測</a:t>
            </a:r>
            <a:r>
              <a:rPr kumimoji="1" lang="ja-JP" altLang="en-US" sz="2400" dirty="0" smtClean="0">
                <a:solidFill>
                  <a:schemeClr val="tx2"/>
                </a:solidFill>
              </a:rPr>
              <a:t>された</a:t>
            </a:r>
            <a:endParaRPr lang="en-US" altLang="ja-JP" sz="2400" dirty="0" smtClean="0">
              <a:solidFill>
                <a:schemeClr val="tx2"/>
              </a:solidFill>
            </a:endParaRPr>
          </a:p>
          <a:p>
            <a:pPr>
              <a:buFont typeface="Arial" pitchFamily="34" charset="0"/>
              <a:buChar char="•"/>
            </a:pPr>
            <a:r>
              <a:rPr lang="en-US" altLang="ja-JP" sz="2400" dirty="0" smtClean="0">
                <a:solidFill>
                  <a:schemeClr val="tx2"/>
                </a:solidFill>
              </a:rPr>
              <a:t>Precision</a:t>
            </a:r>
          </a:p>
          <a:p>
            <a:pPr lvl="1"/>
            <a:r>
              <a:rPr lang="ja-JP" altLang="en-US" sz="2400" dirty="0" smtClean="0">
                <a:solidFill>
                  <a:schemeClr val="tx2"/>
                </a:solidFill>
              </a:rPr>
              <a:t>失敗予測の</a:t>
            </a:r>
            <a:r>
              <a:rPr lang="en-US" altLang="ja-JP" sz="2400" dirty="0" smtClean="0">
                <a:solidFill>
                  <a:schemeClr val="tx2"/>
                </a:solidFill>
              </a:rPr>
              <a:t>75%</a:t>
            </a:r>
            <a:r>
              <a:rPr lang="ja-JP" altLang="en-US" sz="2400" dirty="0" smtClean="0">
                <a:solidFill>
                  <a:schemeClr val="tx2"/>
                </a:solidFill>
              </a:rPr>
              <a:t>が</a:t>
            </a:r>
            <a:r>
              <a:rPr lang="ja-JP" altLang="en-US" sz="2400" dirty="0" smtClean="0">
                <a:solidFill>
                  <a:schemeClr val="tx2"/>
                </a:solidFill>
              </a:rPr>
              <a:t>実際に失敗した</a:t>
            </a:r>
            <a:endParaRPr lang="en-US" altLang="ja-JP" sz="2400" dirty="0" smtClean="0">
              <a:solidFill>
                <a:schemeClr val="tx2"/>
              </a:solidFill>
            </a:endParaRPr>
          </a:p>
          <a:p>
            <a:pPr lvl="1"/>
            <a:endParaRPr kumimoji="1" lang="en-US" altLang="ja-JP" sz="2400" dirty="0" smtClean="0">
              <a:solidFill>
                <a:srgbClr val="00206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  <p:bldP spid="8" grpId="0"/>
      <p:bldP spid="10" grpId="0" animBg="1"/>
      <p:bldP spid="11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コンテンツ プレースホルダ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ja-JP" altLang="en-US" dirty="0" smtClean="0"/>
              <a:t>単一のコミュニケーション尺度では</a:t>
            </a:r>
            <a:r>
              <a:rPr lang="en-US" altLang="ja-JP" dirty="0" smtClean="0"/>
              <a:t>build</a:t>
            </a:r>
            <a:r>
              <a:rPr lang="ja-JP" altLang="en-US" dirty="0" smtClean="0"/>
              <a:t>の結果を予測することはできない</a:t>
            </a:r>
            <a:endParaRPr lang="en-US" altLang="ja-JP" dirty="0" smtClean="0"/>
          </a:p>
          <a:p>
            <a:r>
              <a:rPr kumimoji="1" lang="ja-JP" altLang="en-US" dirty="0" smtClean="0"/>
              <a:t>コミュニケーション尺度を組み合わせることで、</a:t>
            </a:r>
            <a:r>
              <a:rPr kumimoji="1" lang="en-US" altLang="ja-JP" dirty="0" smtClean="0"/>
              <a:t>build</a:t>
            </a:r>
            <a:r>
              <a:rPr kumimoji="1" lang="ja-JP" altLang="en-US" dirty="0" smtClean="0"/>
              <a:t>結果を予測できるようになる</a:t>
            </a:r>
            <a:endParaRPr kumimoji="1" lang="en-US" altLang="ja-JP" dirty="0" smtClean="0"/>
          </a:p>
          <a:p>
            <a:pPr lvl="1"/>
            <a:r>
              <a:rPr lang="en-US" altLang="ja-JP" dirty="0" smtClean="0"/>
              <a:t>Recall</a:t>
            </a:r>
            <a:r>
              <a:rPr lang="ja-JP" altLang="en-US" dirty="0" smtClean="0"/>
              <a:t>値：</a:t>
            </a:r>
            <a:r>
              <a:rPr lang="en-US" altLang="ja-JP" dirty="0" smtClean="0"/>
              <a:t>55%</a:t>
            </a:r>
            <a:r>
              <a:rPr lang="ja-JP" altLang="en-US" dirty="0" smtClean="0"/>
              <a:t>～</a:t>
            </a:r>
            <a:r>
              <a:rPr lang="en-US" altLang="ja-JP" dirty="0" smtClean="0"/>
              <a:t>75%</a:t>
            </a:r>
          </a:p>
          <a:p>
            <a:pPr lvl="1"/>
            <a:r>
              <a:rPr kumimoji="1" lang="en-US" altLang="ja-JP" dirty="0" smtClean="0"/>
              <a:t>Precision</a:t>
            </a:r>
            <a:r>
              <a:rPr lang="ja-JP" altLang="en-US" dirty="0" smtClean="0"/>
              <a:t>値：</a:t>
            </a:r>
            <a:r>
              <a:rPr lang="en-US" altLang="ja-JP" dirty="0" smtClean="0"/>
              <a:t>50%</a:t>
            </a:r>
            <a:r>
              <a:rPr lang="ja-JP" altLang="en-US" dirty="0" smtClean="0"/>
              <a:t>～７６</a:t>
            </a:r>
            <a:r>
              <a:rPr lang="en-US" altLang="ja-JP" dirty="0" smtClean="0"/>
              <a:t>%</a:t>
            </a:r>
          </a:p>
          <a:p>
            <a:pPr lvl="1"/>
            <a:endParaRPr kumimoji="1" lang="en-US" altLang="ja-JP" dirty="0" smtClean="0"/>
          </a:p>
          <a:p>
            <a:r>
              <a:rPr lang="ja-JP" altLang="en-US" dirty="0" smtClean="0"/>
              <a:t>予測モデルを利用し、</a:t>
            </a:r>
            <a:r>
              <a:rPr lang="en-US" altLang="ja-JP" dirty="0" smtClean="0"/>
              <a:t>build</a:t>
            </a:r>
            <a:r>
              <a:rPr lang="ja-JP" altLang="en-US" dirty="0" smtClean="0"/>
              <a:t>が失敗しそうな時にコミュニケーション構造を改変させるようなアウェアネスを提供</a:t>
            </a:r>
            <a:endParaRPr kumimoji="1" lang="ja-JP" altLang="en-US" dirty="0"/>
          </a:p>
        </p:txBody>
      </p:sp>
      <p:sp>
        <p:nvSpPr>
          <p:cNvPr id="3" name="タイトル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 smtClean="0"/>
              <a:t>Conclusion</a:t>
            </a:r>
            <a:endParaRPr kumimoji="1" lang="ja-JP" altLang="en-US" dirty="0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kumimoji="1" lang="en-US" altLang="ja-JP" smtClean="0"/>
              <a:t>2009/9/10</a:t>
            </a:r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en-US" altLang="ja-JP" smtClean="0"/>
              <a:t>Predicting Build Failures using SNA on Developer Communication</a:t>
            </a:r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930262-AC24-488E-BE8D-AA5783E8D12A}" type="slidenum">
              <a:rPr kumimoji="1" lang="ja-JP" altLang="en-US" smtClean="0"/>
              <a:pPr/>
              <a:t>14</a:t>
            </a:fld>
            <a:endParaRPr kumimoji="1" lang="ja-JP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コンテンツ プレースホルダ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ja-JP" dirty="0" smtClean="0"/>
              <a:t>build</a:t>
            </a:r>
            <a:r>
              <a:rPr lang="ja-JP" altLang="en-US" dirty="0" smtClean="0"/>
              <a:t>が始まってから終了するまでのコミュニケーションの変化から</a:t>
            </a:r>
            <a:r>
              <a:rPr lang="en-US" altLang="ja-JP" dirty="0" smtClean="0"/>
              <a:t>build</a:t>
            </a:r>
            <a:r>
              <a:rPr lang="ja-JP" altLang="en-US" dirty="0" smtClean="0"/>
              <a:t>の結果を予測</a:t>
            </a:r>
            <a:endParaRPr lang="en-US" altLang="ja-JP" dirty="0" smtClean="0"/>
          </a:p>
          <a:p>
            <a:pPr lvl="1"/>
            <a:r>
              <a:rPr lang="en-US" altLang="ja-JP" dirty="0" smtClean="0"/>
              <a:t>b</a:t>
            </a:r>
            <a:r>
              <a:rPr kumimoji="1" lang="en-US" altLang="ja-JP" dirty="0" smtClean="0"/>
              <a:t>uild</a:t>
            </a:r>
            <a:r>
              <a:rPr lang="ja-JP" altLang="en-US" dirty="0" smtClean="0"/>
              <a:t>終了前に</a:t>
            </a:r>
            <a:r>
              <a:rPr kumimoji="1" lang="ja-JP" altLang="en-US" dirty="0" smtClean="0"/>
              <a:t>コミュニケーションが停滞している</a:t>
            </a:r>
            <a:r>
              <a:rPr kumimoji="1" lang="en-US" altLang="ja-JP" dirty="0" smtClean="0"/>
              <a:t>build</a:t>
            </a:r>
            <a:r>
              <a:rPr kumimoji="1" lang="ja-JP" altLang="en-US" dirty="0" smtClean="0"/>
              <a:t>は失敗</a:t>
            </a:r>
            <a:r>
              <a:rPr kumimoji="1" lang="ja-JP" altLang="en-US" dirty="0" smtClean="0"/>
              <a:t>しやすい</a:t>
            </a:r>
            <a:endParaRPr kumimoji="1" lang="en-US" altLang="ja-JP" dirty="0" smtClean="0"/>
          </a:p>
          <a:p>
            <a:r>
              <a:rPr lang="ja-JP" altLang="en-US" dirty="0" smtClean="0"/>
              <a:t>個人に着目した予測モデル</a:t>
            </a:r>
            <a:endParaRPr lang="en-US" altLang="ja-JP" dirty="0" smtClean="0"/>
          </a:p>
          <a:p>
            <a:pPr lvl="1"/>
            <a:r>
              <a:rPr kumimoji="1" lang="ja-JP" altLang="en-US" dirty="0" smtClean="0"/>
              <a:t>チーム内で</a:t>
            </a:r>
            <a:r>
              <a:rPr kumimoji="1" lang="en-US" altLang="ja-JP" dirty="0" smtClean="0"/>
              <a:t>build</a:t>
            </a:r>
            <a:r>
              <a:rPr kumimoji="1" lang="ja-JP" altLang="en-US" dirty="0" smtClean="0"/>
              <a:t>を失敗させやすい人とそうでない人が分かる</a:t>
            </a:r>
            <a:endParaRPr kumimoji="1" lang="en-US" altLang="ja-JP" dirty="0" smtClean="0"/>
          </a:p>
          <a:p>
            <a:endParaRPr kumimoji="1" lang="en-US" altLang="ja-JP" dirty="0" smtClean="0"/>
          </a:p>
          <a:p>
            <a:pPr>
              <a:buNone/>
            </a:pPr>
            <a:endParaRPr kumimoji="1" lang="ja-JP" altLang="en-US" dirty="0"/>
          </a:p>
        </p:txBody>
      </p:sp>
      <p:sp>
        <p:nvSpPr>
          <p:cNvPr id="3" name="タイトル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i="0" dirty="0" smtClean="0"/>
              <a:t>感想</a:t>
            </a:r>
            <a:endParaRPr kumimoji="1" lang="ja-JP" altLang="en-US" i="0" dirty="0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kumimoji="1" lang="en-US" altLang="ja-JP" smtClean="0"/>
              <a:t>2009/9/10</a:t>
            </a:r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en-US" altLang="ja-JP" smtClean="0"/>
              <a:t>Predicting Build Failures using SNA on Developer Communication</a:t>
            </a:r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930262-AC24-488E-BE8D-AA5783E8D12A}" type="slidenum">
              <a:rPr kumimoji="1" lang="ja-JP" altLang="en-US" smtClean="0"/>
              <a:pPr/>
              <a:t>15</a:t>
            </a:fld>
            <a:endParaRPr kumimoji="1" lang="ja-JP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テーマ3">
  <a:themeElements>
    <a:clrScheme name="Echo 7">
      <a:dk1>
        <a:srgbClr val="336666"/>
      </a:dk1>
      <a:lt1>
        <a:srgbClr val="FFFFFF"/>
      </a:lt1>
      <a:dk2>
        <a:srgbClr val="000000"/>
      </a:dk2>
      <a:lt2>
        <a:srgbClr val="666699"/>
      </a:lt2>
      <a:accent1>
        <a:srgbClr val="99CCCC"/>
      </a:accent1>
      <a:accent2>
        <a:srgbClr val="CCCCCC"/>
      </a:accent2>
      <a:accent3>
        <a:srgbClr val="FFFFFF"/>
      </a:accent3>
      <a:accent4>
        <a:srgbClr val="2A5656"/>
      </a:accent4>
      <a:accent5>
        <a:srgbClr val="CAE2E2"/>
      </a:accent5>
      <a:accent6>
        <a:srgbClr val="B9B9B9"/>
      </a:accent6>
      <a:hlink>
        <a:srgbClr val="006666"/>
      </a:hlink>
      <a:folHlink>
        <a:srgbClr val="B2B2B2"/>
      </a:folHlink>
    </a:clrScheme>
    <a:fontScheme name="Echo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ja-JP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pitchFamily="50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ja-JP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pitchFamily="50" charset="-128"/>
          </a:defRPr>
        </a:defPPr>
      </a:lstStyle>
    </a:lnDef>
  </a:objectDefaults>
  <a:extraClrSchemeLst>
    <a:extraClrScheme>
      <a:clrScheme name="Echo 1">
        <a:dk1>
          <a:srgbClr val="25252F"/>
        </a:dk1>
        <a:lt1>
          <a:srgbClr val="9999FF"/>
        </a:lt1>
        <a:dk2>
          <a:srgbClr val="000000"/>
        </a:dk2>
        <a:lt2>
          <a:srgbClr val="FFFFFF"/>
        </a:lt2>
        <a:accent1>
          <a:srgbClr val="3366FF"/>
        </a:accent1>
        <a:accent2>
          <a:srgbClr val="003399"/>
        </a:accent2>
        <a:accent3>
          <a:srgbClr val="AAAAAA"/>
        </a:accent3>
        <a:accent4>
          <a:srgbClr val="8282DA"/>
        </a:accent4>
        <a:accent5>
          <a:srgbClr val="ADB8FF"/>
        </a:accent5>
        <a:accent6>
          <a:srgbClr val="002D8A"/>
        </a:accent6>
        <a:hlink>
          <a:srgbClr val="009999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cho 2">
        <a:dk1>
          <a:srgbClr val="314183"/>
        </a:dk1>
        <a:lt1>
          <a:srgbClr val="FFFFFF"/>
        </a:lt1>
        <a:dk2>
          <a:srgbClr val="0B1E45"/>
        </a:dk2>
        <a:lt2>
          <a:srgbClr val="FFFFFF"/>
        </a:lt2>
        <a:accent1>
          <a:srgbClr val="6666FF"/>
        </a:accent1>
        <a:accent2>
          <a:srgbClr val="0066FF"/>
        </a:accent2>
        <a:accent3>
          <a:srgbClr val="AAABB0"/>
        </a:accent3>
        <a:accent4>
          <a:srgbClr val="DADADA"/>
        </a:accent4>
        <a:accent5>
          <a:srgbClr val="B8B8FF"/>
        </a:accent5>
        <a:accent6>
          <a:srgbClr val="005CE7"/>
        </a:accent6>
        <a:hlink>
          <a:srgbClr val="006699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cho 3">
        <a:dk1>
          <a:srgbClr val="194349"/>
        </a:dk1>
        <a:lt1>
          <a:srgbClr val="FFFFCC"/>
        </a:lt1>
        <a:dk2>
          <a:srgbClr val="006666"/>
        </a:dk2>
        <a:lt2>
          <a:srgbClr val="FFFFFF"/>
        </a:lt2>
        <a:accent1>
          <a:srgbClr val="99CC00"/>
        </a:accent1>
        <a:accent2>
          <a:srgbClr val="00B6B2"/>
        </a:accent2>
        <a:accent3>
          <a:srgbClr val="AAB8B8"/>
        </a:accent3>
        <a:accent4>
          <a:srgbClr val="DADAAE"/>
        </a:accent4>
        <a:accent5>
          <a:srgbClr val="CAE2AA"/>
        </a:accent5>
        <a:accent6>
          <a:srgbClr val="00A5A1"/>
        </a:accent6>
        <a:hlink>
          <a:srgbClr val="669900"/>
        </a:hlink>
        <a:folHlink>
          <a:srgbClr val="6666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cho 4">
        <a:dk1>
          <a:srgbClr val="194349"/>
        </a:dk1>
        <a:lt1>
          <a:srgbClr val="FFFFCC"/>
        </a:lt1>
        <a:dk2>
          <a:srgbClr val="0000FF"/>
        </a:dk2>
        <a:lt2>
          <a:srgbClr val="FFFFFF"/>
        </a:lt2>
        <a:accent1>
          <a:srgbClr val="0099FF"/>
        </a:accent1>
        <a:accent2>
          <a:srgbClr val="33CC33"/>
        </a:accent2>
        <a:accent3>
          <a:srgbClr val="AAAAFF"/>
        </a:accent3>
        <a:accent4>
          <a:srgbClr val="DADAAE"/>
        </a:accent4>
        <a:accent5>
          <a:srgbClr val="AACAFF"/>
        </a:accent5>
        <a:accent6>
          <a:srgbClr val="2DB92D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cho 5">
        <a:dk1>
          <a:srgbClr val="194349"/>
        </a:dk1>
        <a:lt1>
          <a:srgbClr val="FFFFCC"/>
        </a:lt1>
        <a:dk2>
          <a:srgbClr val="72A497"/>
        </a:dk2>
        <a:lt2>
          <a:srgbClr val="000000"/>
        </a:lt2>
        <a:accent1>
          <a:srgbClr val="805D32"/>
        </a:accent1>
        <a:accent2>
          <a:srgbClr val="7D2F3C"/>
        </a:accent2>
        <a:accent3>
          <a:srgbClr val="BCCFC9"/>
        </a:accent3>
        <a:accent4>
          <a:srgbClr val="DADAAE"/>
        </a:accent4>
        <a:accent5>
          <a:srgbClr val="C0B6AD"/>
        </a:accent5>
        <a:accent6>
          <a:srgbClr val="712A35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cho 6">
        <a:dk1>
          <a:srgbClr val="1C1C1C"/>
        </a:dk1>
        <a:lt1>
          <a:srgbClr val="FFFFFF"/>
        </a:lt1>
        <a:dk2>
          <a:srgbClr val="710F0F"/>
        </a:dk2>
        <a:lt2>
          <a:srgbClr val="FFFFFF"/>
        </a:lt2>
        <a:accent1>
          <a:srgbClr val="FF9900"/>
        </a:accent1>
        <a:accent2>
          <a:srgbClr val="FF3300"/>
        </a:accent2>
        <a:accent3>
          <a:srgbClr val="BBAAAA"/>
        </a:accent3>
        <a:accent4>
          <a:srgbClr val="DADADA"/>
        </a:accent4>
        <a:accent5>
          <a:srgbClr val="FFCAAA"/>
        </a:accent5>
        <a:accent6>
          <a:srgbClr val="E72D00"/>
        </a:accent6>
        <a:hlink>
          <a:srgbClr val="666699"/>
        </a:hlink>
        <a:folHlink>
          <a:srgbClr val="99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cho 7">
        <a:dk1>
          <a:srgbClr val="336666"/>
        </a:dk1>
        <a:lt1>
          <a:srgbClr val="FFFFFF"/>
        </a:lt1>
        <a:dk2>
          <a:srgbClr val="000000"/>
        </a:dk2>
        <a:lt2>
          <a:srgbClr val="666699"/>
        </a:lt2>
        <a:accent1>
          <a:srgbClr val="99CCCC"/>
        </a:accent1>
        <a:accent2>
          <a:srgbClr val="CCCCCC"/>
        </a:accent2>
        <a:accent3>
          <a:srgbClr val="FFFFFF"/>
        </a:accent3>
        <a:accent4>
          <a:srgbClr val="2A5656"/>
        </a:accent4>
        <a:accent5>
          <a:srgbClr val="CAE2E2"/>
        </a:accent5>
        <a:accent6>
          <a:srgbClr val="B9B9B9"/>
        </a:accent6>
        <a:hlink>
          <a:srgbClr val="006666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ho 8">
        <a:dk1>
          <a:srgbClr val="000000"/>
        </a:dk1>
        <a:lt1>
          <a:srgbClr val="FFFFFF"/>
        </a:lt1>
        <a:dk2>
          <a:srgbClr val="000000"/>
        </a:dk2>
        <a:lt2>
          <a:srgbClr val="666699"/>
        </a:lt2>
        <a:accent1>
          <a:srgbClr val="FF9900"/>
        </a:accent1>
        <a:accent2>
          <a:srgbClr val="FF0000"/>
        </a:accent2>
        <a:accent3>
          <a:srgbClr val="FFFFFF"/>
        </a:accent3>
        <a:accent4>
          <a:srgbClr val="000000"/>
        </a:accent4>
        <a:accent5>
          <a:srgbClr val="FFCAAA"/>
        </a:accent5>
        <a:accent6>
          <a:srgbClr val="E70000"/>
        </a:accent6>
        <a:hlink>
          <a:srgbClr val="336699"/>
        </a:hlink>
        <a:folHlink>
          <a:srgbClr val="80808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ho 9">
        <a:dk1>
          <a:srgbClr val="000000"/>
        </a:dk1>
        <a:lt1>
          <a:srgbClr val="FFFFFF"/>
        </a:lt1>
        <a:dk2>
          <a:srgbClr val="000000"/>
        </a:dk2>
        <a:lt2>
          <a:srgbClr val="666699"/>
        </a:lt2>
        <a:accent1>
          <a:srgbClr val="CC3300"/>
        </a:accent1>
        <a:accent2>
          <a:srgbClr val="CC9900"/>
        </a:accent2>
        <a:accent3>
          <a:srgbClr val="FFFFFF"/>
        </a:accent3>
        <a:accent4>
          <a:srgbClr val="000000"/>
        </a:accent4>
        <a:accent5>
          <a:srgbClr val="E2ADAA"/>
        </a:accent5>
        <a:accent6>
          <a:srgbClr val="B98A00"/>
        </a:accent6>
        <a:hlink>
          <a:srgbClr val="CC6600"/>
        </a:hlink>
        <a:folHlink>
          <a:srgbClr val="80808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ho 10">
        <a:dk1>
          <a:srgbClr val="000000"/>
        </a:dk1>
        <a:lt1>
          <a:srgbClr val="FFFFFF"/>
        </a:lt1>
        <a:dk2>
          <a:srgbClr val="000000"/>
        </a:dk2>
        <a:lt2>
          <a:srgbClr val="666699"/>
        </a:lt2>
        <a:accent1>
          <a:srgbClr val="666699"/>
        </a:accent1>
        <a:accent2>
          <a:srgbClr val="9999FF"/>
        </a:accent2>
        <a:accent3>
          <a:srgbClr val="FFFFFF"/>
        </a:accent3>
        <a:accent4>
          <a:srgbClr val="000000"/>
        </a:accent4>
        <a:accent5>
          <a:srgbClr val="B8B8CA"/>
        </a:accent5>
        <a:accent6>
          <a:srgbClr val="8A8AE7"/>
        </a:accent6>
        <a:hlink>
          <a:srgbClr val="3366FF"/>
        </a:hlink>
        <a:folHlink>
          <a:srgbClr val="808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テーマ3</Template>
  <TotalTime>573</TotalTime>
  <Words>692</Words>
  <Application>Microsoft Office PowerPoint</Application>
  <PresentationFormat>画面に合わせる (4:3)</PresentationFormat>
  <Paragraphs>149</Paragraphs>
  <Slides>15</Slides>
  <Notes>0</Notes>
  <HiddenSlides>0</HiddenSlides>
  <MMClips>0</MMClips>
  <ScaleCrop>false</ScaleCrop>
  <HeadingPairs>
    <vt:vector size="4" baseType="variant">
      <vt:variant>
        <vt:lpstr>テーマ</vt:lpstr>
      </vt:variant>
      <vt:variant>
        <vt:i4>1</vt:i4>
      </vt:variant>
      <vt:variant>
        <vt:lpstr>スライド タイトル</vt:lpstr>
      </vt:variant>
      <vt:variant>
        <vt:i4>15</vt:i4>
      </vt:variant>
    </vt:vector>
  </HeadingPairs>
  <TitlesOfParts>
    <vt:vector size="16" baseType="lpstr">
      <vt:lpstr>テーマ3</vt:lpstr>
      <vt:lpstr>In Proceedings of  2009 IEEE International Conference on Software Engineering (ICSE'09), 2009.   Predicting Build Failures using Social Network Analysis on Developer Communication</vt:lpstr>
      <vt:lpstr>Introduction</vt:lpstr>
      <vt:lpstr>Research Question 1</vt:lpstr>
      <vt:lpstr>Research Question 2</vt:lpstr>
      <vt:lpstr>スライド 5</vt:lpstr>
      <vt:lpstr>Study Setting : IBM Jazz</vt:lpstr>
      <vt:lpstr>Coordination and Integration in Jazz</vt:lpstr>
      <vt:lpstr>Coordination and Integration in Jazz</vt:lpstr>
      <vt:lpstr>Communication in Jazz</vt:lpstr>
      <vt:lpstr>Communication network measures</vt:lpstr>
      <vt:lpstr>Data collection</vt:lpstr>
      <vt:lpstr>Result for RQ1</vt:lpstr>
      <vt:lpstr>Result RQ2</vt:lpstr>
      <vt:lpstr>Conclusion</vt:lpstr>
      <vt:lpstr>感想</vt:lpstr>
    </vt:vector>
  </TitlesOfParts>
  <Company>naist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 Proceedings of  2009 IEEE International Conference on Software Engineering (ICSE'09), 2009.   Predicting Build Failures using Social Network Analysis on Developer Communication</dc:title>
  <dc:creator>naoya-osa</dc:creator>
  <cp:lastModifiedBy>naoya-osa</cp:lastModifiedBy>
  <cp:revision>50</cp:revision>
  <dcterms:created xsi:type="dcterms:W3CDTF">2009-09-09T02:19:22Z</dcterms:created>
  <dcterms:modified xsi:type="dcterms:W3CDTF">2009-09-09T16:36:08Z</dcterms:modified>
</cp:coreProperties>
</file>