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4" r:id="rId17"/>
    <p:sldId id="275" r:id="rId18"/>
    <p:sldId id="273" r:id="rId19"/>
    <p:sldId id="270" r:id="rId20"/>
    <p:sldId id="271" r:id="rId2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696BF0AB-A011-47DC-88BA-9B56F791009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2"/>
            <p14:sldId id="274"/>
            <p14:sldId id="275"/>
            <p14:sldId id="273"/>
            <p14:sldId id="27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4" autoAdjust="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2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0970A-FBC9-47B2-89FD-3BE2EEA86E30}" type="datetimeFigureOut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9CA71-6C58-46E3-B2E5-A0DBE68D2D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02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436E-9895-49B3-B5CE-F22FFF182483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7647-0AE3-4591-87BD-3AAE947964D9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A1B8-99F5-4901-896B-165ABB279412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FE911-7DD2-4647-B17D-6EC3FCDCE93E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E04D2-7429-4C95-959B-FF9FCBF8CDF6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D4CB-951D-4E6E-8C2B-99789800D2E4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3E65-CFAC-41F2-8732-5C020F5A763B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38F2-291D-421F-ACA7-A2D77E117FDD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4C02-0658-439E-9FA0-8DA3A2FF40C1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6A465-C82A-40C5-950B-03FEAFF783C6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3AAC7-49D0-48DB-BD67-FAA95AAB377B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BE57E12-6996-453E-9130-5545C7BAB2B8}" type="datetime1">
              <a:rPr kumimoji="1" lang="ja-JP" altLang="en-US" smtClean="0"/>
              <a:t>2013/10/30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D5F00BE-360D-42A4-A383-BBAF9C286B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66408" y="1484784"/>
            <a:ext cx="7848872" cy="977280"/>
          </a:xfrm>
        </p:spPr>
        <p:txBody>
          <a:bodyPr/>
          <a:lstStyle/>
          <a:p>
            <a:r>
              <a:rPr lang="ja-JP" altLang="en-US" sz="4400" dirty="0" smtClean="0"/>
              <a:t>ソフトウェアリポジトリマイニング</a:t>
            </a:r>
            <a:endParaRPr kumimoji="1" lang="ja-JP" altLang="en-US" sz="4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55576" y="3501008"/>
            <a:ext cx="7759704" cy="1752600"/>
          </a:xfrm>
        </p:spPr>
        <p:txBody>
          <a:bodyPr/>
          <a:lstStyle/>
          <a:p>
            <a:pPr algn="ctr"/>
            <a:r>
              <a:rPr kumimoji="1" lang="ja-JP" altLang="en-US" dirty="0" smtClean="0"/>
              <a:t>門田　暁人　　　伊原　彰紀　　　松本　健一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66408" y="2630815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コンピュータソフトウェア</a:t>
            </a:r>
            <a:r>
              <a:rPr lang="en-US" altLang="ja-JP" sz="2000" dirty="0" smtClean="0"/>
              <a:t>,</a:t>
            </a:r>
            <a:r>
              <a:rPr kumimoji="1" lang="en-US" altLang="ja-JP" sz="2000" dirty="0" smtClean="0"/>
              <a:t>Vol</a:t>
            </a:r>
            <a:r>
              <a:rPr lang="en-US" altLang="ja-JP" sz="2000" dirty="0" smtClean="0"/>
              <a:t>.30,No.2(2013),pp.52-65.</a:t>
            </a:r>
          </a:p>
          <a:p>
            <a:pPr algn="ctr"/>
            <a:r>
              <a:rPr kumimoji="1" lang="en-US" altLang="ja-JP" sz="2000" dirty="0" smtClean="0"/>
              <a:t>[</a:t>
            </a:r>
            <a:r>
              <a:rPr kumimoji="1" lang="ja-JP" altLang="en-US" sz="2000" dirty="0" smtClean="0"/>
              <a:t>解説論文</a:t>
            </a:r>
            <a:r>
              <a:rPr kumimoji="1" lang="en-US" altLang="ja-JP" sz="2000" dirty="0" smtClean="0"/>
              <a:t>]2012</a:t>
            </a:r>
            <a:r>
              <a:rPr kumimoji="1" lang="ja-JP" altLang="en-US" sz="2000" dirty="0" smtClean="0"/>
              <a:t>年</a:t>
            </a:r>
            <a:r>
              <a:rPr kumimoji="1" lang="en-US" altLang="ja-JP" sz="2000" dirty="0" smtClean="0"/>
              <a:t>10</a:t>
            </a:r>
            <a:r>
              <a:rPr kumimoji="1" lang="ja-JP" altLang="en-US" sz="2000" dirty="0" smtClean="0"/>
              <a:t>月</a:t>
            </a:r>
            <a:r>
              <a:rPr kumimoji="1" lang="en-US" altLang="ja-JP" sz="2000" dirty="0" smtClean="0"/>
              <a:t>15</a:t>
            </a:r>
            <a:r>
              <a:rPr kumimoji="1" lang="ja-JP" altLang="en-US" sz="2000" dirty="0" smtClean="0"/>
              <a:t>日</a:t>
            </a:r>
            <a:r>
              <a:rPr lang="ja-JP" altLang="en-US" sz="2000" dirty="0" smtClean="0"/>
              <a:t>受付</a:t>
            </a:r>
            <a:endParaRPr kumimoji="1" lang="ja-JP" altLang="en-US" sz="2000" dirty="0"/>
          </a:p>
        </p:txBody>
      </p:sp>
      <p:pic>
        <p:nvPicPr>
          <p:cNvPr id="1026" name="Picture 2" descr="C:\Users\kyusuke\Desktop\情報システム演習2013\第3回資料\dsc_05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845" y="4132263"/>
            <a:ext cx="1208054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yusuke\Desktop\情報システム演習2013\第3回資料\13_img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185" y="4129950"/>
            <a:ext cx="1428572" cy="180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yusuke\Desktop\情報システム演習2013\顔写真\monnden_akit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13113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31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はじめに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ソフトウェアリポジトリマイニング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(Mining</a:t>
            </a:r>
            <a:r>
              <a:rPr lang="ja-JP" altLang="en-US" dirty="0" smtClean="0"/>
              <a:t> </a:t>
            </a:r>
            <a:r>
              <a:rPr lang="en-US" altLang="ja-JP" dirty="0" smtClean="0"/>
              <a:t>Software Repositories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　</a:t>
            </a:r>
            <a:r>
              <a:rPr lang="en-US" altLang="ja-JP" dirty="0" smtClean="0"/>
              <a:t>MSR)</a:t>
            </a:r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lang="en-US" altLang="ja-JP" dirty="0" smtClean="0"/>
              <a:t>MSR</a:t>
            </a:r>
            <a:r>
              <a:rPr lang="ja-JP" altLang="en-US" dirty="0" smtClean="0"/>
              <a:t>という名の国際会議が</a:t>
            </a:r>
            <a:r>
              <a:rPr lang="en-US" altLang="ja-JP" dirty="0" smtClean="0"/>
              <a:t>2004</a:t>
            </a:r>
            <a:r>
              <a:rPr lang="ja-JP" altLang="en-US" dirty="0" smtClean="0"/>
              <a:t>年から開催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MSR</a:t>
            </a:r>
            <a:r>
              <a:rPr lang="ja-JP" altLang="en-US" dirty="0" smtClean="0"/>
              <a:t>を研究テーマとする研究者は</a:t>
            </a:r>
            <a:r>
              <a:rPr lang="en-US" altLang="ja-JP" dirty="0" smtClean="0"/>
              <a:t>ICSE</a:t>
            </a:r>
            <a:r>
              <a:rPr lang="ja-JP" altLang="en-US" dirty="0" smtClean="0"/>
              <a:t>など</a:t>
            </a:r>
            <a:r>
              <a:rPr lang="ja-JP" altLang="en-US" dirty="0" smtClean="0">
                <a:solidFill>
                  <a:srgbClr val="FF0000"/>
                </a:solidFill>
              </a:rPr>
              <a:t>トップカンファレンス</a:t>
            </a:r>
            <a:r>
              <a:rPr lang="ja-JP" altLang="en-US" dirty="0" smtClean="0"/>
              <a:t>で論文発表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ソフトウェアリポジトリ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（</a:t>
            </a:r>
            <a:r>
              <a:rPr lang="ja-JP" altLang="en-US" dirty="0" smtClean="0"/>
              <a:t>狭義）</a:t>
            </a:r>
            <a:endParaRPr lang="en-US" altLang="ja-JP" dirty="0" smtClean="0"/>
          </a:p>
          <a:p>
            <a:pPr marL="731520" lvl="1" indent="-457200">
              <a:buFont typeface="+mj-lt"/>
              <a:buAutoNum type="arabicPeriod"/>
            </a:pPr>
            <a:r>
              <a:rPr kumimoji="1" lang="ja-JP" altLang="en-US" dirty="0" smtClean="0"/>
              <a:t>ソフトウェア構成管理システム</a:t>
            </a:r>
            <a:endParaRPr kumimoji="1" lang="en-US" altLang="ja-JP" dirty="0" smtClean="0"/>
          </a:p>
          <a:p>
            <a:pPr marL="731520" lvl="1" indent="-457200">
              <a:buFont typeface="+mj-lt"/>
              <a:buAutoNum type="arabicPeriod"/>
            </a:pPr>
            <a:r>
              <a:rPr lang="ja-JP" altLang="en-US" dirty="0"/>
              <a:t>バグ管理</a:t>
            </a:r>
            <a:r>
              <a:rPr lang="ja-JP" altLang="en-US" dirty="0" smtClean="0"/>
              <a:t>システム</a:t>
            </a:r>
            <a:endParaRPr lang="en-US" altLang="ja-JP" dirty="0" smtClean="0"/>
          </a:p>
          <a:p>
            <a:pPr marL="731520" lvl="1" indent="-457200">
              <a:buFont typeface="+mj-lt"/>
              <a:buAutoNum type="arabicPeriod"/>
            </a:pPr>
            <a:r>
              <a:rPr kumimoji="1" lang="ja-JP" altLang="en-US" dirty="0" smtClean="0"/>
              <a:t>メーリングリストアーカイブ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（</a:t>
            </a:r>
            <a:r>
              <a:rPr lang="ja-JP" altLang="en-US" dirty="0" smtClean="0"/>
              <a:t>広義）</a:t>
            </a:r>
            <a:endParaRPr lang="en-US" altLang="ja-JP" dirty="0" smtClean="0"/>
          </a:p>
          <a:p>
            <a:pPr marL="274320" lvl="1" indent="0">
              <a:buNone/>
            </a:pPr>
            <a:r>
              <a:rPr kumimoji="1" lang="ja-JP" altLang="en-US" dirty="0" smtClean="0"/>
              <a:t>多種多様なソフトウェア開発データ</a:t>
            </a:r>
            <a:endParaRPr kumimoji="1" lang="en-US" altLang="ja-JP" dirty="0" smtClean="0"/>
          </a:p>
          <a:p>
            <a:pPr marL="274320" lvl="1" indent="0">
              <a:buNone/>
            </a:pPr>
            <a:r>
              <a:rPr lang="ja-JP" altLang="en-US" dirty="0" smtClean="0"/>
              <a:t>（プロジェクト情報、開発工数、進捗管理、テスト管理など）</a:t>
            </a:r>
            <a:endParaRPr lang="en-US" altLang="ja-JP" dirty="0" smtClean="0"/>
          </a:p>
          <a:p>
            <a:pPr marL="274320" lvl="1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69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「何を目的にマイニングするか」</a:t>
            </a:r>
            <a:endParaRPr kumimoji="1" lang="en-US" altLang="ja-JP" dirty="0" smtClean="0"/>
          </a:p>
          <a:p>
            <a:pPr marL="274320" lvl="1" indent="0">
              <a:buNone/>
            </a:pPr>
            <a:r>
              <a:rPr kumimoji="1" lang="ja-JP" altLang="en-US" dirty="0" smtClean="0">
                <a:solidFill>
                  <a:srgbClr val="FF0000"/>
                </a:solidFill>
              </a:rPr>
              <a:t>新しい研究目的</a:t>
            </a:r>
            <a:r>
              <a:rPr kumimoji="1" lang="ja-JP" altLang="en-US" dirty="0" smtClean="0"/>
              <a:t>を見つけることが</a:t>
            </a:r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研究の醍醐味</a:t>
            </a:r>
            <a:endParaRPr kumimoji="1" lang="en-US" altLang="ja-JP" dirty="0" smtClean="0"/>
          </a:p>
          <a:p>
            <a:pPr marL="274320" lvl="1" indent="0">
              <a:buNone/>
            </a:pP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従来：</a:t>
            </a:r>
            <a:endParaRPr kumimoji="1" lang="en-US" altLang="ja-JP" dirty="0" smtClean="0"/>
          </a:p>
          <a:p>
            <a:pPr marL="548640" lvl="2" indent="0">
              <a:buNone/>
            </a:pPr>
            <a:r>
              <a:rPr kumimoji="1" lang="ja-JP" altLang="en-US" sz="2400" dirty="0" smtClean="0">
                <a:solidFill>
                  <a:srgbClr val="FF0000"/>
                </a:solidFill>
              </a:rPr>
              <a:t>企業</a:t>
            </a:r>
            <a:r>
              <a:rPr kumimoji="1" lang="ja-JP" altLang="en-US" sz="2400" dirty="0" smtClean="0"/>
              <a:t>におけるソフトウェア開発支援</a:t>
            </a:r>
            <a:endParaRPr kumimoji="1" lang="en-US" altLang="ja-JP" sz="2400" dirty="0" smtClean="0"/>
          </a:p>
          <a:p>
            <a:pPr marL="548640" lvl="2" indent="0">
              <a:buNone/>
            </a:pPr>
            <a:r>
              <a:rPr lang="ja-JP" altLang="en-US" dirty="0" smtClean="0"/>
              <a:t>開発工数の予測，生産性の要因分析，品質評価・予測</a:t>
            </a:r>
            <a:endParaRPr lang="en-US" altLang="ja-JP" dirty="0" smtClean="0"/>
          </a:p>
          <a:p>
            <a:pPr marL="548640" lvl="2" indent="0">
              <a:buNone/>
            </a:pP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：</a:t>
            </a:r>
            <a:endParaRPr kumimoji="1" lang="en-US" altLang="ja-JP" dirty="0" smtClean="0"/>
          </a:p>
          <a:p>
            <a:pPr marL="548640" lvl="2" indent="0">
              <a:buNone/>
            </a:pPr>
            <a:r>
              <a:rPr lang="en-US" altLang="ja-JP" sz="2400" dirty="0" smtClean="0">
                <a:solidFill>
                  <a:srgbClr val="FF0000"/>
                </a:solidFill>
              </a:rPr>
              <a:t>OSS</a:t>
            </a:r>
            <a:r>
              <a:rPr lang="ja-JP" altLang="en-US" sz="2400" dirty="0" smtClean="0">
                <a:solidFill>
                  <a:srgbClr val="FF0000"/>
                </a:solidFill>
              </a:rPr>
              <a:t>開発者</a:t>
            </a:r>
            <a:r>
              <a:rPr lang="ja-JP" altLang="en-US" sz="2400" dirty="0" smtClean="0"/>
              <a:t>や</a:t>
            </a:r>
            <a:r>
              <a:rPr lang="en-US" altLang="ja-JP" sz="2400" dirty="0" smtClean="0">
                <a:solidFill>
                  <a:srgbClr val="FF0000"/>
                </a:solidFill>
              </a:rPr>
              <a:t>OSS</a:t>
            </a:r>
            <a:r>
              <a:rPr lang="ja-JP" altLang="en-US" sz="2400" dirty="0" smtClean="0">
                <a:solidFill>
                  <a:srgbClr val="FF0000"/>
                </a:solidFill>
              </a:rPr>
              <a:t>利用者</a:t>
            </a:r>
            <a:r>
              <a:rPr lang="ja-JP" altLang="en-US" sz="2400" dirty="0" smtClean="0"/>
              <a:t>の支援</a:t>
            </a:r>
            <a:endParaRPr lang="en-US" altLang="ja-JP" sz="2400" dirty="0" smtClean="0"/>
          </a:p>
          <a:p>
            <a:pPr marL="548640" lvl="2" indent="0">
              <a:buNone/>
            </a:pPr>
            <a:r>
              <a:rPr kumimoji="1" lang="ja-JP" altLang="en-US" dirty="0" smtClean="0"/>
              <a:t>研究目的の例：コミッターを開発者から見つけ出す</a:t>
            </a:r>
            <a:endParaRPr kumimoji="1" lang="en-US" altLang="ja-JP" dirty="0" smtClean="0"/>
          </a:p>
          <a:p>
            <a:pPr marL="548640" lvl="2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　　　　　　  バグが含まれるソースコードを推定する</a:t>
            </a:r>
            <a:endParaRPr kumimoji="1" lang="en-US" altLang="ja-JP" dirty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72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「どのようにマイニングするか」</a:t>
            </a:r>
            <a:endParaRPr kumimoji="1" lang="en-US" altLang="ja-JP" dirty="0" smtClean="0"/>
          </a:p>
          <a:p>
            <a:pPr marL="274320" lvl="1" indent="0"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非常に詳細な</a:t>
            </a:r>
            <a:r>
              <a:rPr lang="ja-JP" altLang="en-US" dirty="0" smtClean="0"/>
              <a:t>プロセス・プロダクトデータ（ノイズも多い）</a:t>
            </a:r>
            <a:endParaRPr lang="en-US" altLang="ja-JP" dirty="0" smtClean="0"/>
          </a:p>
          <a:p>
            <a:pPr marL="274320" lvl="1" indent="0">
              <a:buNone/>
            </a:pPr>
            <a:endParaRPr lang="en-US" altLang="ja-JP" dirty="0"/>
          </a:p>
          <a:p>
            <a:pPr marL="274320" lvl="1" indent="0">
              <a:buNone/>
            </a:pPr>
            <a:r>
              <a:rPr lang="ja-JP" altLang="en-US" dirty="0" smtClean="0"/>
              <a:t>取り出すデータはさまざまな種類がある</a:t>
            </a:r>
            <a:endParaRPr lang="en-US" altLang="ja-JP" dirty="0" smtClean="0"/>
          </a:p>
          <a:p>
            <a:pPr marL="274320" lvl="1" indent="0">
              <a:buNone/>
            </a:pPr>
            <a:r>
              <a:rPr lang="ja-JP" altLang="en-US" dirty="0" smtClean="0"/>
              <a:t>技術的に</a:t>
            </a:r>
            <a:r>
              <a:rPr lang="ja-JP" altLang="en-US" dirty="0" smtClean="0">
                <a:solidFill>
                  <a:srgbClr val="FF0000"/>
                </a:solidFill>
              </a:rPr>
              <a:t>自由度</a:t>
            </a:r>
            <a:r>
              <a:rPr lang="ja-JP" altLang="en-US" dirty="0">
                <a:solidFill>
                  <a:srgbClr val="FF0000"/>
                </a:solidFill>
              </a:rPr>
              <a:t>の</a:t>
            </a:r>
            <a:r>
              <a:rPr lang="ja-JP" altLang="en-US" dirty="0" smtClean="0">
                <a:solidFill>
                  <a:srgbClr val="FF0000"/>
                </a:solidFill>
              </a:rPr>
              <a:t>高いマイニング</a:t>
            </a:r>
            <a:r>
              <a:rPr lang="ja-JP" altLang="en-US" dirty="0" smtClean="0"/>
              <a:t>ができる</a:t>
            </a:r>
            <a:endParaRPr lang="en-US" altLang="ja-JP" dirty="0" smtClean="0"/>
          </a:p>
          <a:p>
            <a:pPr marL="274320" lvl="1" indent="0">
              <a:buNone/>
            </a:pPr>
            <a:endParaRPr lang="en-US" altLang="ja-JP" dirty="0"/>
          </a:p>
          <a:p>
            <a:pPr marL="274320" lvl="1" indent="0">
              <a:buNone/>
            </a:pPr>
            <a:r>
              <a:rPr lang="ja-JP" altLang="en-US" dirty="0" smtClean="0"/>
              <a:t>クラスタリングや機械学習といった従来のデータマイニングに加えて</a:t>
            </a:r>
            <a:r>
              <a:rPr lang="ja-JP" altLang="en-US" dirty="0" smtClean="0">
                <a:solidFill>
                  <a:srgbClr val="FF0000"/>
                </a:solidFill>
              </a:rPr>
              <a:t>他分野</a:t>
            </a:r>
            <a:r>
              <a:rPr lang="ja-JP" altLang="en-US" dirty="0" smtClean="0"/>
              <a:t>における新しい技術も取り入れる</a:t>
            </a:r>
            <a:endParaRPr kumimoji="1" lang="en-US" altLang="ja-JP" dirty="0"/>
          </a:p>
          <a:p>
            <a:pPr marL="274320" lvl="1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32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研究の魅力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企業</a:t>
            </a:r>
            <a:r>
              <a:rPr kumimoji="1" lang="ja-JP" altLang="en-US" dirty="0" smtClean="0"/>
              <a:t>においても構成管理システムやバグ管理システムが使われている。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en-US" altLang="ja-JP" dirty="0" smtClean="0"/>
              <a:t>MSR</a:t>
            </a:r>
            <a:r>
              <a:rPr lang="ja-JP" altLang="en-US" dirty="0" smtClean="0"/>
              <a:t>分野の成果が</a:t>
            </a:r>
            <a:r>
              <a:rPr lang="ja-JP" altLang="en-US" dirty="0" smtClean="0">
                <a:solidFill>
                  <a:srgbClr val="FF0000"/>
                </a:solidFill>
              </a:rPr>
              <a:t>企業</a:t>
            </a:r>
            <a:r>
              <a:rPr lang="ja-JP" altLang="en-US" dirty="0" smtClean="0"/>
              <a:t>にとって魅力的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en-US" altLang="ja-JP" dirty="0" smtClean="0"/>
              <a:t>OSS</a:t>
            </a:r>
            <a:r>
              <a:rPr lang="ja-JP" altLang="en-US" dirty="0" smtClean="0"/>
              <a:t>開発のデータ自体が面白く、研究が多彩で、</a:t>
            </a:r>
            <a:r>
              <a:rPr lang="ja-JP" altLang="en-US" dirty="0" smtClean="0">
                <a:solidFill>
                  <a:srgbClr val="FF0000"/>
                </a:solidFill>
              </a:rPr>
              <a:t>研究のし</a:t>
            </a:r>
            <a:r>
              <a:rPr lang="ja-JP" altLang="en-US" dirty="0">
                <a:solidFill>
                  <a:srgbClr val="FF0000"/>
                </a:solidFill>
              </a:rPr>
              <a:t>がい</a:t>
            </a:r>
            <a:r>
              <a:rPr lang="ja-JP" altLang="en-US" dirty="0" smtClean="0"/>
              <a:t>がある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この分野の論文の引用回数が多くなっている。</a:t>
            </a:r>
            <a:endParaRPr lang="en-US" altLang="ja-JP" dirty="0" smtClean="0"/>
          </a:p>
          <a:p>
            <a:pPr marL="274320" lvl="1" indent="0">
              <a:buNone/>
            </a:pPr>
            <a:r>
              <a:rPr lang="en-US" altLang="ja-JP" dirty="0" smtClean="0"/>
              <a:t>“Who should fix this bug?”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30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の研究テーマ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MSR</a:t>
            </a:r>
            <a:r>
              <a:rPr lang="ja-JP" altLang="en-US" dirty="0" smtClean="0"/>
              <a:t>分野の代表的な研究テーマ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ソフトウェア品質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r>
              <a:rPr kumimoji="1" lang="ja-JP" altLang="en-US" dirty="0" smtClean="0"/>
              <a:t>開発プロセスの分析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r>
              <a:rPr kumimoji="1" lang="ja-JP" altLang="en-US" dirty="0" smtClean="0"/>
              <a:t>協調作業の分析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を利用する開発者の支援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研究者の支援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08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ソフトウェア品質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［バグモジュール予測］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多数のモジュールの中から</a:t>
            </a:r>
            <a:r>
              <a:rPr kumimoji="1" lang="ja-JP" altLang="en-US" dirty="0" smtClean="0">
                <a:solidFill>
                  <a:srgbClr val="FF0000"/>
                </a:solidFill>
              </a:rPr>
              <a:t>潜在バグを含むモジュール</a:t>
            </a:r>
            <a:r>
              <a:rPr kumimoji="1" lang="ja-JP" altLang="en-US" dirty="0" smtClean="0"/>
              <a:t>を判別することが目的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より少ないリソースでより多くのバグを検出することを目指している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［</a:t>
            </a:r>
            <a:r>
              <a:rPr kumimoji="1" lang="en-US" altLang="ja-JP" dirty="0" smtClean="0"/>
              <a:t>Bug localization</a:t>
            </a:r>
            <a:r>
              <a:rPr kumimoji="1" lang="ja-JP" altLang="en-US" dirty="0" smtClean="0"/>
              <a:t>（バグ位置の推定）］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バグ管理システムに登録されたバグ報告を手掛かりにして、ソースコード中の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どの位置にバグが潜在しているか</a:t>
            </a:r>
            <a:r>
              <a:rPr kumimoji="1" lang="ja-JP" altLang="en-US" dirty="0" smtClean="0"/>
              <a:t>を推定する研究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48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開発プロセスの</a:t>
            </a:r>
            <a:r>
              <a:rPr lang="ja-JP" altLang="en-US" dirty="0" smtClean="0"/>
              <a:t>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［変更の分析］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の開発はソースコードの変更の繰り返しのプロセス</a:t>
            </a:r>
            <a:endParaRPr kumimoji="1" lang="en-US" altLang="ja-JP" dirty="0" smtClean="0"/>
          </a:p>
          <a:p>
            <a:pPr lvl="1"/>
            <a:r>
              <a:rPr lang="ja-JP" altLang="en-US" dirty="0">
                <a:solidFill>
                  <a:srgbClr val="FF0000"/>
                </a:solidFill>
              </a:rPr>
              <a:t>どのような</a:t>
            </a:r>
            <a:r>
              <a:rPr lang="ja-JP" altLang="en-US" dirty="0" smtClean="0"/>
              <a:t>変更</a:t>
            </a:r>
            <a:r>
              <a:rPr lang="ja-JP" altLang="en-US" dirty="0"/>
              <a:t>，</a:t>
            </a:r>
            <a:r>
              <a:rPr lang="ja-JP" altLang="en-US" dirty="0" smtClean="0">
                <a:solidFill>
                  <a:srgbClr val="FF0000"/>
                </a:solidFill>
              </a:rPr>
              <a:t>どういった種類</a:t>
            </a:r>
            <a:r>
              <a:rPr lang="ja-JP" altLang="en-US" dirty="0" smtClean="0"/>
              <a:t>の変更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バグとの関係</a:t>
            </a:r>
            <a:r>
              <a:rPr kumimoji="1" lang="ja-JP" altLang="en-US" dirty="0" smtClean="0"/>
              <a:t>や変更の粒度を分析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［バグ修正プロセスの分析］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バグ修正のプロセス</a:t>
            </a:r>
            <a:endParaRPr kumimoji="1" lang="en-US" altLang="ja-JP" dirty="0" smtClean="0"/>
          </a:p>
          <a:p>
            <a:pPr marL="274320" lvl="1" indent="0">
              <a:buNone/>
            </a:pPr>
            <a:r>
              <a:rPr lang="ja-JP" altLang="en-US" dirty="0"/>
              <a:t>バグ</a:t>
            </a:r>
            <a:r>
              <a:rPr lang="ja-JP" altLang="en-US" dirty="0" smtClean="0"/>
              <a:t>報告，バグ承認，修正担当者決定，バグ修正，修正確認</a:t>
            </a:r>
            <a:endParaRPr lang="en-US" altLang="ja-JP" dirty="0" smtClean="0"/>
          </a:p>
          <a:p>
            <a:pPr lvl="1"/>
            <a:r>
              <a:rPr lang="ja-JP" altLang="en-US" dirty="0"/>
              <a:t>修正が</a:t>
            </a:r>
            <a:r>
              <a:rPr lang="ja-JP" altLang="en-US" dirty="0">
                <a:solidFill>
                  <a:srgbClr val="FF0000"/>
                </a:solidFill>
              </a:rPr>
              <a:t>早い</a:t>
            </a:r>
            <a:r>
              <a:rPr lang="ja-JP" altLang="en-US" dirty="0" smtClean="0">
                <a:solidFill>
                  <a:srgbClr val="FF0000"/>
                </a:solidFill>
              </a:rPr>
              <a:t>バグ</a:t>
            </a:r>
            <a:r>
              <a:rPr lang="ja-JP" altLang="en-US" dirty="0" smtClean="0"/>
              <a:t>と</a:t>
            </a:r>
            <a:r>
              <a:rPr lang="ja-JP" altLang="en-US" dirty="0" smtClean="0">
                <a:solidFill>
                  <a:srgbClr val="FF0000"/>
                </a:solidFill>
              </a:rPr>
              <a:t>遅いバグ</a:t>
            </a:r>
            <a:r>
              <a:rPr lang="ja-JP" altLang="en-US" dirty="0" smtClean="0"/>
              <a:t>のプロセスの違い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47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協調作業の</a:t>
            </a:r>
            <a:r>
              <a:rPr lang="ja-JP" altLang="en-US" dirty="0" smtClean="0"/>
              <a:t>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［コミッター推薦］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すぐれた開発者のみにコミットする権限をあたえられる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大規模プロジェクトでは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万人を超える一般開発者</a:t>
            </a:r>
            <a:endParaRPr kumimoji="1" lang="en-US" altLang="ja-JP" dirty="0" smtClean="0"/>
          </a:p>
          <a:p>
            <a:pPr lvl="1"/>
            <a:r>
              <a:rPr lang="ja-JP" altLang="en-US" dirty="0">
                <a:solidFill>
                  <a:srgbClr val="FF0000"/>
                </a:solidFill>
              </a:rPr>
              <a:t>機能拡張</a:t>
            </a:r>
            <a:r>
              <a:rPr lang="ja-JP" altLang="en-US" dirty="0" smtClean="0"/>
              <a:t>や</a:t>
            </a:r>
            <a:r>
              <a:rPr lang="ja-JP" altLang="en-US" dirty="0" smtClean="0">
                <a:solidFill>
                  <a:srgbClr val="FF0000"/>
                </a:solidFill>
              </a:rPr>
              <a:t>不具合修正</a:t>
            </a:r>
            <a:r>
              <a:rPr lang="ja-JP" altLang="en-US" dirty="0" smtClean="0"/>
              <a:t>を分析し、コミッターを推薦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［コミュニケーション分析］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人と</a:t>
            </a:r>
            <a:r>
              <a:rPr kumimoji="1" lang="ja-JP" altLang="en-US" dirty="0" smtClean="0"/>
              <a:t>人との関係をネットワーク構造と捉えて分析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OSS</a:t>
            </a:r>
            <a:r>
              <a:rPr lang="ja-JP" altLang="en-US" dirty="0" smtClean="0"/>
              <a:t>のコミュニケーション分析に用いる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開発者，ユーザ，バグ報告者の３者間を橋渡しする人物</a:t>
            </a:r>
            <a:r>
              <a:rPr lang="ja-JP" altLang="en-US" dirty="0" smtClean="0"/>
              <a:t>（</a:t>
            </a:r>
            <a:r>
              <a:rPr lang="ja-JP" altLang="en-US" dirty="0" smtClean="0">
                <a:solidFill>
                  <a:srgbClr val="FF0000"/>
                </a:solidFill>
              </a:rPr>
              <a:t>コーディネータ</a:t>
            </a:r>
            <a:r>
              <a:rPr lang="ja-JP" altLang="en-US" dirty="0" smtClean="0"/>
              <a:t>）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56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OSS</a:t>
            </a:r>
            <a:r>
              <a:rPr lang="ja-JP" altLang="en-US" dirty="0"/>
              <a:t>を利用する開発者の</a:t>
            </a:r>
            <a:r>
              <a:rPr lang="ja-JP" altLang="en-US" dirty="0" smtClean="0"/>
              <a:t>支援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［ライブラリの使用状況の分析］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どのバージョンのプロダクトを利用すべきか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どのバージョン</a:t>
            </a:r>
            <a:r>
              <a:rPr lang="ja-JP" altLang="en-US" dirty="0" smtClean="0"/>
              <a:t>が最も使われているか分析</a:t>
            </a:r>
            <a:endParaRPr lang="en-US" altLang="ja-JP" dirty="0" smtClean="0"/>
          </a:p>
          <a:p>
            <a:pPr lvl="1"/>
            <a:r>
              <a:rPr kumimoji="1" lang="ja-JP" altLang="en-US" dirty="0" smtClean="0">
                <a:solidFill>
                  <a:srgbClr val="FF0000"/>
                </a:solidFill>
              </a:rPr>
              <a:t>ユーザ数の多い</a:t>
            </a:r>
            <a:r>
              <a:rPr kumimoji="1" lang="ja-JP" altLang="en-US" dirty="0" smtClean="0"/>
              <a:t>バージョンほど機能と信頼性のバランス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［ソフトウェア部品検索］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利用者</a:t>
            </a:r>
            <a:r>
              <a:rPr lang="ja-JP" altLang="en-US" dirty="0"/>
              <a:t>が</a:t>
            </a:r>
            <a:r>
              <a:rPr lang="ja-JP" altLang="en-US" dirty="0" smtClean="0"/>
              <a:t>必要なソフトウェア部品を探すのは容易でない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ソフトウェア部品検索エンジンが多数開発されている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キーワード</a:t>
            </a:r>
            <a:r>
              <a:rPr lang="ja-JP" altLang="en-US" dirty="0" smtClean="0"/>
              <a:t>ベース，</a:t>
            </a:r>
            <a:r>
              <a:rPr lang="ja-JP" altLang="en-US" dirty="0" smtClean="0">
                <a:solidFill>
                  <a:srgbClr val="FF0000"/>
                </a:solidFill>
              </a:rPr>
              <a:t>ソフトウェア部品の入出力</a:t>
            </a:r>
            <a:r>
              <a:rPr lang="ja-JP" altLang="en-US" dirty="0" smtClean="0"/>
              <a:t>ベース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68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MSR</a:t>
            </a:r>
            <a:r>
              <a:rPr lang="ja-JP" altLang="en-US" dirty="0"/>
              <a:t>研究者の</a:t>
            </a:r>
            <a:r>
              <a:rPr lang="ja-JP" altLang="en-US" dirty="0" smtClean="0"/>
              <a:t>支援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［リポジトリ間のリンク付け］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異なるリポジトリ</a:t>
            </a:r>
            <a:r>
              <a:rPr lang="ja-JP" altLang="en-US" dirty="0" smtClean="0"/>
              <a:t>に含まれる関連情報のリンク付け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バグ管理システム上の</a:t>
            </a:r>
            <a:r>
              <a:rPr kumimoji="1" lang="ja-JP" altLang="en-US" dirty="0" smtClean="0">
                <a:solidFill>
                  <a:srgbClr val="FF0000"/>
                </a:solidFill>
              </a:rPr>
              <a:t>バグ修正情報</a:t>
            </a:r>
            <a:r>
              <a:rPr kumimoji="1" lang="ja-JP" altLang="en-US" dirty="0" smtClean="0"/>
              <a:t>と構成管理システムの</a:t>
            </a:r>
            <a:r>
              <a:rPr kumimoji="1" lang="ja-JP" altLang="en-US" dirty="0" smtClean="0">
                <a:solidFill>
                  <a:srgbClr val="FF0000"/>
                </a:solidFill>
              </a:rPr>
              <a:t>ソースコード</a:t>
            </a:r>
            <a:r>
              <a:rPr kumimoji="1" lang="ja-JP" altLang="en-US" dirty="0" smtClean="0"/>
              <a:t>のリンク付けが盛ん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［名寄せ］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開発者</a:t>
            </a:r>
            <a:r>
              <a:rPr lang="ja-JP" altLang="en-US" dirty="0" smtClean="0"/>
              <a:t>は，リポジトリや作業内容に応じて，</a:t>
            </a:r>
            <a:r>
              <a:rPr lang="ja-JP" altLang="en-US" dirty="0" smtClean="0">
                <a:solidFill>
                  <a:srgbClr val="FF0000"/>
                </a:solidFill>
              </a:rPr>
              <a:t>異なる</a:t>
            </a:r>
            <a:r>
              <a:rPr lang="ja-JP" altLang="en-US" dirty="0" smtClean="0"/>
              <a:t>アカウント名や</a:t>
            </a:r>
            <a:r>
              <a:rPr lang="en-US" altLang="ja-JP" dirty="0" smtClean="0"/>
              <a:t>Email</a:t>
            </a:r>
            <a:r>
              <a:rPr lang="ja-JP" altLang="en-US" dirty="0" smtClean="0"/>
              <a:t>アドレスを使う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同一人物</a:t>
            </a:r>
            <a:r>
              <a:rPr kumimoji="1" lang="ja-JP" altLang="en-US" dirty="0" smtClean="0"/>
              <a:t>を特定して</a:t>
            </a:r>
            <a:r>
              <a:rPr kumimoji="1" lang="ja-JP" altLang="en-US" dirty="0" smtClean="0">
                <a:solidFill>
                  <a:srgbClr val="FF0000"/>
                </a:solidFill>
              </a:rPr>
              <a:t>マージ</a:t>
            </a:r>
            <a:r>
              <a:rPr kumimoji="1" lang="ja-JP" altLang="en-US" dirty="0" smtClean="0"/>
              <a:t>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60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マイニングの具体例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リポジトリからデータを</a:t>
            </a:r>
            <a:r>
              <a:rPr kumimoji="1" lang="ja-JP" altLang="en-US" dirty="0" smtClean="0">
                <a:solidFill>
                  <a:srgbClr val="FF0000"/>
                </a:solidFill>
              </a:rPr>
              <a:t>取得</a:t>
            </a:r>
            <a:r>
              <a:rPr kumimoji="1" lang="ja-JP" altLang="en-US" dirty="0" smtClean="0"/>
              <a:t>し、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必要な情報を</a:t>
            </a:r>
            <a:r>
              <a:rPr kumimoji="1" lang="ja-JP" altLang="en-US" dirty="0" smtClean="0">
                <a:solidFill>
                  <a:srgbClr val="FF0000"/>
                </a:solidFill>
              </a:rPr>
              <a:t>抽出</a:t>
            </a:r>
            <a:r>
              <a:rPr kumimoji="1" lang="ja-JP" altLang="en-US" dirty="0" smtClean="0"/>
              <a:t>して</a:t>
            </a:r>
            <a:r>
              <a:rPr kumimoji="1" lang="ja-JP" altLang="en-US" dirty="0" smtClean="0">
                <a:solidFill>
                  <a:srgbClr val="FF0000"/>
                </a:solidFill>
              </a:rPr>
              <a:t>整形</a:t>
            </a:r>
            <a:r>
              <a:rPr kumimoji="1" lang="ja-JP" altLang="en-US" dirty="0" smtClean="0"/>
              <a:t>する作業が必要不可欠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r>
              <a:rPr lang="ja-JP" altLang="en-US" dirty="0" smtClean="0"/>
              <a:t>データ取得と整形作業の例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1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データ取得方法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マイニング目的決定</a:t>
            </a:r>
            <a:r>
              <a:rPr lang="ja-JP" altLang="en-US" dirty="0" smtClean="0"/>
              <a:t>後、どのデータを取得するか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例：</a:t>
            </a:r>
            <a:r>
              <a:rPr lang="en-US" altLang="ja-JP" dirty="0" smtClean="0"/>
              <a:t>bug localization</a:t>
            </a:r>
          </a:p>
          <a:p>
            <a:pPr marL="274320" lvl="1" indent="0">
              <a:buNone/>
            </a:pPr>
            <a:r>
              <a:rPr lang="ja-JP" altLang="en-US" dirty="0"/>
              <a:t>欠陥</a:t>
            </a:r>
            <a:r>
              <a:rPr lang="ja-JP" altLang="en-US" dirty="0" smtClean="0"/>
              <a:t>を含むソースコードを探す手掛かり</a:t>
            </a:r>
            <a:endParaRPr lang="en-US" altLang="ja-JP" dirty="0" smtClean="0"/>
          </a:p>
          <a:p>
            <a:pPr marL="274320" lvl="1" indent="0">
              <a:buNone/>
            </a:pPr>
            <a:r>
              <a:rPr lang="ja-JP" altLang="en-US" dirty="0" smtClean="0"/>
              <a:t>→バグ管理システムから</a:t>
            </a:r>
            <a:r>
              <a:rPr lang="ja-JP" altLang="en-US" dirty="0" smtClean="0">
                <a:solidFill>
                  <a:srgbClr val="FF0000"/>
                </a:solidFill>
              </a:rPr>
              <a:t>バグを再現する情報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marL="274320" lvl="1" indent="0">
              <a:buNone/>
            </a:pPr>
            <a:endParaRPr lang="en-US" altLang="ja-JP" dirty="0" smtClean="0"/>
          </a:p>
          <a:p>
            <a:r>
              <a:rPr lang="ja-JP" altLang="en-US" dirty="0" smtClean="0"/>
              <a:t>例：開発者の協調，共同作業の関係を明らかにする</a:t>
            </a:r>
            <a:endParaRPr lang="en-US" altLang="ja-JP" dirty="0" smtClean="0"/>
          </a:p>
          <a:p>
            <a:pPr marL="274320" lvl="1" indent="0">
              <a:buNone/>
            </a:pPr>
            <a:r>
              <a:rPr lang="ja-JP" altLang="en-US" dirty="0" smtClean="0"/>
              <a:t>→メールアーカイブをダウンロードし、メールの</a:t>
            </a:r>
            <a:r>
              <a:rPr lang="ja-JP" altLang="en-US" dirty="0" smtClean="0">
                <a:solidFill>
                  <a:srgbClr val="FF0000"/>
                </a:solidFill>
              </a:rPr>
              <a:t>ヘッダ情報</a:t>
            </a:r>
            <a:r>
              <a:rPr lang="ja-JP" altLang="en-US" dirty="0" smtClean="0"/>
              <a:t>や</a:t>
            </a:r>
            <a:r>
              <a:rPr lang="ja-JP" altLang="en-US" dirty="0" smtClean="0">
                <a:solidFill>
                  <a:srgbClr val="FF0000"/>
                </a:solidFill>
              </a:rPr>
              <a:t>内容</a:t>
            </a:r>
            <a:r>
              <a:rPr lang="ja-JP" altLang="en-US" dirty="0" smtClean="0"/>
              <a:t>を抽出する</a:t>
            </a:r>
            <a:endParaRPr lang="en-US" altLang="ja-JP" dirty="0"/>
          </a:p>
          <a:p>
            <a:pPr marL="274320" lvl="1" indent="0">
              <a:buNone/>
            </a:pP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43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データ整形方法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データを分析が容易になるフォーマットに書き換える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名寄せアルゴリズム</a:t>
            </a:r>
            <a:endParaRPr kumimoji="1" lang="en-US" altLang="ja-JP" dirty="0" smtClean="0"/>
          </a:p>
          <a:p>
            <a:pPr marL="274320" lvl="1" indent="0">
              <a:buNone/>
            </a:pPr>
            <a:r>
              <a:rPr lang="ja-JP" altLang="en-US" dirty="0"/>
              <a:t>類似</a:t>
            </a:r>
            <a:r>
              <a:rPr lang="ja-JP" altLang="en-US" dirty="0" smtClean="0"/>
              <a:t>するアカウント，</a:t>
            </a:r>
            <a:r>
              <a:rPr lang="en-US" altLang="ja-JP" dirty="0" smtClean="0"/>
              <a:t>Email</a:t>
            </a:r>
            <a:r>
              <a:rPr lang="ja-JP" altLang="en-US" dirty="0" smtClean="0"/>
              <a:t>アドレスが</a:t>
            </a:r>
            <a:r>
              <a:rPr lang="ja-JP" altLang="en-US" dirty="0" smtClean="0">
                <a:solidFill>
                  <a:srgbClr val="FF0000"/>
                </a:solidFill>
              </a:rPr>
              <a:t>同一人物のものか否か</a:t>
            </a:r>
            <a:r>
              <a:rPr lang="ja-JP" altLang="en-US" dirty="0" smtClean="0"/>
              <a:t>を判断するためのアルゴリズム</a:t>
            </a:r>
            <a:endParaRPr lang="en-US" altLang="ja-JP" dirty="0" smtClean="0"/>
          </a:p>
          <a:p>
            <a:pPr marL="274320" lvl="1" indent="0">
              <a:buNone/>
            </a:pPr>
            <a:r>
              <a:rPr kumimoji="1" lang="ja-JP" altLang="en-US" dirty="0" smtClean="0"/>
              <a:t>現在提案されている方法の中で</a:t>
            </a:r>
            <a:r>
              <a:rPr kumimoji="1" lang="ja-JP" altLang="en-US" dirty="0" smtClean="0">
                <a:solidFill>
                  <a:srgbClr val="FF0000"/>
                </a:solidFill>
              </a:rPr>
              <a:t>最も信頼性</a:t>
            </a:r>
            <a:r>
              <a:rPr kumimoji="1" lang="ja-JP" altLang="en-US" dirty="0" smtClean="0"/>
              <a:t>がある</a:t>
            </a:r>
            <a:endParaRPr kumimoji="1" lang="en-US" altLang="ja-JP" dirty="0" smtClean="0"/>
          </a:p>
          <a:p>
            <a:pPr marL="274320" lvl="1" indent="0">
              <a:buNone/>
            </a:pPr>
            <a:endParaRPr lang="en-US" altLang="ja-JP" dirty="0"/>
          </a:p>
          <a:p>
            <a:r>
              <a:rPr kumimoji="1" lang="ja-JP" altLang="en-US" dirty="0" smtClean="0"/>
              <a:t>ほかに</a:t>
            </a:r>
            <a:endParaRPr kumimoji="1" lang="en-US" altLang="ja-JP" dirty="0" smtClean="0"/>
          </a:p>
          <a:p>
            <a:pPr marL="274320" lvl="1" indent="0">
              <a:buNone/>
            </a:pPr>
            <a:r>
              <a:rPr lang="ja-JP" altLang="en-US" dirty="0"/>
              <a:t>データセット</a:t>
            </a:r>
            <a:r>
              <a:rPr lang="ja-JP" altLang="en-US" dirty="0" smtClean="0"/>
              <a:t>の作成技術，形態素解析技術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68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の発展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MSR vision 2020</a:t>
            </a:r>
            <a:r>
              <a:rPr kumimoji="1" lang="ja-JP" altLang="en-US" dirty="0" smtClean="0"/>
              <a:t>（カナダ）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Large/Small-Scale mining:</a:t>
            </a:r>
          </a:p>
          <a:p>
            <a:pPr marL="548640" lvl="2" indent="0">
              <a:buNone/>
            </a:pPr>
            <a:r>
              <a:rPr kumimoji="1" lang="ja-JP" altLang="en-US" dirty="0" smtClean="0"/>
              <a:t>大規模だけでなく</a:t>
            </a:r>
            <a:r>
              <a:rPr kumimoji="1" lang="ja-JP" altLang="en-US" dirty="0" smtClean="0">
                <a:solidFill>
                  <a:srgbClr val="FF0000"/>
                </a:solidFill>
              </a:rPr>
              <a:t>小規模プロジェクト</a:t>
            </a:r>
            <a:r>
              <a:rPr kumimoji="1" lang="ja-JP" altLang="en-US" dirty="0" smtClean="0"/>
              <a:t>を対象とした研究も重要ではないのかという議論</a:t>
            </a:r>
            <a:endParaRPr kumimoji="1" lang="en-US" altLang="ja-JP" dirty="0" smtClean="0"/>
          </a:p>
          <a:p>
            <a:pPr marL="274320" lvl="1" indent="0">
              <a:buNone/>
            </a:pPr>
            <a:endParaRPr kumimoji="1" lang="en-US" altLang="ja-JP" dirty="0" smtClean="0"/>
          </a:p>
          <a:p>
            <a:pPr lvl="1"/>
            <a:r>
              <a:rPr lang="en-US" altLang="ja-JP" dirty="0" smtClean="0"/>
              <a:t>IR(Information retrieval):</a:t>
            </a:r>
          </a:p>
          <a:p>
            <a:pPr marL="548640" lvl="2" indent="0">
              <a:buNone/>
            </a:pPr>
            <a:r>
              <a:rPr kumimoji="1" lang="ja-JP" altLang="en-US" dirty="0" smtClean="0"/>
              <a:t>ソフトウェア工学に限らず，ビッグデータの中から目的に合致したものを取り出す</a:t>
            </a:r>
            <a:endParaRPr kumimoji="1" lang="en-US" altLang="ja-JP" dirty="0" smtClean="0"/>
          </a:p>
          <a:p>
            <a:pPr marL="274320" lvl="1" indent="0">
              <a:buNone/>
            </a:pPr>
            <a:endParaRPr lang="en-US" altLang="ja-JP" dirty="0"/>
          </a:p>
          <a:p>
            <a:pPr lvl="1"/>
            <a:r>
              <a:rPr lang="en-US" altLang="ja-JP" dirty="0" err="1" smtClean="0"/>
              <a:t>Github</a:t>
            </a:r>
            <a:r>
              <a:rPr lang="en-US" altLang="ja-JP" dirty="0" smtClean="0"/>
              <a:t>:</a:t>
            </a:r>
          </a:p>
          <a:p>
            <a:pPr marL="548640" lvl="2" indent="0">
              <a:buNone/>
            </a:pPr>
            <a:r>
              <a:rPr lang="ja-JP" altLang="en-US" dirty="0" smtClean="0"/>
              <a:t>ソフトウェア構成管理システムの一種</a:t>
            </a:r>
            <a:endParaRPr lang="en-US" altLang="ja-JP" dirty="0" smtClean="0"/>
          </a:p>
          <a:p>
            <a:pPr marL="548640" lvl="2" indent="0">
              <a:buNone/>
            </a:pPr>
            <a:r>
              <a:rPr kumimoji="1" lang="ja-JP" altLang="en-US" dirty="0"/>
              <a:t>従来</a:t>
            </a:r>
            <a:r>
              <a:rPr kumimoji="1" lang="ja-JP" altLang="en-US" dirty="0" smtClean="0"/>
              <a:t>のリポジトリを全員で共有する</a:t>
            </a:r>
            <a:r>
              <a:rPr lang="ja-JP" altLang="en-US" dirty="0"/>
              <a:t>の</a:t>
            </a:r>
            <a:r>
              <a:rPr lang="ja-JP" altLang="en-US" dirty="0" smtClean="0"/>
              <a:t>と</a:t>
            </a:r>
            <a:r>
              <a:rPr lang="ja-JP" altLang="en-US" dirty="0"/>
              <a:t>異なり</a:t>
            </a:r>
            <a:r>
              <a:rPr kumimoji="1" lang="ja-JP" altLang="en-US" dirty="0" smtClean="0"/>
              <a:t>、個人で保有できる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820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MSR</a:t>
            </a:r>
            <a:r>
              <a:rPr kumimoji="1" lang="ja-JP" altLang="en-US" dirty="0" smtClean="0"/>
              <a:t>研究，主な研究テーマ，マイニング具体例，</a:t>
            </a:r>
            <a:r>
              <a:rPr kumimoji="1" lang="en-US" altLang="ja-JP" dirty="0" smtClean="0"/>
              <a:t>MSR</a:t>
            </a:r>
            <a:r>
              <a:rPr lang="ja-JP" altLang="en-US" dirty="0"/>
              <a:t>分野</a:t>
            </a:r>
            <a:r>
              <a:rPr lang="ja-JP" altLang="en-US" dirty="0" smtClean="0"/>
              <a:t>の今後の発展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r>
              <a:rPr kumimoji="1" lang="ja-JP" altLang="en-US" dirty="0" smtClean="0"/>
              <a:t>マイニング対象を単一バージョンから</a:t>
            </a:r>
            <a:r>
              <a:rPr kumimoji="1" lang="ja-JP" altLang="en-US" dirty="0" smtClean="0">
                <a:solidFill>
                  <a:srgbClr val="FF0000"/>
                </a:solidFill>
              </a:rPr>
              <a:t>複数バージョン</a:t>
            </a:r>
            <a:r>
              <a:rPr kumimoji="1" lang="ja-JP" altLang="en-US" dirty="0" smtClean="0"/>
              <a:t>に広げる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異なるプロダクト間の比較</a:t>
            </a:r>
            <a:r>
              <a:rPr kumimoji="1" lang="ja-JP" altLang="en-US" dirty="0" smtClean="0"/>
              <a:t>を行い，マイニングにより得られた知見の一般性を評価する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49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データ取得後のプロセス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sz="3200" dirty="0" smtClean="0"/>
              <a:t>データ取得</a:t>
            </a:r>
            <a:endParaRPr kumimoji="1" lang="en-US" altLang="ja-JP" sz="3200" dirty="0" smtClean="0"/>
          </a:p>
          <a:p>
            <a:pPr marL="0" indent="0" algn="ctr">
              <a:buNone/>
            </a:pPr>
            <a:endParaRPr lang="en-US" altLang="ja-JP" sz="3200" dirty="0"/>
          </a:p>
          <a:p>
            <a:pPr marL="0" indent="0" algn="ctr">
              <a:buNone/>
            </a:pPr>
            <a:r>
              <a:rPr lang="ja-JP" altLang="en-US" sz="3200" dirty="0" smtClean="0"/>
              <a:t>データ整形</a:t>
            </a:r>
            <a:endParaRPr lang="en-US" altLang="ja-JP" sz="3200" dirty="0" smtClean="0"/>
          </a:p>
          <a:p>
            <a:pPr marL="0" indent="0" algn="ctr">
              <a:buNone/>
            </a:pPr>
            <a:endParaRPr kumimoji="1" lang="en-US" altLang="ja-JP" sz="3200" dirty="0"/>
          </a:p>
          <a:p>
            <a:pPr marL="0" indent="0" algn="ctr">
              <a:buNone/>
            </a:pPr>
            <a:r>
              <a:rPr lang="ja-JP" altLang="en-US" sz="3200" dirty="0" smtClean="0"/>
              <a:t>データ処理</a:t>
            </a:r>
            <a:endParaRPr lang="en-US" altLang="ja-JP" sz="3200" dirty="0" smtClean="0"/>
          </a:p>
          <a:p>
            <a:pPr marL="0" indent="0" algn="ctr">
              <a:buNone/>
            </a:pPr>
            <a:endParaRPr kumimoji="1" lang="en-US" altLang="ja-JP" sz="3200" dirty="0"/>
          </a:p>
          <a:p>
            <a:pPr marL="0" indent="0" algn="ctr">
              <a:buNone/>
            </a:pPr>
            <a:r>
              <a:rPr lang="ja-JP" altLang="en-US" sz="3200" dirty="0" smtClean="0"/>
              <a:t>データ分析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237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ソフトウェア構成管理システム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多くの研究で開発記録を</a:t>
            </a:r>
            <a:r>
              <a:rPr kumimoji="1" lang="en-US" altLang="ja-JP" dirty="0" smtClean="0"/>
              <a:t>Web</a:t>
            </a:r>
            <a:r>
              <a:rPr kumimoji="1" lang="ja-JP" altLang="en-US" dirty="0" smtClean="0"/>
              <a:t>を介して取得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従来の管理システム</a:t>
            </a:r>
            <a:endParaRPr kumimoji="1" lang="en-US" altLang="ja-JP" dirty="0" smtClean="0"/>
          </a:p>
          <a:p>
            <a:pPr marL="274320" lvl="1" indent="0">
              <a:buNone/>
            </a:pPr>
            <a:r>
              <a:rPr kumimoji="1" lang="ja-JP" altLang="en-US" dirty="0" smtClean="0"/>
              <a:t>→</a:t>
            </a:r>
            <a:r>
              <a:rPr kumimoji="1" lang="ja-JP" altLang="en-US" dirty="0" smtClean="0">
                <a:solidFill>
                  <a:srgbClr val="FF0000"/>
                </a:solidFill>
              </a:rPr>
              <a:t>中央集中</a:t>
            </a:r>
            <a:r>
              <a:rPr kumimoji="1" lang="ja-JP" altLang="en-US" dirty="0" smtClean="0"/>
              <a:t>型：</a:t>
            </a:r>
            <a:r>
              <a:rPr kumimoji="1" lang="en-US" altLang="ja-JP" dirty="0" smtClean="0"/>
              <a:t>Subversion</a:t>
            </a:r>
          </a:p>
          <a:p>
            <a:pPr marL="274320" lvl="1" indent="0">
              <a:buNone/>
            </a:pPr>
            <a:endParaRPr lang="en-US" altLang="ja-JP" dirty="0"/>
          </a:p>
          <a:p>
            <a:r>
              <a:rPr lang="ja-JP" altLang="en-US" dirty="0" smtClean="0"/>
              <a:t>新たな管理システム</a:t>
            </a:r>
            <a:endParaRPr lang="en-US" altLang="ja-JP" dirty="0" smtClean="0"/>
          </a:p>
          <a:p>
            <a:pPr marL="274320" lvl="1" indent="0">
              <a:buNone/>
            </a:pPr>
            <a:r>
              <a:rPr kumimoji="1" lang="ja-JP" altLang="en-US" dirty="0" smtClean="0"/>
              <a:t>→</a:t>
            </a:r>
            <a:r>
              <a:rPr kumimoji="1" lang="ja-JP" altLang="en-US" dirty="0" smtClean="0">
                <a:solidFill>
                  <a:srgbClr val="FF0000"/>
                </a:solidFill>
              </a:rPr>
              <a:t>分散</a:t>
            </a:r>
            <a:r>
              <a:rPr kumimoji="1" lang="ja-JP" altLang="en-US" dirty="0" smtClean="0"/>
              <a:t>型：</a:t>
            </a:r>
            <a:r>
              <a:rPr kumimoji="1" lang="en-US" altLang="ja-JP" dirty="0" err="1" smtClean="0"/>
              <a:t>Git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137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バグ管理システム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00BE-360D-42A4-A383-BBAF9C286BDE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971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クラリティ">
  <a:themeElements>
    <a:clrScheme name="クラリティ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クラシック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クラリティ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1768</TotalTime>
  <Words>933</Words>
  <Application>Microsoft Office PowerPoint</Application>
  <PresentationFormat>画面に合わせる (4:3)</PresentationFormat>
  <Paragraphs>178</Paragraphs>
  <Slides>20</Slides>
  <Notes>0</Notes>
  <HiddenSlides>3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1" baseType="lpstr">
      <vt:lpstr>クラリティ</vt:lpstr>
      <vt:lpstr>ソフトウェアリポジトリマイニング</vt:lpstr>
      <vt:lpstr>はじめに</vt:lpstr>
      <vt:lpstr>MSRとは</vt:lpstr>
      <vt:lpstr>MSRとは</vt:lpstr>
      <vt:lpstr>MSRとは</vt:lpstr>
      <vt:lpstr>MSR研究の魅力</vt:lpstr>
      <vt:lpstr>MSRの研究テーマ</vt:lpstr>
      <vt:lpstr>ソフトウェア品質</vt:lpstr>
      <vt:lpstr>開発プロセスの分析</vt:lpstr>
      <vt:lpstr>協調作業の分析</vt:lpstr>
      <vt:lpstr>OSSを利用する開発者の支援</vt:lpstr>
      <vt:lpstr>MSR研究者の支援</vt:lpstr>
      <vt:lpstr>マイニングの具体例</vt:lpstr>
      <vt:lpstr>データ取得方法</vt:lpstr>
      <vt:lpstr>データ整形方法</vt:lpstr>
      <vt:lpstr>MSRの発展</vt:lpstr>
      <vt:lpstr>まとめ</vt:lpstr>
      <vt:lpstr>データ取得後のプロセス</vt:lpstr>
      <vt:lpstr>ソフトウェア構成管理システム</vt:lpstr>
      <vt:lpstr>バグ管理システム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ソフトウェアリポジトリマイニング</dc:title>
  <dc:creator>kyusuke</dc:creator>
  <cp:lastModifiedBy>kyusuke</cp:lastModifiedBy>
  <cp:revision>32</cp:revision>
  <dcterms:created xsi:type="dcterms:W3CDTF">2013-10-30T05:41:17Z</dcterms:created>
  <dcterms:modified xsi:type="dcterms:W3CDTF">2013-10-31T11:09:55Z</dcterms:modified>
</cp:coreProperties>
</file>