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 showSpecialPlsOnTitleSld="0" firstSlideNum="0">
  <p:sldMasterIdLst>
    <p:sldMasterId id="214748365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9144000"/>
  <p:notesSz cy="9144000" cx="6858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13.xml" Type="http://schemas.openxmlformats.org/officeDocument/2006/relationships/slide" Id="rId18"/><Relationship Target="slides/slide12.xml" Type="http://schemas.openxmlformats.org/officeDocument/2006/relationships/slide" Id="rId17"/><Relationship Target="slides/slide11.xml" Type="http://schemas.openxmlformats.org/officeDocument/2006/relationships/slide" Id="rId16"/><Relationship Target="slides/slide10.xml" Type="http://schemas.openxmlformats.org/officeDocument/2006/relationships/slide" Id="rId15"/><Relationship Target="slides/slide9.xml" Type="http://schemas.openxmlformats.org/officeDocument/2006/relationships/slide" Id="rId14"/><Relationship Target="presProps.xml" Type="http://schemas.openxmlformats.org/officeDocument/2006/relationships/presProps" Id="rId2"/><Relationship Target="slides/slide7.xml" Type="http://schemas.openxmlformats.org/officeDocument/2006/relationships/slide" Id="rId12"/><Relationship Target="slides/slide8.xml" Type="http://schemas.openxmlformats.org/officeDocument/2006/relationships/slide" Id="rId13"/><Relationship Target="theme/theme1.xml" Type="http://schemas.openxmlformats.org/officeDocument/2006/relationships/theme" Id="rId1"/><Relationship Target="slideMasters/slideMaster1.xml" Type="http://schemas.openxmlformats.org/officeDocument/2006/relationships/slideMaster" Id="rId4"/><Relationship Target="slides/slide5.xml" Type="http://schemas.openxmlformats.org/officeDocument/2006/relationships/slide" Id="rId10"/><Relationship Target="tableStyles.xml" Type="http://schemas.openxmlformats.org/officeDocument/2006/relationships/tableStyles" Id="rId3"/><Relationship Target="slides/slide6.xml" Type="http://schemas.openxmlformats.org/officeDocument/2006/relationships/slide" Id="rId11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8" name="Shape 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" name="Shape 39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6" name="Shape 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7" name="Shape 4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8" name="Shape 4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53" name="Shape 5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4" name="Shape 5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55" name="Shape 5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1" name="Shape 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2" name="Shape 6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63" name="Shape 6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68" name="Shape 6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9" name="Shape 69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70" name="Shape 7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81000" marL="45720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❖"/>
            </a:pPr>
            <a:r>
              <a:rPr sz="2400" lang="ja"/>
              <a:t>バグモジュール</a:t>
            </a:r>
            <a:br>
              <a:rPr sz="2400" lang="ja"/>
            </a:br>
            <a:r>
              <a:rPr sz="2400" lang="ja"/>
              <a:t>⇛潜在バグ</a:t>
            </a:r>
          </a:p>
          <a:p>
            <a:pPr rtl="0" lvl="0" indent="-381000" marL="45720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❖"/>
            </a:pPr>
            <a:r>
              <a:rPr sz="2400" lang="ja"/>
              <a:t>BugLocalization</a:t>
            </a:r>
            <a:br>
              <a:rPr sz="2400" lang="ja"/>
            </a:br>
            <a:r>
              <a:rPr sz="2400" lang="ja"/>
              <a:t>⇛バグ位置を自動で絞り込むため</a:t>
            </a:r>
          </a:p>
          <a:p>
            <a:pPr rtl="0" lvl="0" indent="-381000" marL="45720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❖"/>
            </a:pPr>
            <a:r>
              <a:rPr sz="2400" lang="ja"/>
              <a:t>エラーパターンの検出</a:t>
            </a:r>
            <a:br>
              <a:rPr sz="2400" lang="ja"/>
            </a:br>
            <a:r>
              <a:rPr sz="2400" lang="ja"/>
              <a:t>⇛</a:t>
            </a:r>
            <a:r>
              <a:rPr sz="2400" lang="ja">
                <a:solidFill>
                  <a:srgbClr val="FF0000"/>
                </a:solidFill>
              </a:rPr>
              <a:t>ソースコードの変更履歴</a:t>
            </a:r>
          </a:p>
          <a:p>
            <a:pPr rtl="0" lvl="0" indent="-381000" marL="45720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Char char="❖"/>
            </a:pPr>
            <a:r>
              <a:rPr sz="2400" lang="ja"/>
              <a:t>バグ修正誤りの分析</a:t>
            </a:r>
            <a:br>
              <a:rPr sz="2400" lang="ja"/>
            </a:br>
            <a:r>
              <a:rPr sz="2400" lang="ja"/>
              <a:t>⇛</a:t>
            </a:r>
            <a:r>
              <a:rPr sz="2400" lang="ja">
                <a:solidFill>
                  <a:srgbClr val="FF0000"/>
                </a:solidFill>
              </a:rPr>
              <a:t>デグレード、エンバグ</a:t>
            </a:r>
            <a:r>
              <a:rPr sz="2400" lang="ja"/>
              <a:t>、何度も修正するバグ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6" name="Shape 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7" name="Shape 7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78" name="Shape 7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480"/>
              </a:spcBef>
              <a:buNone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図で示す！</a:t>
            </a:r>
            <a:b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</a:b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ウォータフォールではなくて、変更が多い⇛</a:t>
            </a:r>
            <a:r>
              <a:rPr sz="2400" lang="ja">
                <a:solidFill>
                  <a:srgbClr val="FF0000"/>
                </a:solidFill>
                <a:latin typeface="MS PGothic"/>
                <a:ea typeface="MS PGothic"/>
                <a:cs typeface="MS PGothic"/>
                <a:sym typeface="MS PGothic"/>
              </a:rPr>
              <a:t>変更のプロセスの分析</a:t>
            </a:r>
          </a:p>
          <a:p>
            <a:pPr rtl="0" lvl="0">
              <a:spcBef>
                <a:spcPts val="480"/>
              </a:spcBef>
              <a:buNone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10-20%しか修正されてない⇛</a:t>
            </a:r>
            <a:r>
              <a:rPr sz="2400" lang="ja">
                <a:solidFill>
                  <a:srgbClr val="FF0000"/>
                </a:solidFill>
                <a:latin typeface="MS PGothic"/>
                <a:ea typeface="MS PGothic"/>
                <a:cs typeface="MS PGothic"/>
                <a:sym typeface="MS PGothic"/>
              </a:rPr>
              <a:t>どこで遅くなってるの？</a:t>
            </a:r>
          </a:p>
          <a:p>
            <a:pPr rtl="0" lvl="0" indent="-419100" marL="457200">
              <a:spcBef>
                <a:spcPts val="480"/>
              </a:spcBef>
              <a:buClr>
                <a:schemeClr val="dk1"/>
              </a:buClr>
              <a:buSzPct val="125000"/>
              <a:buFont typeface="MS PGothic"/>
              <a:buChar char="❖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変更の分析</a:t>
            </a:r>
          </a:p>
          <a:p>
            <a:pPr rtl="0" lvl="1" indent="-3810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どのように変更がされているか</a:t>
            </a:r>
          </a:p>
          <a:p>
            <a:pPr rtl="0" lvl="1" indent="-3810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バグとの関係</a:t>
            </a:r>
            <a:b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</a:br>
          </a:p>
          <a:p>
            <a:pPr rtl="0" lvl="0" indent="-419100" marL="457200">
              <a:spcBef>
                <a:spcPts val="480"/>
              </a:spcBef>
              <a:buClr>
                <a:schemeClr val="dk1"/>
              </a:buClr>
              <a:buSzPct val="125000"/>
              <a:buFont typeface="MS PGothic"/>
              <a:buChar char="❖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変更の予測</a:t>
            </a:r>
          </a:p>
          <a:p>
            <a:pPr rtl="0" lvl="1" indent="-3810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この先変更されそうな箇所</a:t>
            </a:r>
          </a:p>
          <a:p>
            <a:pPr rtl="0" lvl="1" indent="-3810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予め把握しておくことで、デバッグが楽に</a:t>
            </a:r>
            <a:b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</a:br>
          </a:p>
          <a:p>
            <a:pPr rtl="0" lvl="0" indent="-419100" marL="457200">
              <a:spcBef>
                <a:spcPts val="480"/>
              </a:spcBef>
              <a:buClr>
                <a:schemeClr val="dk1"/>
              </a:buClr>
              <a:buSzPct val="125000"/>
              <a:buFont typeface="MS PGothic"/>
              <a:buChar char="❖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同時変更コードの分析</a:t>
            </a:r>
          </a:p>
          <a:p>
            <a:pPr rtl="0" lvl="1" indent="-3810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ロジカルカップリング</a:t>
            </a:r>
          </a:p>
          <a:p>
            <a:pPr rtl="0" lvl="1" indent="-3810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同時に変更すべきコード</a:t>
            </a:r>
          </a:p>
          <a:p>
            <a:pPr rtl="0" lvl="1" indent="-3810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変更し忘れを警告</a:t>
            </a:r>
            <a:b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</a:br>
          </a:p>
          <a:p>
            <a:pPr rtl="0" lvl="0" indent="-419100" marL="457200">
              <a:spcBef>
                <a:spcPts val="480"/>
              </a:spcBef>
              <a:buClr>
                <a:schemeClr val="dk1"/>
              </a:buClr>
              <a:buSzPct val="125000"/>
              <a:buFont typeface="MS PGothic"/>
              <a:buChar char="❖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Patch投稿・受理プロセスの分析</a:t>
            </a:r>
          </a:p>
          <a:p>
            <a:pPr rtl="0" lvl="1" indent="-3810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どのようなPatchが採用されているか</a:t>
            </a:r>
            <a:b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</a:br>
          </a:p>
          <a:p>
            <a:pPr rtl="0" lvl="0" indent="-419100" marL="457200">
              <a:spcBef>
                <a:spcPts val="480"/>
              </a:spcBef>
              <a:buClr>
                <a:schemeClr val="dk1"/>
              </a:buClr>
              <a:buSzPct val="125000"/>
              <a:buFont typeface="MS PGothic"/>
              <a:buChar char="❖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バグ修正プロセス</a:t>
            </a:r>
          </a:p>
          <a:p>
            <a:pPr rtl="0" lvl="1" indent="-3810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バグ修正プロセスで何がボトルネックになってるか</a:t>
            </a:r>
          </a:p>
          <a:p>
            <a:pPr lvl="1" indent="-3810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修正が早いバグと遅いバグのプロセス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4" name="Shape 8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5" name="Shape 8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86" name="Shape 8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381000" marL="4572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❖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エキスパート推薦</a:t>
            </a:r>
          </a:p>
          <a:p>
            <a:pPr rtl="0" lvl="1" indent="-3810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どの開発者が最適か</a:t>
            </a:r>
            <a:b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</a:br>
          </a:p>
          <a:p>
            <a:pPr rtl="0" lvl="0" indent="-381000" marL="4572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❖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コミッター推薦</a:t>
            </a:r>
          </a:p>
          <a:p>
            <a:pPr rtl="0" lvl="1" indent="-3810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コミッター候補者を推薦</a:t>
            </a:r>
            <a:b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</a:br>
          </a:p>
          <a:p>
            <a:pPr rtl="0" lvl="0" indent="-381000" marL="4572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❖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コミュニケーション分析</a:t>
            </a:r>
          </a:p>
          <a:p>
            <a:pPr rtl="0" lvl="1" indent="-3810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SNA…コミュニケーションを分析</a:t>
            </a:r>
          </a:p>
          <a:p>
            <a:pPr rtl="0" lvl="1" indent="-3810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開発者、ユーザ、バグ報告者の間に立つ人の重要性</a:t>
            </a:r>
            <a:b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</a:br>
          </a:p>
          <a:p>
            <a:pPr lvl="0" indent="-381000" marL="4572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❖"/>
            </a:pPr>
            <a: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Openness(開放性)の分析</a:t>
            </a:r>
            <a:br>
              <a:rPr sz="24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</a:b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1" name="Shape 9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2" name="Shape 92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93" name="Shape 93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480"/>
              </a:spcBef>
              <a:buClr>
                <a:schemeClr val="dk1"/>
              </a:buClr>
              <a:buSzPct val="115384"/>
              <a:buFont typeface="MS PGothic"/>
              <a:buChar char="❖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ライブラリの使用状況の分析</a:t>
            </a:r>
          </a:p>
          <a:p>
            <a:pPr rtl="0" lvl="1" indent="-3937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機能と信頼性のバランス</a:t>
            </a:r>
            <a:b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</a:br>
          </a:p>
          <a:p>
            <a:pPr rtl="0" lvl="0" indent="-419100" marL="457200">
              <a:spcBef>
                <a:spcPts val="480"/>
              </a:spcBef>
              <a:buClr>
                <a:schemeClr val="dk1"/>
              </a:buClr>
              <a:buSzPct val="115384"/>
              <a:buFont typeface="MS PGothic"/>
              <a:buChar char="❖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ソフトウェア部品検索</a:t>
            </a:r>
          </a:p>
          <a:p>
            <a:pPr rtl="0" lvl="1" indent="-3937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ソースコードを検索エンジン</a:t>
            </a:r>
          </a:p>
          <a:p>
            <a:pPr rtl="0" lvl="1" indent="-3937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優先度決定アルゴリズムも対象に</a:t>
            </a:r>
            <a:b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</a:br>
          </a:p>
          <a:p>
            <a:pPr rtl="0" lvl="0" indent="-419100" marL="457200">
              <a:spcBef>
                <a:spcPts val="480"/>
              </a:spcBef>
              <a:buClr>
                <a:schemeClr val="dk1"/>
              </a:buClr>
              <a:buSzPct val="115384"/>
              <a:buFont typeface="MS PGothic"/>
              <a:buChar char="❖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ソフトウェアの分類</a:t>
            </a:r>
          </a:p>
          <a:p>
            <a:pPr rtl="0" lvl="1" indent="-3937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サポートが終わっても大丈夫！</a:t>
            </a:r>
            <a:b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</a:br>
          </a:p>
          <a:p>
            <a:pPr rtl="0" lvl="0" indent="-419100" marL="457200">
              <a:spcBef>
                <a:spcPts val="480"/>
              </a:spcBef>
              <a:buClr>
                <a:schemeClr val="dk1"/>
              </a:buClr>
              <a:buSzPct val="115384"/>
              <a:buFont typeface="MS PGothic"/>
              <a:buChar char="❖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ライセンスの分析</a:t>
            </a:r>
          </a:p>
          <a:p>
            <a:pPr rtl="0" lvl="1" indent="-3937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ライセンスがややこしいので、決定してあげる</a:t>
            </a:r>
            <a:b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</a:br>
          </a:p>
          <a:p>
            <a:pPr rtl="0" lvl="0" indent="-419100" marL="457200">
              <a:spcBef>
                <a:spcPts val="480"/>
              </a:spcBef>
              <a:buClr>
                <a:schemeClr val="dk1"/>
              </a:buClr>
              <a:buSzPct val="115384"/>
              <a:buFont typeface="MS PGothic"/>
              <a:buChar char="❖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コーディングパターン検出</a:t>
            </a:r>
          </a:p>
          <a:p>
            <a:pPr rtl="0" lvl="1" indent="-3937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関数の使い方のパターンを抽出</a:t>
            </a:r>
          </a:p>
          <a:p>
            <a:pPr lvl="1" indent="-3937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保守に役立てられる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8" name="Shape 9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9" name="Shape 99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00" name="Shape 100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>
              <a:spcBef>
                <a:spcPts val="480"/>
              </a:spcBef>
              <a:buNone/>
            </a:pPr>
            <a:r>
              <a:rPr sz="2600" lang="ja">
                <a:solidFill>
                  <a:srgbClr val="FF0000"/>
                </a:solidFill>
                <a:latin typeface="MS PGothic"/>
                <a:ea typeface="MS PGothic"/>
                <a:cs typeface="MS PGothic"/>
                <a:sym typeface="MS PGothic"/>
              </a:rPr>
              <a:t>MSR研究者はデータの取得と整形に95%の時間を費やす！</a:t>
            </a:r>
          </a:p>
          <a:p>
            <a:pPr rtl="0" lvl="0">
              <a:spcBef>
                <a:spcPts val="480"/>
              </a:spcBef>
              <a:buNone/>
            </a:pPr>
            <a:r>
              <a:t/>
            </a:r>
            <a:endParaRPr sz="2600">
              <a:solidFill>
                <a:schemeClr val="dk1"/>
              </a:solidFill>
              <a:latin typeface="MS PGothic"/>
              <a:ea typeface="MS PGothic"/>
              <a:cs typeface="MS PGothic"/>
              <a:sym typeface="MS PGothic"/>
            </a:endParaRPr>
          </a:p>
          <a:p>
            <a:pPr rtl="0" lvl="0" indent="-419100" marL="457200">
              <a:spcBef>
                <a:spcPts val="480"/>
              </a:spcBef>
              <a:buClr>
                <a:schemeClr val="dk1"/>
              </a:buClr>
              <a:buSzPct val="115384"/>
              <a:buFont typeface="MS PGothic"/>
              <a:buChar char="❖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リポジトリ間のリンク付け</a:t>
            </a:r>
          </a:p>
          <a:p>
            <a:pPr rtl="0" lvl="1" indent="-3937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バグがいつ、どのソースコードに混入したのか</a:t>
            </a:r>
          </a:p>
          <a:p>
            <a:pPr rtl="0" lvl="0" indent="-419100" marL="457200">
              <a:spcBef>
                <a:spcPts val="480"/>
              </a:spcBef>
              <a:buClr>
                <a:schemeClr val="dk1"/>
              </a:buClr>
              <a:buSzPct val="115384"/>
              <a:buFont typeface="MS PGothic"/>
              <a:buChar char="❖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名寄せ</a:t>
            </a:r>
          </a:p>
          <a:p>
            <a:pPr rtl="0" lvl="0" indent="-419100" marL="457200">
              <a:spcBef>
                <a:spcPts val="480"/>
              </a:spcBef>
              <a:buClr>
                <a:schemeClr val="dk1"/>
              </a:buClr>
              <a:buSzPct val="115384"/>
              <a:buFont typeface="MS PGothic"/>
              <a:buChar char="❖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MSRのサービス化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6" name="Shape 1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7" name="Shape 107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480"/>
              </a:spcBef>
              <a:buClr>
                <a:schemeClr val="dk1"/>
              </a:buClr>
              <a:buSzPct val="115384"/>
              <a:buFont typeface="MS PGothic"/>
              <a:buChar char="❖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構成管理システム</a:t>
            </a:r>
          </a:p>
          <a:p>
            <a:pPr rtl="0" lvl="1" indent="-3937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金城さんのDDos攻撃の話も！</a:t>
            </a:r>
            <a:b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</a:br>
          </a:p>
          <a:p>
            <a:pPr rtl="0" lvl="0" indent="-419100" marL="457200">
              <a:spcBef>
                <a:spcPts val="480"/>
              </a:spcBef>
              <a:buClr>
                <a:schemeClr val="dk1"/>
              </a:buClr>
              <a:buSzPct val="115384"/>
              <a:buFont typeface="MS PGothic"/>
              <a:buChar char="❖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メーリングリストアーカイブ</a:t>
            </a:r>
          </a:p>
          <a:p>
            <a:pPr rtl="0" lvl="1" indent="-393700" marL="914400">
              <a:spcBef>
                <a:spcPts val="48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>
                <a:solidFill>
                  <a:schemeClr val="dk1"/>
                </a:solidFill>
                <a:latin typeface="MS PGothic"/>
                <a:ea typeface="MS PGothic"/>
                <a:cs typeface="MS PGothic"/>
                <a:sym typeface="MS PGothic"/>
              </a:rPr>
              <a:t>この前つかったの！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4" name="Shape 1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5" name="Shape 115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6" name="Shape 116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3" name="Shape 1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4" name="Shape 124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25" name="Shape 125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0" name="Shape 13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1" name="Shape 131"/>
          <p:cNvSpPr/>
          <p:nvPr>
            <p:ph idx="2" type="sldImg"/>
          </p:nvPr>
        </p:nvSpPr>
        <p:spPr>
          <a:xfrm>
            <a:off y="685800" x="1143225"/>
            <a:ext cy="3429000" cx="4572299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32" name="Shape 132"/>
          <p:cNvSpPr txBox="1"/>
          <p:nvPr>
            <p:ph idx="1" type="body"/>
          </p:nvPr>
        </p:nvSpPr>
        <p:spPr>
          <a:xfrm>
            <a:off y="4343400" x="685800"/>
            <a:ext cy="4114800" cx="5486399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6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7" name="Shape 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" name="Shape 8"/>
          <p:cNvSpPr/>
          <p:nvPr/>
        </p:nvSpPr>
        <p:spPr>
          <a:xfrm>
            <a:off y="0" x="0"/>
            <a:ext cy="4691399" cx="91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9" name="Shape 9"/>
          <p:cNvCxnSpPr/>
          <p:nvPr/>
        </p:nvCxnSpPr>
        <p:spPr>
          <a:xfrm>
            <a:off y="4662139" x="0"/>
            <a:ext cy="0" cx="914400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w="med" len="med" type="none"/>
            <a:tailEnd w="med" len="med" type="none"/>
          </a:ln>
        </p:spPr>
      </p:cxnSp>
      <p:sp>
        <p:nvSpPr>
          <p:cNvPr id="10" name="Shape 10"/>
          <p:cNvSpPr txBox="1"/>
          <p:nvPr>
            <p:ph type="ctrTitle"/>
          </p:nvPr>
        </p:nvSpPr>
        <p:spPr>
          <a:xfrm>
            <a:off y="2490375" x="685800"/>
            <a:ext cy="2171700" cx="77724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SzPct val="100000"/>
              <a:buFont typeface="MS PGothic"/>
              <a:defRPr b="0" sz="4000">
                <a:latin typeface="MS PGothic"/>
                <a:ea typeface="MS PGothic"/>
                <a:cs typeface="MS PGothic"/>
                <a:sym typeface="MS PGothic"/>
              </a:defRPr>
            </a:lvl1pPr>
            <a:lvl2pPr>
              <a:spcBef>
                <a:spcPts val="0"/>
              </a:spcBef>
              <a:buSzPct val="100000"/>
              <a:defRPr sz="7200"/>
            </a:lvl2pPr>
            <a:lvl3pPr>
              <a:spcBef>
                <a:spcPts val="0"/>
              </a:spcBef>
              <a:buSzPct val="100000"/>
              <a:defRPr sz="7200"/>
            </a:lvl3pPr>
            <a:lvl4pPr>
              <a:spcBef>
                <a:spcPts val="0"/>
              </a:spcBef>
              <a:buSzPct val="100000"/>
              <a:defRPr sz="7200"/>
            </a:lvl4pPr>
            <a:lvl5pPr>
              <a:spcBef>
                <a:spcPts val="0"/>
              </a:spcBef>
              <a:buSzPct val="100000"/>
              <a:defRPr sz="7200"/>
            </a:lvl5pPr>
            <a:lvl6pPr>
              <a:spcBef>
                <a:spcPts val="0"/>
              </a:spcBef>
              <a:buSzPct val="100000"/>
              <a:defRPr sz="7200"/>
            </a:lvl6pPr>
            <a:lvl7pPr>
              <a:spcBef>
                <a:spcPts val="0"/>
              </a:spcBef>
              <a:buSzPct val="100000"/>
              <a:defRPr sz="7200"/>
            </a:lvl7pPr>
            <a:lvl8pPr>
              <a:spcBef>
                <a:spcPts val="0"/>
              </a:spcBef>
              <a:buSzPct val="100000"/>
              <a:defRPr sz="7200"/>
            </a:lvl8pPr>
            <a:lvl9pPr>
              <a:spcBef>
                <a:spcPts val="0"/>
              </a:spcBef>
              <a:buSzPct val="100000"/>
              <a:defRPr sz="7200"/>
            </a:lvl9pPr>
          </a:lstStyle>
          <a:p/>
        </p:txBody>
      </p:sp>
      <p:sp>
        <p:nvSpPr>
          <p:cNvPr id="11" name="Shape 11"/>
          <p:cNvSpPr txBox="1"/>
          <p:nvPr>
            <p:ph idx="1" type="subTitle"/>
          </p:nvPr>
        </p:nvSpPr>
        <p:spPr>
          <a:xfrm>
            <a:off y="4836035" x="685800"/>
            <a:ext cy="1032599" cx="77724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Clr>
                <a:schemeClr val="dk2"/>
              </a:buClr>
              <a:buNone/>
              <a:defRPr>
                <a:solidFill>
                  <a:schemeClr val="dk2"/>
                </a:solidFill>
              </a:defRPr>
            </a:lvl1pPr>
            <a:lvl2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2pPr>
            <a:lvl3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3pPr>
            <a:lvl4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4pPr>
            <a:lvl5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5pPr>
            <a:lvl6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6pPr>
            <a:lvl7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7pPr>
            <a:lvl8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8pPr>
            <a:lvl9pPr>
              <a:spcBef>
                <a:spcPts val="0"/>
              </a:spcBef>
              <a:buClr>
                <a:schemeClr val="dk2"/>
              </a:buClr>
              <a:buSzPct val="100000"/>
              <a:buNone/>
              <a:defRPr sz="30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12" name="Shape 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" name="Shape 13"/>
          <p:cNvSpPr/>
          <p:nvPr/>
        </p:nvSpPr>
        <p:spPr>
          <a:xfrm>
            <a:off y="0" x="0"/>
            <a:ext cy="1532999" cx="9144000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4" name="Shape 14"/>
          <p:cNvCxnSpPr/>
          <p:nvPr/>
        </p:nvCxnSpPr>
        <p:spPr>
          <a:xfrm>
            <a:off y="1503833" x="0"/>
            <a:ext cy="0" cx="914400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w="med" len="med" type="none"/>
            <a:tailEnd w="med" len="med" type="none"/>
          </a:ln>
        </p:spPr>
      </p:cxnSp>
      <p:sp>
        <p:nvSpPr>
          <p:cNvPr id="15" name="Shape 15"/>
          <p:cNvSpPr txBox="1"/>
          <p:nvPr>
            <p:ph type="title"/>
          </p:nvPr>
        </p:nvSpPr>
        <p:spPr>
          <a:xfrm>
            <a:off y="336797" x="457200"/>
            <a:ext cy="8595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 b="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Clr>
                <a:srgbClr val="000000"/>
              </a:buClr>
              <a:buFont typeface="MS PGothic"/>
              <a:defRPr>
                <a:solidFill>
                  <a:schemeClr val="accent2"/>
                </a:solidFill>
                <a:latin typeface="MS PGothic"/>
                <a:ea typeface="MS PGothic"/>
                <a:cs typeface="MS PGothic"/>
                <a:sym typeface="MS PGothic"/>
              </a:defRPr>
            </a:lvl1pPr>
            <a:lvl2pPr>
              <a:spcBef>
                <a:spcPts val="0"/>
              </a:spcBef>
              <a:buSzPct val="100000"/>
              <a:buFont typeface="MS PGothic"/>
              <a:defRPr sz="2600">
                <a:latin typeface="MS PGothic"/>
                <a:ea typeface="MS PGothic"/>
                <a:cs typeface="MS PGothic"/>
                <a:sym typeface="MS PGothic"/>
              </a:defRPr>
            </a:lvl2pPr>
            <a:lvl3pPr>
              <a:spcBef>
                <a:spcPts val="0"/>
              </a:spcBef>
              <a:buSzPct val="100000"/>
              <a:buFont typeface="MS PGothic"/>
              <a:defRPr sz="2300">
                <a:latin typeface="MS PGothic"/>
                <a:ea typeface="MS PGothic"/>
                <a:cs typeface="MS PGothic"/>
                <a:sym typeface="MS PGothic"/>
              </a:defRPr>
            </a:lvl3pPr>
            <a:lvl4pPr>
              <a:spcBef>
                <a:spcPts val="0"/>
              </a:spcBef>
              <a:buFont typeface="MS PGothic"/>
              <a:defRPr>
                <a:latin typeface="MS PGothic"/>
                <a:ea typeface="MS PGothic"/>
                <a:cs typeface="MS PGothic"/>
                <a:sym typeface="MS PGothic"/>
              </a:defRPr>
            </a:lvl4pPr>
            <a:lvl5pPr>
              <a:spcBef>
                <a:spcPts val="0"/>
              </a:spcBef>
              <a:buFont typeface="MS PGothic"/>
              <a:defRPr>
                <a:latin typeface="MS PGothic"/>
                <a:ea typeface="MS PGothic"/>
                <a:cs typeface="MS PGothic"/>
                <a:sym typeface="MS PGothic"/>
              </a:defRPr>
            </a:lvl5pPr>
            <a:lvl6pPr>
              <a:spcBef>
                <a:spcPts val="0"/>
              </a:spcBef>
              <a:buFont typeface="MS PGothic"/>
              <a:defRPr>
                <a:latin typeface="MS PGothic"/>
                <a:ea typeface="MS PGothic"/>
                <a:cs typeface="MS PGothic"/>
                <a:sym typeface="MS PGothic"/>
              </a:defRPr>
            </a:lvl6pPr>
            <a:lvl7pPr>
              <a:spcBef>
                <a:spcPts val="0"/>
              </a:spcBef>
              <a:buFont typeface="MS PGothic"/>
              <a:defRPr>
                <a:latin typeface="MS PGothic"/>
                <a:ea typeface="MS PGothic"/>
                <a:cs typeface="MS PGothic"/>
                <a:sym typeface="MS PGothic"/>
              </a:defRPr>
            </a:lvl7pPr>
            <a:lvl8pPr>
              <a:spcBef>
                <a:spcPts val="0"/>
              </a:spcBef>
              <a:buFont typeface="MS PGothic"/>
              <a:defRPr>
                <a:latin typeface="MS PGothic"/>
                <a:ea typeface="MS PGothic"/>
                <a:cs typeface="MS PGothic"/>
                <a:sym typeface="MS PGothic"/>
              </a:defRPr>
            </a:lvl8pPr>
            <a:lvl9pPr>
              <a:spcBef>
                <a:spcPts val="0"/>
              </a:spcBef>
              <a:buFont typeface="MS PGothic"/>
              <a:defRPr>
                <a:latin typeface="MS PGothic"/>
                <a:ea typeface="MS PGothic"/>
                <a:cs typeface="MS PGothic"/>
                <a:sym typeface="MS P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7" name="Shape 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" name="Shape 18"/>
          <p:cNvSpPr/>
          <p:nvPr/>
        </p:nvSpPr>
        <p:spPr>
          <a:xfrm>
            <a:off y="0" x="0"/>
            <a:ext cy="1532999" cx="91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19" name="Shape 19"/>
          <p:cNvCxnSpPr/>
          <p:nvPr/>
        </p:nvCxnSpPr>
        <p:spPr>
          <a:xfrm>
            <a:off y="1503833" x="0"/>
            <a:ext cy="0" cx="914400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w="med" len="med" type="none"/>
            <a:tailEnd w="med" len="med" type="none"/>
          </a:ln>
        </p:spPr>
      </p:cxnSp>
      <p:sp>
        <p:nvSpPr>
          <p:cNvPr id="20" name="Shape 20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1" name="Shape 21"/>
          <p:cNvSpPr txBox="1"/>
          <p:nvPr>
            <p:ph idx="1" type="body"/>
          </p:nvPr>
        </p:nvSpPr>
        <p:spPr>
          <a:xfrm>
            <a:off y="1600200" x="457200"/>
            <a:ext cy="4967700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2" type="body"/>
          </p:nvPr>
        </p:nvSpPr>
        <p:spPr>
          <a:xfrm>
            <a:off y="1600200" x="4692273"/>
            <a:ext cy="4967700" cx="39945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Title Only">
    <p:spTree>
      <p:nvGrpSpPr>
        <p:cNvPr id="23" name="Shape 2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4" name="Shape 24"/>
          <p:cNvSpPr/>
          <p:nvPr/>
        </p:nvSpPr>
        <p:spPr>
          <a:xfrm>
            <a:off y="0" x="0"/>
            <a:ext cy="1532999" cx="9144000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25" name="Shape 25"/>
          <p:cNvCxnSpPr/>
          <p:nvPr/>
        </p:nvCxnSpPr>
        <p:spPr>
          <a:xfrm>
            <a:off y="1503833" x="0"/>
            <a:ext cy="0" cx="914400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w="med" len="med" type="none"/>
            <a:tailEnd w="med" len="med" type="none"/>
          </a:ln>
        </p:spPr>
      </p:cxnSp>
      <p:sp>
        <p:nvSpPr>
          <p:cNvPr id="26" name="Shape 26"/>
          <p:cNvSpPr txBox="1"/>
          <p:nvPr>
            <p:ph type="title"/>
          </p:nvPr>
        </p:nvSpPr>
        <p:spPr>
          <a:xfrm>
            <a:off y="297185" x="457200"/>
            <a:ext cy="938700" cx="8229600"/>
          </a:xfrm>
          <a:prstGeom prst="rect">
            <a:avLst/>
          </a:prstGeom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Font typeface="MS PGothic"/>
              <a:defRPr b="0">
                <a:latin typeface="MS PGothic"/>
                <a:ea typeface="MS PGothic"/>
                <a:cs typeface="MS PGothic"/>
                <a:sym typeface="MS PGothic"/>
              </a:defRPr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27" name="Shape 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8" name="Shape 28"/>
          <p:cNvSpPr txBox="1"/>
          <p:nvPr>
            <p:ph idx="1" type="body"/>
          </p:nvPr>
        </p:nvSpPr>
        <p:spPr>
          <a:xfrm>
            <a:off y="5875078" x="457200"/>
            <a:ext cy="692700" cx="8229600"/>
          </a:xfrm>
          <a:prstGeom prst="rect">
            <a:avLst/>
          </a:prstGeom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Clr>
                <a:schemeClr val="dk2"/>
              </a:buClr>
              <a:buSzPct val="100000"/>
              <a:buNone/>
              <a:defRPr sz="1800">
                <a:solidFill>
                  <a:schemeClr val="dk2"/>
                </a:solidFill>
              </a:defRPr>
            </a:lvl1pPr>
          </a:lstStyle>
          <a:p/>
        </p:txBody>
      </p:sp>
      <p:sp>
        <p:nvSpPr>
          <p:cNvPr id="29" name="Shape 29"/>
          <p:cNvSpPr/>
          <p:nvPr/>
        </p:nvSpPr>
        <p:spPr>
          <a:xfrm>
            <a:off y="0" x="4274"/>
            <a:ext cy="5875200" cx="9144000"/>
          </a:xfrm>
          <a:prstGeom prst="rect">
            <a:avLst/>
          </a:prstGeom>
          <a:solidFill>
            <a:srgbClr val="2388DB"/>
          </a:solidFill>
          <a:ln>
            <a:noFill/>
          </a:ln>
        </p:spPr>
        <p:txBody>
          <a:bodyPr bIns="45700" rIns="91425" lIns="91425" tIns="45700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cxnSp>
        <p:nvCxnSpPr>
          <p:cNvPr id="30" name="Shape 30"/>
          <p:cNvCxnSpPr/>
          <p:nvPr/>
        </p:nvCxnSpPr>
        <p:spPr>
          <a:xfrm>
            <a:off y="5845828" x="0"/>
            <a:ext cy="0" cx="9144000"/>
          </a:xfrm>
          <a:prstGeom prst="straightConnector1">
            <a:avLst/>
          </a:prstGeom>
          <a:noFill/>
          <a:ln w="57150" cap="flat">
            <a:solidFill>
              <a:srgbClr val="000000">
                <a:alpha val="14901"/>
              </a:srgbClr>
            </a:solidFill>
            <a:prstDash val="solid"/>
            <a:round/>
            <a:headEnd w="med" len="med" type="none"/>
            <a:tailEnd w="med" len="med" type="none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bg>
      <p:bgPr>
        <a:solidFill>
          <a:schemeClr val="dk2"/>
        </a:solidFill>
      </p:bgPr>
    </p:bg>
    <p:spTree>
      <p:nvGrpSpPr>
        <p:cNvPr id="31" name="Shape 31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slideLayouts/slideLayout6.xml" Type="http://schemas.openxmlformats.org/officeDocument/2006/relationships/slideLayout" Id="rId6"/><Relationship Target="../slideLayouts/slideLayout5.xml" Type="http://schemas.openxmlformats.org/officeDocument/2006/relationships/slideLayout" Id="rId5"/><Relationship Target="../theme/theme2.xml" Type="http://schemas.openxmlformats.org/officeDocument/2006/relationships/theme" Id="rId7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" name="Shape 5"/>
          <p:cNvSpPr txBox="1"/>
          <p:nvPr>
            <p:ph type="title"/>
          </p:nvPr>
        </p:nvSpPr>
        <p:spPr>
          <a:xfrm>
            <a:off y="274637" x="457200"/>
            <a:ext cy="11430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b" anchorCtr="0"/>
          <a:lstStyle>
            <a:lvl1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1pPr>
            <a:lvl2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2pPr>
            <a:lvl3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3pPr>
            <a:lvl4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4pPr>
            <a:lvl5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5pPr>
            <a:lvl6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6pPr>
            <a:lvl7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7pPr>
            <a:lvl8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8pPr>
            <a:lvl9pPr>
              <a:spcBef>
                <a:spcPts val="0"/>
              </a:spcBef>
              <a:buClr>
                <a:schemeClr val="lt1"/>
              </a:buClr>
              <a:buSzPct val="100000"/>
              <a:buNone/>
              <a:defRPr b="1"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" name="Shape 6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600"/>
              </a:spcBef>
              <a:buClr>
                <a:schemeClr val="dk1"/>
              </a:buClr>
              <a:buSzPct val="100000"/>
              <a:defRPr sz="3000">
                <a:solidFill>
                  <a:schemeClr val="dk1"/>
                </a:solidFill>
              </a:defRPr>
            </a:lvl1pPr>
            <a:lvl2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2pPr>
            <a:lvl3pPr>
              <a:spcBef>
                <a:spcPts val="480"/>
              </a:spcBef>
              <a:buClr>
                <a:schemeClr val="dk1"/>
              </a:buClr>
              <a:buSzPct val="100000"/>
              <a:defRPr sz="2400">
                <a:solidFill>
                  <a:schemeClr val="dk1"/>
                </a:solidFill>
              </a:defRPr>
            </a:lvl3pPr>
            <a:lvl4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4pPr>
            <a:lvl5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5pPr>
            <a:lvl6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6pPr>
            <a:lvl7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7pPr>
            <a:lvl8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8pPr>
            <a:lvl9pPr>
              <a:spcBef>
                <a:spcPts val="360"/>
              </a:spcBef>
              <a:buClr>
                <a:schemeClr val="dk1"/>
              </a:buClr>
              <a:buSzPct val="100000"/>
              <a:defRPr sz="1800">
                <a:solidFill>
                  <a:schemeClr val="dk1"/>
                </a:solidFill>
              </a:defRPr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1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6.png" Type="http://schemas.openxmlformats.org/officeDocument/2006/relationships/image" Id="rId3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4.png" Type="http://schemas.openxmlformats.org/officeDocument/2006/relationships/image" Id="rId3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5.png" Type="http://schemas.openxmlformats.org/officeDocument/2006/relationships/image" Id="rId3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3.png" Type="http://schemas.openxmlformats.org/officeDocument/2006/relationships/image" Id="rId3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0.png" Type="http://schemas.openxmlformats.org/officeDocument/2006/relationships/image" Id="rId3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2.jpg" Type="http://schemas.openxmlformats.org/officeDocument/2006/relationships/image" Id="rId3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2.xml" Type="http://schemas.openxmlformats.org/officeDocument/2006/relationships/slideLayout" Id="rId1"/><Relationship Target="../media/image01.png" Type="http://schemas.openxmlformats.org/officeDocument/2006/relationships/image" Id="rId3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" name="Shape 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" name="Shape 33"/>
          <p:cNvSpPr txBox="1"/>
          <p:nvPr>
            <p:ph type="ctrTitle"/>
          </p:nvPr>
        </p:nvSpPr>
        <p:spPr>
          <a:xfrm>
            <a:off y="2703450" x="577650"/>
            <a:ext cy="1018199" cx="77724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sz="4400" lang="ja"/>
              <a:t>ソフトウェアリポジトリマイニング</a:t>
            </a:r>
          </a:p>
        </p:txBody>
      </p:sp>
      <p:sp>
        <p:nvSpPr>
          <p:cNvPr id="34" name="Shape 34"/>
          <p:cNvSpPr txBox="1"/>
          <p:nvPr>
            <p:ph idx="1" type="subTitle"/>
          </p:nvPr>
        </p:nvSpPr>
        <p:spPr>
          <a:xfrm>
            <a:off y="4836028" x="685800"/>
            <a:ext cy="652199" cx="77724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ja">
                <a:solidFill>
                  <a:srgbClr val="2388DB"/>
                </a:solidFill>
              </a:rPr>
              <a:t>門田 暁人　　　伊原 彰紀　　　松本 健一</a:t>
            </a:r>
          </a:p>
        </p:txBody>
      </p:sp>
      <p:sp>
        <p:nvSpPr>
          <p:cNvPr id="35" name="Shape 35"/>
          <p:cNvSpPr txBox="1"/>
          <p:nvPr/>
        </p:nvSpPr>
        <p:spPr>
          <a:xfrm>
            <a:off y="4181500" x="1410900"/>
            <a:ext cy="450599" cx="70473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>
              <a:spcBef>
                <a:spcPts val="0"/>
              </a:spcBef>
              <a:buNone/>
            </a:pPr>
            <a:r>
              <a:rPr sz="2000" lang="ja">
                <a:solidFill>
                  <a:srgbClr val="FFFFFF"/>
                </a:solidFill>
                <a:latin typeface="MS PGothic"/>
                <a:ea typeface="MS PGothic"/>
                <a:cs typeface="MS PGothic"/>
                <a:sym typeface="MS PGothic"/>
              </a:rPr>
              <a:t>コンピュータソフトウェア, Vol.30, No.2(2013), pp.52-65.</a:t>
            </a:r>
          </a:p>
        </p:txBody>
      </p:sp>
      <p:sp>
        <p:nvSpPr>
          <p:cNvPr id="36" name="Shape 36"/>
          <p:cNvSpPr txBox="1"/>
          <p:nvPr/>
        </p:nvSpPr>
        <p:spPr>
          <a:xfrm>
            <a:off y="2442225" x="685800"/>
            <a:ext cy="531600" cx="44871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sz="2000" lang="ja">
                <a:solidFill>
                  <a:srgbClr val="FFFFFF"/>
                </a:solidFill>
                <a:latin typeface="MS PGothic"/>
                <a:ea typeface="MS PGothic"/>
                <a:cs typeface="MS PGothic"/>
                <a:sym typeface="MS PGothic"/>
              </a:rPr>
              <a:t>「ソフトウェア工学の実証的アプローチ」</a:t>
            </a:r>
          </a:p>
        </p:txBody>
      </p:sp>
      <p:sp>
        <p:nvSpPr>
          <p:cNvPr id="37" name="Shape 37"/>
          <p:cNvSpPr txBox="1"/>
          <p:nvPr/>
        </p:nvSpPr>
        <p:spPr>
          <a:xfrm>
            <a:off y="6281250" x="5983875"/>
            <a:ext cy="468600" cx="30188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>
              <a:spcBef>
                <a:spcPts val="0"/>
              </a:spcBef>
              <a:buNone/>
            </a:pPr>
            <a:r>
              <a:rPr sz="1800" lang="ja">
                <a:solidFill>
                  <a:schemeClr val="dk2"/>
                </a:solidFill>
              </a:rPr>
              <a:t>発表 : 松尾 優太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1" name="Shape 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" name="Shape 42"/>
          <p:cNvSpPr txBox="1"/>
          <p:nvPr>
            <p:ph type="title"/>
          </p:nvPr>
        </p:nvSpPr>
        <p:spPr>
          <a:xfrm>
            <a:off y="336797" x="457200"/>
            <a:ext cy="8595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Contents</a:t>
            </a:r>
          </a:p>
        </p:txBody>
      </p:sp>
      <p:sp>
        <p:nvSpPr>
          <p:cNvPr id="43" name="Shape 43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algn="l" rtl="0" lvl="0" marR="0" indent="-406400" marL="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93333"/>
              <a:buFont typeface="MS PGothic"/>
              <a:buChar char="❖"/>
            </a:pPr>
            <a:r>
              <a:rPr lang="ja"/>
              <a:t>MSRとは</a:t>
            </a:r>
          </a:p>
          <a:p>
            <a:pPr algn="l" rtl="0" lvl="0" marR="0" indent="-419100" marL="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研究の魅力</a:t>
            </a:r>
          </a:p>
          <a:p>
            <a:pPr algn="l" rtl="0" lvl="0" marR="0" indent="-419100" marL="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主な研究テーマ</a:t>
            </a:r>
          </a:p>
          <a:p>
            <a:pPr algn="l" rtl="0" lvl="0" marR="0" indent="-419100" marL="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マイニングの具体例</a:t>
            </a:r>
          </a:p>
          <a:p>
            <a:pPr algn="l" rtl="0" lvl="0" marR="0" indent="-419100" marL="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今後の発展</a:t>
            </a:r>
          </a:p>
          <a:p>
            <a:pPr algn="l" rtl="0" lvl="0" marR="0" indent="-419100" marL="45720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まとめ</a:t>
            </a:r>
          </a:p>
        </p:txBody>
      </p:sp>
      <p:sp>
        <p:nvSpPr>
          <p:cNvPr id="44" name="Shape 44"/>
          <p:cNvSpPr txBox="1"/>
          <p:nvPr/>
        </p:nvSpPr>
        <p:spPr>
          <a:xfrm>
            <a:off y="6407400" x="8326925"/>
            <a:ext cy="387599" cx="7299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>
              <a:spcBef>
                <a:spcPts val="0"/>
              </a:spcBef>
              <a:buNone/>
            </a:pPr>
            <a:r>
              <a:rPr lang="ja">
                <a:solidFill>
                  <a:schemeClr val="dk2"/>
                </a:solidFill>
              </a:rPr>
              <a:t>1/12</a:t>
            </a:r>
          </a:p>
        </p:txBody>
      </p:sp>
      <p:pic>
        <p:nvPicPr>
          <p:cNvPr id="45" name="Shape 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523025" x="3901948"/>
            <a:ext cy="5396699" cx="45890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9" name="Shape 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0" name="Shape 50"/>
          <p:cNvSpPr txBox="1"/>
          <p:nvPr>
            <p:ph type="title"/>
          </p:nvPr>
        </p:nvSpPr>
        <p:spPr>
          <a:xfrm>
            <a:off y="336797" x="457200"/>
            <a:ext cy="8595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MSRとは</a:t>
            </a:r>
          </a:p>
        </p:txBody>
      </p:sp>
      <p:sp>
        <p:nvSpPr>
          <p:cNvPr id="51" name="Shape 51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概要</a:t>
            </a:r>
            <a:br>
              <a:rPr lang="ja"/>
            </a:br>
            <a:r>
              <a:rPr lang="ja">
                <a:solidFill>
                  <a:srgbClr val="000000"/>
                </a:solidFill>
              </a:rPr>
              <a:t>Mining Software Repositoriesの略</a:t>
            </a:r>
          </a:p>
          <a:p>
            <a:pPr rtl="0" lvl="1" indent="-393700" marL="914400">
              <a:spcBef>
                <a:spcPts val="0"/>
              </a:spcBef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何をマイニングするか</a:t>
            </a:r>
            <a:br>
              <a:rPr lang="ja"/>
            </a:br>
            <a:r>
              <a:rPr lang="ja"/>
              <a:t>「新しい研究目的を見つけ出すこと」</a:t>
            </a:r>
            <a:br>
              <a:rPr lang="ja"/>
            </a:br>
          </a:p>
          <a:p>
            <a:pPr rtl="0" lvl="1" indent="-393700" marL="914400">
              <a:spcBef>
                <a:spcPts val="0"/>
              </a:spcBef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どのようにマイニングするか	</a:t>
            </a:r>
          </a:p>
          <a:p>
            <a:pPr rtl="0" lvl="2" indent="-317500" marL="1371600">
              <a:spcBef>
                <a:spcPts val="0"/>
              </a:spcBef>
              <a:buClr>
                <a:schemeClr val="dk1"/>
              </a:buClr>
              <a:buSzPct val="46666"/>
              <a:buFont typeface="MS PGothic"/>
              <a:buChar char="■"/>
            </a:pPr>
            <a:r>
              <a:rPr lang="ja"/>
              <a:t>マイニングの自由度が高い</a:t>
            </a:r>
          </a:p>
          <a:p>
            <a:pPr rtl="0" lvl="2" indent="-317500" marL="1371600">
              <a:spcBef>
                <a:spcPts val="0"/>
              </a:spcBef>
              <a:buClr>
                <a:schemeClr val="dk1"/>
              </a:buClr>
              <a:buSzPct val="46666"/>
              <a:buFont typeface="MS PGothic"/>
              <a:buChar char="■"/>
            </a:pPr>
            <a:r>
              <a:rPr lang="ja"/>
              <a:t>他分野の技術の取り入れ</a:t>
            </a:r>
            <a:br>
              <a:rPr lang="ja"/>
            </a:br>
          </a:p>
        </p:txBody>
      </p:sp>
      <p:sp>
        <p:nvSpPr>
          <p:cNvPr id="52" name="Shape 52"/>
          <p:cNvSpPr txBox="1"/>
          <p:nvPr/>
        </p:nvSpPr>
        <p:spPr>
          <a:xfrm>
            <a:off y="6407400" x="8326925"/>
            <a:ext cy="387599" cx="7299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lang="ja">
                <a:solidFill>
                  <a:schemeClr val="dk2"/>
                </a:solidFill>
              </a:rPr>
              <a:t>2/12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6" name="Shape 5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7" name="Shape 57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ソフトウェア品質</a:t>
            </a:r>
          </a:p>
          <a:p>
            <a:pPr rtl="0" lvl="0" indent="-419100" marL="4572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開発プロセスの分析</a:t>
            </a:r>
          </a:p>
          <a:p>
            <a:pPr rtl="0" lvl="0" indent="-419100" marL="4572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協調作業の分析</a:t>
            </a:r>
          </a:p>
          <a:p>
            <a:pPr rtl="0" lvl="0" indent="-419100" marL="4572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OSSを利用する開発者の支援</a:t>
            </a:r>
          </a:p>
          <a:p>
            <a:pPr lvl="0" indent="-419100" marL="4572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MSR研究者の支援</a:t>
            </a:r>
          </a:p>
        </p:txBody>
      </p:sp>
      <p:sp>
        <p:nvSpPr>
          <p:cNvPr id="58" name="Shape 58"/>
          <p:cNvSpPr txBox="1"/>
          <p:nvPr>
            <p:ph type="title"/>
          </p:nvPr>
        </p:nvSpPr>
        <p:spPr>
          <a:xfrm>
            <a:off y="336797" x="457200"/>
            <a:ext cy="8595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MSRの研究テーマ</a:t>
            </a:r>
          </a:p>
        </p:txBody>
      </p:sp>
      <p:sp>
        <p:nvSpPr>
          <p:cNvPr id="59" name="Shape 59"/>
          <p:cNvSpPr txBox="1"/>
          <p:nvPr/>
        </p:nvSpPr>
        <p:spPr>
          <a:xfrm>
            <a:off y="6407400" x="8326925"/>
            <a:ext cy="387599" cx="7299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lang="ja">
                <a:solidFill>
                  <a:schemeClr val="dk2"/>
                </a:solidFill>
              </a:rPr>
              <a:t>3/12</a:t>
            </a:r>
          </a:p>
        </p:txBody>
      </p:sp>
      <p:pic>
        <p:nvPicPr>
          <p:cNvPr id="60" name="Shape 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864975" x="3264025"/>
            <a:ext cy="5186899" cx="691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64" name="Shape 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65" name="Shape 65"/>
          <p:cNvSpPr txBox="1"/>
          <p:nvPr>
            <p:ph type="title"/>
          </p:nvPr>
        </p:nvSpPr>
        <p:spPr>
          <a:xfrm>
            <a:off y="336797" x="457200"/>
            <a:ext cy="8595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MSRの研究テーマ①</a:t>
            </a:r>
          </a:p>
        </p:txBody>
      </p:sp>
      <p:sp>
        <p:nvSpPr>
          <p:cNvPr id="66" name="Shape 66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lnSpc>
                <a:spcPct val="115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ソフトウェア品質</a:t>
            </a:r>
          </a:p>
          <a:p>
            <a:pPr rtl="0" lvl="1" indent="-393700" marL="9144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/>
              <a:t>バグモジュール予測</a:t>
            </a:r>
          </a:p>
          <a:p>
            <a:pPr rtl="0" lvl="1" indent="-393700" marL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/>
              <a:t>Bug localization</a:t>
            </a:r>
            <a:br>
              <a:rPr sz="2600" lang="ja"/>
            </a:br>
            <a:r>
              <a:rPr sz="2400" lang="ja"/>
              <a:t>バグ報告をもとにバグ位置を推定</a:t>
            </a:r>
          </a:p>
          <a:p>
            <a:pPr rtl="0" lvl="1" indent="-393700" marL="9144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/>
              <a:t>エラーパターンの検出</a:t>
            </a:r>
          </a:p>
          <a:p>
            <a:pPr rtl="0" lvl="1" indent="-393700" marL="91440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/>
              <a:t>バグ修正時間の予測</a:t>
            </a:r>
            <a:br>
              <a:rPr sz="2600" lang="ja"/>
            </a:br>
            <a:r>
              <a:rPr sz="2400" lang="ja"/>
              <a:t>Firefoxプロジェクトの84.4%のバグは修正されない</a:t>
            </a:r>
          </a:p>
          <a:p>
            <a:pPr rtl="0" lvl="1" indent="-393700" marL="9144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/>
              <a:t>バグ修正誤りの分析</a:t>
            </a:r>
          </a:p>
        </p:txBody>
      </p:sp>
      <p:sp>
        <p:nvSpPr>
          <p:cNvPr id="67" name="Shape 67"/>
          <p:cNvSpPr txBox="1"/>
          <p:nvPr/>
        </p:nvSpPr>
        <p:spPr>
          <a:xfrm>
            <a:off y="6407400" x="8326925"/>
            <a:ext cy="387599" cx="7299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lang="ja">
                <a:solidFill>
                  <a:schemeClr val="dk2"/>
                </a:solidFill>
              </a:rPr>
              <a:t>4/12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1" name="Shape 7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y="336797" x="457200"/>
            <a:ext cy="8595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ja"/>
              <a:t>MSRの研究テーマ②</a:t>
            </a:r>
          </a:p>
        </p:txBody>
      </p:sp>
      <p:sp>
        <p:nvSpPr>
          <p:cNvPr id="73" name="Shape 73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開発プロセスの分析</a:t>
            </a:r>
          </a:p>
          <a:p>
            <a:pPr rtl="0" lvl="1" indent="-393700" marL="9144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/>
              <a:t>変更の分析</a:t>
            </a:r>
          </a:p>
          <a:p>
            <a:pPr rtl="0" lvl="1" indent="-393700" marL="9144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/>
              <a:t>変更の予測</a:t>
            </a:r>
          </a:p>
          <a:p>
            <a:pPr rtl="0" lvl="1" indent="-393700" marL="9144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/>
              <a:t>同時変更コードの分析</a:t>
            </a:r>
            <a:br>
              <a:rPr sz="2600" lang="ja"/>
            </a:br>
            <a:r>
              <a:rPr sz="2600" lang="ja"/>
              <a:t>⇛</a:t>
            </a:r>
            <a:r>
              <a:rPr lang="ja"/>
              <a:t>ロジカルカップリング</a:t>
            </a:r>
          </a:p>
          <a:p>
            <a:pPr rtl="0" lvl="1" indent="-393700" marL="9144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/>
              <a:t>Patch投稿・受理プロセスの分析</a:t>
            </a:r>
          </a:p>
          <a:p>
            <a:pPr rtl="0" lvl="1" indent="-393700" marL="9144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/>
              <a:t>バグ修正プロセス</a:t>
            </a:r>
          </a:p>
          <a:p>
            <a:pPr lvl="1" indent="-393700" marL="9144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/>
              <a:t>コードクローン分析</a:t>
            </a:r>
          </a:p>
        </p:txBody>
      </p:sp>
      <p:pic>
        <p:nvPicPr>
          <p:cNvPr id="74" name="Shape 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2202600" x="943612"/>
            <a:ext cy="4365299" cx="6086917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Shape 75"/>
          <p:cNvSpPr txBox="1"/>
          <p:nvPr/>
        </p:nvSpPr>
        <p:spPr>
          <a:xfrm>
            <a:off y="6407400" x="8326925"/>
            <a:ext cy="387599" cx="7299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lang="ja">
                <a:solidFill>
                  <a:schemeClr val="dk2"/>
                </a:solidFill>
              </a:rPr>
              <a:t>5/12</a:t>
            </a:r>
          </a:p>
        </p:txBody>
      </p:sp>
    </p:spTree>
  </p:cSld>
  <p:clrMapOvr>
    <a:masterClrMapping/>
  </p:clrMapOvr>
  <p:transition spd="slow">
    <p:cut/>
  </p:transition>
  <p:timing>
    <p:tnLst>
      <p:par>
        <p:cTn restart="never" dur="indefinite" nodeType="tmRoot">
          <p:childTnLst>
            <p:seq nextAc="seek" concurrent="1">
              <p:cTn id="2" dur="indefinite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presetID="2" fill="hold" presetSubtype="8" presetClass="exit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-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9" name="Shape 7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80" name="Shape 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918062" x="3265387"/>
            <a:ext cy="5876925" cx="5286375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Shape 81"/>
          <p:cNvSpPr txBox="1"/>
          <p:nvPr>
            <p:ph type="title"/>
          </p:nvPr>
        </p:nvSpPr>
        <p:spPr>
          <a:xfrm>
            <a:off y="336797" x="457200"/>
            <a:ext cy="8595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ja"/>
              <a:t>MSRの研究テーマ③</a:t>
            </a:r>
          </a:p>
        </p:txBody>
      </p:sp>
      <p:sp>
        <p:nvSpPr>
          <p:cNvPr id="82" name="Shape 82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協調作業の分析</a:t>
            </a:r>
          </a:p>
          <a:p>
            <a:pPr rtl="0" lvl="1" indent="-393700" marL="9144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/>
              <a:t>エキスパート推薦</a:t>
            </a:r>
            <a:br>
              <a:rPr sz="2600" lang="ja"/>
            </a:br>
            <a:r>
              <a:rPr sz="2400" lang="ja"/>
              <a:t>⇛特定のバグに適切な開発者は？</a:t>
            </a:r>
          </a:p>
          <a:p>
            <a:pPr rtl="0" lvl="1" indent="-393700" marL="9144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/>
              <a:t>コミッター推薦</a:t>
            </a:r>
          </a:p>
          <a:p>
            <a:pPr rtl="0" lvl="1" indent="-393700" marL="9144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/>
              <a:t>コミュニケーション分析</a:t>
            </a:r>
            <a:br>
              <a:rPr sz="2600" lang="ja"/>
            </a:br>
            <a:r>
              <a:rPr sz="2400" lang="ja"/>
              <a:t>⇛SNA（Social Network Analysis）</a:t>
            </a:r>
          </a:p>
          <a:p>
            <a:pPr rtl="0" lvl="1" indent="-393700" marL="9144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Font typeface="MS PGothic"/>
              <a:buChar char="➢"/>
            </a:pPr>
            <a:r>
              <a:rPr sz="2600" lang="ja"/>
              <a:t>Openness(開放性)の分析</a:t>
            </a:r>
          </a:p>
          <a:p>
            <a:pPr algn="l" rtl="0" lvl="0" marR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Shape 83"/>
          <p:cNvSpPr txBox="1"/>
          <p:nvPr/>
        </p:nvSpPr>
        <p:spPr>
          <a:xfrm>
            <a:off y="6407400" x="8326925"/>
            <a:ext cy="387599" cx="7299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lang="ja">
                <a:solidFill>
                  <a:schemeClr val="dk2"/>
                </a:solidFill>
              </a:rPr>
              <a:t>6/12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7" name="Shape 8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8" name="Shape 88"/>
          <p:cNvSpPr txBox="1"/>
          <p:nvPr>
            <p:ph type="title"/>
          </p:nvPr>
        </p:nvSpPr>
        <p:spPr>
          <a:xfrm>
            <a:off y="336797" x="457200"/>
            <a:ext cy="8595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ja"/>
              <a:t>MSRの研究テーマ④</a:t>
            </a:r>
          </a:p>
        </p:txBody>
      </p:sp>
      <p:sp>
        <p:nvSpPr>
          <p:cNvPr id="89" name="Shape 89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OSSを利用する開発者の支援</a:t>
            </a:r>
          </a:p>
          <a:p>
            <a:pPr rtl="0" lvl="1" indent="-393700" marL="9144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ライブラリの使用状況の分析</a:t>
            </a:r>
            <a:br>
              <a:rPr lang="ja"/>
            </a:br>
            <a:r>
              <a:rPr sz="2400" lang="ja"/>
              <a:t>⇛機能性、信頼性の指標に.</a:t>
            </a:r>
          </a:p>
          <a:p>
            <a:pPr rtl="0" lvl="1" indent="-393700" marL="9144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ソフトウェア部品検索</a:t>
            </a:r>
          </a:p>
          <a:p>
            <a:pPr rtl="0" lvl="1" indent="-393700" marL="9144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ソフトウェアの分類</a:t>
            </a:r>
            <a:br>
              <a:rPr lang="ja"/>
            </a:br>
            <a:r>
              <a:rPr sz="2400" lang="ja"/>
              <a:t>⇛</a:t>
            </a:r>
            <a:r>
              <a:rPr sz="2400" lang="ja"/>
              <a:t>類似ソフトウェアの発見</a:t>
            </a:r>
          </a:p>
          <a:p>
            <a:pPr rtl="0" lvl="1" indent="-393700" marL="9144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ライセンスの分析</a:t>
            </a:r>
            <a:br>
              <a:rPr sz="2400" lang="ja"/>
            </a:br>
            <a:r>
              <a:rPr sz="2400" lang="ja"/>
              <a:t>⇛</a:t>
            </a:r>
            <a:r>
              <a:rPr sz="2400" lang="ja"/>
              <a:t>ライセンスを自動で同定</a:t>
            </a:r>
          </a:p>
          <a:p>
            <a:pPr rtl="0" lvl="1" indent="-393700" marL="91440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コーディングパターン検出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y="6407400" x="8326925"/>
            <a:ext cy="387599" cx="7299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lang="ja">
                <a:solidFill>
                  <a:schemeClr val="dk2"/>
                </a:solidFill>
              </a:rPr>
              <a:t>7/12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4" name="Shape 9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5" name="Shape 95"/>
          <p:cNvSpPr txBox="1"/>
          <p:nvPr>
            <p:ph type="title"/>
          </p:nvPr>
        </p:nvSpPr>
        <p:spPr>
          <a:xfrm>
            <a:off y="336797" x="457200"/>
            <a:ext cy="8595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ja"/>
              <a:t>MSRの研究テーマ⑤</a:t>
            </a:r>
          </a:p>
        </p:txBody>
      </p:sp>
      <p:sp>
        <p:nvSpPr>
          <p:cNvPr id="96" name="Shape 96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lnSpc>
                <a:spcPct val="15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MSR研究者の支援</a:t>
            </a:r>
          </a:p>
          <a:p>
            <a:pPr rtl="0" lvl="1" indent="-393700" marL="9144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リポジトリ間のリンク付け</a:t>
            </a:r>
            <a:br>
              <a:rPr lang="ja"/>
            </a:br>
            <a:r>
              <a:rPr sz="2400" lang="ja"/>
              <a:t>⇛</a:t>
            </a:r>
            <a:r>
              <a:rPr sz="2400" lang="ja"/>
              <a:t>バグ管理システム＋構成管理システム</a:t>
            </a:r>
          </a:p>
          <a:p>
            <a:pPr rtl="0" lvl="1" indent="-393700" marL="91440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名寄せ（後述）</a:t>
            </a:r>
          </a:p>
          <a:p>
            <a:pPr rtl="0" lvl="1" indent="-393700" marL="91440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MSRのサービス化</a:t>
            </a:r>
            <a:br>
              <a:rPr lang="ja"/>
            </a:br>
            <a:r>
              <a:rPr sz="2400" lang="ja"/>
              <a:t>⇛</a:t>
            </a:r>
            <a:r>
              <a:rPr sz="2400" lang="ja">
                <a:solidFill>
                  <a:srgbClr val="000000"/>
                </a:solidFill>
              </a:rPr>
              <a:t>MSRをWebサービス化</a:t>
            </a:r>
            <a:br>
              <a:rPr sz="2400" lang="ja"/>
            </a:br>
            <a:r>
              <a:rPr sz="2400" lang="ja"/>
              <a:t>⇛誰でも簡単にMSRが行える</a:t>
            </a:r>
          </a:p>
          <a:p>
            <a:pPr lvl="0" indent="0" marL="457200">
              <a:lnSpc>
                <a:spcPct val="150000"/>
              </a:lnSpc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97" name="Shape 97"/>
          <p:cNvSpPr txBox="1"/>
          <p:nvPr/>
        </p:nvSpPr>
        <p:spPr>
          <a:xfrm>
            <a:off y="6407400" x="8326925"/>
            <a:ext cy="387599" cx="7299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lang="ja">
                <a:solidFill>
                  <a:schemeClr val="dk2"/>
                </a:solidFill>
              </a:rPr>
              <a:t>8/12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1" name="Shape 10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2" name="Shape 102"/>
          <p:cNvSpPr txBox="1"/>
          <p:nvPr>
            <p:ph type="title"/>
          </p:nvPr>
        </p:nvSpPr>
        <p:spPr>
          <a:xfrm>
            <a:off y="336797" x="457200"/>
            <a:ext cy="8595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ja"/>
              <a:t>マイニングの具体例①</a:t>
            </a:r>
          </a:p>
        </p:txBody>
      </p:sp>
      <p:sp>
        <p:nvSpPr>
          <p:cNvPr id="103" name="Shape 103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データ取得方法</a:t>
            </a:r>
          </a:p>
          <a:p>
            <a:pPr rtl="0" lvl="1" indent="-393700" marL="914400">
              <a:spcBef>
                <a:spcPts val="0"/>
              </a:spcBef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構成管理システム</a:t>
            </a:r>
            <a:br>
              <a:rPr lang="ja"/>
            </a:br>
            <a:r>
              <a:rPr sz="2400" lang="ja"/>
              <a:t>⇛Webを介して取得</a:t>
            </a:r>
            <a:br>
              <a:rPr sz="2400" lang="ja"/>
            </a:br>
            <a:r>
              <a:rPr sz="2400" lang="ja"/>
              <a:t>⇛正規表現で必要な情報を抽出</a:t>
            </a:r>
            <a:br>
              <a:rPr lang="ja"/>
            </a:br>
          </a:p>
          <a:p>
            <a:pPr rtl="0" lvl="1" indent="-393700" marL="914400">
              <a:spcBef>
                <a:spcPts val="0"/>
              </a:spcBef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メーリングリストアーカイブ</a:t>
            </a:r>
            <a:br>
              <a:rPr lang="ja"/>
            </a:br>
            <a:r>
              <a:rPr sz="2400" lang="ja"/>
              <a:t>⇛添付ファイル</a:t>
            </a:r>
          </a:p>
        </p:txBody>
      </p:sp>
      <p:sp>
        <p:nvSpPr>
          <p:cNvPr id="104" name="Shape 104"/>
          <p:cNvSpPr txBox="1"/>
          <p:nvPr/>
        </p:nvSpPr>
        <p:spPr>
          <a:xfrm>
            <a:off y="6407400" x="8326925"/>
            <a:ext cy="387599" cx="7299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lang="ja">
                <a:solidFill>
                  <a:schemeClr val="dk2"/>
                </a:solidFill>
              </a:rPr>
              <a:t>9/12</a:t>
            </a:r>
          </a:p>
        </p:txBody>
      </p:sp>
      <p:pic>
        <p:nvPicPr>
          <p:cNvPr id="105" name="Shape 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600200" x="3341825"/>
            <a:ext cy="5715000" cx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9" name="Shape 10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0" name="Shape 110"/>
          <p:cNvSpPr txBox="1"/>
          <p:nvPr>
            <p:ph type="title"/>
          </p:nvPr>
        </p:nvSpPr>
        <p:spPr>
          <a:xfrm>
            <a:off y="336797" x="457200"/>
            <a:ext cy="8595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ja"/>
              <a:t>マイニングの具体例②</a:t>
            </a:r>
          </a:p>
        </p:txBody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データ成形方法</a:t>
            </a:r>
          </a:p>
          <a:p>
            <a:pPr lvl="1" indent="-393700" marL="914400">
              <a:spcBef>
                <a:spcPts val="0"/>
              </a:spcBef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名寄せアルゴリズム</a:t>
            </a:r>
            <a:br>
              <a:rPr lang="ja"/>
            </a:br>
            <a:r>
              <a:rPr sz="2200" lang="ja"/>
              <a:t>類似するアカウント, emailアドレスを同一人物かどうか判断するためのアルゴリズム.</a:t>
            </a:r>
          </a:p>
        </p:txBody>
      </p:sp>
      <p:pic>
        <p:nvPicPr>
          <p:cNvPr id="112" name="Shape 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3375475" x="1728750"/>
            <a:ext cy="3383399" cx="6026674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Shape 113"/>
          <p:cNvSpPr txBox="1"/>
          <p:nvPr/>
        </p:nvSpPr>
        <p:spPr>
          <a:xfrm>
            <a:off y="6407400" x="8326925"/>
            <a:ext cy="387599" cx="7299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lang="ja">
                <a:solidFill>
                  <a:schemeClr val="dk2"/>
                </a:solidFill>
              </a:rPr>
              <a:t>10/12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7" name="Shape 1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pic>
        <p:nvPicPr>
          <p:cNvPr id="118" name="Shape 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2470725" x="4636625"/>
            <a:ext cy="4278775" cx="42787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Shape 119"/>
          <p:cNvSpPr txBox="1"/>
          <p:nvPr>
            <p:ph type="title"/>
          </p:nvPr>
        </p:nvSpPr>
        <p:spPr>
          <a:xfrm>
            <a:off y="336797" x="457200"/>
            <a:ext cy="8595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今後の発展</a:t>
            </a:r>
          </a:p>
        </p:txBody>
      </p:sp>
      <p:sp>
        <p:nvSpPr>
          <p:cNvPr id="120" name="Shape 120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Large/Small-Scale mining</a:t>
            </a:r>
          </a:p>
          <a:p>
            <a:pPr rtl="0" lvl="1" indent="-393700" marL="914400">
              <a:spcBef>
                <a:spcPts val="0"/>
              </a:spcBef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小規模プロジェクトも対象に！</a:t>
            </a:r>
          </a:p>
          <a:p>
            <a:pPr rtl="0" lvl="1" indent="-393700" marL="914400">
              <a:spcBef>
                <a:spcPts val="0"/>
              </a:spcBef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課題: 十分なデータが存在するか</a:t>
            </a:r>
            <a:br>
              <a:rPr lang="ja"/>
            </a:br>
          </a:p>
          <a:p>
            <a:pPr rtl="0" lvl="0" indent="-419100" marL="457200"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IR</a:t>
            </a:r>
          </a:p>
          <a:p>
            <a:pPr rtl="0" lvl="1" indent="-393700" marL="914400">
              <a:spcBef>
                <a:spcPts val="0"/>
              </a:spcBef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ビッグデータの技術をMSRにも！</a:t>
            </a:r>
          </a:p>
          <a:p>
            <a:pPr rtl="0" lvl="1" indent="-393700" marL="914400">
              <a:spcBef>
                <a:spcPts val="0"/>
              </a:spcBef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課題: ノイズがどれだけ影響するか</a:t>
            </a:r>
            <a:br>
              <a:rPr lang="ja"/>
            </a:br>
          </a:p>
          <a:p>
            <a:pPr rtl="0" lvl="0" indent="-419100" marL="457200"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Github</a:t>
            </a:r>
          </a:p>
          <a:p>
            <a:pPr rtl="0" lvl="1" indent="-393700" marL="914400">
              <a:spcBef>
                <a:spcPts val="0"/>
              </a:spcBef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分散リポジトリが開発をどう変えるか</a:t>
            </a:r>
          </a:p>
          <a:p>
            <a:pPr lvl="0" indent="0" marL="457200"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21" name="Shape 121"/>
          <p:cNvSpPr txBox="1"/>
          <p:nvPr/>
        </p:nvSpPr>
        <p:spPr>
          <a:xfrm>
            <a:off y="1135875" x="5028600"/>
            <a:ext cy="328499" cx="4115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>
              <a:spcBef>
                <a:spcPts val="0"/>
              </a:spcBef>
              <a:buNone/>
            </a:pPr>
            <a:r>
              <a:rPr sz="1700" lang="ja">
                <a:solidFill>
                  <a:srgbClr val="FFFFFF"/>
                </a:solidFill>
                <a:latin typeface="MS PGothic"/>
                <a:ea typeface="MS PGothic"/>
                <a:cs typeface="MS PGothic"/>
                <a:sym typeface="MS PGothic"/>
              </a:rPr>
              <a:t>MSR vision 2020(2012.8)の議題より</a:t>
            </a:r>
          </a:p>
        </p:txBody>
      </p:sp>
      <p:sp>
        <p:nvSpPr>
          <p:cNvPr id="122" name="Shape 122"/>
          <p:cNvSpPr txBox="1"/>
          <p:nvPr/>
        </p:nvSpPr>
        <p:spPr>
          <a:xfrm>
            <a:off y="6407400" x="8326925"/>
            <a:ext cy="387599" cx="7299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lang="ja">
                <a:solidFill>
                  <a:schemeClr val="dk2"/>
                </a:solidFill>
              </a:rPr>
              <a:t>11/12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6" name="Shape 12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7" name="Shape 127"/>
          <p:cNvSpPr txBox="1"/>
          <p:nvPr>
            <p:ph type="title"/>
          </p:nvPr>
        </p:nvSpPr>
        <p:spPr>
          <a:xfrm>
            <a:off y="336797" x="457200"/>
            <a:ext cy="859500" cx="8229600"/>
          </a:xfrm>
          <a:prstGeom prst="rect">
            <a:avLst/>
          </a:prstGeom>
        </p:spPr>
        <p:txBody>
          <a:bodyPr bIns="91425" rIns="91425" lIns="91425" tIns="91425" anchor="b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ja"/>
              <a:t>まとめ</a:t>
            </a:r>
          </a:p>
        </p:txBody>
      </p:sp>
      <p:sp>
        <p:nvSpPr>
          <p:cNvPr id="128" name="Shape 128"/>
          <p:cNvSpPr txBox="1"/>
          <p:nvPr>
            <p:ph idx="1" type="body"/>
          </p:nvPr>
        </p:nvSpPr>
        <p:spPr>
          <a:xfrm>
            <a:off y="1600200" x="457200"/>
            <a:ext cy="4967700" cx="82296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 rtl="0" lvl="0" indent="-419100" marL="457200"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MSRの魅力</a:t>
            </a:r>
          </a:p>
          <a:p>
            <a:pPr rtl="0" lvl="1" indent="-393700" marL="91440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利用可能なデータが多い</a:t>
            </a:r>
            <a:br>
              <a:rPr lang="ja"/>
            </a:br>
            <a:r>
              <a:rPr sz="2400" lang="ja"/>
              <a:t>⇛これまでの研究をより詳細に.</a:t>
            </a:r>
          </a:p>
          <a:p>
            <a:pPr rtl="0" lvl="1" indent="-393700" marL="914400">
              <a:spcBef>
                <a:spcPts val="0"/>
              </a:spcBef>
              <a:buClr>
                <a:schemeClr val="dk1"/>
              </a:buClr>
              <a:buSzPct val="86666"/>
              <a:buFont typeface="MS PGothic"/>
              <a:buChar char="➢"/>
            </a:pPr>
            <a:r>
              <a:rPr lang="ja"/>
              <a:t>対象の拡大</a:t>
            </a:r>
            <a:br>
              <a:rPr lang="ja"/>
            </a:br>
            <a:r>
              <a:rPr sz="2400" lang="ja"/>
              <a:t>⇛企業の開発支援から, </a:t>
            </a:r>
            <a:r>
              <a:rPr sz="2400" lang="ja"/>
              <a:t>開発者, 利用者, 研究者</a:t>
            </a:r>
            <a:r>
              <a:rPr sz="2400" lang="ja"/>
              <a:t>へ.</a:t>
            </a:r>
            <a:br>
              <a:rPr sz="2400" lang="ja"/>
            </a:br>
          </a:p>
          <a:p>
            <a:pPr rtl="0" lvl="0" indent="-419100" marL="457200">
              <a:spcBef>
                <a:spcPts val="0"/>
              </a:spcBef>
              <a:buClr>
                <a:srgbClr val="000000"/>
              </a:buClr>
              <a:buSzPct val="100000"/>
              <a:buFont typeface="MS PGothic"/>
              <a:buChar char="❖"/>
            </a:pPr>
            <a:r>
              <a:rPr lang="ja"/>
              <a:t>MSRに注目が集まっている</a:t>
            </a:r>
          </a:p>
        </p:txBody>
      </p:sp>
      <p:sp>
        <p:nvSpPr>
          <p:cNvPr id="129" name="Shape 129"/>
          <p:cNvSpPr txBox="1"/>
          <p:nvPr/>
        </p:nvSpPr>
        <p:spPr>
          <a:xfrm>
            <a:off y="6407400" x="8326925"/>
            <a:ext cy="387599" cx="7299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>
            <a:noAutofit/>
          </a:bodyPr>
          <a:lstStyle/>
          <a:p>
            <a:pPr algn="r" rtl="0" lvl="0">
              <a:spcBef>
                <a:spcPts val="0"/>
              </a:spcBef>
              <a:buNone/>
            </a:pPr>
            <a:r>
              <a:rPr lang="ja">
                <a:solidFill>
                  <a:schemeClr val="dk2"/>
                </a:solidFill>
              </a:rPr>
              <a:t>12/12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xmlns:r="http://schemas.openxmlformats.org/officeDocument/2006/relationships" name="biz">
  <a:themeElements>
    <a:clrScheme name="Custom 233">
      <a:dk1>
        <a:srgbClr val="000000"/>
      </a:dk1>
      <a:lt1>
        <a:srgbClr val="FFFFFF"/>
      </a:lt1>
      <a:dk2>
        <a:srgbClr val="2388DB"/>
      </a:dk2>
      <a:lt2>
        <a:srgbClr val="BBD7F8"/>
      </a:lt2>
      <a:accent1>
        <a:srgbClr val="80B606"/>
      </a:accent1>
      <a:accent2>
        <a:srgbClr val="E29F1D"/>
      </a:accent2>
      <a:accent3>
        <a:srgbClr val="1D6FB2"/>
      </a:accent3>
      <a:accent4>
        <a:srgbClr val="3FAC98"/>
      </a:accent4>
      <a:accent5>
        <a:srgbClr val="5B57BB"/>
      </a:accent5>
      <a:accent6>
        <a:srgbClr val="D1505E"/>
      </a:accent6>
      <a:hlink>
        <a:srgbClr val="185DA2"/>
      </a:hlink>
      <a:folHlink>
        <a:srgbClr val="00487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