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704" autoAdjust="0"/>
  </p:normalViewPr>
  <p:slideViewPr>
    <p:cSldViewPr>
      <p:cViewPr varScale="1">
        <p:scale>
          <a:sx n="110" d="100"/>
          <a:sy n="110" d="100"/>
        </p:scale>
        <p:origin x="-1632"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2012/11/15</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2012/11/15</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2012/11/15</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４</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2012</a:t>
            </a:r>
            <a:r>
              <a:rPr lang="ja-JP" altLang="en-US" dirty="0" smtClean="0"/>
              <a:t>年</a:t>
            </a:r>
            <a:r>
              <a:rPr lang="en-US" altLang="ja-JP" dirty="0" smtClean="0"/>
              <a:t>11</a:t>
            </a:r>
            <a:r>
              <a:rPr lang="ja-JP" altLang="en-US" dirty="0" smtClean="0"/>
              <a:t>月</a:t>
            </a:r>
            <a:r>
              <a:rPr lang="en-US" altLang="ja-JP" dirty="0"/>
              <a:t>16</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第５章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kumimoji="1" lang="en-US" altLang="ja-JP" sz="4000" dirty="0" smtClean="0"/>
          </a:p>
          <a:p>
            <a:pPr marL="0" indent="0" algn="ctr">
              <a:buNone/>
            </a:pPr>
            <a:r>
              <a:rPr kumimoji="1" lang="ja-JP" altLang="en-US" sz="4800" dirty="0" smtClean="0"/>
              <a:t>複雑性の測定</a:t>
            </a:r>
            <a:endParaRPr kumimoji="1" lang="ja-JP" altLang="en-US" sz="4800" dirty="0"/>
          </a:p>
        </p:txBody>
      </p:sp>
    </p:spTree>
    <p:extLst>
      <p:ext uri="{BB962C8B-B14F-4D97-AF65-F5344CB8AC3E}">
        <p14:creationId xmlns:p14="http://schemas.microsoft.com/office/powerpoint/2010/main" val="4104435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複雑性メトリクス</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不要な複雑性は、さらなる欠陥や生産性の低下を招いてしまう</a:t>
            </a:r>
            <a:endParaRPr kumimoji="1" lang="en-US" altLang="ja-JP" dirty="0" smtClean="0"/>
          </a:p>
          <a:p>
            <a:pPr marL="0" indent="0" algn="just">
              <a:buNone/>
            </a:pPr>
            <a:endParaRPr lang="en-US" altLang="ja-JP" dirty="0"/>
          </a:p>
          <a:p>
            <a:pPr marL="0" indent="0" algn="just">
              <a:buNone/>
            </a:pPr>
            <a:r>
              <a:rPr kumimoji="1" lang="ja-JP" altLang="en-US" dirty="0" smtClean="0"/>
              <a:t>複雑性メトリクスの目的は、その「不要な客人」を出現させる要因を特定することである</a:t>
            </a:r>
            <a:endParaRPr kumimoji="1" lang="ja-JP" altLang="en-US" dirty="0"/>
          </a:p>
        </p:txBody>
      </p:sp>
    </p:spTree>
    <p:extLst>
      <p:ext uri="{BB962C8B-B14F-4D97-AF65-F5344CB8AC3E}">
        <p14:creationId xmlns:p14="http://schemas.microsoft.com/office/powerpoint/2010/main" val="2098887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構造的複雑性</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構造的複雑性は、ソフトウェアそのものの設計と構造に着目する</a:t>
            </a:r>
            <a:endParaRPr kumimoji="1" lang="en-US" altLang="ja-JP" dirty="0" smtClean="0"/>
          </a:p>
          <a:p>
            <a:pPr marL="0" indent="0" algn="just">
              <a:buNone/>
            </a:pPr>
            <a:endParaRPr lang="en-US" altLang="ja-JP" dirty="0"/>
          </a:p>
          <a:p>
            <a:pPr algn="just"/>
            <a:r>
              <a:rPr kumimoji="1" lang="ja-JP" altLang="en-US" dirty="0" smtClean="0"/>
              <a:t>規模：</a:t>
            </a:r>
            <a:endParaRPr lang="en-US" altLang="ja-JP" dirty="0"/>
          </a:p>
          <a:p>
            <a:pPr marL="0" indent="0" algn="just">
              <a:buNone/>
            </a:pPr>
            <a:r>
              <a:rPr kumimoji="1" lang="en-US" altLang="ja-JP" dirty="0" smtClean="0"/>
              <a:t>	LOC</a:t>
            </a:r>
            <a:r>
              <a:rPr kumimoji="1" lang="ja-JP" altLang="en-US" dirty="0" smtClean="0"/>
              <a:t>またはファンクションポイント</a:t>
            </a:r>
            <a:endParaRPr kumimoji="1" lang="en-US" altLang="ja-JP" dirty="0" smtClean="0"/>
          </a:p>
          <a:p>
            <a:pPr algn="just"/>
            <a:r>
              <a:rPr lang="ja-JP" altLang="en-US" dirty="0"/>
              <a:t>サイ</a:t>
            </a:r>
            <a:r>
              <a:rPr lang="ja-JP" altLang="en-US" dirty="0" smtClean="0"/>
              <a:t>クロマティック複雑度：</a:t>
            </a:r>
            <a:endParaRPr lang="en-US" altLang="ja-JP" dirty="0" smtClean="0"/>
          </a:p>
          <a:p>
            <a:pPr marL="0" indent="0" algn="just">
              <a:buNone/>
            </a:pPr>
            <a:r>
              <a:rPr lang="en-US" altLang="ja-JP" dirty="0" smtClean="0"/>
              <a:t>	</a:t>
            </a:r>
            <a:r>
              <a:rPr lang="ja-JP" altLang="en-US" dirty="0" smtClean="0"/>
              <a:t>モジュール内の制御フロー</a:t>
            </a:r>
            <a:endParaRPr lang="en-US" altLang="ja-JP" dirty="0" smtClean="0"/>
          </a:p>
          <a:p>
            <a:pPr algn="just"/>
            <a:r>
              <a:rPr kumimoji="1" lang="ja-JP" altLang="en-US" dirty="0"/>
              <a:t>ハルステッド</a:t>
            </a:r>
            <a:r>
              <a:rPr kumimoji="1" lang="ja-JP" altLang="en-US" dirty="0" smtClean="0"/>
              <a:t>の複雑度：</a:t>
            </a:r>
            <a:endParaRPr lang="en-US" altLang="ja-JP" dirty="0"/>
          </a:p>
          <a:p>
            <a:pPr marL="0" indent="0" algn="just">
              <a:buNone/>
            </a:pPr>
            <a:r>
              <a:rPr lang="en-US" altLang="ja-JP" dirty="0" smtClean="0"/>
              <a:t>	</a:t>
            </a:r>
            <a:r>
              <a:rPr lang="ja-JP" altLang="en-US" dirty="0" smtClean="0"/>
              <a:t>演算子と演算対象の数</a:t>
            </a:r>
            <a:endParaRPr kumimoji="1" lang="en-US" altLang="ja-JP" dirty="0" smtClean="0"/>
          </a:p>
          <a:p>
            <a:pPr algn="just"/>
            <a:endParaRPr kumimoji="1" lang="en-US" altLang="ja-JP" dirty="0" smtClean="0"/>
          </a:p>
        </p:txBody>
      </p:sp>
    </p:spTree>
    <p:extLst>
      <p:ext uri="{BB962C8B-B14F-4D97-AF65-F5344CB8AC3E}">
        <p14:creationId xmlns:p14="http://schemas.microsoft.com/office/powerpoint/2010/main" val="680516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just"/>
            <a:r>
              <a:rPr lang="ja-JP" altLang="en-US" dirty="0" smtClean="0"/>
              <a:t>サイクロマティック複雑度</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en-US" altLang="ja-JP" dirty="0" err="1" smtClean="0"/>
              <a:t>Cyclomatic</a:t>
            </a:r>
            <a:r>
              <a:rPr lang="en-US" altLang="ja-JP" dirty="0" smtClean="0"/>
              <a:t> Complexity(</a:t>
            </a:r>
            <a:r>
              <a:rPr lang="en-US" altLang="ja-JP" dirty="0" smtClean="0">
                <a:solidFill>
                  <a:schemeClr val="accent2"/>
                </a:solidFill>
              </a:rPr>
              <a:t>CC</a:t>
            </a:r>
            <a:r>
              <a:rPr lang="en-US" altLang="ja-JP" dirty="0" smtClean="0"/>
              <a:t>)</a:t>
            </a:r>
          </a:p>
          <a:p>
            <a:pPr marL="0" indent="0">
              <a:buNone/>
            </a:pPr>
            <a:endParaRPr lang="en-US" altLang="ja-JP" dirty="0" smtClean="0"/>
          </a:p>
          <a:p>
            <a:pPr marL="0" indent="0">
              <a:buNone/>
            </a:pPr>
            <a:r>
              <a:rPr lang="ja-JP" altLang="en-US" dirty="0" smtClean="0"/>
              <a:t>モジュール内の制御フロー数を測定する</a:t>
            </a:r>
            <a:endParaRPr lang="en-US" altLang="ja-JP" dirty="0" smtClean="0"/>
          </a:p>
          <a:p>
            <a:pPr marL="0" indent="0">
              <a:buNone/>
            </a:pPr>
            <a:endParaRPr lang="en-US" altLang="ja-JP" dirty="0"/>
          </a:p>
          <a:p>
            <a:pPr marL="0" indent="0">
              <a:buNone/>
            </a:pPr>
            <a:r>
              <a:rPr lang="ja-JP" altLang="en-US" dirty="0"/>
              <a:t>モジュール</a:t>
            </a:r>
            <a:r>
              <a:rPr lang="ja-JP" altLang="en-US" dirty="0" smtClean="0"/>
              <a:t>内の経路の数が多いほど、複雑性が高くなる</a:t>
            </a:r>
            <a:endParaRPr lang="en-US" altLang="ja-JP" dirty="0" smtClean="0"/>
          </a:p>
          <a:p>
            <a:pPr marL="0" indent="0">
              <a:buNone/>
            </a:pPr>
            <a:endParaRPr lang="en-US" altLang="ja-JP" dirty="0" smtClean="0"/>
          </a:p>
          <a:p>
            <a:pPr marL="0" indent="0">
              <a:buNone/>
            </a:pPr>
            <a:r>
              <a:rPr lang="ja-JP" altLang="en-US" dirty="0"/>
              <a:t>フローグラフ</a:t>
            </a:r>
            <a:r>
              <a:rPr lang="ja-JP" altLang="en-US" dirty="0" smtClean="0"/>
              <a:t>から測定する</a:t>
            </a:r>
            <a:endParaRPr lang="en-US" altLang="ja-JP" dirty="0"/>
          </a:p>
          <a:p>
            <a:pPr marL="0" indent="0">
              <a:buNone/>
            </a:pPr>
            <a:endParaRPr lang="en-US" altLang="ja-JP" dirty="0" smtClean="0"/>
          </a:p>
          <a:p>
            <a:pPr marL="0" indent="0">
              <a:buNone/>
            </a:pPr>
            <a:endParaRPr lang="en-US" altLang="ja-JP" dirty="0"/>
          </a:p>
          <a:p>
            <a:pPr marL="0" indent="0">
              <a:buNone/>
            </a:pPr>
            <a:endParaRPr lang="en-US" altLang="ja-JP" dirty="0" smtClean="0"/>
          </a:p>
        </p:txBody>
      </p:sp>
    </p:spTree>
    <p:extLst>
      <p:ext uri="{BB962C8B-B14F-4D97-AF65-F5344CB8AC3E}">
        <p14:creationId xmlns:p14="http://schemas.microsoft.com/office/powerpoint/2010/main" val="1946328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フローグラフの例</a:t>
            </a:r>
            <a:endParaRPr kumimoji="1" lang="ja-JP" altLang="en-US" dirty="0"/>
          </a:p>
        </p:txBody>
      </p:sp>
      <p:sp>
        <p:nvSpPr>
          <p:cNvPr id="4" name="円/楕円 3"/>
          <p:cNvSpPr/>
          <p:nvPr/>
        </p:nvSpPr>
        <p:spPr>
          <a:xfrm>
            <a:off x="2297571" y="270892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1721507" y="333444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2297571" y="392448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2298613" y="4705935"/>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878074" y="332690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4228206" y="270892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646964" y="332690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4784054" y="332690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4236590" y="393650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6860957" y="332690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609939" y="3326904"/>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6258011" y="2708920"/>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円/楕円 15"/>
          <p:cNvSpPr/>
          <p:nvPr/>
        </p:nvSpPr>
        <p:spPr>
          <a:xfrm>
            <a:off x="4221331" y="4705935"/>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6243667" y="4705935"/>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258011" y="3952545"/>
            <a:ext cx="288032"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p:cNvCxnSpPr>
            <a:stCxn id="4" idx="3"/>
            <a:endCxn id="5" idx="7"/>
          </p:cNvCxnSpPr>
          <p:nvPr/>
        </p:nvCxnSpPr>
        <p:spPr>
          <a:xfrm flipH="1">
            <a:off x="1967358" y="2954771"/>
            <a:ext cx="372394" cy="4218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直線矢印コネクタ 21"/>
          <p:cNvCxnSpPr>
            <a:stCxn id="4" idx="5"/>
            <a:endCxn id="8" idx="1"/>
          </p:cNvCxnSpPr>
          <p:nvPr/>
        </p:nvCxnSpPr>
        <p:spPr>
          <a:xfrm>
            <a:off x="2543422" y="2954771"/>
            <a:ext cx="376833" cy="4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直線矢印コネクタ 22"/>
          <p:cNvCxnSpPr>
            <a:stCxn id="5" idx="5"/>
            <a:endCxn id="6" idx="1"/>
          </p:cNvCxnSpPr>
          <p:nvPr/>
        </p:nvCxnSpPr>
        <p:spPr>
          <a:xfrm>
            <a:off x="1967358" y="3580291"/>
            <a:ext cx="372394" cy="38637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直線矢印コネクタ 23"/>
          <p:cNvCxnSpPr>
            <a:stCxn id="8" idx="3"/>
            <a:endCxn id="6" idx="7"/>
          </p:cNvCxnSpPr>
          <p:nvPr/>
        </p:nvCxnSpPr>
        <p:spPr>
          <a:xfrm flipH="1">
            <a:off x="2543422" y="3572755"/>
            <a:ext cx="376833" cy="39391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5" name="直線矢印コネクタ 24"/>
          <p:cNvCxnSpPr>
            <a:stCxn id="6" idx="4"/>
            <a:endCxn id="7" idx="0"/>
          </p:cNvCxnSpPr>
          <p:nvPr/>
        </p:nvCxnSpPr>
        <p:spPr>
          <a:xfrm>
            <a:off x="2441587" y="4212516"/>
            <a:ext cx="1042" cy="49341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直線矢印コネクタ 25"/>
          <p:cNvCxnSpPr>
            <a:stCxn id="9" idx="3"/>
            <a:endCxn id="10" idx="7"/>
          </p:cNvCxnSpPr>
          <p:nvPr/>
        </p:nvCxnSpPr>
        <p:spPr>
          <a:xfrm flipH="1">
            <a:off x="3892815" y="2954771"/>
            <a:ext cx="377572" cy="4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直線矢印コネクタ 26"/>
          <p:cNvCxnSpPr>
            <a:stCxn id="10" idx="5"/>
            <a:endCxn id="12" idx="1"/>
          </p:cNvCxnSpPr>
          <p:nvPr/>
        </p:nvCxnSpPr>
        <p:spPr>
          <a:xfrm>
            <a:off x="3892815" y="3572755"/>
            <a:ext cx="385956" cy="40593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直線矢印コネクタ 27"/>
          <p:cNvCxnSpPr>
            <a:stCxn id="12" idx="4"/>
            <a:endCxn id="16" idx="0"/>
          </p:cNvCxnSpPr>
          <p:nvPr/>
        </p:nvCxnSpPr>
        <p:spPr>
          <a:xfrm flipH="1">
            <a:off x="4365347" y="4224536"/>
            <a:ext cx="15259" cy="48139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直線矢印コネクタ 28"/>
          <p:cNvCxnSpPr>
            <a:stCxn id="9" idx="5"/>
            <a:endCxn id="11" idx="1"/>
          </p:cNvCxnSpPr>
          <p:nvPr/>
        </p:nvCxnSpPr>
        <p:spPr>
          <a:xfrm>
            <a:off x="4474057" y="2954771"/>
            <a:ext cx="352178" cy="4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直線矢印コネクタ 29"/>
          <p:cNvCxnSpPr>
            <a:stCxn id="11" idx="3"/>
            <a:endCxn id="12" idx="7"/>
          </p:cNvCxnSpPr>
          <p:nvPr/>
        </p:nvCxnSpPr>
        <p:spPr>
          <a:xfrm flipH="1">
            <a:off x="4482441" y="3572755"/>
            <a:ext cx="343794" cy="40593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5" name="直線矢印コネクタ 54"/>
          <p:cNvCxnSpPr>
            <a:stCxn id="14" idx="5"/>
            <a:endCxn id="19" idx="1"/>
          </p:cNvCxnSpPr>
          <p:nvPr/>
        </p:nvCxnSpPr>
        <p:spPr>
          <a:xfrm>
            <a:off x="5855790" y="3572755"/>
            <a:ext cx="444402" cy="4219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6" name="直線矢印コネクタ 55"/>
          <p:cNvCxnSpPr>
            <a:stCxn id="19" idx="4"/>
            <a:endCxn id="18" idx="0"/>
          </p:cNvCxnSpPr>
          <p:nvPr/>
        </p:nvCxnSpPr>
        <p:spPr>
          <a:xfrm flipH="1">
            <a:off x="6387683" y="4240577"/>
            <a:ext cx="14344" cy="46535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7" name="直線矢印コネクタ 56"/>
          <p:cNvCxnSpPr>
            <a:stCxn id="15" idx="5"/>
            <a:endCxn id="13" idx="1"/>
          </p:cNvCxnSpPr>
          <p:nvPr/>
        </p:nvCxnSpPr>
        <p:spPr>
          <a:xfrm>
            <a:off x="6503862" y="2954771"/>
            <a:ext cx="399276" cy="4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8" name="直線矢印コネクタ 57"/>
          <p:cNvCxnSpPr>
            <a:stCxn id="15" idx="3"/>
            <a:endCxn id="14" idx="7"/>
          </p:cNvCxnSpPr>
          <p:nvPr/>
        </p:nvCxnSpPr>
        <p:spPr>
          <a:xfrm flipH="1">
            <a:off x="5855790" y="2954771"/>
            <a:ext cx="444402" cy="4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7" name="直線矢印コネクタ 66"/>
          <p:cNvCxnSpPr>
            <a:stCxn id="13" idx="3"/>
            <a:endCxn id="19" idx="7"/>
          </p:cNvCxnSpPr>
          <p:nvPr/>
        </p:nvCxnSpPr>
        <p:spPr>
          <a:xfrm flipH="1">
            <a:off x="6503862" y="3572755"/>
            <a:ext cx="399276" cy="4219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0" name="直線矢印コネクタ 69"/>
          <p:cNvCxnSpPr>
            <a:stCxn id="9" idx="4"/>
            <a:endCxn id="12" idx="0"/>
          </p:cNvCxnSpPr>
          <p:nvPr/>
        </p:nvCxnSpPr>
        <p:spPr>
          <a:xfrm>
            <a:off x="4372222" y="2996952"/>
            <a:ext cx="8384" cy="93955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4" name="カギ線コネクタ 73"/>
          <p:cNvCxnSpPr>
            <a:stCxn id="13" idx="6"/>
            <a:endCxn id="15" idx="6"/>
          </p:cNvCxnSpPr>
          <p:nvPr/>
        </p:nvCxnSpPr>
        <p:spPr>
          <a:xfrm flipH="1" flipV="1">
            <a:off x="6546043" y="2852936"/>
            <a:ext cx="602946" cy="617984"/>
          </a:xfrm>
          <a:prstGeom prst="bentConnector3">
            <a:avLst>
              <a:gd name="adj1" fmla="val -27899"/>
            </a:avLst>
          </a:prstGeom>
          <a:ln>
            <a:tailEnd type="arrow"/>
          </a:ln>
        </p:spPr>
        <p:style>
          <a:lnRef idx="3">
            <a:schemeClr val="dk1"/>
          </a:lnRef>
          <a:fillRef idx="0">
            <a:schemeClr val="dk1"/>
          </a:fillRef>
          <a:effectRef idx="2">
            <a:schemeClr val="dk1"/>
          </a:effectRef>
          <a:fontRef idx="minor">
            <a:schemeClr val="tx1"/>
          </a:fontRef>
        </p:style>
      </p:cxnSp>
      <p:sp>
        <p:nvSpPr>
          <p:cNvPr id="88" name="テキスト ボックス 87"/>
          <p:cNvSpPr txBox="1"/>
          <p:nvPr/>
        </p:nvSpPr>
        <p:spPr>
          <a:xfrm>
            <a:off x="2081479" y="5229200"/>
            <a:ext cx="722299" cy="369332"/>
          </a:xfrm>
          <a:prstGeom prst="rect">
            <a:avLst/>
          </a:prstGeom>
          <a:noFill/>
        </p:spPr>
        <p:txBody>
          <a:bodyPr wrap="square" rtlCol="0">
            <a:spAutoFit/>
          </a:bodyPr>
          <a:lstStyle/>
          <a:p>
            <a:pPr algn="ctr"/>
            <a:r>
              <a:rPr kumimoji="1" lang="en-US" altLang="ja-JP" dirty="0" smtClean="0"/>
              <a:t>A</a:t>
            </a:r>
            <a:endParaRPr kumimoji="1" lang="ja-JP" altLang="en-US" dirty="0"/>
          </a:p>
        </p:txBody>
      </p:sp>
      <p:sp>
        <p:nvSpPr>
          <p:cNvPr id="89" name="テキスト ボックス 88"/>
          <p:cNvSpPr txBox="1"/>
          <p:nvPr/>
        </p:nvSpPr>
        <p:spPr>
          <a:xfrm>
            <a:off x="4011826" y="5229200"/>
            <a:ext cx="722299" cy="369332"/>
          </a:xfrm>
          <a:prstGeom prst="rect">
            <a:avLst/>
          </a:prstGeom>
          <a:noFill/>
        </p:spPr>
        <p:txBody>
          <a:bodyPr wrap="square" rtlCol="0">
            <a:spAutoFit/>
          </a:bodyPr>
          <a:lstStyle/>
          <a:p>
            <a:pPr algn="ctr"/>
            <a:r>
              <a:rPr lang="en-US" altLang="ja-JP" dirty="0"/>
              <a:t>B</a:t>
            </a:r>
            <a:endParaRPr kumimoji="1" lang="ja-JP" altLang="en-US" dirty="0"/>
          </a:p>
        </p:txBody>
      </p:sp>
      <p:sp>
        <p:nvSpPr>
          <p:cNvPr id="90" name="テキスト ボックス 89"/>
          <p:cNvSpPr txBox="1"/>
          <p:nvPr/>
        </p:nvSpPr>
        <p:spPr>
          <a:xfrm>
            <a:off x="6026533" y="5229200"/>
            <a:ext cx="722299" cy="369332"/>
          </a:xfrm>
          <a:prstGeom prst="rect">
            <a:avLst/>
          </a:prstGeom>
          <a:noFill/>
        </p:spPr>
        <p:txBody>
          <a:bodyPr wrap="square" rtlCol="0">
            <a:spAutoFit/>
          </a:bodyPr>
          <a:lstStyle/>
          <a:p>
            <a:pPr algn="ctr"/>
            <a:r>
              <a:rPr lang="en-US" altLang="ja-JP" dirty="0"/>
              <a:t>C</a:t>
            </a:r>
            <a:endParaRPr kumimoji="1" lang="ja-JP" altLang="en-US" dirty="0"/>
          </a:p>
        </p:txBody>
      </p:sp>
    </p:spTree>
    <p:extLst>
      <p:ext uri="{BB962C8B-B14F-4D97-AF65-F5344CB8AC3E}">
        <p14:creationId xmlns:p14="http://schemas.microsoft.com/office/powerpoint/2010/main" val="3861178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サイクロマティック複雑度の測定</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lgn="just">
              <a:buNone/>
            </a:pPr>
            <a:r>
              <a:rPr kumimoji="1" lang="en-US" altLang="ja-JP" dirty="0" smtClean="0"/>
              <a:t>V(g)</a:t>
            </a:r>
            <a:r>
              <a:rPr kumimoji="1" lang="ja-JP" altLang="en-US" dirty="0" smtClean="0"/>
              <a:t>で表されるグラフの循環数を計算する</a:t>
            </a:r>
            <a:endParaRPr kumimoji="1" lang="en-US" altLang="ja-JP" dirty="0" smtClean="0"/>
          </a:p>
          <a:p>
            <a:pPr marL="0" indent="0" algn="just">
              <a:buNone/>
            </a:pPr>
            <a:endParaRPr lang="en-US" altLang="ja-JP" dirty="0"/>
          </a:p>
          <a:p>
            <a:pPr marL="457200" indent="-457200" algn="just">
              <a:buFont typeface="+mj-lt"/>
              <a:buAutoNum type="arabicPeriod"/>
            </a:pPr>
            <a:r>
              <a:rPr lang="en-US" altLang="ja-JP" dirty="0" smtClean="0"/>
              <a:t>V(g) = e – n + 2</a:t>
            </a:r>
          </a:p>
          <a:p>
            <a:pPr marL="457200" indent="-457200" algn="just">
              <a:buFont typeface="+mj-lt"/>
              <a:buAutoNum type="arabicPeriod"/>
            </a:pPr>
            <a:r>
              <a:rPr lang="en-US" altLang="ja-JP" dirty="0" smtClean="0"/>
              <a:t>V(g</a:t>
            </a:r>
            <a:r>
              <a:rPr lang="en-US" altLang="ja-JP" dirty="0"/>
              <a:t>) </a:t>
            </a:r>
            <a:r>
              <a:rPr lang="en-US" altLang="ja-JP" dirty="0" smtClean="0"/>
              <a:t>= </a:t>
            </a:r>
            <a:r>
              <a:rPr lang="en-US" altLang="ja-JP" dirty="0" err="1" smtClean="0"/>
              <a:t>bd</a:t>
            </a:r>
            <a:r>
              <a:rPr lang="en-US" altLang="ja-JP" dirty="0" smtClean="0"/>
              <a:t> + 1</a:t>
            </a:r>
          </a:p>
          <a:p>
            <a:pPr marL="0" indent="0" algn="just">
              <a:buNone/>
            </a:pPr>
            <a:r>
              <a:rPr lang="en-US" altLang="ja-JP" dirty="0" smtClean="0"/>
              <a:t>	e</a:t>
            </a:r>
            <a:r>
              <a:rPr lang="ja-JP" altLang="en-US" dirty="0" smtClean="0"/>
              <a:t>はエッジ（矢印）の</a:t>
            </a:r>
            <a:r>
              <a:rPr lang="ja-JP" altLang="en-US" dirty="0"/>
              <a:t>数、ｎはノードの</a:t>
            </a:r>
            <a:r>
              <a:rPr lang="ja-JP" altLang="en-US" dirty="0" smtClean="0"/>
              <a:t>数</a:t>
            </a:r>
            <a:endParaRPr lang="en-US" altLang="ja-JP" dirty="0" smtClean="0"/>
          </a:p>
          <a:p>
            <a:pPr marL="0" indent="0" algn="just">
              <a:buNone/>
            </a:pPr>
            <a:r>
              <a:rPr lang="en-US" altLang="ja-JP" dirty="0" smtClean="0"/>
              <a:t>	</a:t>
            </a:r>
            <a:r>
              <a:rPr lang="en-US" altLang="ja-JP" dirty="0" err="1" smtClean="0"/>
              <a:t>bd</a:t>
            </a:r>
            <a:r>
              <a:rPr lang="ja-JP" altLang="en-US" dirty="0" smtClean="0"/>
              <a:t>は分岐の数（二分決定数）</a:t>
            </a:r>
            <a:endParaRPr lang="en-US" altLang="ja-JP" dirty="0" smtClean="0"/>
          </a:p>
          <a:p>
            <a:pPr marL="0" indent="0" algn="just">
              <a:buNone/>
            </a:pPr>
            <a:r>
              <a:rPr lang="en-US" altLang="ja-JP" dirty="0"/>
              <a:t>	</a:t>
            </a:r>
            <a:r>
              <a:rPr lang="en-US" altLang="ja-JP" dirty="0" smtClean="0"/>
              <a:t>n</a:t>
            </a:r>
            <a:r>
              <a:rPr lang="ja-JP" altLang="en-US" dirty="0" smtClean="0"/>
              <a:t>通りの分岐の場合</a:t>
            </a:r>
            <a:r>
              <a:rPr lang="ja-JP" altLang="en-US" dirty="0"/>
              <a:t>、二分</a:t>
            </a:r>
            <a:r>
              <a:rPr lang="ja-JP" altLang="en-US" dirty="0" smtClean="0"/>
              <a:t>決定数は</a:t>
            </a:r>
            <a:r>
              <a:rPr lang="en-US" altLang="ja-JP" dirty="0" smtClean="0"/>
              <a:t>n-1</a:t>
            </a:r>
            <a:endParaRPr lang="en-US" altLang="ja-JP" dirty="0" smtClean="0"/>
          </a:p>
          <a:p>
            <a:pPr marL="0" indent="0">
              <a:buNone/>
            </a:pPr>
            <a:endParaRPr kumimoji="1" lang="en-US" altLang="ja-JP" dirty="0" smtClean="0"/>
          </a:p>
          <a:p>
            <a:pPr marL="0" indent="0">
              <a:buNone/>
            </a:pPr>
            <a:r>
              <a:rPr lang="ja-JP" altLang="en-US" dirty="0"/>
              <a:t>１と</a:t>
            </a:r>
            <a:r>
              <a:rPr lang="ja-JP" altLang="en-US" dirty="0" smtClean="0"/>
              <a:t>２はどちらで計算しても値が一致する</a:t>
            </a:r>
            <a:endParaRPr kumimoji="1" lang="en-US" altLang="ja-JP" dirty="0" smtClean="0"/>
          </a:p>
        </p:txBody>
      </p:sp>
    </p:spTree>
    <p:extLst>
      <p:ext uri="{BB962C8B-B14F-4D97-AF65-F5344CB8AC3E}">
        <p14:creationId xmlns:p14="http://schemas.microsoft.com/office/powerpoint/2010/main" val="481409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サイクロマティック複雑度の測定の例</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lang="ja-JP" altLang="en-US" dirty="0"/>
              <a:t>１</a:t>
            </a:r>
            <a:r>
              <a:rPr lang="ja-JP" altLang="en-US" dirty="0" smtClean="0"/>
              <a:t>．の計算方法</a:t>
            </a:r>
            <a:endParaRPr lang="en-US" altLang="ja-JP" dirty="0" smtClean="0"/>
          </a:p>
          <a:p>
            <a:pPr marL="0" indent="0" algn="just">
              <a:buNone/>
            </a:pPr>
            <a:r>
              <a:rPr kumimoji="1" lang="en-US" altLang="ja-JP" dirty="0"/>
              <a:t>	</a:t>
            </a:r>
            <a:r>
              <a:rPr kumimoji="1" lang="en-US" altLang="ja-JP" dirty="0" smtClean="0"/>
              <a:t>A</a:t>
            </a:r>
            <a:r>
              <a:rPr kumimoji="1" lang="ja-JP" altLang="en-US" dirty="0" smtClean="0"/>
              <a:t>：</a:t>
            </a:r>
            <a:r>
              <a:rPr kumimoji="1" lang="en-US" altLang="ja-JP" dirty="0" smtClean="0"/>
              <a:t>5-5+2=2</a:t>
            </a:r>
          </a:p>
          <a:p>
            <a:pPr marL="0" indent="0" algn="just">
              <a:buNone/>
            </a:pPr>
            <a:r>
              <a:rPr lang="en-US" altLang="ja-JP" dirty="0"/>
              <a:t>	</a:t>
            </a:r>
            <a:r>
              <a:rPr lang="en-US" altLang="ja-JP" dirty="0" smtClean="0"/>
              <a:t>B:6-5+2=3</a:t>
            </a:r>
          </a:p>
          <a:p>
            <a:pPr marL="0" indent="0" algn="just">
              <a:buNone/>
            </a:pPr>
            <a:r>
              <a:rPr kumimoji="1" lang="en-US" altLang="ja-JP" dirty="0"/>
              <a:t>	</a:t>
            </a:r>
            <a:r>
              <a:rPr kumimoji="1" lang="en-US" altLang="ja-JP" dirty="0" smtClean="0"/>
              <a:t>C:6-5+2=3</a:t>
            </a:r>
          </a:p>
          <a:p>
            <a:pPr marL="0" indent="0" algn="just">
              <a:buNone/>
            </a:pPr>
            <a:r>
              <a:rPr lang="ja-JP" altLang="en-US" dirty="0" smtClean="0"/>
              <a:t>２．の計算方法</a:t>
            </a:r>
            <a:endParaRPr lang="en-US" altLang="ja-JP" dirty="0" smtClean="0"/>
          </a:p>
          <a:p>
            <a:pPr marL="0" indent="0" algn="just">
              <a:buNone/>
            </a:pPr>
            <a:r>
              <a:rPr kumimoji="1" lang="en-US" altLang="ja-JP" dirty="0"/>
              <a:t>	</a:t>
            </a:r>
            <a:r>
              <a:rPr kumimoji="1" lang="en-US" altLang="ja-JP" dirty="0" smtClean="0"/>
              <a:t>A:1+1=2</a:t>
            </a:r>
          </a:p>
          <a:p>
            <a:pPr marL="0" indent="0" algn="just">
              <a:buNone/>
            </a:pPr>
            <a:r>
              <a:rPr lang="en-US" altLang="ja-JP" dirty="0"/>
              <a:t>	</a:t>
            </a:r>
            <a:r>
              <a:rPr lang="en-US" altLang="ja-JP" dirty="0" smtClean="0"/>
              <a:t>B:2+1=3</a:t>
            </a:r>
          </a:p>
          <a:p>
            <a:pPr marL="0" indent="0" algn="just">
              <a:buNone/>
            </a:pPr>
            <a:r>
              <a:rPr kumimoji="1" lang="en-US" altLang="ja-JP" dirty="0"/>
              <a:t>	</a:t>
            </a:r>
            <a:r>
              <a:rPr kumimoji="1" lang="en-US" altLang="ja-JP" dirty="0" smtClean="0"/>
              <a:t>C:2+1=3		</a:t>
            </a:r>
            <a:r>
              <a:rPr kumimoji="1" lang="en-US" altLang="ja-JP" dirty="0" smtClean="0">
                <a:solidFill>
                  <a:schemeClr val="accent2"/>
                </a:solidFill>
              </a:rPr>
              <a:t>1.</a:t>
            </a:r>
            <a:r>
              <a:rPr kumimoji="1" lang="ja-JP" altLang="en-US" dirty="0" smtClean="0">
                <a:solidFill>
                  <a:schemeClr val="accent2"/>
                </a:solidFill>
              </a:rPr>
              <a:t>と</a:t>
            </a:r>
            <a:r>
              <a:rPr kumimoji="1" lang="en-US" altLang="ja-JP" dirty="0" smtClean="0">
                <a:solidFill>
                  <a:schemeClr val="accent2"/>
                </a:solidFill>
              </a:rPr>
              <a:t>2.</a:t>
            </a:r>
            <a:r>
              <a:rPr kumimoji="1" lang="ja-JP" altLang="en-US" dirty="0" smtClean="0">
                <a:solidFill>
                  <a:schemeClr val="accent2"/>
                </a:solidFill>
              </a:rPr>
              <a:t>は一致！</a:t>
            </a:r>
            <a:endParaRPr kumimoji="1" lang="ja-JP" altLang="en-US" dirty="0">
              <a:solidFill>
                <a:schemeClr val="accent2"/>
              </a:solidFill>
            </a:endParaRPr>
          </a:p>
        </p:txBody>
      </p:sp>
    </p:spTree>
    <p:extLst>
      <p:ext uri="{BB962C8B-B14F-4D97-AF65-F5344CB8AC3E}">
        <p14:creationId xmlns:p14="http://schemas.microsoft.com/office/powerpoint/2010/main" val="1453491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サイクロマティック</a:t>
            </a:r>
            <a:r>
              <a:rPr lang="ja-JP" altLang="en-US" dirty="0" smtClean="0"/>
              <a:t>複雑度</a:t>
            </a:r>
            <a:r>
              <a:rPr lang="ja-JP" altLang="en-US" dirty="0"/>
              <a:t>の値</a:t>
            </a:r>
            <a:r>
              <a:rPr lang="ja-JP" altLang="en-US" dirty="0" smtClean="0"/>
              <a:t>から予測する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 </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622397628"/>
              </p:ext>
            </p:extLst>
          </p:nvPr>
        </p:nvGraphicFramePr>
        <p:xfrm>
          <a:off x="1403648" y="2708920"/>
          <a:ext cx="6096000" cy="2489200"/>
        </p:xfrm>
        <a:graphic>
          <a:graphicData uri="http://schemas.openxmlformats.org/drawingml/2006/table">
            <a:tbl>
              <a:tblPr firstRow="1" bandRow="1">
                <a:tableStyleId>{5C22544A-7EE6-4342-B048-85BDC9FD1C3A}</a:tableStyleId>
              </a:tblPr>
              <a:tblGrid>
                <a:gridCol w="1391816"/>
                <a:gridCol w="3456384"/>
                <a:gridCol w="1247800"/>
              </a:tblGrid>
              <a:tr h="355064">
                <a:tc>
                  <a:txBody>
                    <a:bodyPr/>
                    <a:lstStyle/>
                    <a:p>
                      <a:r>
                        <a:rPr kumimoji="1" lang="ja-JP" altLang="en-US" dirty="0" smtClean="0"/>
                        <a:t>複雑度の値</a:t>
                      </a:r>
                      <a:endParaRPr kumimoji="1" lang="ja-JP" altLang="en-US" dirty="0"/>
                    </a:p>
                  </a:txBody>
                  <a:tcPr/>
                </a:tc>
                <a:tc>
                  <a:txBody>
                    <a:bodyPr/>
                    <a:lstStyle/>
                    <a:p>
                      <a:r>
                        <a:rPr kumimoji="1" lang="ja-JP" altLang="en-US" dirty="0" smtClean="0"/>
                        <a:t>手続きの種類</a:t>
                      </a:r>
                      <a:endParaRPr kumimoji="1" lang="ja-JP" altLang="en-US" dirty="0"/>
                    </a:p>
                  </a:txBody>
                  <a:tcPr/>
                </a:tc>
                <a:tc>
                  <a:txBody>
                    <a:bodyPr/>
                    <a:lstStyle/>
                    <a:p>
                      <a:r>
                        <a:rPr kumimoji="1" lang="ja-JP" altLang="en-US" dirty="0" smtClean="0"/>
                        <a:t>リスク</a:t>
                      </a:r>
                      <a:endParaRPr kumimoji="1" lang="en-US" altLang="ja-JP" dirty="0" smtClean="0"/>
                    </a:p>
                  </a:txBody>
                  <a:tcPr/>
                </a:tc>
              </a:tr>
              <a:tr h="370840">
                <a:tc>
                  <a:txBody>
                    <a:bodyPr/>
                    <a:lstStyle/>
                    <a:p>
                      <a:r>
                        <a:rPr kumimoji="1" lang="ja-JP" altLang="en-US" dirty="0" smtClean="0"/>
                        <a:t>１～４</a:t>
                      </a:r>
                      <a:endParaRPr kumimoji="1" lang="ja-JP" altLang="en-US" dirty="0"/>
                    </a:p>
                  </a:txBody>
                  <a:tcPr/>
                </a:tc>
                <a:tc>
                  <a:txBody>
                    <a:bodyPr/>
                    <a:lstStyle/>
                    <a:p>
                      <a:r>
                        <a:rPr kumimoji="1" lang="ja-JP" altLang="en-US" dirty="0" smtClean="0"/>
                        <a:t>単純な手続き</a:t>
                      </a:r>
                      <a:endParaRPr kumimoji="1" lang="ja-JP" altLang="en-US" dirty="0"/>
                    </a:p>
                  </a:txBody>
                  <a:tcPr/>
                </a:tc>
                <a:tc>
                  <a:txBody>
                    <a:bodyPr/>
                    <a:lstStyle/>
                    <a:p>
                      <a:r>
                        <a:rPr kumimoji="1" lang="ja-JP" altLang="en-US" dirty="0" smtClean="0"/>
                        <a:t>低い</a:t>
                      </a:r>
                      <a:endParaRPr kumimoji="1" lang="ja-JP" altLang="en-US" dirty="0"/>
                    </a:p>
                  </a:txBody>
                  <a:tcPr/>
                </a:tc>
              </a:tr>
              <a:tr h="370840">
                <a:tc>
                  <a:txBody>
                    <a:bodyPr/>
                    <a:lstStyle/>
                    <a:p>
                      <a:r>
                        <a:rPr kumimoji="1" lang="ja-JP" altLang="en-US" dirty="0" smtClean="0"/>
                        <a:t>５～１０</a:t>
                      </a:r>
                      <a:endParaRPr kumimoji="1" lang="ja-JP" altLang="en-US" dirty="0"/>
                    </a:p>
                  </a:txBody>
                  <a:tcPr/>
                </a:tc>
                <a:tc>
                  <a:txBody>
                    <a:bodyPr/>
                    <a:lstStyle/>
                    <a:p>
                      <a:r>
                        <a:rPr kumimoji="1" lang="ja-JP" altLang="en-US" dirty="0" smtClean="0"/>
                        <a:t>構造化され安定した手続き</a:t>
                      </a:r>
                      <a:endParaRPr kumimoji="1" lang="ja-JP" altLang="en-US" dirty="0"/>
                    </a:p>
                  </a:txBody>
                  <a:tcPr/>
                </a:tc>
                <a:tc>
                  <a:txBody>
                    <a:bodyPr/>
                    <a:lstStyle/>
                    <a:p>
                      <a:r>
                        <a:rPr kumimoji="1" lang="ja-JP" altLang="en-US" dirty="0" smtClean="0"/>
                        <a:t>低い</a:t>
                      </a:r>
                      <a:endParaRPr kumimoji="1" lang="ja-JP" altLang="en-US" dirty="0"/>
                    </a:p>
                  </a:txBody>
                  <a:tcPr/>
                </a:tc>
              </a:tr>
              <a:tr h="370840">
                <a:tc>
                  <a:txBody>
                    <a:bodyPr/>
                    <a:lstStyle/>
                    <a:p>
                      <a:r>
                        <a:rPr kumimoji="1" lang="ja-JP" altLang="en-US" dirty="0" smtClean="0"/>
                        <a:t>１１～２０</a:t>
                      </a:r>
                      <a:endParaRPr kumimoji="1" lang="ja-JP" altLang="en-US" dirty="0"/>
                    </a:p>
                  </a:txBody>
                  <a:tcPr/>
                </a:tc>
                <a:tc>
                  <a:txBody>
                    <a:bodyPr/>
                    <a:lstStyle/>
                    <a:p>
                      <a:r>
                        <a:rPr kumimoji="1" lang="ja-JP" altLang="en-US" dirty="0" smtClean="0"/>
                        <a:t>複雑な手続き</a:t>
                      </a:r>
                      <a:endParaRPr kumimoji="1" lang="ja-JP" altLang="en-US" dirty="0"/>
                    </a:p>
                  </a:txBody>
                  <a:tcPr/>
                </a:tc>
                <a:tc>
                  <a:txBody>
                    <a:bodyPr/>
                    <a:lstStyle/>
                    <a:p>
                      <a:r>
                        <a:rPr kumimoji="1" lang="ja-JP" altLang="en-US" dirty="0" smtClean="0"/>
                        <a:t>中程度</a:t>
                      </a:r>
                      <a:endParaRPr kumimoji="1" lang="ja-JP" altLang="en-US" dirty="0"/>
                    </a:p>
                  </a:txBody>
                  <a:tcPr/>
                </a:tc>
              </a:tr>
              <a:tr h="370840">
                <a:tc>
                  <a:txBody>
                    <a:bodyPr/>
                    <a:lstStyle/>
                    <a:p>
                      <a:r>
                        <a:rPr kumimoji="1" lang="ja-JP" altLang="en-US" dirty="0" smtClean="0"/>
                        <a:t>２１～５０</a:t>
                      </a:r>
                      <a:endParaRPr kumimoji="1" lang="ja-JP" altLang="en-US" dirty="0"/>
                    </a:p>
                  </a:txBody>
                  <a:tcPr/>
                </a:tc>
                <a:tc>
                  <a:txBody>
                    <a:bodyPr/>
                    <a:lstStyle/>
                    <a:p>
                      <a:r>
                        <a:rPr kumimoji="1" lang="ja-JP" altLang="en-US" dirty="0" smtClean="0"/>
                        <a:t>厄介なほど複雑な手続き</a:t>
                      </a:r>
                      <a:endParaRPr kumimoji="1" lang="ja-JP" altLang="en-US" dirty="0"/>
                    </a:p>
                  </a:txBody>
                  <a:tcPr/>
                </a:tc>
                <a:tc>
                  <a:txBody>
                    <a:bodyPr/>
                    <a:lstStyle/>
                    <a:p>
                      <a:r>
                        <a:rPr kumimoji="1" lang="ja-JP" altLang="en-US" dirty="0" smtClean="0"/>
                        <a:t>高い</a:t>
                      </a:r>
                      <a:endParaRPr kumimoji="1" lang="ja-JP" altLang="en-US" dirty="0"/>
                    </a:p>
                  </a:txBody>
                  <a:tcPr/>
                </a:tc>
              </a:tr>
              <a:tr h="370840">
                <a:tc>
                  <a:txBody>
                    <a:bodyPr/>
                    <a:lstStyle/>
                    <a:p>
                      <a:r>
                        <a:rPr kumimoji="1" lang="ja-JP" altLang="en-US" dirty="0" smtClean="0"/>
                        <a:t>５０～</a:t>
                      </a:r>
                      <a:endParaRPr kumimoji="1" lang="ja-JP" altLang="en-US" dirty="0"/>
                    </a:p>
                  </a:txBody>
                  <a:tcPr/>
                </a:tc>
                <a:tc>
                  <a:txBody>
                    <a:bodyPr/>
                    <a:lstStyle/>
                    <a:p>
                      <a:r>
                        <a:rPr kumimoji="1" lang="ja-JP" altLang="en-US" dirty="0" smtClean="0"/>
                        <a:t>エラーを起こしやすく、極度に厄介でテストの難しい手続き</a:t>
                      </a:r>
                      <a:endParaRPr kumimoji="1" lang="ja-JP" altLang="en-US" dirty="0"/>
                    </a:p>
                  </a:txBody>
                  <a:tcPr/>
                </a:tc>
                <a:tc>
                  <a:txBody>
                    <a:bodyPr/>
                    <a:lstStyle/>
                    <a:p>
                      <a:r>
                        <a:rPr kumimoji="1" lang="ja-JP" altLang="en-US" dirty="0" smtClean="0"/>
                        <a:t>とても高い</a:t>
                      </a:r>
                      <a:endParaRPr kumimoji="1" lang="ja-JP" altLang="en-US" dirty="0"/>
                    </a:p>
                  </a:txBody>
                  <a:tcPr/>
                </a:tc>
              </a:tr>
            </a:tbl>
          </a:graphicData>
        </a:graphic>
      </p:graphicFrame>
    </p:spTree>
    <p:extLst>
      <p:ext uri="{BB962C8B-B14F-4D97-AF65-F5344CB8AC3E}">
        <p14:creationId xmlns:p14="http://schemas.microsoft.com/office/powerpoint/2010/main" val="1781298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サイクロマティック複雑度の拡張</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buNone/>
            </a:pPr>
            <a:endParaRPr kumimoji="1" lang="en-US" altLang="ja-JP" dirty="0" smtClean="0"/>
          </a:p>
          <a:p>
            <a:pPr marL="0" indent="0">
              <a:buNone/>
            </a:pPr>
            <a:r>
              <a:rPr kumimoji="1" lang="ja-JP" altLang="en-US" dirty="0" smtClean="0"/>
              <a:t>サイクロマティック複雑度密度（</a:t>
            </a:r>
            <a:r>
              <a:rPr lang="en-US" altLang="ja-JP" dirty="0" smtClean="0">
                <a:solidFill>
                  <a:schemeClr val="accent2"/>
                </a:solidFill>
              </a:rPr>
              <a:t>CCD</a:t>
            </a:r>
            <a:r>
              <a:rPr lang="ja-JP" altLang="en-US" dirty="0" smtClean="0"/>
              <a:t>）</a:t>
            </a:r>
            <a:endParaRPr lang="en-US" altLang="ja-JP" dirty="0" smtClean="0"/>
          </a:p>
          <a:p>
            <a:pPr marL="0" indent="0">
              <a:buNone/>
            </a:pPr>
            <a:r>
              <a:rPr lang="en-US" altLang="ja-JP" dirty="0"/>
              <a:t>	</a:t>
            </a:r>
            <a:r>
              <a:rPr lang="en-US" altLang="ja-JP" dirty="0" smtClean="0"/>
              <a:t>CC/LOC</a:t>
            </a:r>
            <a:r>
              <a:rPr lang="ja-JP" altLang="en-US" dirty="0" smtClean="0"/>
              <a:t>で求められる</a:t>
            </a:r>
            <a:endParaRPr lang="en-US" altLang="ja-JP" dirty="0" smtClean="0"/>
          </a:p>
          <a:p>
            <a:pPr marL="0" indent="0">
              <a:buNone/>
            </a:pPr>
            <a:endParaRPr lang="en-US" altLang="ja-JP" dirty="0" smtClean="0"/>
          </a:p>
          <a:p>
            <a:pPr marL="0" indent="0">
              <a:buNone/>
            </a:pPr>
            <a:r>
              <a:rPr lang="ja-JP" altLang="en-US" dirty="0" smtClean="0"/>
              <a:t>あるコード行あたりどれくらい複雑さを含んでいるか</a:t>
            </a:r>
            <a:endParaRPr lang="en-US" altLang="ja-JP" dirty="0" smtClean="0"/>
          </a:p>
          <a:p>
            <a:pPr marL="0" indent="0">
              <a:buNone/>
            </a:pPr>
            <a:r>
              <a:rPr lang="en-US" altLang="ja-JP" dirty="0"/>
              <a:t>	</a:t>
            </a:r>
            <a:endParaRPr lang="en-US" altLang="ja-JP" dirty="0" smtClean="0"/>
          </a:p>
          <a:p>
            <a:pPr marL="0" indent="0">
              <a:buNone/>
            </a:pPr>
            <a:r>
              <a:rPr lang="en-US" altLang="ja-JP" dirty="0" smtClean="0"/>
              <a:t>CCD</a:t>
            </a:r>
            <a:r>
              <a:rPr lang="ja-JP" altLang="en-US" dirty="0" smtClean="0"/>
              <a:t>が低いほど保守がしやすい</a:t>
            </a:r>
            <a:endParaRPr lang="en-US" altLang="ja-JP" dirty="0" smtClean="0"/>
          </a:p>
          <a:p>
            <a:pPr marL="0" indent="0">
              <a:buNone/>
            </a:pPr>
            <a:endParaRPr lang="en-US" altLang="ja-JP" dirty="0" smtClean="0"/>
          </a:p>
          <a:p>
            <a:pPr marL="0" indent="0">
              <a:buNone/>
            </a:pPr>
            <a:r>
              <a:rPr kumimoji="1" lang="en-US" altLang="ja-JP" dirty="0"/>
              <a:t>	</a:t>
            </a:r>
            <a:endParaRPr kumimoji="1" lang="en-US" altLang="ja-JP" dirty="0" smtClean="0"/>
          </a:p>
        </p:txBody>
      </p:sp>
    </p:spTree>
    <p:extLst>
      <p:ext uri="{BB962C8B-B14F-4D97-AF65-F5344CB8AC3E}">
        <p14:creationId xmlns:p14="http://schemas.microsoft.com/office/powerpoint/2010/main" val="718263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ハルステッドの複雑度</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プログラム内の演算子と演算対象（オペランド）の数に基づいたものである</a:t>
            </a:r>
            <a:endParaRPr kumimoji="1" lang="en-US" altLang="ja-JP" dirty="0" smtClean="0"/>
          </a:p>
          <a:p>
            <a:pPr marL="0" indent="0" algn="just">
              <a:buNone/>
            </a:pPr>
            <a:endParaRPr lang="en-US" altLang="ja-JP" dirty="0" smtClean="0"/>
          </a:p>
          <a:p>
            <a:pPr marL="0" indent="0" algn="just">
              <a:buNone/>
            </a:pPr>
            <a:r>
              <a:rPr lang="ja-JP" altLang="en-US" dirty="0" smtClean="0"/>
              <a:t>演算子：算術演算子の他、括弧やカンマを含む</a:t>
            </a:r>
            <a:endParaRPr lang="en-US" altLang="ja-JP" dirty="0"/>
          </a:p>
          <a:p>
            <a:pPr marL="0" indent="0" algn="just">
              <a:buNone/>
            </a:pPr>
            <a:r>
              <a:rPr kumimoji="1" lang="ja-JP" altLang="en-US" dirty="0" smtClean="0"/>
              <a:t>オペランド：変数や定数などの値を持つもの</a:t>
            </a:r>
            <a:endParaRPr kumimoji="1" lang="en-US" altLang="ja-JP" dirty="0" smtClean="0"/>
          </a:p>
          <a:p>
            <a:pPr marL="0" indent="0" algn="just">
              <a:buNone/>
            </a:pPr>
            <a:endParaRPr lang="en-US" altLang="ja-JP" dirty="0"/>
          </a:p>
          <a:p>
            <a:pPr marL="0" indent="0" algn="just">
              <a:buNone/>
            </a:pPr>
            <a:r>
              <a:rPr kumimoji="1" lang="ja-JP" altLang="en-US" dirty="0" smtClean="0"/>
              <a:t>コードを書き終わった後にしか測定できないので、開発工数の予測には使えないが、保守工数の予測には使える</a:t>
            </a:r>
            <a:endParaRPr kumimoji="1" lang="en-US" altLang="ja-JP" dirty="0" smtClean="0"/>
          </a:p>
          <a:p>
            <a:pPr marL="0" indent="0">
              <a:buNone/>
            </a:pPr>
            <a:endParaRPr lang="en-US" altLang="ja-JP" dirty="0" smtClean="0"/>
          </a:p>
          <a:p>
            <a:pPr marL="0" indent="0">
              <a:buNone/>
            </a:pPr>
            <a:endParaRPr lang="en-US" altLang="ja-JP" dirty="0"/>
          </a:p>
        </p:txBody>
      </p:sp>
    </p:spTree>
    <p:extLst>
      <p:ext uri="{BB962C8B-B14F-4D97-AF65-F5344CB8AC3E}">
        <p14:creationId xmlns:p14="http://schemas.microsoft.com/office/powerpoint/2010/main" val="3225308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ハルステッドの複雑度の定義</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buNone/>
            </a:pPr>
            <a:r>
              <a:rPr kumimoji="1" lang="ja-JP" altLang="en-US" dirty="0" smtClean="0"/>
              <a:t>長さ：</a:t>
            </a:r>
            <a:r>
              <a:rPr kumimoji="1" lang="en-US" altLang="ja-JP" dirty="0" smtClean="0"/>
              <a:t>N = N</a:t>
            </a:r>
            <a:r>
              <a:rPr kumimoji="1" lang="en-US" altLang="ja-JP" baseline="-25000" dirty="0" smtClean="0"/>
              <a:t>1</a:t>
            </a:r>
            <a:r>
              <a:rPr kumimoji="1" lang="en-US" altLang="ja-JP" dirty="0" smtClean="0"/>
              <a:t> + N</a:t>
            </a:r>
            <a:r>
              <a:rPr kumimoji="1" lang="en-US" altLang="ja-JP" baseline="-25000" dirty="0" smtClean="0"/>
              <a:t>2</a:t>
            </a:r>
          </a:p>
          <a:p>
            <a:pPr marL="0" indent="0">
              <a:buNone/>
            </a:pPr>
            <a:r>
              <a:rPr lang="ja-JP" altLang="en-US" dirty="0" smtClean="0"/>
              <a:t>語彙：</a:t>
            </a:r>
            <a:r>
              <a:rPr lang="en-US" altLang="ja-JP" dirty="0" smtClean="0"/>
              <a:t>n = n</a:t>
            </a:r>
            <a:r>
              <a:rPr lang="en-US" altLang="ja-JP" baseline="-25000" dirty="0" smtClean="0"/>
              <a:t>1</a:t>
            </a:r>
            <a:r>
              <a:rPr lang="en-US" altLang="ja-JP" dirty="0" smtClean="0"/>
              <a:t> + n</a:t>
            </a:r>
            <a:r>
              <a:rPr lang="en-US" altLang="ja-JP" baseline="-25000" dirty="0" smtClean="0"/>
              <a:t>2</a:t>
            </a:r>
          </a:p>
          <a:p>
            <a:pPr marL="0" indent="0">
              <a:buNone/>
            </a:pPr>
            <a:r>
              <a:rPr lang="ja-JP" altLang="en-US" dirty="0" smtClean="0"/>
              <a:t>大きさ：</a:t>
            </a:r>
            <a:r>
              <a:rPr lang="en-US" altLang="ja-JP" dirty="0" smtClean="0"/>
              <a:t>V = N(log</a:t>
            </a:r>
            <a:r>
              <a:rPr lang="en-US" altLang="ja-JP" baseline="-25000" dirty="0" smtClean="0"/>
              <a:t>2</a:t>
            </a:r>
            <a:r>
              <a:rPr lang="en-US" altLang="ja-JP" dirty="0" smtClean="0"/>
              <a:t>(n))</a:t>
            </a:r>
          </a:p>
          <a:p>
            <a:pPr marL="0" indent="0">
              <a:buNone/>
            </a:pPr>
            <a:r>
              <a:rPr lang="ja-JP" altLang="en-US" dirty="0" smtClean="0"/>
              <a:t>困難さ：</a:t>
            </a:r>
            <a:r>
              <a:rPr lang="en-US" altLang="ja-JP" dirty="0" smtClean="0"/>
              <a:t>D = (n</a:t>
            </a:r>
            <a:r>
              <a:rPr lang="en-US" altLang="ja-JP" baseline="-25000" dirty="0" smtClean="0"/>
              <a:t>1</a:t>
            </a:r>
            <a:r>
              <a:rPr lang="en-US" altLang="ja-JP" dirty="0" smtClean="0"/>
              <a:t>/2)*(N</a:t>
            </a:r>
            <a:r>
              <a:rPr lang="en-US" altLang="ja-JP" baseline="-25000" dirty="0" smtClean="0"/>
              <a:t>2</a:t>
            </a:r>
            <a:r>
              <a:rPr lang="en-US" altLang="ja-JP" dirty="0" smtClean="0"/>
              <a:t>/n</a:t>
            </a:r>
            <a:r>
              <a:rPr lang="en-US" altLang="ja-JP" baseline="-25000" dirty="0" smtClean="0"/>
              <a:t>2</a:t>
            </a:r>
            <a:r>
              <a:rPr lang="en-US" altLang="ja-JP" dirty="0" smtClean="0"/>
              <a:t>)</a:t>
            </a:r>
          </a:p>
          <a:p>
            <a:pPr marL="0" indent="0">
              <a:buNone/>
            </a:pPr>
            <a:r>
              <a:rPr lang="ja-JP" altLang="en-US" dirty="0" smtClean="0"/>
              <a:t>工数：</a:t>
            </a:r>
            <a:r>
              <a:rPr lang="en-US" altLang="ja-JP" dirty="0" smtClean="0"/>
              <a:t>E = D * V</a:t>
            </a:r>
          </a:p>
          <a:p>
            <a:pPr marL="0" indent="0">
              <a:buNone/>
            </a:pPr>
            <a:endParaRPr lang="en-US" altLang="ja-JP" dirty="0"/>
          </a:p>
          <a:p>
            <a:pPr marL="0" indent="0">
              <a:buNone/>
            </a:pPr>
            <a:r>
              <a:rPr lang="en-US" altLang="ja-JP" dirty="0" smtClean="0"/>
              <a:t>n</a:t>
            </a:r>
            <a:r>
              <a:rPr lang="en-US" altLang="ja-JP" baseline="-25000" dirty="0" smtClean="0"/>
              <a:t>1</a:t>
            </a:r>
            <a:r>
              <a:rPr lang="en-US" altLang="ja-JP" dirty="0" smtClean="0"/>
              <a:t> = </a:t>
            </a:r>
            <a:r>
              <a:rPr lang="ja-JP" altLang="en-US" dirty="0" smtClean="0"/>
              <a:t>演算子の種類数</a:t>
            </a:r>
            <a:endParaRPr lang="en-US" altLang="ja-JP" dirty="0" smtClean="0"/>
          </a:p>
          <a:p>
            <a:pPr marL="0" indent="0">
              <a:buNone/>
            </a:pPr>
            <a:r>
              <a:rPr lang="en-US" altLang="ja-JP" dirty="0" smtClean="0"/>
              <a:t>n</a:t>
            </a:r>
            <a:r>
              <a:rPr lang="en-US" altLang="ja-JP" baseline="-25000" dirty="0" smtClean="0"/>
              <a:t>2</a:t>
            </a:r>
            <a:r>
              <a:rPr lang="ja-JP" altLang="en-US" dirty="0" smtClean="0"/>
              <a:t> </a:t>
            </a:r>
            <a:r>
              <a:rPr lang="en-US" altLang="ja-JP" dirty="0" smtClean="0"/>
              <a:t>= </a:t>
            </a:r>
            <a:r>
              <a:rPr lang="ja-JP" altLang="en-US" dirty="0" smtClean="0"/>
              <a:t>オペランドの種類数</a:t>
            </a:r>
            <a:endParaRPr lang="en-US" altLang="ja-JP" dirty="0" smtClean="0"/>
          </a:p>
          <a:p>
            <a:pPr marL="0" indent="0">
              <a:buNone/>
            </a:pPr>
            <a:r>
              <a:rPr lang="en-US" altLang="ja-JP" dirty="0" smtClean="0"/>
              <a:t>N</a:t>
            </a:r>
            <a:r>
              <a:rPr lang="en-US" altLang="ja-JP" baseline="-25000" dirty="0" smtClean="0"/>
              <a:t>1</a:t>
            </a:r>
            <a:r>
              <a:rPr lang="ja-JP" altLang="en-US" dirty="0"/>
              <a:t> </a:t>
            </a:r>
            <a:r>
              <a:rPr lang="en-US" altLang="ja-JP" dirty="0" smtClean="0"/>
              <a:t>= </a:t>
            </a:r>
            <a:r>
              <a:rPr lang="ja-JP" altLang="en-US" dirty="0" smtClean="0"/>
              <a:t>演算子の総出現回数</a:t>
            </a:r>
            <a:endParaRPr lang="en-US" altLang="ja-JP" dirty="0" smtClean="0"/>
          </a:p>
          <a:p>
            <a:pPr marL="0" indent="0">
              <a:buNone/>
            </a:pPr>
            <a:r>
              <a:rPr lang="en-US" altLang="ja-JP" dirty="0" smtClean="0"/>
              <a:t>N</a:t>
            </a:r>
            <a:r>
              <a:rPr lang="en-US" altLang="ja-JP" baseline="-25000" dirty="0" smtClean="0"/>
              <a:t>2</a:t>
            </a:r>
            <a:r>
              <a:rPr lang="en-US" altLang="ja-JP" dirty="0" smtClean="0"/>
              <a:t> = </a:t>
            </a:r>
            <a:r>
              <a:rPr lang="ja-JP" altLang="en-US" dirty="0" smtClean="0"/>
              <a:t>オペランドの総出現回数</a:t>
            </a:r>
            <a:endParaRPr lang="en-US" altLang="ja-JP" dirty="0" smtClean="0"/>
          </a:p>
        </p:txBody>
      </p:sp>
    </p:spTree>
    <p:extLst>
      <p:ext uri="{BB962C8B-B14F-4D97-AF65-F5344CB8AC3E}">
        <p14:creationId xmlns:p14="http://schemas.microsoft.com/office/powerpoint/2010/main" val="704808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概念的複雑性</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概念的複雑性とは、人間が理解するうえでの難しさを示す</a:t>
            </a:r>
            <a:endParaRPr kumimoji="1" lang="en-US" altLang="ja-JP" dirty="0" smtClean="0"/>
          </a:p>
          <a:p>
            <a:pPr marL="0" indent="0" algn="just">
              <a:buNone/>
            </a:pPr>
            <a:endParaRPr lang="en-US" altLang="ja-JP" dirty="0" smtClean="0"/>
          </a:p>
          <a:p>
            <a:pPr marL="0" indent="0" algn="just">
              <a:buNone/>
            </a:pPr>
            <a:r>
              <a:rPr lang="ja-JP" altLang="en-US" dirty="0" smtClean="0"/>
              <a:t>例　再帰を用いたプログラムは理解しにくい</a:t>
            </a:r>
            <a:endParaRPr lang="en-US" altLang="ja-JP" dirty="0" smtClean="0"/>
          </a:p>
          <a:p>
            <a:pPr marL="0" indent="0" algn="just">
              <a:buNone/>
            </a:pPr>
            <a:endParaRPr lang="en-US" altLang="ja-JP" dirty="0"/>
          </a:p>
          <a:p>
            <a:pPr marL="0" indent="0" algn="just">
              <a:buNone/>
            </a:pPr>
            <a:r>
              <a:rPr lang="ja-JP" altLang="en-US" dirty="0" smtClean="0"/>
              <a:t>理解しやすいかどうかは人それぞれなので、</a:t>
            </a:r>
            <a:endParaRPr lang="en-US" altLang="ja-JP" dirty="0" smtClean="0"/>
          </a:p>
          <a:p>
            <a:pPr marL="0" indent="0" algn="just">
              <a:buNone/>
            </a:pPr>
            <a:r>
              <a:rPr lang="ja-JP" altLang="en-US" dirty="0"/>
              <a:t>定量化するの</a:t>
            </a:r>
            <a:r>
              <a:rPr lang="ja-JP" altLang="en-US" dirty="0" smtClean="0"/>
              <a:t>は</a:t>
            </a:r>
            <a:r>
              <a:rPr lang="ja-JP" altLang="en-US" dirty="0"/>
              <a:t>難しい</a:t>
            </a:r>
            <a:endParaRPr lang="en-US" altLang="ja-JP" dirty="0"/>
          </a:p>
        </p:txBody>
      </p:sp>
    </p:spTree>
    <p:extLst>
      <p:ext uri="{BB962C8B-B14F-4D97-AF65-F5344CB8AC3E}">
        <p14:creationId xmlns:p14="http://schemas.microsoft.com/office/powerpoint/2010/main" val="740870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計算複雑性</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計算複雑性とは、実行中の計算の複雑性のことである</a:t>
            </a:r>
            <a:endParaRPr kumimoji="1" lang="en-US" altLang="ja-JP" dirty="0" smtClean="0"/>
          </a:p>
          <a:p>
            <a:pPr marL="0" indent="0" algn="just">
              <a:buNone/>
            </a:pPr>
            <a:endParaRPr lang="en-US" altLang="ja-JP" dirty="0" smtClean="0"/>
          </a:p>
          <a:p>
            <a:pPr marL="0" indent="0" algn="just">
              <a:buNone/>
            </a:pPr>
            <a:r>
              <a:rPr lang="ja-JP" altLang="en-US" dirty="0"/>
              <a:t>計算に必要</a:t>
            </a:r>
            <a:r>
              <a:rPr lang="ja-JP" altLang="en-US" dirty="0" smtClean="0"/>
              <a:t>な時間（命令の数）や、必要なメモリ空間から測定できる</a:t>
            </a:r>
            <a:endParaRPr lang="en-US" altLang="ja-JP" dirty="0" smtClean="0"/>
          </a:p>
          <a:p>
            <a:pPr marL="0" indent="0" algn="just">
              <a:buNone/>
            </a:pPr>
            <a:endParaRPr lang="en-US" altLang="ja-JP" dirty="0"/>
          </a:p>
          <a:p>
            <a:pPr marL="0" indent="0" algn="just">
              <a:buNone/>
            </a:pPr>
            <a:r>
              <a:rPr lang="ja-JP" altLang="en-US" dirty="0" smtClean="0"/>
              <a:t>人間にとって複雑なアルゴリズムでも、コンピュータが計算するうえで複雑であるとは限らない</a:t>
            </a:r>
            <a:endParaRPr lang="en-US" altLang="ja-JP" dirty="0"/>
          </a:p>
        </p:txBody>
      </p:sp>
    </p:spTree>
    <p:extLst>
      <p:ext uri="{BB962C8B-B14F-4D97-AF65-F5344CB8AC3E}">
        <p14:creationId xmlns:p14="http://schemas.microsoft.com/office/powerpoint/2010/main" val="324379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構造的複雑性：ソフトウェアの構造に着目</a:t>
            </a:r>
            <a:endParaRPr kumimoji="1" lang="en-US" altLang="ja-JP" dirty="0" smtClean="0"/>
          </a:p>
          <a:p>
            <a:pPr marL="0" indent="0" algn="just">
              <a:buNone/>
            </a:pPr>
            <a:r>
              <a:rPr lang="ja-JP" altLang="en-US" dirty="0"/>
              <a:t>概念的</a:t>
            </a:r>
            <a:r>
              <a:rPr lang="ja-JP" altLang="en-US" dirty="0" smtClean="0"/>
              <a:t>複雑性：人間にとって理解しやすいか</a:t>
            </a:r>
            <a:endParaRPr lang="en-US" altLang="ja-JP" dirty="0" smtClean="0"/>
          </a:p>
          <a:p>
            <a:pPr marL="0" indent="0" algn="just">
              <a:buNone/>
            </a:pPr>
            <a:r>
              <a:rPr kumimoji="1" lang="ja-JP" altLang="en-US" dirty="0" smtClean="0"/>
              <a:t>計算複雑性：アルゴリズムの計算の難しさ</a:t>
            </a:r>
            <a:endParaRPr kumimoji="1" lang="en-US" altLang="ja-JP" dirty="0" smtClean="0"/>
          </a:p>
          <a:p>
            <a:pPr marL="0" indent="0" algn="just">
              <a:buNone/>
            </a:pPr>
            <a:endParaRPr lang="en-US" altLang="ja-JP" dirty="0"/>
          </a:p>
          <a:p>
            <a:pPr marL="0" indent="0" algn="just">
              <a:buNone/>
            </a:pPr>
            <a:r>
              <a:rPr kumimoji="1" lang="ja-JP" altLang="en-US" dirty="0" smtClean="0"/>
              <a:t>測定によってこれらの複雑性が増大する要因を突き止め</a:t>
            </a:r>
            <a:r>
              <a:rPr lang="ja-JP" altLang="en-US" dirty="0" smtClean="0"/>
              <a:t>、生産性や欠陥の含まれやすさを改善することが複雑性メトリクスの主な役割である</a:t>
            </a:r>
            <a:endParaRPr kumimoji="1" lang="ja-JP" altLang="en-US" dirty="0"/>
          </a:p>
        </p:txBody>
      </p:sp>
    </p:spTree>
    <p:extLst>
      <p:ext uri="{BB962C8B-B14F-4D97-AF65-F5344CB8AC3E}">
        <p14:creationId xmlns:p14="http://schemas.microsoft.com/office/powerpoint/2010/main" val="335321737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19108</TotalTime>
  <Words>479</Words>
  <Application>Microsoft Office PowerPoint</Application>
  <PresentationFormat>画面に合わせる (4:3)</PresentationFormat>
  <Paragraphs>119</Paragraphs>
  <Slides>15</Slides>
  <Notes>0</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プッシュピン</vt:lpstr>
      <vt:lpstr>ソフトウェアメトリクスの基礎.４</vt:lpstr>
      <vt:lpstr>第５章</vt:lpstr>
      <vt:lpstr>複雑性メトリクス</vt:lpstr>
      <vt:lpstr>構造的複雑性</vt:lpstr>
      <vt:lpstr>サイクロマティック複雑度</vt:lpstr>
      <vt:lpstr>フローグラフの例</vt:lpstr>
      <vt:lpstr>サイクロマティック複雑度の測定</vt:lpstr>
      <vt:lpstr>サイクロマティック複雑度の測定の例</vt:lpstr>
      <vt:lpstr>サイクロマティック複雑度の値から予測する</vt:lpstr>
      <vt:lpstr>サイクロマティック複雑度の拡張</vt:lpstr>
      <vt:lpstr>ハルステッドの複雑度</vt:lpstr>
      <vt:lpstr>ハルステッドの複雑度の定義</vt:lpstr>
      <vt:lpstr>概念的複雑性</vt:lpstr>
      <vt:lpstr>計算複雑性</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Share4</cp:lastModifiedBy>
  <cp:revision>105</cp:revision>
  <dcterms:created xsi:type="dcterms:W3CDTF">2012-10-18T12:09:36Z</dcterms:created>
  <dcterms:modified xsi:type="dcterms:W3CDTF">2012-11-20T10:20:53Z</dcterms:modified>
</cp:coreProperties>
</file>