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5" r:id="rId7"/>
    <p:sldId id="260" r:id="rId8"/>
    <p:sldId id="262" r:id="rId9"/>
    <p:sldId id="263" r:id="rId10"/>
    <p:sldId id="264" r:id="rId11"/>
    <p:sldId id="266" r:id="rId12"/>
    <p:sldId id="267" r:id="rId13"/>
    <p:sldId id="268" r:id="rId14"/>
    <p:sldId id="269" r:id="rId15"/>
    <p:sldId id="270" r:id="rId16"/>
    <p:sldId id="271" r:id="rId1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042" autoAdjust="0"/>
  </p:normalViewPr>
  <p:slideViewPr>
    <p:cSldViewPr>
      <p:cViewPr varScale="1">
        <p:scale>
          <a:sx n="66" d="100"/>
          <a:sy n="66" d="100"/>
        </p:scale>
        <p:origin x="-1158"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0AB9DF2D-9678-4E57-855D-BFABCBD8DB0A}" type="datetimeFigureOut">
              <a:rPr kumimoji="1" lang="ja-JP" altLang="en-US" smtClean="0"/>
              <a:t>2015/3/30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08B121-44FA-4E1D-B970-DDE425563CB6}" type="slidenum">
              <a:rPr kumimoji="1" lang="ja-JP" altLang="en-US" smtClean="0"/>
              <a:t>‹#›</a:t>
            </a:fld>
            <a:endParaRPr kumimoji="1" lang="ja-JP" altLang="en-US"/>
          </a:p>
        </p:txBody>
      </p:sp>
    </p:spTree>
    <p:extLst>
      <p:ext uri="{BB962C8B-B14F-4D97-AF65-F5344CB8AC3E}">
        <p14:creationId xmlns:p14="http://schemas.microsoft.com/office/powerpoint/2010/main" val="32597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AB9DF2D-9678-4E57-855D-BFABCBD8DB0A}" type="datetimeFigureOut">
              <a:rPr kumimoji="1" lang="ja-JP" altLang="en-US" smtClean="0"/>
              <a:t>2015/3/30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08B121-44FA-4E1D-B970-DDE425563CB6}" type="slidenum">
              <a:rPr kumimoji="1" lang="ja-JP" altLang="en-US" smtClean="0"/>
              <a:t>‹#›</a:t>
            </a:fld>
            <a:endParaRPr kumimoji="1" lang="ja-JP" altLang="en-US"/>
          </a:p>
        </p:txBody>
      </p:sp>
    </p:spTree>
    <p:extLst>
      <p:ext uri="{BB962C8B-B14F-4D97-AF65-F5344CB8AC3E}">
        <p14:creationId xmlns:p14="http://schemas.microsoft.com/office/powerpoint/2010/main" val="4062892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AB9DF2D-9678-4E57-855D-BFABCBD8DB0A}" type="datetimeFigureOut">
              <a:rPr kumimoji="1" lang="ja-JP" altLang="en-US" smtClean="0"/>
              <a:t>2015/3/30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08B121-44FA-4E1D-B970-DDE425563CB6}" type="slidenum">
              <a:rPr kumimoji="1" lang="ja-JP" altLang="en-US" smtClean="0"/>
              <a:t>‹#›</a:t>
            </a:fld>
            <a:endParaRPr kumimoji="1" lang="ja-JP" altLang="en-US"/>
          </a:p>
        </p:txBody>
      </p:sp>
    </p:spTree>
    <p:extLst>
      <p:ext uri="{BB962C8B-B14F-4D97-AF65-F5344CB8AC3E}">
        <p14:creationId xmlns:p14="http://schemas.microsoft.com/office/powerpoint/2010/main" val="1082322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0AB9DF2D-9678-4E57-855D-BFABCBD8DB0A}" type="datetimeFigureOut">
              <a:rPr kumimoji="1" lang="ja-JP" altLang="en-US" smtClean="0"/>
              <a:t>2015/3/30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08B121-44FA-4E1D-B970-DDE425563CB6}" type="slidenum">
              <a:rPr kumimoji="1" lang="ja-JP" altLang="en-US" smtClean="0"/>
              <a:t>‹#›</a:t>
            </a:fld>
            <a:endParaRPr kumimoji="1" lang="ja-JP" altLang="en-US"/>
          </a:p>
        </p:txBody>
      </p:sp>
    </p:spTree>
    <p:extLst>
      <p:ext uri="{BB962C8B-B14F-4D97-AF65-F5344CB8AC3E}">
        <p14:creationId xmlns:p14="http://schemas.microsoft.com/office/powerpoint/2010/main" val="1985692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AB9DF2D-9678-4E57-855D-BFABCBD8DB0A}" type="datetimeFigureOut">
              <a:rPr kumimoji="1" lang="ja-JP" altLang="en-US" smtClean="0"/>
              <a:t>2015/3/30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708B121-44FA-4E1D-B970-DDE425563CB6}" type="slidenum">
              <a:rPr kumimoji="1" lang="ja-JP" altLang="en-US" smtClean="0"/>
              <a:t>‹#›</a:t>
            </a:fld>
            <a:endParaRPr kumimoji="1" lang="ja-JP" altLang="en-US"/>
          </a:p>
        </p:txBody>
      </p:sp>
    </p:spTree>
    <p:extLst>
      <p:ext uri="{BB962C8B-B14F-4D97-AF65-F5344CB8AC3E}">
        <p14:creationId xmlns:p14="http://schemas.microsoft.com/office/powerpoint/2010/main" val="654766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AB9DF2D-9678-4E57-855D-BFABCBD8DB0A}" type="datetimeFigureOut">
              <a:rPr kumimoji="1" lang="ja-JP" altLang="en-US" smtClean="0"/>
              <a:t>2015/3/30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708B121-44FA-4E1D-B970-DDE425563CB6}" type="slidenum">
              <a:rPr kumimoji="1" lang="ja-JP" altLang="en-US" smtClean="0"/>
              <a:t>‹#›</a:t>
            </a:fld>
            <a:endParaRPr kumimoji="1" lang="ja-JP" altLang="en-US"/>
          </a:p>
        </p:txBody>
      </p:sp>
    </p:spTree>
    <p:extLst>
      <p:ext uri="{BB962C8B-B14F-4D97-AF65-F5344CB8AC3E}">
        <p14:creationId xmlns:p14="http://schemas.microsoft.com/office/powerpoint/2010/main" val="3133499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AB9DF2D-9678-4E57-855D-BFABCBD8DB0A}" type="datetimeFigureOut">
              <a:rPr kumimoji="1" lang="ja-JP" altLang="en-US" smtClean="0"/>
              <a:t>2015/3/30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708B121-44FA-4E1D-B970-DDE425563CB6}" type="slidenum">
              <a:rPr kumimoji="1" lang="ja-JP" altLang="en-US" smtClean="0"/>
              <a:t>‹#›</a:t>
            </a:fld>
            <a:endParaRPr kumimoji="1" lang="ja-JP" altLang="en-US"/>
          </a:p>
        </p:txBody>
      </p:sp>
    </p:spTree>
    <p:extLst>
      <p:ext uri="{BB962C8B-B14F-4D97-AF65-F5344CB8AC3E}">
        <p14:creationId xmlns:p14="http://schemas.microsoft.com/office/powerpoint/2010/main" val="1006093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AB9DF2D-9678-4E57-855D-BFABCBD8DB0A}" type="datetimeFigureOut">
              <a:rPr kumimoji="1" lang="ja-JP" altLang="en-US" smtClean="0"/>
              <a:t>2015/3/30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08B121-44FA-4E1D-B970-DDE425563CB6}" type="slidenum">
              <a:rPr kumimoji="1" lang="ja-JP" altLang="en-US" smtClean="0"/>
              <a:t>‹#›</a:t>
            </a:fld>
            <a:endParaRPr kumimoji="1" lang="ja-JP" altLang="en-US"/>
          </a:p>
        </p:txBody>
      </p:sp>
    </p:spTree>
    <p:extLst>
      <p:ext uri="{BB962C8B-B14F-4D97-AF65-F5344CB8AC3E}">
        <p14:creationId xmlns:p14="http://schemas.microsoft.com/office/powerpoint/2010/main" val="1510217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AB9DF2D-9678-4E57-855D-BFABCBD8DB0A}" type="datetimeFigureOut">
              <a:rPr kumimoji="1" lang="ja-JP" altLang="en-US" smtClean="0"/>
              <a:t>2015/3/30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08B121-44FA-4E1D-B970-DDE425563CB6}" type="slidenum">
              <a:rPr kumimoji="1" lang="ja-JP" altLang="en-US" smtClean="0"/>
              <a:t>‹#›</a:t>
            </a:fld>
            <a:endParaRPr kumimoji="1" lang="ja-JP" altLang="en-US"/>
          </a:p>
        </p:txBody>
      </p:sp>
    </p:spTree>
    <p:extLst>
      <p:ext uri="{BB962C8B-B14F-4D97-AF65-F5344CB8AC3E}">
        <p14:creationId xmlns:p14="http://schemas.microsoft.com/office/powerpoint/2010/main" val="1639410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AB9DF2D-9678-4E57-855D-BFABCBD8DB0A}" type="datetimeFigureOut">
              <a:rPr kumimoji="1" lang="ja-JP" altLang="en-US" smtClean="0"/>
              <a:t>2015/3/30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08B121-44FA-4E1D-B970-DDE425563CB6}" type="slidenum">
              <a:rPr kumimoji="1" lang="ja-JP" altLang="en-US" smtClean="0"/>
              <a:t>‹#›</a:t>
            </a:fld>
            <a:endParaRPr kumimoji="1" lang="ja-JP" altLang="en-US"/>
          </a:p>
        </p:txBody>
      </p:sp>
    </p:spTree>
    <p:extLst>
      <p:ext uri="{BB962C8B-B14F-4D97-AF65-F5344CB8AC3E}">
        <p14:creationId xmlns:p14="http://schemas.microsoft.com/office/powerpoint/2010/main" val="2092368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AB9DF2D-9678-4E57-855D-BFABCBD8DB0A}" type="datetimeFigureOut">
              <a:rPr kumimoji="1" lang="ja-JP" altLang="en-US" smtClean="0"/>
              <a:t>2015/3/30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08B121-44FA-4E1D-B970-DDE425563CB6}" type="slidenum">
              <a:rPr kumimoji="1" lang="ja-JP" altLang="en-US" smtClean="0"/>
              <a:t>‹#›</a:t>
            </a:fld>
            <a:endParaRPr kumimoji="1" lang="ja-JP" altLang="en-US"/>
          </a:p>
        </p:txBody>
      </p:sp>
    </p:spTree>
    <p:extLst>
      <p:ext uri="{BB962C8B-B14F-4D97-AF65-F5344CB8AC3E}">
        <p14:creationId xmlns:p14="http://schemas.microsoft.com/office/powerpoint/2010/main" val="3264065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B9DF2D-9678-4E57-855D-BFABCBD8DB0A}" type="datetimeFigureOut">
              <a:rPr kumimoji="1" lang="ja-JP" altLang="en-US" smtClean="0"/>
              <a:t>2015/3/30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08B121-44FA-4E1D-B970-DDE425563CB6}" type="slidenum">
              <a:rPr kumimoji="1" lang="ja-JP" altLang="en-US" smtClean="0"/>
              <a:t>‹#›</a:t>
            </a:fld>
            <a:endParaRPr kumimoji="1" lang="ja-JP" altLang="en-US"/>
          </a:p>
        </p:txBody>
      </p:sp>
    </p:spTree>
    <p:extLst>
      <p:ext uri="{BB962C8B-B14F-4D97-AF65-F5344CB8AC3E}">
        <p14:creationId xmlns:p14="http://schemas.microsoft.com/office/powerpoint/2010/main" val="3632790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Studying High Impact</a:t>
            </a:r>
            <a:br>
              <a:rPr kumimoji="1" lang="en-US" altLang="ja-JP" dirty="0" smtClean="0"/>
            </a:br>
            <a:r>
              <a:rPr kumimoji="1" lang="en-US" altLang="ja-JP" dirty="0" smtClean="0"/>
              <a:t>Fix-Inducing Changes</a:t>
            </a:r>
            <a:endParaRPr kumimoji="1" lang="ja-JP" altLang="en-US" dirty="0"/>
          </a:p>
        </p:txBody>
      </p:sp>
      <p:sp>
        <p:nvSpPr>
          <p:cNvPr id="3" name="サブタイトル 2"/>
          <p:cNvSpPr>
            <a:spLocks noGrp="1"/>
          </p:cNvSpPr>
          <p:nvPr>
            <p:ph type="subTitle" idx="1"/>
          </p:nvPr>
        </p:nvSpPr>
        <p:spPr/>
        <p:txBody>
          <a:bodyPr/>
          <a:lstStyle/>
          <a:p>
            <a:r>
              <a:rPr kumimoji="1" lang="en-US" altLang="ja-JP" dirty="0" err="1" smtClean="0"/>
              <a:t>Ayse</a:t>
            </a:r>
            <a:r>
              <a:rPr kumimoji="1" lang="en-US" altLang="ja-JP" dirty="0" smtClean="0"/>
              <a:t> </a:t>
            </a:r>
            <a:r>
              <a:rPr kumimoji="1" lang="en-US" altLang="ja-JP" dirty="0" err="1" smtClean="0"/>
              <a:t>Tosun</a:t>
            </a:r>
            <a:r>
              <a:rPr kumimoji="1" lang="en-US" altLang="ja-JP" dirty="0" smtClean="0"/>
              <a:t> </a:t>
            </a:r>
            <a:r>
              <a:rPr kumimoji="1" lang="en-US" altLang="ja-JP" dirty="0" err="1" smtClean="0"/>
              <a:t>Misirli</a:t>
            </a:r>
            <a:endParaRPr kumimoji="1" lang="en-US" altLang="ja-JP" dirty="0" smtClean="0"/>
          </a:p>
          <a:p>
            <a:r>
              <a:rPr kumimoji="1" lang="en-US" altLang="ja-JP" dirty="0" err="1" smtClean="0"/>
              <a:t>Emad</a:t>
            </a:r>
            <a:r>
              <a:rPr kumimoji="1" lang="en-US" altLang="ja-JP" dirty="0" smtClean="0"/>
              <a:t> </a:t>
            </a:r>
            <a:r>
              <a:rPr kumimoji="1" lang="en-US" altLang="ja-JP" dirty="0" err="1" smtClean="0"/>
              <a:t>Shihab</a:t>
            </a:r>
            <a:endParaRPr lang="en-US" altLang="ja-JP" dirty="0"/>
          </a:p>
          <a:p>
            <a:r>
              <a:rPr kumimoji="1" lang="en-US" altLang="ja-JP" dirty="0" smtClean="0"/>
              <a:t>Yasutaka Kamei</a:t>
            </a:r>
            <a:endParaRPr kumimoji="1" lang="ja-JP" altLang="en-US" dirty="0"/>
          </a:p>
        </p:txBody>
      </p:sp>
      <p:sp>
        <p:nvSpPr>
          <p:cNvPr id="4" name="テキスト ボックス 3"/>
          <p:cNvSpPr txBox="1"/>
          <p:nvPr/>
        </p:nvSpPr>
        <p:spPr>
          <a:xfrm>
            <a:off x="161002" y="188640"/>
            <a:ext cx="5688632" cy="369332"/>
          </a:xfrm>
          <a:prstGeom prst="rect">
            <a:avLst/>
          </a:prstGeom>
          <a:noFill/>
        </p:spPr>
        <p:txBody>
          <a:bodyPr wrap="square" rtlCol="0">
            <a:spAutoFit/>
          </a:bodyPr>
          <a:lstStyle/>
          <a:p>
            <a:r>
              <a:rPr kumimoji="1" lang="en-US" altLang="ja-JP" dirty="0" smtClean="0"/>
              <a:t>Journal of Empirical Software Engineering , 22 Feb 2015</a:t>
            </a:r>
            <a:endParaRPr kumimoji="1" lang="ja-JP" altLang="en-US" dirty="0"/>
          </a:p>
        </p:txBody>
      </p:sp>
    </p:spTree>
    <p:extLst>
      <p:ext uri="{BB962C8B-B14F-4D97-AF65-F5344CB8AC3E}">
        <p14:creationId xmlns:p14="http://schemas.microsoft.com/office/powerpoint/2010/main" val="2131097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Fault-prone</a:t>
            </a:r>
            <a:r>
              <a:rPr lang="ja-JP" altLang="en-US" dirty="0" smtClean="0"/>
              <a:t>予測などの研究が盛んである</a:t>
            </a:r>
            <a:endParaRPr lang="en-US" altLang="ja-JP" dirty="0" smtClean="0"/>
          </a:p>
          <a:p>
            <a:pPr lvl="1"/>
            <a:r>
              <a:rPr kumimoji="1" lang="ja-JP" altLang="en-US" dirty="0" smtClean="0"/>
              <a:t>単位がバラバラ（ファイル単位，メソッド単位）</a:t>
            </a:r>
            <a:endParaRPr kumimoji="1" lang="en-US" altLang="ja-JP" dirty="0" smtClean="0"/>
          </a:p>
          <a:p>
            <a:pPr lvl="1"/>
            <a:r>
              <a:rPr kumimoji="1" lang="ja-JP" altLang="en-US" dirty="0" smtClean="0"/>
              <a:t>パッケージ，ファイル単位の予測は使えない</a:t>
            </a:r>
            <a:endParaRPr kumimoji="1" lang="en-US" altLang="ja-JP" dirty="0" smtClean="0"/>
          </a:p>
          <a:p>
            <a:pPr lvl="3"/>
            <a:endParaRPr kumimoji="1" lang="en-US" altLang="ja-JP" dirty="0" smtClean="0"/>
          </a:p>
          <a:p>
            <a:r>
              <a:rPr kumimoji="1" lang="ja-JP" altLang="en-US" dirty="0" smtClean="0"/>
              <a:t>そこで変更単位での予測が行われ始めた</a:t>
            </a:r>
            <a:endParaRPr kumimoji="1" lang="en-US" altLang="ja-JP" dirty="0" smtClean="0"/>
          </a:p>
          <a:p>
            <a:pPr lvl="1"/>
            <a:r>
              <a:rPr lang="ja-JP" altLang="en-US" dirty="0" smtClean="0"/>
              <a:t>変更単位での予測：この変更は修正が必要</a:t>
            </a:r>
            <a:endParaRPr lang="en-US" altLang="ja-JP" dirty="0" smtClean="0"/>
          </a:p>
          <a:p>
            <a:pPr lvl="1"/>
            <a:r>
              <a:rPr kumimoji="1" lang="ja-JP" altLang="en-US" dirty="0"/>
              <a:t>変更</a:t>
            </a:r>
            <a:r>
              <a:rPr kumimoji="1" lang="ja-JP" altLang="en-US" dirty="0" smtClean="0"/>
              <a:t>単位での予測の利点</a:t>
            </a:r>
            <a:endParaRPr kumimoji="1" lang="en-US" altLang="ja-JP" dirty="0" smtClean="0"/>
          </a:p>
          <a:p>
            <a:pPr lvl="2"/>
            <a:r>
              <a:rPr kumimoji="1" lang="ja-JP" altLang="en-US" dirty="0" smtClean="0"/>
              <a:t>一番粒度の小さい単位で予測ができる</a:t>
            </a:r>
            <a:endParaRPr kumimoji="1" lang="en-US" altLang="ja-JP" dirty="0" smtClean="0"/>
          </a:p>
          <a:p>
            <a:pPr lvl="2"/>
            <a:r>
              <a:rPr kumimoji="1" lang="ja-JP" altLang="en-US" dirty="0" smtClean="0"/>
              <a:t>コミッタがだれかわかるので修正依頼を投げやすい</a:t>
            </a:r>
            <a:endParaRPr kumimoji="1" lang="en-US" altLang="ja-JP" dirty="0" smtClean="0"/>
          </a:p>
          <a:p>
            <a:endParaRPr kumimoji="1" lang="ja-JP" altLang="en-US" dirty="0"/>
          </a:p>
        </p:txBody>
      </p:sp>
    </p:spTree>
    <p:extLst>
      <p:ext uri="{BB962C8B-B14F-4D97-AF65-F5344CB8AC3E}">
        <p14:creationId xmlns:p14="http://schemas.microsoft.com/office/powerpoint/2010/main" val="40756160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先行研究での課題</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すべての</a:t>
            </a:r>
            <a:r>
              <a:rPr kumimoji="1" lang="en-US" altLang="ja-JP" dirty="0" smtClean="0"/>
              <a:t>fix-inducing changes [FC] ( </a:t>
            </a:r>
            <a:r>
              <a:rPr kumimoji="1" lang="ja-JP" altLang="en-US" dirty="0" smtClean="0"/>
              <a:t>修正を必要とする変更 </a:t>
            </a:r>
            <a:r>
              <a:rPr kumimoji="1" lang="en-US" altLang="ja-JP" dirty="0" smtClean="0"/>
              <a:t>) </a:t>
            </a:r>
            <a:r>
              <a:rPr kumimoji="1" lang="ja-JP" altLang="en-US" dirty="0" smtClean="0"/>
              <a:t>を同じものとして扱っている</a:t>
            </a:r>
            <a:endParaRPr kumimoji="1" lang="en-US" altLang="ja-JP" dirty="0" smtClean="0"/>
          </a:p>
          <a:p>
            <a:pPr lvl="1"/>
            <a:endParaRPr lang="en-US" altLang="ja-JP" dirty="0"/>
          </a:p>
          <a:p>
            <a:r>
              <a:rPr lang="ja-JP" altLang="en-US" dirty="0" smtClean="0"/>
              <a:t>著者らの考え</a:t>
            </a:r>
            <a:endParaRPr lang="en-US" altLang="ja-JP" dirty="0" smtClean="0"/>
          </a:p>
          <a:p>
            <a:pPr lvl="1"/>
            <a:r>
              <a:rPr kumimoji="1" lang="ja-JP" altLang="en-US" dirty="0" smtClean="0"/>
              <a:t>すべての</a:t>
            </a:r>
            <a:r>
              <a:rPr kumimoji="1" lang="en-US" altLang="ja-JP" dirty="0" smtClean="0"/>
              <a:t>FC</a:t>
            </a:r>
            <a:r>
              <a:rPr kumimoji="1" lang="ja-JP" altLang="en-US" dirty="0" smtClean="0"/>
              <a:t>が同じ影響力だとは考えにくい</a:t>
            </a:r>
            <a:endParaRPr kumimoji="1" lang="en-US" altLang="ja-JP" dirty="0" smtClean="0"/>
          </a:p>
          <a:p>
            <a:pPr lvl="1"/>
            <a:r>
              <a:rPr kumimoji="1" lang="ja-JP" altLang="en-US" dirty="0" smtClean="0"/>
              <a:t>影響力の高低を区別することでより優先度の高い修正活動を効率的にすることができる</a:t>
            </a:r>
            <a:endParaRPr kumimoji="1" lang="ja-JP" altLang="en-US" dirty="0"/>
          </a:p>
        </p:txBody>
      </p:sp>
    </p:spTree>
    <p:extLst>
      <p:ext uri="{BB962C8B-B14F-4D97-AF65-F5344CB8AC3E}">
        <p14:creationId xmlns:p14="http://schemas.microsoft.com/office/powerpoint/2010/main" val="1407119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影響力の高い変更とは？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開発者にとって影響力が高い</a:t>
            </a:r>
            <a:r>
              <a:rPr lang="en-US" altLang="ja-JP" dirty="0" smtClean="0"/>
              <a:t>High Impact Fix-inducing changes</a:t>
            </a:r>
            <a:r>
              <a:rPr lang="ja-JP" altLang="en-US" dirty="0" smtClean="0"/>
              <a:t>（</a:t>
            </a:r>
            <a:r>
              <a:rPr lang="en-US" altLang="ja-JP" dirty="0" smtClean="0"/>
              <a:t>HIFCs</a:t>
            </a:r>
            <a:r>
              <a:rPr lang="ja-JP" altLang="en-US" dirty="0" smtClean="0"/>
              <a:t>）を対象とする</a:t>
            </a:r>
            <a:endParaRPr lang="en-US" altLang="ja-JP" dirty="0" smtClean="0"/>
          </a:p>
          <a:p>
            <a:pPr lvl="1"/>
            <a:r>
              <a:rPr lang="ja-JP" altLang="en-US" dirty="0" smtClean="0"/>
              <a:t>修正する範囲が大きいものを影響力が高い</a:t>
            </a:r>
            <a:endParaRPr lang="en-US" altLang="ja-JP" dirty="0" smtClean="0"/>
          </a:p>
          <a:p>
            <a:pPr lvl="1"/>
            <a:endParaRPr kumimoji="1" lang="en-US" altLang="ja-JP" dirty="0"/>
          </a:p>
          <a:p>
            <a:r>
              <a:rPr lang="ja-JP" altLang="en-US" dirty="0" smtClean="0"/>
              <a:t>影響力の定義</a:t>
            </a:r>
            <a:endParaRPr lang="en-US" altLang="ja-JP" dirty="0" smtClean="0"/>
          </a:p>
          <a:p>
            <a:pPr lvl="1"/>
            <a:r>
              <a:rPr kumimoji="1" lang="en-US" altLang="ja-JP" dirty="0" smtClean="0"/>
              <a:t>The amount of churn</a:t>
            </a:r>
          </a:p>
          <a:p>
            <a:pPr lvl="1"/>
            <a:r>
              <a:rPr lang="en-US" altLang="ja-JP" dirty="0" smtClean="0"/>
              <a:t>The # of modified files</a:t>
            </a:r>
          </a:p>
          <a:p>
            <a:pPr lvl="1"/>
            <a:r>
              <a:rPr kumimoji="1" lang="en-US" altLang="ja-JP" dirty="0" smtClean="0"/>
              <a:t>The # of subsystems where the modified files</a:t>
            </a:r>
            <a:endParaRPr kumimoji="1" lang="ja-JP" altLang="en-US" dirty="0"/>
          </a:p>
        </p:txBody>
      </p:sp>
    </p:spTree>
    <p:extLst>
      <p:ext uri="{BB962C8B-B14F-4D97-AF65-F5344CB8AC3E}">
        <p14:creationId xmlns:p14="http://schemas.microsoft.com/office/powerpoint/2010/main" val="33506179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モチベーション</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196" t="25121" r="26886" b="47764"/>
          <a:stretch/>
        </p:blipFill>
        <p:spPr bwMode="auto">
          <a:xfrm>
            <a:off x="184005" y="1772816"/>
            <a:ext cx="8924499" cy="409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683568" y="6071480"/>
            <a:ext cx="7704856" cy="400110"/>
          </a:xfrm>
          <a:prstGeom prst="rect">
            <a:avLst/>
          </a:prstGeom>
          <a:noFill/>
          <a:ln>
            <a:solidFill>
              <a:schemeClr val="tx2">
                <a:lumMod val="75000"/>
              </a:schemeClr>
            </a:solidFill>
          </a:ln>
        </p:spPr>
        <p:txBody>
          <a:bodyPr wrap="square" rtlCol="0">
            <a:spAutoFit/>
          </a:bodyPr>
          <a:lstStyle/>
          <a:p>
            <a:pPr algn="ctr"/>
            <a:r>
              <a:rPr kumimoji="1" lang="ja-JP" altLang="en-US" sz="2000" dirty="0" smtClean="0">
                <a:latin typeface="HGSｺﾞｼｯｸE" panose="020B0900000000000000" pitchFamily="50" charset="-128"/>
                <a:ea typeface="HGSｺﾞｼｯｸE" panose="020B0900000000000000" pitchFamily="50" charset="-128"/>
              </a:rPr>
              <a:t>変数の名前を変更することでかなりの量の修正が必要となった</a:t>
            </a:r>
            <a:endParaRPr kumimoji="1" lang="ja-JP" altLang="en-US" sz="2000" dirty="0">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21955966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smtClean="0"/>
              <a:t>RQ1</a:t>
            </a:r>
          </a:p>
          <a:p>
            <a:pPr lvl="1"/>
            <a:r>
              <a:rPr kumimoji="1" lang="ja-JP" altLang="en-US" dirty="0" smtClean="0"/>
              <a:t>高い精度で</a:t>
            </a:r>
            <a:r>
              <a:rPr kumimoji="1" lang="en-US" altLang="ja-JP" dirty="0" smtClean="0"/>
              <a:t>HIFCs</a:t>
            </a:r>
            <a:r>
              <a:rPr kumimoji="1" lang="ja-JP" altLang="en-US" dirty="0" smtClean="0"/>
              <a:t>を特定することができるのか？</a:t>
            </a:r>
            <a:endParaRPr kumimoji="1" lang="en-US" altLang="ja-JP" dirty="0" smtClean="0"/>
          </a:p>
          <a:p>
            <a:pPr lvl="5"/>
            <a:endParaRPr lang="en-US" altLang="ja-JP" dirty="0"/>
          </a:p>
          <a:p>
            <a:r>
              <a:rPr kumimoji="1" lang="en-US" altLang="ja-JP" dirty="0" smtClean="0"/>
              <a:t>RQ2</a:t>
            </a:r>
          </a:p>
          <a:p>
            <a:pPr lvl="1"/>
            <a:r>
              <a:rPr kumimoji="1" lang="en-US" altLang="ja-JP" dirty="0" smtClean="0"/>
              <a:t>HIFCs</a:t>
            </a:r>
            <a:r>
              <a:rPr kumimoji="1" lang="ja-JP" altLang="en-US" dirty="0" smtClean="0"/>
              <a:t>を特定する際に最も寄与する要因は？</a:t>
            </a:r>
            <a:endParaRPr kumimoji="1" lang="en-US" altLang="ja-JP" dirty="0" smtClean="0"/>
          </a:p>
          <a:p>
            <a:pPr lvl="4"/>
            <a:endParaRPr lang="en-US" altLang="ja-JP" dirty="0"/>
          </a:p>
          <a:p>
            <a:r>
              <a:rPr kumimoji="1" lang="en-US" altLang="ja-JP" dirty="0" smtClean="0"/>
              <a:t>RQ3</a:t>
            </a:r>
          </a:p>
          <a:p>
            <a:pPr lvl="1"/>
            <a:r>
              <a:rPr kumimoji="1" lang="en-US" altLang="ja-JP" dirty="0" smtClean="0"/>
              <a:t>HIFCs</a:t>
            </a:r>
            <a:r>
              <a:rPr kumimoji="1" lang="ja-JP" altLang="en-US" dirty="0" smtClean="0"/>
              <a:t>予測によってどれくらい労力を減らすことができるのか？</a:t>
            </a:r>
            <a:endParaRPr kumimoji="1" lang="ja-JP" altLang="en-US" dirty="0"/>
          </a:p>
        </p:txBody>
      </p:sp>
    </p:spTree>
    <p:extLst>
      <p:ext uri="{BB962C8B-B14F-4D97-AF65-F5344CB8AC3E}">
        <p14:creationId xmlns:p14="http://schemas.microsoft.com/office/powerpoint/2010/main" val="35456477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貢献</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HIFCs</a:t>
            </a:r>
            <a:r>
              <a:rPr kumimoji="1" lang="ja-JP" altLang="en-US" dirty="0" smtClean="0"/>
              <a:t>の特定方法の提案</a:t>
            </a:r>
            <a:endParaRPr kumimoji="1" lang="en-US" altLang="ja-JP" dirty="0" smtClean="0"/>
          </a:p>
          <a:p>
            <a:r>
              <a:rPr lang="en-US" altLang="ja-JP" dirty="0" smtClean="0"/>
              <a:t>HIFCs</a:t>
            </a:r>
            <a:r>
              <a:rPr lang="ja-JP" altLang="en-US" dirty="0" smtClean="0"/>
              <a:t>の予測</a:t>
            </a:r>
            <a:endParaRPr lang="en-US" altLang="ja-JP" dirty="0" smtClean="0"/>
          </a:p>
          <a:p>
            <a:r>
              <a:rPr kumimoji="1" lang="en-US" altLang="ja-JP" dirty="0" smtClean="0"/>
              <a:t>HIFCs</a:t>
            </a:r>
            <a:r>
              <a:rPr lang="ja-JP" altLang="en-US" dirty="0" smtClean="0"/>
              <a:t>に最も寄与する</a:t>
            </a:r>
            <a:r>
              <a:rPr kumimoji="1" lang="ja-JP" altLang="en-US" dirty="0" smtClean="0"/>
              <a:t>要因の特定</a:t>
            </a:r>
            <a:endParaRPr kumimoji="1" lang="en-US" altLang="ja-JP" dirty="0" smtClean="0"/>
          </a:p>
          <a:p>
            <a:r>
              <a:rPr lang="ja-JP" altLang="en-US" dirty="0" smtClean="0"/>
              <a:t>予測モデルの検査労力の節約の測定</a:t>
            </a:r>
            <a:endParaRPr lang="en-US" altLang="ja-JP" dirty="0" smtClean="0"/>
          </a:p>
        </p:txBody>
      </p:sp>
    </p:spTree>
    <p:extLst>
      <p:ext uri="{BB962C8B-B14F-4D97-AF65-F5344CB8AC3E}">
        <p14:creationId xmlns:p14="http://schemas.microsoft.com/office/powerpoint/2010/main" val="12072479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HIFCs</a:t>
            </a:r>
            <a:r>
              <a:rPr kumimoji="1" lang="ja-JP" altLang="en-US" dirty="0" smtClean="0"/>
              <a:t>の特定</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r>
              <a:rPr kumimoji="1" lang="en-US" altLang="ja-JP" dirty="0" smtClean="0"/>
              <a:t>SZZ</a:t>
            </a:r>
            <a:r>
              <a:rPr kumimoji="1" lang="ja-JP" altLang="en-US" dirty="0" smtClean="0"/>
              <a:t>アルゴリズムで</a:t>
            </a:r>
            <a:r>
              <a:rPr kumimoji="1" lang="en-US" altLang="ja-JP" dirty="0" smtClean="0"/>
              <a:t>FCs</a:t>
            </a:r>
            <a:r>
              <a:rPr kumimoji="1" lang="ja-JP" altLang="en-US" dirty="0" smtClean="0"/>
              <a:t>を特定</a:t>
            </a:r>
            <a:endParaRPr kumimoji="1" lang="en-US" altLang="ja-JP" dirty="0" smtClean="0"/>
          </a:p>
          <a:p>
            <a:pPr marL="514350" indent="-514350">
              <a:buFont typeface="+mj-lt"/>
              <a:buAutoNum type="arabicPeriod"/>
            </a:pPr>
            <a:r>
              <a:rPr kumimoji="1" lang="en-US" altLang="ja-JP" dirty="0" smtClean="0"/>
              <a:t>FCs</a:t>
            </a:r>
            <a:r>
              <a:rPr kumimoji="1" lang="ja-JP" altLang="en-US" dirty="0" smtClean="0"/>
              <a:t>の影響力を定量化</a:t>
            </a:r>
            <a:endParaRPr kumimoji="1" lang="en-US" altLang="ja-JP" dirty="0" smtClean="0"/>
          </a:p>
          <a:p>
            <a:pPr marL="914400" lvl="1" indent="-514350"/>
            <a:r>
              <a:rPr kumimoji="1" lang="ja-JP" altLang="en-US" dirty="0" smtClean="0"/>
              <a:t>変更行数</a:t>
            </a:r>
            <a:endParaRPr kumimoji="1" lang="en-US" altLang="ja-JP" dirty="0" smtClean="0"/>
          </a:p>
          <a:p>
            <a:pPr marL="914400" lvl="1" indent="-514350"/>
            <a:r>
              <a:rPr lang="ja-JP" altLang="en-US" dirty="0" smtClean="0"/>
              <a:t>変更ファイル数</a:t>
            </a:r>
            <a:endParaRPr lang="en-US" altLang="ja-JP" dirty="0" smtClean="0"/>
          </a:p>
          <a:p>
            <a:pPr marL="914400" lvl="1" indent="-514350"/>
            <a:r>
              <a:rPr lang="ja-JP" altLang="en-US" dirty="0" smtClean="0"/>
              <a:t>修正に影響の受けた</a:t>
            </a:r>
            <a:r>
              <a:rPr kumimoji="1" lang="ja-JP" altLang="en-US" dirty="0" smtClean="0"/>
              <a:t>サブシステムの数</a:t>
            </a:r>
            <a:endParaRPr kumimoji="1" lang="en-US" altLang="ja-JP" dirty="0" smtClean="0"/>
          </a:p>
          <a:p>
            <a:pPr marL="514350" indent="-514350">
              <a:buFont typeface="+mj-lt"/>
              <a:buAutoNum type="arabicPeriod"/>
            </a:pPr>
            <a:r>
              <a:rPr lang="en-US" altLang="ja-JP" dirty="0" smtClean="0"/>
              <a:t>FCs</a:t>
            </a:r>
            <a:r>
              <a:rPr lang="ja-JP" altLang="en-US" dirty="0" smtClean="0"/>
              <a:t>を</a:t>
            </a:r>
            <a:r>
              <a:rPr lang="en-US" altLang="ja-JP" dirty="0" smtClean="0"/>
              <a:t>”High Impact”</a:t>
            </a:r>
            <a:r>
              <a:rPr lang="ja-JP" altLang="en-US" dirty="0" smtClean="0"/>
              <a:t>と</a:t>
            </a:r>
            <a:r>
              <a:rPr lang="en-US" altLang="ja-JP" dirty="0" smtClean="0"/>
              <a:t>”Low Impact”</a:t>
            </a:r>
            <a:r>
              <a:rPr lang="ja-JP" altLang="en-US" dirty="0" smtClean="0"/>
              <a:t>に分類</a:t>
            </a:r>
            <a:endParaRPr lang="en-US" altLang="ja-JP" dirty="0" smtClean="0"/>
          </a:p>
          <a:p>
            <a:pPr marL="914400" lvl="1" indent="-514350"/>
            <a:r>
              <a:rPr kumimoji="1" lang="en-US" altLang="ja-JP" dirty="0" smtClean="0"/>
              <a:t>3</a:t>
            </a:r>
            <a:r>
              <a:rPr kumimoji="1" lang="ja-JP" altLang="en-US" dirty="0" smtClean="0"/>
              <a:t>メトリクスを用いて</a:t>
            </a:r>
            <a:r>
              <a:rPr kumimoji="1" lang="en-US" altLang="ja-JP" dirty="0" smtClean="0"/>
              <a:t>EM</a:t>
            </a:r>
            <a:r>
              <a:rPr lang="ja-JP" altLang="en-US" dirty="0" smtClean="0"/>
              <a:t>アルゴリズムで分類</a:t>
            </a:r>
            <a:endParaRPr lang="en-US" altLang="ja-JP" dirty="0" smtClean="0"/>
          </a:p>
          <a:p>
            <a:pPr marL="914400" lvl="1" indent="-514350"/>
            <a:endParaRPr kumimoji="1" lang="ja-JP" altLang="en-US" dirty="0"/>
          </a:p>
        </p:txBody>
      </p:sp>
    </p:spTree>
    <p:extLst>
      <p:ext uri="{BB962C8B-B14F-4D97-AF65-F5344CB8AC3E}">
        <p14:creationId xmlns:p14="http://schemas.microsoft.com/office/powerpoint/2010/main" val="18933313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対象プロジェクト</a:t>
            </a:r>
            <a:endParaRPr kumimoji="1" lang="ja-JP" altLang="en-US" dirty="0"/>
          </a:p>
        </p:txBody>
      </p:sp>
      <p:sp>
        <p:nvSpPr>
          <p:cNvPr id="3" name="コンテンツ プレースホルダー 2"/>
          <p:cNvSpPr>
            <a:spLocks noGrp="1"/>
          </p:cNvSpPr>
          <p:nvPr>
            <p:ph idx="1"/>
          </p:nvPr>
        </p:nvSpPr>
        <p:spPr>
          <a:xfrm>
            <a:off x="446529" y="4365104"/>
            <a:ext cx="8229600" cy="1789659"/>
          </a:xfrm>
        </p:spPr>
        <p:txBody>
          <a:bodyPr/>
          <a:lstStyle/>
          <a:p>
            <a:r>
              <a:rPr kumimoji="1" lang="en-US" altLang="ja-JP" dirty="0" smtClean="0"/>
              <a:t>NFCs : Non Fix-inducing Changes</a:t>
            </a:r>
          </a:p>
          <a:p>
            <a:pPr lvl="1"/>
            <a:r>
              <a:rPr kumimoji="1" lang="ja-JP" altLang="en-US" dirty="0" smtClean="0"/>
              <a:t>コミット後その変更に対する修正が行われなかったコミットのこと</a:t>
            </a:r>
            <a:endParaRPr kumimoji="1" lang="ja-JP" alt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095" t="16116" r="27521" b="66332"/>
          <a:stretch/>
        </p:blipFill>
        <p:spPr bwMode="auto">
          <a:xfrm>
            <a:off x="158171" y="1412776"/>
            <a:ext cx="8806317"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96643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HIFCs</a:t>
            </a:r>
            <a:r>
              <a:rPr lang="ja-JP" altLang="en-US" dirty="0" smtClean="0"/>
              <a:t>の予測に用いるメトリクス</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Diffusion</a:t>
            </a:r>
          </a:p>
          <a:p>
            <a:pPr lvl="1"/>
            <a:r>
              <a:rPr kumimoji="1" lang="ja-JP" altLang="en-US" dirty="0"/>
              <a:t>変更</a:t>
            </a:r>
            <a:r>
              <a:rPr kumimoji="1" lang="ja-JP" altLang="en-US" dirty="0" smtClean="0"/>
              <a:t>したサブシステムの数，変更したディレクトリの数，変更したファイルの数，変更箇所の複雑度（どの程度変更したファイルが散らばっているか）</a:t>
            </a:r>
            <a:endParaRPr kumimoji="1" lang="en-US" altLang="ja-JP" dirty="0" smtClean="0"/>
          </a:p>
          <a:p>
            <a:r>
              <a:rPr lang="en-US" altLang="ja-JP" dirty="0" smtClean="0"/>
              <a:t>Size</a:t>
            </a:r>
          </a:p>
          <a:p>
            <a:pPr lvl="1"/>
            <a:r>
              <a:rPr kumimoji="1" lang="ja-JP" altLang="en-US" dirty="0" smtClean="0"/>
              <a:t>追加した行数，削除した行数</a:t>
            </a:r>
            <a:endParaRPr kumimoji="1" lang="en-US" altLang="ja-JP" dirty="0" smtClean="0"/>
          </a:p>
          <a:p>
            <a:pPr lvl="0"/>
            <a:r>
              <a:rPr lang="en-US" altLang="ja-JP" dirty="0">
                <a:solidFill>
                  <a:prstClr val="black"/>
                </a:solidFill>
              </a:rPr>
              <a:t>Purpose</a:t>
            </a:r>
          </a:p>
          <a:p>
            <a:pPr lvl="1"/>
            <a:r>
              <a:rPr lang="ja-JP" altLang="en-US" dirty="0" smtClean="0"/>
              <a:t>バグ修正による変更かどうか</a:t>
            </a:r>
            <a:endParaRPr kumimoji="1" lang="ja-JP" altLang="en-US" dirty="0"/>
          </a:p>
        </p:txBody>
      </p:sp>
    </p:spTree>
    <p:extLst>
      <p:ext uri="{BB962C8B-B14F-4D97-AF65-F5344CB8AC3E}">
        <p14:creationId xmlns:p14="http://schemas.microsoft.com/office/powerpoint/2010/main" val="8961655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HIFCs</a:t>
            </a:r>
            <a:r>
              <a:rPr lang="ja-JP" altLang="en-US" dirty="0" smtClean="0"/>
              <a:t>の予測に用いるメトリクス</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History</a:t>
            </a:r>
          </a:p>
          <a:p>
            <a:pPr lvl="1"/>
            <a:r>
              <a:rPr lang="ja-JP" altLang="en-US" dirty="0" smtClean="0"/>
              <a:t>変更されたファイルを変更したことのある開発者の数，最後に変更されてからの平均時間，変更されたファイルがこれまで変更された回数</a:t>
            </a:r>
            <a:endParaRPr lang="en-US" altLang="ja-JP" dirty="0" smtClean="0"/>
          </a:p>
          <a:p>
            <a:r>
              <a:rPr kumimoji="1" lang="en-US" altLang="ja-JP" dirty="0" smtClean="0"/>
              <a:t>Experience</a:t>
            </a:r>
          </a:p>
          <a:p>
            <a:pPr lvl="1"/>
            <a:r>
              <a:rPr lang="ja-JP" altLang="en-US" dirty="0" smtClean="0"/>
              <a:t>開発者の経験，開発者の最近の経験，サブシステムの開発者の経験</a:t>
            </a:r>
            <a:endParaRPr kumimoji="1" lang="ja-JP" altLang="en-US" dirty="0"/>
          </a:p>
        </p:txBody>
      </p:sp>
    </p:spTree>
    <p:extLst>
      <p:ext uri="{BB962C8B-B14F-4D97-AF65-F5344CB8AC3E}">
        <p14:creationId xmlns:p14="http://schemas.microsoft.com/office/powerpoint/2010/main" val="15036035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結果（１）</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smtClean="0"/>
              <a:t>RQ1</a:t>
            </a:r>
          </a:p>
          <a:p>
            <a:pPr lvl="1"/>
            <a:r>
              <a:rPr kumimoji="1" lang="ja-JP" altLang="en-US" dirty="0" smtClean="0"/>
              <a:t>高い精度で</a:t>
            </a:r>
            <a:r>
              <a:rPr kumimoji="1" lang="en-US" altLang="ja-JP" dirty="0" smtClean="0"/>
              <a:t>HIFCs</a:t>
            </a:r>
            <a:r>
              <a:rPr kumimoji="1" lang="ja-JP" altLang="en-US" dirty="0" smtClean="0"/>
              <a:t>を特定することができるのか？</a:t>
            </a:r>
            <a:endParaRPr lang="en-US" altLang="ja-JP" dirty="0" smtClean="0"/>
          </a:p>
          <a:p>
            <a:pPr lvl="1"/>
            <a:endParaRPr kumimoji="1" lang="en-US" altLang="ja-JP" dirty="0" smtClean="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188" t="15526" r="27546" b="65755"/>
          <a:stretch/>
        </p:blipFill>
        <p:spPr bwMode="auto">
          <a:xfrm>
            <a:off x="395536" y="2924944"/>
            <a:ext cx="8290901" cy="2608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62002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r>
              <a:rPr lang="ja-JP" altLang="en-US" dirty="0" smtClean="0"/>
              <a:t>（２）</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dirty="0" smtClean="0"/>
              <a:t>RQ2</a:t>
            </a:r>
          </a:p>
          <a:p>
            <a:pPr lvl="1"/>
            <a:r>
              <a:rPr kumimoji="1" lang="en-US" altLang="ja-JP" dirty="0" smtClean="0"/>
              <a:t>HIFCs</a:t>
            </a:r>
            <a:r>
              <a:rPr kumimoji="1" lang="ja-JP" altLang="en-US" dirty="0" smtClean="0"/>
              <a:t>を特定する際に最も寄与する要因は？</a:t>
            </a:r>
            <a:endParaRPr kumimoji="1" lang="en-US" altLang="ja-JP" dirty="0" smtClean="0"/>
          </a:p>
          <a:p>
            <a:pPr lvl="1"/>
            <a:endParaRPr kumimoji="1" lang="en-US" altLang="ja-JP" dirty="0" smtClean="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451" t="14306" r="43009" b="61764"/>
          <a:stretch/>
        </p:blipFill>
        <p:spPr bwMode="auto">
          <a:xfrm>
            <a:off x="467544" y="2741871"/>
            <a:ext cx="5042172" cy="3999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コンテンツ プレースホルダー 2"/>
          <p:cNvSpPr txBox="1">
            <a:spLocks/>
          </p:cNvSpPr>
          <p:nvPr/>
        </p:nvSpPr>
        <p:spPr>
          <a:xfrm>
            <a:off x="5509716" y="2708921"/>
            <a:ext cx="3329484" cy="403244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endParaRPr lang="en-US" altLang="ja-JP" sz="2400" dirty="0" smtClean="0"/>
          </a:p>
          <a:p>
            <a:r>
              <a:rPr lang="en-US" altLang="ja-JP" sz="2400" dirty="0" smtClean="0"/>
              <a:t>LA</a:t>
            </a:r>
            <a:r>
              <a:rPr lang="ja-JP" altLang="en-US" sz="2400" dirty="0" smtClean="0"/>
              <a:t>：追加した行数</a:t>
            </a:r>
            <a:endParaRPr lang="en-US" altLang="ja-JP" sz="2400" dirty="0" smtClean="0"/>
          </a:p>
          <a:p>
            <a:r>
              <a:rPr lang="en-US" altLang="ja-JP" sz="2400" dirty="0" smtClean="0"/>
              <a:t>NPC</a:t>
            </a:r>
            <a:r>
              <a:rPr lang="ja-JP" altLang="en-US" sz="2400" dirty="0" smtClean="0"/>
              <a:t>：変更されたファイルがこれまで変更された回数</a:t>
            </a:r>
            <a:endParaRPr lang="en-US" altLang="ja-JP" sz="2400" dirty="0" smtClean="0"/>
          </a:p>
          <a:p>
            <a:r>
              <a:rPr lang="en-US" altLang="ja-JP" sz="2400" dirty="0" smtClean="0"/>
              <a:t>NDEV</a:t>
            </a:r>
            <a:r>
              <a:rPr lang="ja-JP" altLang="en-US" sz="2400" dirty="0" smtClean="0"/>
              <a:t>：</a:t>
            </a:r>
            <a:r>
              <a:rPr lang="ja-JP" altLang="en-US" sz="2400" dirty="0" smtClean="0"/>
              <a:t>変更されたファイルを変更したことのある開発者の数</a:t>
            </a:r>
            <a:endParaRPr lang="en-US" altLang="ja-JP" sz="2400" dirty="0" smtClean="0"/>
          </a:p>
          <a:p>
            <a:endParaRPr lang="en-US" altLang="ja-JP" sz="2400" dirty="0" smtClean="0"/>
          </a:p>
          <a:p>
            <a:pPr lvl="1"/>
            <a:endParaRPr lang="en-US" altLang="ja-JP" dirty="0"/>
          </a:p>
        </p:txBody>
      </p:sp>
    </p:spTree>
    <p:extLst>
      <p:ext uri="{BB962C8B-B14F-4D97-AF65-F5344CB8AC3E}">
        <p14:creationId xmlns:p14="http://schemas.microsoft.com/office/powerpoint/2010/main" val="22762002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結果（３）</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dirty="0" smtClean="0"/>
              <a:t>RQ3</a:t>
            </a:r>
          </a:p>
          <a:p>
            <a:pPr lvl="1"/>
            <a:r>
              <a:rPr kumimoji="1" lang="en-US" altLang="ja-JP" dirty="0" smtClean="0"/>
              <a:t>HIFCs</a:t>
            </a:r>
            <a:r>
              <a:rPr kumimoji="1" lang="ja-JP" altLang="en-US" dirty="0" smtClean="0"/>
              <a:t>予測によってどれくらい労力を減らすことができるのか？</a:t>
            </a:r>
            <a:endParaRPr kumimoji="1" lang="ja-JP" altLang="en-US"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109" t="17068" r="39054" b="73800"/>
          <a:stretch/>
        </p:blipFill>
        <p:spPr bwMode="auto">
          <a:xfrm>
            <a:off x="35496" y="3068960"/>
            <a:ext cx="6093652" cy="1440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163" t="30510" r="48642" b="55793"/>
          <a:stretch/>
        </p:blipFill>
        <p:spPr bwMode="auto">
          <a:xfrm>
            <a:off x="5929428" y="4514596"/>
            <a:ext cx="3179076" cy="2343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395536" y="5085184"/>
            <a:ext cx="4392488" cy="461665"/>
          </a:xfrm>
          <a:prstGeom prst="rect">
            <a:avLst/>
          </a:prstGeom>
          <a:noFill/>
        </p:spPr>
        <p:txBody>
          <a:bodyPr wrap="square" rtlCol="0">
            <a:spAutoFit/>
          </a:bodyPr>
          <a:lstStyle/>
          <a:p>
            <a:r>
              <a:rPr lang="en-US" altLang="ja-JP" sz="2400" dirty="0" smtClean="0"/>
              <a:t>57% = ( 300 - 129) / 300</a:t>
            </a:r>
            <a:endParaRPr kumimoji="1" lang="ja-JP" altLang="en-US" sz="2400" dirty="0"/>
          </a:p>
        </p:txBody>
      </p:sp>
    </p:spTree>
    <p:extLst>
      <p:ext uri="{BB962C8B-B14F-4D97-AF65-F5344CB8AC3E}">
        <p14:creationId xmlns:p14="http://schemas.microsoft.com/office/powerpoint/2010/main" val="22762002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lang="en-US" altLang="ja-JP" dirty="0"/>
              <a:t>HIFCs</a:t>
            </a:r>
            <a:r>
              <a:rPr lang="ja-JP" altLang="en-US" dirty="0"/>
              <a:t>の特定方法の提案</a:t>
            </a:r>
            <a:endParaRPr lang="en-US" altLang="ja-JP" dirty="0"/>
          </a:p>
          <a:p>
            <a:r>
              <a:rPr lang="en-US" altLang="ja-JP" dirty="0" smtClean="0"/>
              <a:t>HIFCs</a:t>
            </a:r>
            <a:r>
              <a:rPr lang="ja-JP" altLang="en-US" dirty="0" smtClean="0"/>
              <a:t>の予測</a:t>
            </a:r>
            <a:endParaRPr lang="en-US" altLang="ja-JP" dirty="0" smtClean="0"/>
          </a:p>
          <a:p>
            <a:r>
              <a:rPr lang="en-US" altLang="ja-JP" dirty="0"/>
              <a:t>HIFCs</a:t>
            </a:r>
            <a:r>
              <a:rPr lang="ja-JP" altLang="en-US" dirty="0" smtClean="0"/>
              <a:t>に最も寄与する</a:t>
            </a:r>
            <a:r>
              <a:rPr lang="ja-JP" altLang="en-US" dirty="0"/>
              <a:t>要因の特定</a:t>
            </a:r>
            <a:endParaRPr lang="en-US" altLang="ja-JP" dirty="0"/>
          </a:p>
          <a:p>
            <a:r>
              <a:rPr lang="en-US" altLang="ja-JP" dirty="0" smtClean="0"/>
              <a:t>HIFCs</a:t>
            </a:r>
            <a:r>
              <a:rPr lang="ja-JP" altLang="en-US" dirty="0" smtClean="0"/>
              <a:t>の予測により</a:t>
            </a:r>
            <a:r>
              <a:rPr lang="ja-JP" altLang="en-US" dirty="0" smtClean="0"/>
              <a:t>労力</a:t>
            </a:r>
            <a:r>
              <a:rPr lang="ja-JP" altLang="en-US" dirty="0"/>
              <a:t>を減らすことが</a:t>
            </a:r>
            <a:r>
              <a:rPr lang="ja-JP" altLang="en-US" dirty="0" smtClean="0"/>
              <a:t>できることを示した</a:t>
            </a:r>
            <a:endParaRPr lang="en-US" altLang="ja-JP" dirty="0" smtClean="0"/>
          </a:p>
          <a:p>
            <a:endParaRPr kumimoji="1" lang="ja-JP" altLang="en-US" dirty="0"/>
          </a:p>
        </p:txBody>
      </p:sp>
    </p:spTree>
    <p:extLst>
      <p:ext uri="{BB962C8B-B14F-4D97-AF65-F5344CB8AC3E}">
        <p14:creationId xmlns:p14="http://schemas.microsoft.com/office/powerpoint/2010/main" val="23615994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所感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長かったけど読みやすかった</a:t>
            </a:r>
            <a:endParaRPr kumimoji="1" lang="en-US" altLang="ja-JP" dirty="0" smtClean="0"/>
          </a:p>
          <a:p>
            <a:endParaRPr kumimoji="1" lang="en-US" altLang="ja-JP" dirty="0" smtClean="0"/>
          </a:p>
          <a:p>
            <a:r>
              <a:rPr lang="ja-JP" altLang="en-US" dirty="0" smtClean="0"/>
              <a:t>やっぱり予測し</a:t>
            </a:r>
            <a:r>
              <a:rPr lang="ja-JP" altLang="en-US" dirty="0" err="1" smtClean="0"/>
              <a:t>やんと</a:t>
            </a:r>
            <a:r>
              <a:rPr lang="ja-JP" altLang="en-US" dirty="0" smtClean="0"/>
              <a:t>論文ならんなと</a:t>
            </a:r>
            <a:endParaRPr kumimoji="1" lang="ja-JP" altLang="en-US" dirty="0"/>
          </a:p>
        </p:txBody>
      </p:sp>
    </p:spTree>
    <p:extLst>
      <p:ext uri="{BB962C8B-B14F-4D97-AF65-F5344CB8AC3E}">
        <p14:creationId xmlns:p14="http://schemas.microsoft.com/office/powerpoint/2010/main" val="19806354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2816</TotalTime>
  <Words>613</Words>
  <Application>Microsoft Office PowerPoint</Application>
  <PresentationFormat>画面に合わせる (4:3)</PresentationFormat>
  <Paragraphs>91</Paragraphs>
  <Slides>16</Slides>
  <Notes>0</Notes>
  <HiddenSlides>1</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Office ​​テーマ</vt:lpstr>
      <vt:lpstr>Studying High Impact Fix-Inducing Changes</vt:lpstr>
      <vt:lpstr>背景</vt:lpstr>
      <vt:lpstr>先行研究での課題</vt:lpstr>
      <vt:lpstr>影響力の高い変更とは？</vt:lpstr>
      <vt:lpstr>モチベーション</vt:lpstr>
      <vt:lpstr>リサーチクエスチョン</vt:lpstr>
      <vt:lpstr>貢献</vt:lpstr>
      <vt:lpstr>HIFCsの特定</vt:lpstr>
      <vt:lpstr>対象プロジェクト</vt:lpstr>
      <vt:lpstr>HIFCsの予測に用いるメトリクス</vt:lpstr>
      <vt:lpstr>HIFCsの予測に用いるメトリクス</vt:lpstr>
      <vt:lpstr>結果（１）</vt:lpstr>
      <vt:lpstr>結果（２）</vt:lpstr>
      <vt:lpstr>結果（３）</vt:lpstr>
      <vt:lpstr>まとめ</vt:lpstr>
      <vt:lpstr>所感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Studying High Impact Fix-Inducing Changes</dc:title>
  <dc:creator>Yamatani</dc:creator>
  <cp:lastModifiedBy>Yamatani</cp:lastModifiedBy>
  <cp:revision>31</cp:revision>
  <dcterms:created xsi:type="dcterms:W3CDTF">2015-03-30T08:52:45Z</dcterms:created>
  <dcterms:modified xsi:type="dcterms:W3CDTF">2015-04-01T07:48:52Z</dcterms:modified>
</cp:coreProperties>
</file>