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58" r:id="rId4"/>
    <p:sldId id="260" r:id="rId5"/>
    <p:sldId id="27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4" r:id="rId16"/>
    <p:sldId id="275" r:id="rId17"/>
    <p:sldId id="278" r:id="rId18"/>
    <p:sldId id="276" r:id="rId19"/>
    <p:sldId id="277" r:id="rId20"/>
    <p:sldId id="261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5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interSettings" Target="printerSettings/printerSettings1.bin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A83448-A734-D044-A64B-60051C73E198}" type="datetimeFigureOut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17C7D9-8DD8-194E-9E23-D94527FAAE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13636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86A71-E96B-A541-99B2-E201B1CD0B73}" type="datetimeFigureOut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19A50-83DA-574B-95F0-D5994C7C380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168433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Stack overflow</a:t>
            </a:r>
            <a:r>
              <a:rPr kumimoji="1" lang="ja-JP" altLang="en-US" dirty="0" smtClean="0"/>
              <a:t>を分析して</a:t>
            </a:r>
            <a:r>
              <a:rPr kumimoji="1" lang="en-US" altLang="ja-JP" dirty="0" smtClean="0"/>
              <a:t>API issue</a:t>
            </a:r>
            <a:r>
              <a:rPr kumimoji="1" lang="ja-JP" altLang="en-US" dirty="0" smtClean="0"/>
              <a:t>を早急に見つける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分析対象は</a:t>
            </a:r>
            <a:r>
              <a:rPr kumimoji="1" lang="en-US" altLang="ja-JP" dirty="0" smtClean="0"/>
              <a:t>Android</a:t>
            </a:r>
            <a:r>
              <a:rPr kumimoji="1" lang="ja-JP" altLang="en-US" dirty="0" smtClean="0"/>
              <a:t>と</a:t>
            </a:r>
            <a:r>
              <a:rPr kumimoji="1" lang="en-US" altLang="ja-JP" dirty="0" err="1" smtClean="0"/>
              <a:t>iOS</a:t>
            </a:r>
            <a:r>
              <a:rPr kumimoji="1" lang="ja-JP" altLang="en-US" dirty="0" smtClean="0"/>
              <a:t>に関する投稿です．</a:t>
            </a:r>
            <a:endParaRPr kumimoji="1" lang="en-US" altLang="ja-JP" dirty="0" smtClean="0"/>
          </a:p>
          <a:p>
            <a:r>
              <a:rPr kumimoji="1" lang="en-US" altLang="ja-JP" dirty="0" smtClean="0"/>
              <a:t>Android</a:t>
            </a:r>
            <a:r>
              <a:rPr kumimoji="1" lang="ja-JP" altLang="en-US" dirty="0" smtClean="0"/>
              <a:t>と</a:t>
            </a:r>
            <a:r>
              <a:rPr kumimoji="1" lang="en-US" altLang="ja-JP" dirty="0" err="1" smtClean="0"/>
              <a:t>iOS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の多くは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に関する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が多いから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166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Zibran</a:t>
            </a:r>
            <a:r>
              <a:rPr kumimoji="1" lang="ja-JP" altLang="en-US" dirty="0" smtClean="0"/>
              <a:t>によって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に関係のある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の定義がされています．</a:t>
            </a:r>
            <a:endParaRPr kumimoji="1" lang="en-US" altLang="ja-JP" dirty="0" smtClean="0"/>
          </a:p>
          <a:p>
            <a:r>
              <a:rPr kumimoji="1" lang="en-US" altLang="ja-JP" dirty="0" smtClean="0"/>
              <a:t>API correctness : </a:t>
            </a:r>
            <a:r>
              <a:rPr kumimoji="1" lang="ja-JP" altLang="en-US" dirty="0" smtClean="0"/>
              <a:t>挙動の正確性に関する</a:t>
            </a:r>
            <a:r>
              <a:rPr kumimoji="1" lang="en-US" altLang="ja-JP" dirty="0" err="1" smtClean="0"/>
              <a:t>issude</a:t>
            </a:r>
            <a:r>
              <a:rPr kumimoji="1" lang="ja-JP" altLang="en-US" dirty="0" smtClean="0"/>
              <a:t>です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69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これは</a:t>
            </a:r>
            <a:r>
              <a:rPr kumimoji="1" lang="en-US" altLang="ja-JP" dirty="0" smtClean="0"/>
              <a:t>Objective-c</a:t>
            </a:r>
            <a:r>
              <a:rPr kumimoji="1" lang="ja-JP" altLang="en-US" dirty="0" smtClean="0"/>
              <a:t>での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なんですけど，</a:t>
            </a:r>
            <a:endParaRPr kumimoji="1" lang="en-US" altLang="ja-JP" dirty="0" smtClean="0"/>
          </a:p>
          <a:p>
            <a:r>
              <a:rPr kumimoji="1" lang="en-US" altLang="ja-JP" dirty="0" smtClean="0"/>
              <a:t>Double tap</a:t>
            </a:r>
            <a:r>
              <a:rPr kumimoji="1" lang="ja-JP" altLang="en-US" dirty="0" smtClean="0"/>
              <a:t>した時の挙動を制御する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を使用する上で</a:t>
            </a:r>
            <a:endParaRPr kumimoji="1" lang="en-US" altLang="ja-JP" dirty="0" smtClean="0"/>
          </a:p>
          <a:p>
            <a:r>
              <a:rPr kumimoji="1" lang="ja-JP" altLang="en-US" dirty="0" smtClean="0"/>
              <a:t>正確に</a:t>
            </a:r>
            <a:r>
              <a:rPr kumimoji="1" lang="en-US" altLang="ja-JP" dirty="0" smtClean="0"/>
              <a:t>zoom</a:t>
            </a:r>
            <a:r>
              <a:rPr kumimoji="1" lang="ja-JP" altLang="en-US" dirty="0" smtClean="0"/>
              <a:t>できなかったというバグです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903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Memory</a:t>
            </a:r>
            <a:r>
              <a:rPr kumimoji="1" lang="ja-JP" altLang="en-US" dirty="0" smtClean="0"/>
              <a:t>管理についての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6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これも</a:t>
            </a:r>
            <a:r>
              <a:rPr kumimoji="1" lang="en-US" altLang="ja-JP" dirty="0" smtClean="0"/>
              <a:t>objective-c</a:t>
            </a:r>
            <a:r>
              <a:rPr kumimoji="1" lang="ja-JP" altLang="en-US" dirty="0" smtClean="0"/>
              <a:t>での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なんですけど</a:t>
            </a:r>
            <a:endParaRPr kumimoji="1" lang="en-US" altLang="ja-JP" dirty="0" smtClean="0"/>
          </a:p>
          <a:p>
            <a:r>
              <a:rPr kumimoji="1" lang="ja-JP" altLang="en-US" dirty="0" smtClean="0"/>
              <a:t>これは</a:t>
            </a:r>
            <a:r>
              <a:rPr kumimoji="1" lang="en-US" altLang="ja-JP" dirty="0" smtClean="0"/>
              <a:t>web</a:t>
            </a:r>
            <a:r>
              <a:rPr kumimoji="1" lang="ja-JP" altLang="en-US" dirty="0" smtClean="0"/>
              <a:t>ページを</a:t>
            </a:r>
            <a:r>
              <a:rPr kumimoji="1" lang="en-US" altLang="ja-JP" dirty="0" err="1" smtClean="0"/>
              <a:t>ios</a:t>
            </a:r>
            <a:r>
              <a:rPr kumimoji="1" lang="ja-JP" altLang="en-US" dirty="0" smtClean="0"/>
              <a:t>アプリで表示するための</a:t>
            </a:r>
            <a:r>
              <a:rPr kumimoji="1" lang="en-US" altLang="ja-JP" dirty="0" err="1" smtClean="0"/>
              <a:t>Uiwebview</a:t>
            </a:r>
            <a:r>
              <a:rPr kumimoji="1" lang="ja-JP" altLang="en-US" dirty="0" smtClean="0"/>
              <a:t>という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を使用する上で</a:t>
            </a:r>
            <a:endParaRPr kumimoji="1" lang="en-US" altLang="ja-JP" dirty="0" smtClean="0"/>
          </a:p>
          <a:p>
            <a:r>
              <a:rPr kumimoji="1" lang="en-US" altLang="ja-JP" dirty="0" smtClean="0"/>
              <a:t>Memory leak</a:t>
            </a:r>
            <a:r>
              <a:rPr kumimoji="1" lang="ja-JP" altLang="en-US" dirty="0" smtClean="0"/>
              <a:t>が起こったというバグです．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37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692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GPS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を使用する上で</a:t>
            </a:r>
            <a:endParaRPr kumimoji="1" lang="en-US" altLang="ja-JP" dirty="0" smtClean="0"/>
          </a:p>
          <a:p>
            <a:r>
              <a:rPr kumimoji="1" lang="ja-JP" altLang="en-US" dirty="0" smtClean="0"/>
              <a:t>正常に処理せずにエラーが発生したバグです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756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Backward compatibility </a:t>
            </a:r>
            <a:r>
              <a:rPr kumimoji="1" lang="ja-JP" altLang="en-US" dirty="0" smtClean="0"/>
              <a:t>後方互換となっている</a:t>
            </a:r>
            <a:r>
              <a:rPr kumimoji="1" lang="en-US" altLang="ja-JP" dirty="0" smtClean="0"/>
              <a:t>issue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69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80692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より活発でより解決が難しい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への投稿を抽出</a:t>
            </a:r>
            <a:endParaRPr kumimoji="1" lang="en-US" altLang="ja-JP" dirty="0" smtClean="0"/>
          </a:p>
          <a:p>
            <a:r>
              <a:rPr kumimoji="1" lang="ja-JP" altLang="en-US" dirty="0" smtClean="0"/>
              <a:t>経験</a:t>
            </a:r>
            <a:r>
              <a:rPr kumimoji="1" lang="ja-JP" altLang="en-US" dirty="0" smtClean="0"/>
              <a:t>豊富な開発者を</a:t>
            </a:r>
            <a:r>
              <a:rPr kumimoji="1" lang="en-US" altLang="ja-JP" dirty="0" err="1" smtClean="0"/>
              <a:t>broder</a:t>
            </a:r>
            <a:r>
              <a:rPr kumimoji="1" lang="ja-JP" altLang="en-US" dirty="0" smtClean="0"/>
              <a:t>らによって作られた</a:t>
            </a:r>
            <a:r>
              <a:rPr kumimoji="1" lang="en-US" altLang="ja-JP" dirty="0" smtClean="0"/>
              <a:t>bow-tie</a:t>
            </a:r>
            <a:r>
              <a:rPr kumimoji="1" lang="ja-JP" altLang="en-US" dirty="0" smtClean="0"/>
              <a:t>というツールで</a:t>
            </a:r>
            <a:r>
              <a:rPr kumimoji="1" lang="ja-JP" altLang="en-US" dirty="0" smtClean="0"/>
              <a:t>取り出す</a:t>
            </a:r>
            <a:endParaRPr kumimoji="1" lang="en-US" altLang="ja-JP" dirty="0" smtClean="0"/>
          </a:p>
          <a:p>
            <a:r>
              <a:rPr kumimoji="1" lang="ja-JP" altLang="en-US" dirty="0" smtClean="0"/>
              <a:t>経験がない開発者は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に関連のある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を投稿にくいことが分かっているので，経験豊富な開発者が投稿した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に絞っています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48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これは</a:t>
            </a:r>
            <a:r>
              <a:rPr kumimoji="1" lang="en-US" altLang="ja-JP" dirty="0" smtClean="0"/>
              <a:t>Objective-c</a:t>
            </a:r>
            <a:r>
              <a:rPr kumimoji="1" lang="ja-JP" altLang="en-US" dirty="0" smtClean="0"/>
              <a:t>での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なんですけど，</a:t>
            </a:r>
            <a:endParaRPr kumimoji="1" lang="en-US" altLang="ja-JP" dirty="0" smtClean="0"/>
          </a:p>
          <a:p>
            <a:r>
              <a:rPr kumimoji="1" lang="en-US" altLang="ja-JP" dirty="0" smtClean="0"/>
              <a:t>Double tap</a:t>
            </a:r>
            <a:r>
              <a:rPr kumimoji="1" lang="ja-JP" altLang="en-US" dirty="0" smtClean="0"/>
              <a:t>した時の挙動を制御する</a:t>
            </a:r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を使用する上で</a:t>
            </a:r>
            <a:endParaRPr kumimoji="1" lang="en-US" altLang="ja-JP" dirty="0" smtClean="0"/>
          </a:p>
          <a:p>
            <a:r>
              <a:rPr kumimoji="1" lang="ja-JP" altLang="en-US" dirty="0" smtClean="0"/>
              <a:t>正確に</a:t>
            </a:r>
            <a:r>
              <a:rPr kumimoji="1" lang="en-US" altLang="ja-JP" dirty="0" smtClean="0"/>
              <a:t>zoom</a:t>
            </a:r>
            <a:r>
              <a:rPr kumimoji="1" lang="ja-JP" altLang="en-US" dirty="0" smtClean="0"/>
              <a:t>できなかったというバグです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9030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経験豊富な開発者を</a:t>
            </a:r>
            <a:r>
              <a:rPr kumimoji="1" lang="en-US" altLang="ja-JP" dirty="0" err="1" smtClean="0"/>
              <a:t>broder</a:t>
            </a:r>
            <a:r>
              <a:rPr kumimoji="1" lang="ja-JP" altLang="en-US" dirty="0" smtClean="0"/>
              <a:t>らによって作られた</a:t>
            </a:r>
            <a:r>
              <a:rPr kumimoji="1" lang="en-US" altLang="ja-JP" dirty="0" smtClean="0"/>
              <a:t>bow-tie</a:t>
            </a:r>
            <a:r>
              <a:rPr kumimoji="1" lang="ja-JP" altLang="en-US" dirty="0" smtClean="0"/>
              <a:t>というツールで取り出す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19A50-83DA-574B-95F0-D5994C7C380D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48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10A87-9E1E-4940-A71F-43F5CCC7BC42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2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273F1-527E-894E-9D0E-D5732F99D911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764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8A2E-6B67-554C-81FD-9647AACE4637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509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CC96E-66C2-8B48-A3B8-B530F079433A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25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FF747-989B-6840-B753-2F2B6C3D01CE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1046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5054B-F2F2-034A-8F60-3EE975023C34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580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141F-8928-0B49-BA07-D92AFB282995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445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E232D-1958-004B-9CD6-E58985779A8A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2215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FF826-BFD3-C24B-B671-283CA946708F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0240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CE319-0D0E-0042-A75D-9C8AE45565AE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67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C0842-7B3F-A24D-A25D-E9601EC22041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270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EE3D21-FBC9-7648-8347-A817D7F23DAF}" type="datetime1">
              <a:rPr kumimoji="1" lang="ja-JP" altLang="en-US" smtClean="0"/>
              <a:t>15/07/06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2FF2B-204D-FD4F-8DC1-42FEDFFD66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651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Recommending Posts Concerning API Issues in Developer Q&amp;A Sites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en-US" altLang="ja-JP" dirty="0" smtClean="0"/>
              <a:t>MSR</a:t>
            </a:r>
            <a:r>
              <a:rPr kumimoji="1" lang="en-US" altLang="ja-JP" dirty="0" smtClean="0"/>
              <a:t>2015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lang="en-US" altLang="ja-JP" dirty="0" smtClean="0"/>
              <a:t>Wei Wang, </a:t>
            </a:r>
            <a:r>
              <a:rPr lang="en-US" altLang="ja-JP" dirty="0" err="1" smtClean="0"/>
              <a:t>Haroon</a:t>
            </a:r>
            <a:r>
              <a:rPr lang="en-US" altLang="ja-JP" dirty="0" smtClean="0"/>
              <a:t> </a:t>
            </a:r>
            <a:r>
              <a:rPr lang="en-US" altLang="ja-JP" dirty="0" err="1" smtClean="0"/>
              <a:t>Mlik</a:t>
            </a:r>
            <a:r>
              <a:rPr lang="en-US" altLang="ja-JP" dirty="0" smtClean="0"/>
              <a:t> </a:t>
            </a:r>
          </a:p>
          <a:p>
            <a:r>
              <a:rPr lang="en-US" altLang="ja-JP" dirty="0" smtClean="0"/>
              <a:t>Michael W Godfrey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724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背景と問題点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現在，数多くのアプリケーションで</a:t>
            </a:r>
            <a:r>
              <a:rPr lang="en-US" altLang="ja-JP" dirty="0" smtClean="0"/>
              <a:t>API</a:t>
            </a:r>
            <a:r>
              <a:rPr lang="ja-JP" altLang="en-US" dirty="0" smtClean="0"/>
              <a:t>が使用されている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API 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を早急に見つける必要がある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/>
              <a:t>API issue</a:t>
            </a:r>
            <a:r>
              <a:rPr kumimoji="1" lang="ja-JP" altLang="en-US" dirty="0" smtClean="0"/>
              <a:t>は</a:t>
            </a:r>
            <a:r>
              <a:rPr kumimoji="1" lang="en-US" altLang="ja-JP" dirty="0" smtClean="0"/>
              <a:t>Q&amp;A Site</a:t>
            </a:r>
            <a:r>
              <a:rPr kumimoji="1" lang="ja-JP" altLang="en-US" dirty="0" smtClean="0"/>
              <a:t>に数多く報告されている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975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Stack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Overflow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Q&amp;A Site</a:t>
            </a:r>
            <a:r>
              <a:rPr kumimoji="1" lang="ja-JP" altLang="en-US" dirty="0" smtClean="0"/>
              <a:t>の一種</a:t>
            </a:r>
            <a:endParaRPr kumimoji="1" lang="en-US" altLang="ja-JP" dirty="0" smtClean="0"/>
          </a:p>
          <a:p>
            <a:r>
              <a:rPr kumimoji="1" lang="en-US" altLang="ja-JP" dirty="0" smtClean="0"/>
              <a:t>100</a:t>
            </a:r>
            <a:r>
              <a:rPr kumimoji="1" lang="ja-JP" altLang="en-US" dirty="0" smtClean="0"/>
              <a:t>万人以上の開発者をユーザとして保有</a:t>
            </a:r>
            <a:endParaRPr kumimoji="1" lang="en-US" altLang="ja-JP" dirty="0" smtClean="0"/>
          </a:p>
          <a:p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に関する</a:t>
            </a:r>
            <a:r>
              <a:rPr kumimoji="1" lang="en-US" altLang="ja-JP" dirty="0" smtClean="0"/>
              <a:t>Q&amp;A</a:t>
            </a:r>
            <a:r>
              <a:rPr kumimoji="1" lang="ja-JP" altLang="en-US" dirty="0" smtClean="0"/>
              <a:t>や討論数多く存在</a:t>
            </a:r>
            <a:endParaRPr lang="en-US" altLang="ja-JP" dirty="0"/>
          </a:p>
          <a:p>
            <a:r>
              <a:rPr lang="en-US" altLang="en-US" dirty="0" smtClean="0"/>
              <a:t>Android, </a:t>
            </a:r>
            <a:r>
              <a:rPr lang="en-US" altLang="en-US" dirty="0" err="1" smtClean="0"/>
              <a:t>iOS</a:t>
            </a:r>
            <a:r>
              <a:rPr lang="ja-JP" altLang="en-US" dirty="0" smtClean="0"/>
              <a:t>に関する投稿も数多く存在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角丸四角形 4"/>
          <p:cNvSpPr/>
          <p:nvPr/>
        </p:nvSpPr>
        <p:spPr>
          <a:xfrm>
            <a:off x="457200" y="4601882"/>
            <a:ext cx="8229599" cy="152428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8575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/>
              <a:t>目的</a:t>
            </a:r>
            <a:r>
              <a:rPr kumimoji="1" lang="en-US" altLang="ja-JP" sz="2800" dirty="0" smtClean="0"/>
              <a:t> : Stack Overflow</a:t>
            </a:r>
            <a:r>
              <a:rPr kumimoji="1" lang="ja-JP" altLang="en-US" sz="2800" dirty="0" smtClean="0"/>
              <a:t>から</a:t>
            </a:r>
            <a:endParaRPr kumimoji="1" lang="en-US" altLang="ja-JP" sz="2800" dirty="0" smtClean="0"/>
          </a:p>
          <a:p>
            <a:pPr algn="ctr"/>
            <a:r>
              <a:rPr kumimoji="1" lang="en-US" altLang="ja-JP" sz="2800" dirty="0" smtClean="0"/>
              <a:t>Android, </a:t>
            </a:r>
            <a:r>
              <a:rPr kumimoji="1" lang="en-US" altLang="ja-JP" sz="2800" dirty="0" err="1" smtClean="0"/>
              <a:t>iOS</a:t>
            </a:r>
            <a:r>
              <a:rPr kumimoji="1" lang="ja-JP" altLang="en-US" sz="2800" dirty="0" smtClean="0"/>
              <a:t>の</a:t>
            </a:r>
            <a:r>
              <a:rPr kumimoji="1" lang="en-US" altLang="ja-JP" sz="2800" dirty="0" smtClean="0"/>
              <a:t>API</a:t>
            </a:r>
            <a:r>
              <a:rPr kumimoji="1" lang="ja-JP" altLang="en-US" sz="2800" dirty="0" smtClean="0"/>
              <a:t>に関する</a:t>
            </a:r>
            <a:r>
              <a:rPr kumimoji="1" lang="en-US" altLang="ja-JP" sz="2800" dirty="0" smtClean="0"/>
              <a:t>issue</a:t>
            </a:r>
            <a:r>
              <a:rPr kumimoji="1" lang="ja-JP" altLang="en-US" sz="2800" dirty="0" smtClean="0"/>
              <a:t>への投稿の</a:t>
            </a:r>
            <a:r>
              <a:rPr kumimoji="1" lang="ja-JP" altLang="en-US" sz="2800" dirty="0" smtClean="0"/>
              <a:t>抽出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94215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API </a:t>
            </a:r>
            <a:r>
              <a:rPr lang="en-US" altLang="en-US" dirty="0" err="1" smtClean="0"/>
              <a:t>issueの定義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API correctness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/>
              <a:t>m</a:t>
            </a:r>
            <a:r>
              <a:rPr kumimoji="1" lang="en-US" altLang="ja-JP" dirty="0" smtClean="0"/>
              <a:t>emory management issue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/>
              <a:t>m</a:t>
            </a:r>
            <a:r>
              <a:rPr lang="en-US" altLang="ja-JP" dirty="0" smtClean="0"/>
              <a:t>issing error handling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Backward compatibility issue</a:t>
            </a:r>
          </a:p>
          <a:p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en-US" altLang="ja-JP" dirty="0" smtClean="0"/>
              <a:t>ack of proper API documentation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38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5" name="図 4" descr="スクリーンショット 2015-06-30 23.08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9144000" cy="5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177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の定義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API correctness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/>
              <a:t>m</a:t>
            </a:r>
            <a:r>
              <a:rPr kumimoji="1" lang="en-US" altLang="ja-JP" dirty="0" smtClean="0"/>
              <a:t>emory management issue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/>
              <a:t>m</a:t>
            </a:r>
            <a:r>
              <a:rPr lang="en-US" altLang="ja-JP" dirty="0" smtClean="0"/>
              <a:t>issing error handling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Backward compatibility issue</a:t>
            </a:r>
          </a:p>
          <a:p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en-US" altLang="ja-JP" dirty="0" smtClean="0"/>
              <a:t>ack of proper API documentation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7159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5" name="図 4" descr="スクリーンショット 2015-06-30 23.11.0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600"/>
            <a:ext cx="9144000" cy="614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22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API</a:t>
            </a:r>
            <a:r>
              <a:rPr lang="ja-JP" altLang="en-US" dirty="0"/>
              <a:t> </a:t>
            </a:r>
            <a:r>
              <a:rPr lang="en-US" altLang="ja-JP" dirty="0"/>
              <a:t>issue</a:t>
            </a:r>
            <a:r>
              <a:rPr lang="ja-JP" altLang="en-US" dirty="0"/>
              <a:t>の定義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API correctness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/>
              <a:t>m</a:t>
            </a:r>
            <a:r>
              <a:rPr kumimoji="1" lang="en-US" altLang="ja-JP" dirty="0" smtClean="0"/>
              <a:t>emory management issue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/>
              <a:t>m</a:t>
            </a:r>
            <a:r>
              <a:rPr lang="en-US" altLang="ja-JP" dirty="0" smtClean="0"/>
              <a:t>issing error handling</a:t>
            </a:r>
          </a:p>
          <a:p>
            <a:endParaRPr kumimoji="1" lang="en-US" altLang="ja-JP" dirty="0"/>
          </a:p>
          <a:p>
            <a:r>
              <a:rPr lang="en-US" altLang="ja-JP" dirty="0" smtClean="0"/>
              <a:t>Backward compatibility issue</a:t>
            </a:r>
          </a:p>
          <a:p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en-US" altLang="ja-JP" dirty="0" smtClean="0"/>
              <a:t>ack of proper API documentation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72361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5" name="図 4" descr="スクリーンショット 2015-06-30 23.17.5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6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98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API</a:t>
            </a:r>
            <a:r>
              <a:rPr lang="ja-JP" altLang="en-US" dirty="0"/>
              <a:t> </a:t>
            </a:r>
            <a:r>
              <a:rPr lang="en-US" altLang="ja-JP" dirty="0"/>
              <a:t>issue</a:t>
            </a:r>
            <a:r>
              <a:rPr lang="ja-JP" altLang="en-US" dirty="0"/>
              <a:t>の定義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API correctness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/>
              <a:t>m</a:t>
            </a:r>
            <a:r>
              <a:rPr kumimoji="1" lang="en-US" altLang="ja-JP" dirty="0" smtClean="0"/>
              <a:t>emory management issue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/>
              <a:t>m</a:t>
            </a:r>
            <a:r>
              <a:rPr lang="en-US" altLang="ja-JP" dirty="0" smtClean="0"/>
              <a:t>issing error handling</a:t>
            </a:r>
          </a:p>
          <a:p>
            <a:endParaRPr kumimoji="1" lang="en-US" altLang="ja-JP" dirty="0"/>
          </a:p>
          <a:p>
            <a:r>
              <a:rPr lang="en-US" altLang="ja-JP" dirty="0"/>
              <a:t>b</a:t>
            </a:r>
            <a:r>
              <a:rPr lang="en-US" altLang="ja-JP" dirty="0" smtClean="0"/>
              <a:t>ackward compatibility issue</a:t>
            </a:r>
          </a:p>
          <a:p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en-US" altLang="ja-JP" dirty="0" smtClean="0"/>
              <a:t>ack of proper API documentation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99948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5" name="図 4" descr="スクリーンショット 2015-07-01 5.13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400"/>
            <a:ext cx="9144000" cy="6043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46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API</a:t>
            </a:r>
            <a:r>
              <a:rPr lang="ja-JP" altLang="en-US" dirty="0"/>
              <a:t> </a:t>
            </a:r>
            <a:r>
              <a:rPr lang="en-US" altLang="ja-JP" dirty="0"/>
              <a:t>issue</a:t>
            </a:r>
            <a:r>
              <a:rPr lang="ja-JP" altLang="en-US" dirty="0"/>
              <a:t>の定義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API correctness</a:t>
            </a:r>
          </a:p>
          <a:p>
            <a:pPr marL="457200" lvl="1" indent="0">
              <a:buNone/>
            </a:pPr>
            <a:endParaRPr lang="en-US" altLang="ja-JP" dirty="0" smtClean="0"/>
          </a:p>
          <a:p>
            <a:r>
              <a:rPr lang="en-US" altLang="ja-JP" dirty="0"/>
              <a:t>m</a:t>
            </a:r>
            <a:r>
              <a:rPr kumimoji="1" lang="en-US" altLang="ja-JP" dirty="0" smtClean="0"/>
              <a:t>emory management issue</a:t>
            </a:r>
          </a:p>
          <a:p>
            <a:pPr lvl="1"/>
            <a:endParaRPr kumimoji="1" lang="en-US" altLang="ja-JP" dirty="0" smtClean="0"/>
          </a:p>
          <a:p>
            <a:r>
              <a:rPr lang="en-US" altLang="ja-JP" dirty="0"/>
              <a:t>m</a:t>
            </a:r>
            <a:r>
              <a:rPr lang="en-US" altLang="ja-JP" dirty="0" smtClean="0"/>
              <a:t>issing error handling</a:t>
            </a:r>
          </a:p>
          <a:p>
            <a:endParaRPr kumimoji="1" lang="en-US" altLang="ja-JP" dirty="0"/>
          </a:p>
          <a:p>
            <a:r>
              <a:rPr lang="en-US" altLang="ja-JP" dirty="0"/>
              <a:t>b</a:t>
            </a:r>
            <a:r>
              <a:rPr lang="en-US" altLang="ja-JP" dirty="0" smtClean="0"/>
              <a:t>ackward compatibility issue</a:t>
            </a:r>
          </a:p>
          <a:p>
            <a:endParaRPr kumimoji="1" lang="en-US" altLang="ja-JP" dirty="0"/>
          </a:p>
          <a:p>
            <a:r>
              <a:rPr lang="en-US" altLang="ja-JP" dirty="0"/>
              <a:t>l</a:t>
            </a:r>
            <a:r>
              <a:rPr lang="en-US" altLang="ja-JP" dirty="0" smtClean="0"/>
              <a:t>ack of proper API documentation</a:t>
            </a:r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9962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5" name="図 4" descr="スクリーンショット 2015-07-01 5.42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7600"/>
            <a:ext cx="9144000" cy="207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170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投稿の</a:t>
            </a:r>
            <a:r>
              <a:rPr kumimoji="1" lang="ja-JP" altLang="en-US" dirty="0" smtClean="0"/>
              <a:t>抽出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en-US" altLang="en-US" dirty="0" smtClean="0"/>
              <a:t>Experts Identification</a:t>
            </a:r>
          </a:p>
          <a:p>
            <a:pPr lvl="1"/>
            <a:r>
              <a:rPr lang="ja-JP" altLang="en-US" sz="2400" dirty="0" smtClean="0"/>
              <a:t>経験豊富な開発者を取り出す</a:t>
            </a:r>
            <a:endParaRPr lang="en-US" altLang="ja-JP" sz="2400" dirty="0" smtClean="0"/>
          </a:p>
          <a:p>
            <a:r>
              <a:rPr lang="en-US" altLang="en-US" dirty="0" smtClean="0"/>
              <a:t>Dimension </a:t>
            </a:r>
            <a:r>
              <a:rPr lang="en-US" altLang="en-US" dirty="0" smtClean="0"/>
              <a:t>Reduction</a:t>
            </a:r>
          </a:p>
          <a:p>
            <a:pPr lvl="1"/>
            <a:r>
              <a:rPr lang="ja-JP" altLang="en-US" sz="2400" dirty="0" smtClean="0"/>
              <a:t>数多くの</a:t>
            </a:r>
            <a:r>
              <a:rPr lang="en-US" altLang="ja-JP" sz="2400" dirty="0" smtClean="0"/>
              <a:t>issue</a:t>
            </a:r>
            <a:r>
              <a:rPr lang="ja-JP" altLang="en-US" sz="2400" dirty="0" smtClean="0"/>
              <a:t>が存在するので分析対象を狭める</a:t>
            </a:r>
            <a:endParaRPr lang="en-US" altLang="ja-JP" sz="2400" dirty="0" smtClean="0"/>
          </a:p>
          <a:p>
            <a:pPr lvl="1"/>
            <a:endParaRPr lang="en-US" altLang="ja-JP" sz="24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5" name="図 4" descr="スクリーンショット 2015-07-01 15.30.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0" y="1284422"/>
            <a:ext cx="7777471" cy="1240660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2330825" y="2404995"/>
            <a:ext cx="343647" cy="328706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457200" y="1605318"/>
            <a:ext cx="8229600" cy="5121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Post Selection</a:t>
            </a:r>
          </a:p>
          <a:p>
            <a:pPr lvl="1"/>
            <a:r>
              <a:rPr lang="en-US" altLang="ja-JP" dirty="0" smtClean="0"/>
              <a:t>API</a:t>
            </a:r>
            <a:r>
              <a:rPr lang="ja-JP" altLang="en-US" dirty="0" smtClean="0"/>
              <a:t>に関連のある</a:t>
            </a:r>
            <a:r>
              <a:rPr lang="en-US" altLang="ja-JP" dirty="0" smtClean="0"/>
              <a:t>question</a:t>
            </a:r>
            <a:r>
              <a:rPr lang="ja-JP" altLang="en-US" dirty="0" smtClean="0"/>
              <a:t>の抽出</a:t>
            </a:r>
            <a:endParaRPr lang="en-US" altLang="ja-JP" dirty="0" smtClean="0"/>
          </a:p>
          <a:p>
            <a:r>
              <a:rPr lang="ja-JP" altLang="ja-JP" dirty="0" smtClean="0"/>
              <a:t>R</a:t>
            </a:r>
            <a:r>
              <a:rPr lang="en-US" altLang="ja-JP" dirty="0" err="1" smtClean="0"/>
              <a:t>anking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解決する難易度でソート</a:t>
            </a:r>
            <a:endParaRPr lang="en-US" altLang="ja-JP" dirty="0" smtClean="0"/>
          </a:p>
          <a:p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944142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22222E-6 L 0.14132 -2.22222E-6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32 2.96296E-6 L 0.27587 0.00023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7587 0.00023 L 0.4059 0.00046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6" grpId="1" animBg="1"/>
      <p:bldP spid="6" grpId="2" animBg="1"/>
      <p:bldP spid="6" grpId="3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評価</a:t>
            </a:r>
            <a:r>
              <a:rPr kumimoji="1" lang="en-US" altLang="ja-JP" dirty="0" smtClean="0"/>
              <a:t>(1)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15</a:t>
            </a:fld>
            <a:endParaRPr kumimoji="1" lang="ja-JP" altLang="en-US"/>
          </a:p>
        </p:txBody>
      </p:sp>
      <p:pic>
        <p:nvPicPr>
          <p:cNvPr id="5" name="図 4" descr="スクリーンショット 2015-07-02 23.23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7252"/>
            <a:ext cx="8229600" cy="4249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442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評価</a:t>
            </a:r>
            <a:r>
              <a:rPr kumimoji="1" lang="en-US" altLang="ja-JP" dirty="0" smtClean="0"/>
              <a:t>(2)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16</a:t>
            </a:fld>
            <a:endParaRPr kumimoji="1" lang="ja-JP" altLang="en-US"/>
          </a:p>
        </p:txBody>
      </p:sp>
      <p:pic>
        <p:nvPicPr>
          <p:cNvPr id="5" name="図 4" descr="スクリーンショット 2015-07-03 13.25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86" y="1417638"/>
            <a:ext cx="6565153" cy="4833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22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評価</a:t>
            </a:r>
            <a:r>
              <a:rPr kumimoji="1" lang="en-US" altLang="ja-JP" dirty="0" smtClean="0"/>
              <a:t>(3)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17</a:t>
            </a:fld>
            <a:endParaRPr kumimoji="1" lang="ja-JP" altLang="en-US"/>
          </a:p>
        </p:txBody>
      </p:sp>
      <p:pic>
        <p:nvPicPr>
          <p:cNvPr id="5" name="図 4" descr="スクリーンショット 2015-07-06 12.41.3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42" y="1417637"/>
            <a:ext cx="6546647" cy="480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256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評価</a:t>
            </a:r>
            <a:r>
              <a:rPr kumimoji="1" lang="en-US" altLang="ja-JP" dirty="0" smtClean="0"/>
              <a:t>(</a:t>
            </a:r>
            <a:r>
              <a:rPr kumimoji="1" lang="en-US" altLang="ja-JP" dirty="0" smtClean="0"/>
              <a:t>4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18</a:t>
            </a:fld>
            <a:endParaRPr kumimoji="1" lang="ja-JP" altLang="en-US"/>
          </a:p>
        </p:txBody>
      </p:sp>
      <p:pic>
        <p:nvPicPr>
          <p:cNvPr id="5" name="図 4" descr="スクリーンショット 2015-07-03 17.17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671" y="1417638"/>
            <a:ext cx="6281271" cy="504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219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Stack Overflow</a:t>
            </a:r>
            <a:r>
              <a:rPr lang="ja-JP" altLang="en-US" dirty="0" smtClean="0"/>
              <a:t>には</a:t>
            </a:r>
            <a:r>
              <a:rPr lang="en-US" altLang="ja-JP" dirty="0" smtClean="0"/>
              <a:t>ASF</a:t>
            </a:r>
            <a:r>
              <a:rPr lang="ja-JP" altLang="en-US" dirty="0" smtClean="0"/>
              <a:t>にある</a:t>
            </a:r>
            <a:r>
              <a:rPr kumimoji="1" lang="en-US" altLang="ja-JP" dirty="0" smtClean="0"/>
              <a:t>Priority</a:t>
            </a:r>
            <a:r>
              <a:rPr kumimoji="1" lang="ja-JP" altLang="en-US" dirty="0" smtClean="0"/>
              <a:t>や</a:t>
            </a:r>
            <a:r>
              <a:rPr lang="en-US" altLang="ja-JP" dirty="0" smtClean="0"/>
              <a:t>Severity</a:t>
            </a:r>
            <a:r>
              <a:rPr lang="ja-JP" altLang="en-US" dirty="0" smtClean="0"/>
              <a:t>がないのでデベロッパーにとって不便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en-US" altLang="ja-JP" dirty="0" smtClean="0"/>
              <a:t>Stack Overflow</a:t>
            </a:r>
            <a:r>
              <a:rPr lang="ja-JP" altLang="en-US" dirty="0" smtClean="0"/>
              <a:t>のタグの一つに「</a:t>
            </a:r>
            <a:r>
              <a:rPr lang="en-US" altLang="ja-JP" dirty="0" err="1" smtClean="0"/>
              <a:t>api</a:t>
            </a:r>
            <a:r>
              <a:rPr lang="ja-JP" altLang="en-US" dirty="0" smtClean="0"/>
              <a:t>」があるので，この研究に意味があるのか？</a:t>
            </a:r>
            <a:endParaRPr lang="en-US" altLang="ja-JP" dirty="0" smtClean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511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20</a:t>
            </a:fld>
            <a:endParaRPr kumimoji="1" lang="ja-JP" altLang="en-US"/>
          </a:p>
        </p:txBody>
      </p:sp>
      <p:pic>
        <p:nvPicPr>
          <p:cNvPr id="5" name="図 4" descr="スクリーンショット 2015-06-30 23.08.1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0100"/>
            <a:ext cx="9144000" cy="52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37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API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Issue</a:t>
            </a:r>
            <a:r>
              <a:rPr kumimoji="1" lang="ja-JP" altLang="en-US" dirty="0" smtClean="0"/>
              <a:t>の抽出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Post Selection</a:t>
            </a:r>
          </a:p>
          <a:p>
            <a:pPr lvl="1"/>
            <a:r>
              <a:rPr lang="en-US" altLang="ja-JP" dirty="0" smtClean="0"/>
              <a:t>API</a:t>
            </a:r>
            <a:r>
              <a:rPr lang="ja-JP" altLang="en-US" dirty="0" smtClean="0"/>
              <a:t>に関連のある</a:t>
            </a:r>
            <a:r>
              <a:rPr lang="en-US" altLang="ja-JP" dirty="0" smtClean="0"/>
              <a:t>question</a:t>
            </a:r>
            <a:r>
              <a:rPr lang="ja-JP" altLang="en-US" dirty="0" smtClean="0"/>
              <a:t>の抽出</a:t>
            </a:r>
            <a:endParaRPr lang="en-US" altLang="ja-JP" dirty="0" smtClean="0"/>
          </a:p>
          <a:p>
            <a:r>
              <a:rPr lang="ja-JP" altLang="ja-JP" dirty="0" smtClean="0"/>
              <a:t>R</a:t>
            </a:r>
            <a:r>
              <a:rPr lang="en-US" altLang="ja-JP" dirty="0" err="1" smtClean="0"/>
              <a:t>anking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解決する難易度でソート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21</a:t>
            </a:fld>
            <a:endParaRPr kumimoji="1" lang="ja-JP" altLang="en-US"/>
          </a:p>
        </p:txBody>
      </p:sp>
      <p:pic>
        <p:nvPicPr>
          <p:cNvPr id="5" name="図 4" descr="スクリーンショット 2015-07-01 15.30.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40" y="1284422"/>
            <a:ext cx="7777471" cy="1240660"/>
          </a:xfrm>
          <a:prstGeom prst="rect">
            <a:avLst/>
          </a:prstGeom>
        </p:spPr>
      </p:pic>
      <p:sp>
        <p:nvSpPr>
          <p:cNvPr id="6" name="円/楕円 5"/>
          <p:cNvSpPr/>
          <p:nvPr/>
        </p:nvSpPr>
        <p:spPr>
          <a:xfrm>
            <a:off x="4826002" y="2404995"/>
            <a:ext cx="343647" cy="328706"/>
          </a:xfrm>
          <a:prstGeom prst="ellipse">
            <a:avLst/>
          </a:prstGeom>
          <a:solidFill>
            <a:srgbClr val="FF66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0221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6.66667E-6 L 0.13403 0.00231 " pathEditMode="relative" ptsTypes="AA"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Post Selection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20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ja-JP" dirty="0" smtClean="0"/>
              <a:t>R</a:t>
            </a:r>
            <a:r>
              <a:rPr lang="en-US" altLang="ja-JP" dirty="0" err="1" smtClean="0"/>
              <a:t>anking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各</a:t>
            </a:r>
            <a:r>
              <a:rPr lang="en-US" altLang="ja-JP" dirty="0" smtClean="0"/>
              <a:t>q</a:t>
            </a:r>
            <a:r>
              <a:rPr kumimoji="1" lang="en-US" altLang="ja-JP" dirty="0" smtClean="0"/>
              <a:t>uestion</a:t>
            </a:r>
            <a:r>
              <a:rPr kumimoji="1" lang="ja-JP" altLang="en-US" dirty="0" smtClean="0"/>
              <a:t>に対して</a:t>
            </a:r>
            <a:r>
              <a:rPr kumimoji="1" lang="en-US" altLang="ja-JP" dirty="0" smtClean="0"/>
              <a:t>Questions Score(QS)</a:t>
            </a:r>
            <a:r>
              <a:rPr kumimoji="1" lang="ja-JP" altLang="en-US" dirty="0" smtClean="0"/>
              <a:t>を算出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QS = Ps + </a:t>
            </a:r>
            <a:r>
              <a:rPr lang="en-US" altLang="ja-JP" dirty="0" err="1" smtClean="0"/>
              <a:t>Ms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Ps : </a:t>
            </a:r>
          </a:p>
          <a:p>
            <a:pPr lvl="1"/>
            <a:r>
              <a:rPr lang="en-US" altLang="ja-JP" dirty="0" err="1" smtClean="0"/>
              <a:t>Ms</a:t>
            </a:r>
            <a:r>
              <a:rPr lang="en-US" altLang="ja-JP" smtClean="0"/>
              <a:t> :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52FF2B-204D-FD4F-8DC1-42FEDFFD669A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698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4693</TotalTime>
  <Words>671</Words>
  <Application>Microsoft Macintosh PowerPoint</Application>
  <PresentationFormat>画面に合わせる (4:3)</PresentationFormat>
  <Paragraphs>159</Paragraphs>
  <Slides>23</Slides>
  <Notes>12</Notes>
  <HiddenSlides>4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23</vt:i4>
      </vt:variant>
    </vt:vector>
  </HeadingPairs>
  <TitlesOfParts>
    <vt:vector size="24" baseType="lpstr">
      <vt:lpstr>ホワイト</vt:lpstr>
      <vt:lpstr>Recommending Posts Concerning API Issues in Developer Q&amp;A Sites</vt:lpstr>
      <vt:lpstr>背景と問題点</vt:lpstr>
      <vt:lpstr>Stack Overflow</vt:lpstr>
      <vt:lpstr>API issueの定義</vt:lpstr>
      <vt:lpstr>PowerPoint プレゼンテーション</vt:lpstr>
      <vt:lpstr>API issueの定義</vt:lpstr>
      <vt:lpstr>PowerPoint プレゼンテーション</vt:lpstr>
      <vt:lpstr>API issueの定義</vt:lpstr>
      <vt:lpstr>PowerPoint プレゼンテーション</vt:lpstr>
      <vt:lpstr>API issueの定義</vt:lpstr>
      <vt:lpstr>PowerPoint プレゼンテーション</vt:lpstr>
      <vt:lpstr>API issueの定義</vt:lpstr>
      <vt:lpstr>PowerPoint プレゼンテーション</vt:lpstr>
      <vt:lpstr>投稿の抽出</vt:lpstr>
      <vt:lpstr>評価(1)</vt:lpstr>
      <vt:lpstr>評価(2)</vt:lpstr>
      <vt:lpstr>評価(3)</vt:lpstr>
      <vt:lpstr>評価(4)</vt:lpstr>
      <vt:lpstr>所感</vt:lpstr>
      <vt:lpstr>PowerPoint プレゼンテーション</vt:lpstr>
      <vt:lpstr>API Issueの抽出</vt:lpstr>
      <vt:lpstr>Post Selection</vt:lpstr>
      <vt:lpstr>Ranking</vt:lpstr>
    </vt:vector>
  </TitlesOfParts>
  <Company>wakayama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Posts Concerning API Issues in Developer Q&amp;A Sites</dc:title>
  <dc:creator>maeda yoshiya</dc:creator>
  <cp:lastModifiedBy>maeda yoshiya</cp:lastModifiedBy>
  <cp:revision>50</cp:revision>
  <dcterms:created xsi:type="dcterms:W3CDTF">2015-06-30T09:02:03Z</dcterms:created>
  <dcterms:modified xsi:type="dcterms:W3CDTF">2015-07-07T07:01:09Z</dcterms:modified>
</cp:coreProperties>
</file>