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66" d="100"/>
          <a:sy n="66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B14B12-0137-4484-A7E0-F99906B63C70}" type="datetimeFigureOut">
              <a:rPr kumimoji="1" lang="ja-JP" altLang="en-US" smtClean="0"/>
              <a:t>2015/3/4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D505FA-E618-4257-A5D7-631AE68385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688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6093296"/>
            <a:ext cx="9144000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2283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+mj-ea"/>
                <a:ea typeface="+mj-ea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24536"/>
          </a:xfrm>
        </p:spPr>
        <p:txBody>
          <a:bodyPr>
            <a:normAutofit/>
          </a:bodyPr>
          <a:lstStyle>
            <a:lvl1pPr algn="just">
              <a:defRPr sz="2800">
                <a:latin typeface="+mn-ea"/>
                <a:ea typeface="+mn-ea"/>
              </a:defRPr>
            </a:lvl1pPr>
            <a:lvl2pPr algn="just">
              <a:defRPr sz="2600">
                <a:latin typeface="+mn-ea"/>
                <a:ea typeface="+mn-ea"/>
              </a:defRPr>
            </a:lvl2pPr>
            <a:lvl3pPr algn="just">
              <a:defRPr sz="2400">
                <a:latin typeface="+mn-ea"/>
                <a:ea typeface="+mn-ea"/>
              </a:defRPr>
            </a:lvl3pPr>
            <a:lvl4pPr algn="just">
              <a:defRPr sz="2200">
                <a:latin typeface="+mn-ea"/>
                <a:ea typeface="+mn-ea"/>
              </a:defRPr>
            </a:lvl4pPr>
            <a:lvl5pPr algn="just">
              <a:defRPr sz="2000"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251520" y="6597352"/>
            <a:ext cx="1296144" cy="275043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fld id="{CB69B5B5-C621-4867-9046-672D5181E871}" type="datetime1">
              <a:rPr kumimoji="1" lang="ja-JP" altLang="en-US" smtClean="0"/>
              <a:t>2015/3/4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1763688" y="6597352"/>
            <a:ext cx="6048672" cy="2606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100392" y="6597352"/>
            <a:ext cx="770301" cy="2606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fld id="{94525E40-BC38-41B3-BEA7-1E49712CD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6065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0FC3-48A6-4E00-8DEC-76E4EAB8F4A9}" type="datetime1">
              <a:rPr kumimoji="1" lang="ja-JP" altLang="en-US" smtClean="0"/>
              <a:t>2015/3/4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299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66AF3-9DA0-4217-9FBA-ACEE5545C946}" type="datetime1">
              <a:rPr kumimoji="1" lang="ja-JP" altLang="en-US" smtClean="0"/>
              <a:t>2015/3/4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999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DBD0D-1DDF-44D7-8B9E-FDB7687FB1E3}" type="datetime1">
              <a:rPr kumimoji="1" lang="ja-JP" altLang="en-US" smtClean="0"/>
              <a:t>2015/3/4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478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758C1-81C0-4B74-ADE8-3EE7326FB8FC}" type="datetime1">
              <a:rPr kumimoji="1" lang="ja-JP" altLang="en-US" smtClean="0"/>
              <a:t>2015/3/4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294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94226-A6D2-417B-A055-04E1E3152D20}" type="datetime1">
              <a:rPr kumimoji="1" lang="ja-JP" altLang="en-US" smtClean="0"/>
              <a:t>2015/3/4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741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6182F-4872-420B-A3FF-890FC526D3D9}" type="datetime1">
              <a:rPr kumimoji="1" lang="ja-JP" altLang="en-US" smtClean="0"/>
              <a:t>2015/3/4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356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B16C7-35B1-4277-9104-11C2882ECCEC}" type="datetime1">
              <a:rPr kumimoji="1" lang="ja-JP" altLang="en-US" smtClean="0"/>
              <a:t>2015/3/4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739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CF8F6-A8DA-4992-B84B-7F67F042D29C}" type="datetime1">
              <a:rPr kumimoji="1" lang="ja-JP" altLang="en-US" smtClean="0"/>
              <a:t>2015/3/4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656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82E4E-3E1A-433D-9300-C755A423B0B1}" type="datetime1">
              <a:rPr kumimoji="1" lang="ja-JP" altLang="en-US" smtClean="0"/>
              <a:t>2015/3/4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782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D21A2-163F-435F-AF16-129E5964624F}" type="datetime1">
              <a:rPr kumimoji="1" lang="ja-JP" altLang="en-US" smtClean="0"/>
              <a:t>2015/3/4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25E40-BC38-41B3-BEA7-1E49712CD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0" y="0"/>
            <a:ext cx="9144000" cy="2811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6576814"/>
            <a:ext cx="9144000" cy="2811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402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Does the Initial Environment Impact the Future of Developers?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Minghui</a:t>
            </a:r>
            <a:r>
              <a:rPr kumimoji="1" lang="en-US" altLang="ja-JP" dirty="0" smtClean="0"/>
              <a:t> Zhou</a:t>
            </a:r>
          </a:p>
          <a:p>
            <a:r>
              <a:rPr lang="en-US" altLang="ja-JP" dirty="0" err="1" smtClean="0"/>
              <a:t>Audris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Mockus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1520" y="249595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solidFill>
                  <a:schemeClr val="bg1"/>
                </a:solidFill>
              </a:rPr>
              <a:t>ICSE’11 pp.271--280</a:t>
            </a:r>
            <a:endParaRPr kumimoji="1" lang="ja-JP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77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INTRODUCTION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The developers need technical and social skills</a:t>
            </a:r>
          </a:p>
          <a:p>
            <a:endParaRPr kumimoji="1" lang="en-US" altLang="ja-JP" dirty="0"/>
          </a:p>
          <a:p>
            <a:r>
              <a:rPr kumimoji="1" lang="en-US" altLang="ja-JP" dirty="0" smtClean="0"/>
              <a:t>To achieve soci</a:t>
            </a:r>
            <a:r>
              <a:rPr lang="en-US" altLang="ja-JP" dirty="0" smtClean="0"/>
              <a:t>o-technical balance is hard</a:t>
            </a:r>
          </a:p>
          <a:p>
            <a:pPr lvl="1"/>
            <a:r>
              <a:rPr lang="en-US" altLang="ja-JP" dirty="0" err="1" smtClean="0"/>
              <a:t>cuz</a:t>
            </a:r>
            <a:r>
              <a:rPr lang="en-US" altLang="ja-JP" dirty="0" smtClean="0"/>
              <a:t>. the initial environment impacts on the individual</a:t>
            </a:r>
          </a:p>
          <a:p>
            <a:pPr lvl="1"/>
            <a:r>
              <a:rPr lang="en-US" altLang="ja-JP" dirty="0"/>
              <a:t>e.g. offshoring projects</a:t>
            </a:r>
          </a:p>
          <a:p>
            <a:pPr lvl="2"/>
            <a:r>
              <a:rPr lang="en-US" altLang="ja-JP" dirty="0" smtClean="0"/>
              <a:t>the offshore team needs time working with onshore developers because nobody could get trained</a:t>
            </a:r>
          </a:p>
          <a:p>
            <a:pPr lvl="2"/>
            <a:endParaRPr lang="en-US" altLang="ja-JP" dirty="0"/>
          </a:p>
          <a:p>
            <a:r>
              <a:rPr lang="en-US" altLang="ja-JP" dirty="0" smtClean="0"/>
              <a:t>They investigate how the initial environment impacts the developers’ learning trajectories</a:t>
            </a:r>
          </a:p>
          <a:p>
            <a:pPr lvl="3"/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CA16F-E106-45AD-9FCA-DB3C09E7FE78}" type="datetime1">
              <a:rPr kumimoji="1" lang="ja-JP" altLang="en-US" smtClean="0"/>
              <a:t>2015/3/4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91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THE GOAL and APPROACHES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The Goal</a:t>
            </a:r>
          </a:p>
          <a:p>
            <a:pPr lvl="1"/>
            <a:r>
              <a:rPr lang="en-US" altLang="ja-JP" dirty="0" smtClean="0"/>
              <a:t>To investigate how the initial environment impacts the developers’ learning trajectories</a:t>
            </a:r>
          </a:p>
          <a:p>
            <a:pPr lvl="1"/>
            <a:endParaRPr kumimoji="1" lang="en-US" altLang="ja-JP" dirty="0"/>
          </a:p>
          <a:p>
            <a:r>
              <a:rPr lang="en-US" altLang="ja-JP" dirty="0" smtClean="0"/>
              <a:t>Challenges to proceed with this investigation</a:t>
            </a:r>
          </a:p>
          <a:p>
            <a:pPr lvl="1"/>
            <a:r>
              <a:rPr lang="en-US" altLang="ja-JP" dirty="0" smtClean="0"/>
              <a:t>To measure the socio-technical balance</a:t>
            </a:r>
          </a:p>
          <a:p>
            <a:pPr lvl="1"/>
            <a:r>
              <a:rPr lang="en-US" altLang="ja-JP" dirty="0" smtClean="0"/>
              <a:t>To determine how the initial environment affects trajectories of developers</a:t>
            </a:r>
          </a:p>
          <a:p>
            <a:pPr lvl="1"/>
            <a:endParaRPr lang="en-US" altLang="ja-JP" dirty="0"/>
          </a:p>
          <a:p>
            <a:pPr lvl="1"/>
            <a:endParaRPr lang="en-US" altLang="ja-JP" dirty="0" smtClean="0"/>
          </a:p>
          <a:p>
            <a:pPr lvl="1"/>
            <a:endParaRPr lang="en-US" altLang="ja-JP" dirty="0"/>
          </a:p>
          <a:p>
            <a:pPr lvl="1"/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37EFE-A817-4024-8889-65DD458C4708}" type="datetime1">
              <a:rPr kumimoji="1" lang="ja-JP" altLang="en-US" smtClean="0"/>
              <a:t>2015/3/4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13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RELATED WORK (1/2)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D</a:t>
            </a:r>
            <a:r>
              <a:rPr kumimoji="1" lang="en-US" altLang="ja-JP" dirty="0" smtClean="0"/>
              <a:t>iscover the nature of communications</a:t>
            </a:r>
          </a:p>
          <a:p>
            <a:pPr lvl="1"/>
            <a:r>
              <a:rPr lang="en-US" altLang="ja-JP" dirty="0" smtClean="0"/>
              <a:t>Communication plays an important role for developers ( </a:t>
            </a:r>
            <a:r>
              <a:rPr lang="en-US" altLang="ja-JP" dirty="0" err="1" smtClean="0"/>
              <a:t>Begel</a:t>
            </a:r>
            <a:r>
              <a:rPr lang="en-US" altLang="ja-JP" dirty="0" smtClean="0"/>
              <a:t> et al. ICSE’10)</a:t>
            </a:r>
          </a:p>
          <a:p>
            <a:pPr lvl="1"/>
            <a:r>
              <a:rPr kumimoji="1" lang="en-US" altLang="ja-JP" dirty="0" smtClean="0"/>
              <a:t>The quality of communication experience is important ( </a:t>
            </a:r>
            <a:r>
              <a:rPr kumimoji="1" lang="en-US" altLang="ja-JP" dirty="0" err="1" smtClean="0"/>
              <a:t>Nakakoji</a:t>
            </a:r>
            <a:r>
              <a:rPr kumimoji="1" lang="en-US" altLang="ja-JP" dirty="0" smtClean="0"/>
              <a:t> et al. KCSD’09)</a:t>
            </a:r>
          </a:p>
          <a:p>
            <a:pPr lvl="1"/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Determine the impact the communications</a:t>
            </a:r>
          </a:p>
          <a:p>
            <a:pPr lvl="1"/>
            <a:r>
              <a:rPr lang="en-US" altLang="ja-JP" dirty="0" smtClean="0"/>
              <a:t>The lack of communication indicates a potential problem ( </a:t>
            </a:r>
            <a:r>
              <a:rPr lang="en-US" altLang="ja-JP" dirty="0" err="1" smtClean="0"/>
              <a:t>Cataldo</a:t>
            </a:r>
            <a:r>
              <a:rPr lang="en-US" altLang="ja-JP" dirty="0" smtClean="0"/>
              <a:t> et al. ESEM’08, CSCW’06)</a:t>
            </a:r>
          </a:p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DF6F5-7931-442F-9FC9-A49B63DC604B}" type="datetime1">
              <a:rPr kumimoji="1" lang="ja-JP" altLang="en-US" smtClean="0"/>
              <a:t>2015/3/4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58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RELATED WORK </a:t>
            </a:r>
            <a:r>
              <a:rPr lang="en-US" altLang="ja-JP" dirty="0" smtClean="0"/>
              <a:t>(2/2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kumimoji="1" lang="en-US" altLang="ja-JP" dirty="0" smtClean="0"/>
              <a:t>Studying the influence of the environment</a:t>
            </a:r>
          </a:p>
          <a:p>
            <a:pPr lvl="1"/>
            <a:r>
              <a:rPr lang="en-US" altLang="ja-JP" dirty="0" smtClean="0"/>
              <a:t>Conway’s Law (Conway. Datamation’68)</a:t>
            </a:r>
          </a:p>
          <a:p>
            <a:pPr lvl="1"/>
            <a:r>
              <a:rPr lang="en-US" altLang="ja-JP" dirty="0" smtClean="0"/>
              <a:t>Environmental change was associated with reductions in software quality (</a:t>
            </a:r>
            <a:r>
              <a:rPr lang="en-US" altLang="ja-JP" dirty="0" err="1" smtClean="0"/>
              <a:t>Mockus</a:t>
            </a:r>
            <a:r>
              <a:rPr lang="en-US" altLang="ja-JP" dirty="0" smtClean="0"/>
              <a:t>. FSE’10)</a:t>
            </a:r>
          </a:p>
          <a:p>
            <a:pPr lvl="1"/>
            <a:endParaRPr kumimoji="1" lang="en-US" altLang="ja-JP" dirty="0" smtClean="0"/>
          </a:p>
          <a:p>
            <a:pPr marL="514350" indent="-514350">
              <a:buFont typeface="+mj-lt"/>
              <a:buAutoNum type="arabicPeriod" startAt="4"/>
            </a:pPr>
            <a:r>
              <a:rPr lang="en-US" altLang="ja-JP" dirty="0" smtClean="0"/>
              <a:t>Proposing practice of socio-technical congruence</a:t>
            </a:r>
          </a:p>
          <a:p>
            <a:pPr lvl="1"/>
            <a:r>
              <a:rPr lang="en-US" altLang="ja-JP" dirty="0" smtClean="0"/>
              <a:t>The productive developers tend to change their use of communication media (</a:t>
            </a:r>
            <a:r>
              <a:rPr lang="en-US" altLang="ja-JP" dirty="0" err="1" smtClean="0"/>
              <a:t>Cataldo</a:t>
            </a:r>
            <a:r>
              <a:rPr lang="en-US" altLang="ja-JP" dirty="0" smtClean="0"/>
              <a:t> et al. CSCW’06)</a:t>
            </a:r>
          </a:p>
          <a:p>
            <a:pPr lvl="1"/>
            <a:r>
              <a:rPr kumimoji="1" lang="en-US" altLang="ja-JP" dirty="0" smtClean="0"/>
              <a:t>To proposed a socio-technical framework to provide </a:t>
            </a:r>
            <a:r>
              <a:rPr lang="en-US" altLang="ja-JP" dirty="0" smtClean="0"/>
              <a:t>support of information acquisition (Ye et al. FSE’07)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49420-CF2D-4D5D-A7B7-4A0C074C3062}" type="datetime1">
              <a:rPr kumimoji="1" lang="ja-JP" altLang="en-US" smtClean="0"/>
              <a:t>2015/3/4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339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METHODOLOGY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Projects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7" t="33533" r="54624" b="45833"/>
          <a:stretch/>
        </p:blipFill>
        <p:spPr bwMode="auto">
          <a:xfrm>
            <a:off x="899592" y="2420888"/>
            <a:ext cx="7342737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E8533-5E63-4685-841B-71EE3C648268}" type="datetime1">
              <a:rPr kumimoji="1" lang="ja-JP" altLang="en-US" smtClean="0"/>
              <a:t>2015/3/4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38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(1) RETRIVE RAW DATA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Open Source 	: JIRA and Bugzilla</a:t>
            </a:r>
          </a:p>
          <a:p>
            <a:r>
              <a:rPr lang="en-US" altLang="ja-JP" dirty="0" smtClean="0"/>
              <a:t>Commercial  	: Modification Request history data</a:t>
            </a:r>
          </a:p>
          <a:p>
            <a:endParaRPr kumimoji="1" lang="en-US" altLang="ja-JP" dirty="0"/>
          </a:p>
          <a:p>
            <a:r>
              <a:rPr kumimoji="1" lang="en-US" altLang="ja-JP" dirty="0" smtClean="0"/>
              <a:t>To make a workflow graph</a:t>
            </a:r>
          </a:p>
          <a:p>
            <a:pPr lvl="1"/>
            <a:r>
              <a:rPr kumimoji="1" lang="en-US" altLang="ja-JP" dirty="0" smtClean="0"/>
              <a:t>Transfer of MR ownership indicates communication</a:t>
            </a:r>
          </a:p>
          <a:p>
            <a:endParaRPr lang="en-US" altLang="ja-JP" dirty="0"/>
          </a:p>
          <a:p>
            <a:r>
              <a:rPr kumimoji="1" lang="en-US" altLang="ja-JP" dirty="0" smtClean="0"/>
              <a:t>Given the minimum of 28 months of tenure for the selected sample of contributors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485A-025D-43F0-B6BF-2F42EC3B8865}" type="datetime1">
              <a:rPr kumimoji="1" lang="ja-JP" altLang="en-US" smtClean="0"/>
              <a:t>2015/3/4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99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(2) CLEAN RAW DATA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A contributor ID has changed over time</a:t>
            </a:r>
          </a:p>
          <a:p>
            <a:endParaRPr lang="en-US" altLang="ja-JP" dirty="0"/>
          </a:p>
          <a:p>
            <a:r>
              <a:rPr lang="en-US" altLang="ja-JP" dirty="0" smtClean="0"/>
              <a:t>To identify the mapping between people and </a:t>
            </a:r>
            <a:r>
              <a:rPr lang="en-US" altLang="ja-JP" dirty="0" err="1" smtClean="0"/>
              <a:t>dev</a:t>
            </a:r>
            <a:r>
              <a:rPr lang="en-US" altLang="ja-JP" dirty="0" smtClean="0"/>
              <a:t> ID</a:t>
            </a:r>
          </a:p>
          <a:p>
            <a:pPr lvl="1"/>
            <a:r>
              <a:rPr kumimoji="1" lang="en-US" altLang="ja-JP" dirty="0" smtClean="0"/>
              <a:t>If the joining date of one ID followed the last contribution date of another ID associated with the same name</a:t>
            </a:r>
          </a:p>
          <a:p>
            <a:pPr lvl="1"/>
            <a:r>
              <a:rPr lang="en-US" altLang="ja-JP" dirty="0" smtClean="0"/>
              <a:t>If logins were “webmaster”, “</a:t>
            </a:r>
            <a:r>
              <a:rPr lang="en-US" altLang="ja-JP" dirty="0" err="1" smtClean="0"/>
              <a:t>cqadmin</a:t>
            </a:r>
            <a:r>
              <a:rPr lang="en-US" altLang="ja-JP" dirty="0" smtClean="0"/>
              <a:t>”, “</a:t>
            </a:r>
            <a:r>
              <a:rPr lang="en-US" altLang="ja-JP" dirty="0" err="1" smtClean="0"/>
              <a:t>mozilla</a:t>
            </a:r>
            <a:r>
              <a:rPr lang="en-US" altLang="ja-JP" dirty="0" smtClean="0"/>
              <a:t>” and “</a:t>
            </a:r>
            <a:r>
              <a:rPr lang="en-US" altLang="ja-JP" dirty="0" err="1" smtClean="0"/>
              <a:t>bugzilla</a:t>
            </a:r>
            <a:r>
              <a:rPr lang="en-US" altLang="ja-JP" dirty="0" smtClean="0"/>
              <a:t>*” we excepted them</a:t>
            </a:r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FE972-7949-4BBA-8EE9-EB342499894E}" type="datetime1">
              <a:rPr kumimoji="1" lang="ja-JP" altLang="en-US" smtClean="0"/>
              <a:t>2015/3/4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74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dirty="0" smtClean="0"/>
              <a:t>(3) DETERMINE THE QUESTIONS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RQ:</a:t>
            </a:r>
          </a:p>
          <a:p>
            <a:pPr lvl="1"/>
            <a:r>
              <a:rPr lang="en-US" altLang="ja-JP" dirty="0" smtClean="0"/>
              <a:t>Does the project environment affects a developer future trajectory of relative sociality?</a:t>
            </a:r>
          </a:p>
          <a:p>
            <a:pPr lvl="1"/>
            <a:endParaRPr kumimoji="1" lang="en-US" altLang="ja-JP" dirty="0"/>
          </a:p>
          <a:p>
            <a:r>
              <a:rPr lang="en-US" altLang="ja-JP" dirty="0" smtClean="0"/>
              <a:t>In order to answer the RQ</a:t>
            </a:r>
          </a:p>
          <a:p>
            <a:pPr lvl="1"/>
            <a:r>
              <a:rPr kumimoji="1" lang="en-US" altLang="ja-JP" dirty="0" smtClean="0"/>
              <a:t>to measure the developer’s technical achievement</a:t>
            </a:r>
          </a:p>
          <a:p>
            <a:pPr lvl="1"/>
            <a:r>
              <a:rPr lang="en-US" altLang="ja-JP" dirty="0" smtClean="0"/>
              <a:t>to measure the developer’s social activities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C776D-1A48-4CCB-A8AD-39A44131D41E}" type="datetime1">
              <a:rPr kumimoji="1" lang="ja-JP" altLang="en-US" smtClean="0"/>
              <a:t>2015/3/4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3602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dirty="0" smtClean="0"/>
              <a:t>(3) MEASURE SOCIO-TECHNICAL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Technical learning	:  </a:t>
            </a:r>
            <a:r>
              <a:rPr kumimoji="1" lang="en-US" altLang="ja-JP" dirty="0" err="1" smtClean="0"/>
              <a:t>NumMRs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the developer participated in during a month</a:t>
            </a:r>
          </a:p>
          <a:p>
            <a:pPr lvl="1"/>
            <a:r>
              <a:rPr lang="en-US" altLang="ja-JP" dirty="0" err="1" smtClean="0"/>
              <a:t>e.g</a:t>
            </a:r>
            <a:r>
              <a:rPr lang="en-US" altLang="ja-JP" dirty="0" smtClean="0"/>
              <a:t> Alice has been involved in two MRs, </a:t>
            </a:r>
            <a:r>
              <a:rPr lang="en-US" altLang="ja-JP" dirty="0" err="1" smtClean="0"/>
              <a:t>NumMRs</a:t>
            </a:r>
            <a:r>
              <a:rPr lang="en-US" altLang="ja-JP" dirty="0" smtClean="0"/>
              <a:t> = 2</a:t>
            </a:r>
            <a:endParaRPr kumimoji="1" lang="en-US" altLang="ja-JP" dirty="0" smtClean="0"/>
          </a:p>
          <a:p>
            <a:pPr lvl="1"/>
            <a:endParaRPr kumimoji="1" lang="en-US" altLang="ja-JP" dirty="0" smtClean="0"/>
          </a:p>
          <a:p>
            <a:r>
              <a:rPr lang="en-US" altLang="ja-JP" dirty="0" smtClean="0"/>
              <a:t>Social learning		:  </a:t>
            </a:r>
            <a:r>
              <a:rPr lang="en-US" altLang="ja-JP" dirty="0" err="1" smtClean="0"/>
              <a:t>NumLogins</a:t>
            </a:r>
            <a:endParaRPr lang="en-US" altLang="ja-JP" dirty="0" smtClean="0"/>
          </a:p>
          <a:p>
            <a:pPr lvl="1"/>
            <a:r>
              <a:rPr lang="en-US" altLang="ja-JP" dirty="0"/>
              <a:t>a</a:t>
            </a:r>
            <a:r>
              <a:rPr lang="en-US" altLang="ja-JP" dirty="0" smtClean="0"/>
              <a:t> developer by adding up all the working relationship</a:t>
            </a:r>
          </a:p>
          <a:p>
            <a:pPr lvl="1"/>
            <a:r>
              <a:rPr lang="en-US" altLang="ja-JP" dirty="0" err="1" smtClean="0"/>
              <a:t>e.g</a:t>
            </a:r>
            <a:r>
              <a:rPr lang="en-US" altLang="ja-JP" dirty="0" smtClean="0"/>
              <a:t> Alice has been involved in two MRs: in one MR she received work from Tom and Jerry, and in another MR from Kiki and Jerry,  </a:t>
            </a:r>
            <a:r>
              <a:rPr lang="en-US" altLang="ja-JP" dirty="0" err="1" smtClean="0"/>
              <a:t>NumLogins</a:t>
            </a:r>
            <a:r>
              <a:rPr lang="en-US" altLang="ja-JP" dirty="0" smtClean="0"/>
              <a:t> = 3</a:t>
            </a: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12252-99C5-4967-98B1-43CCC04BA25A}" type="datetime1">
              <a:rPr kumimoji="1" lang="ja-JP" altLang="en-US" smtClean="0"/>
              <a:t>2015/3/4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36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(3) MEASURE SOCIO-TECHNICAL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2"/>
                <a:ext cx="8507288" cy="4824536"/>
              </a:xfrm>
            </p:spPr>
            <p:txBody>
              <a:bodyPr/>
              <a:lstStyle/>
              <a:p>
                <a:r>
                  <a:rPr kumimoji="1" lang="en-US" altLang="ja-JP" dirty="0" smtClean="0"/>
                  <a:t>The ratio between social and technical learning</a:t>
                </a:r>
              </a:p>
              <a:p>
                <a:pPr lvl="1"/>
                <a:r>
                  <a:rPr lang="en-US" altLang="ja-JP" dirty="0"/>
                  <a:t>Relative Sociality (RS) </a:t>
                </a:r>
                <a14:m>
                  <m:oMath xmlns:m="http://schemas.openxmlformats.org/officeDocument/2006/math">
                    <m:r>
                      <a:rPr lang="en-US" altLang="ja-JP" b="0" i="0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altLang="ja-JP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ja-JP" b="0" i="1" smtClean="0">
                            <a:latin typeface="Cambria Math"/>
                          </a:rPr>
                          <m:t>𝑁𝑢𝑚𝐿𝑜𝑔𝑖𝑛𝑠</m:t>
                        </m:r>
                      </m:num>
                      <m:den>
                        <m:r>
                          <a:rPr lang="en-US" altLang="ja-JP" b="0" i="1" smtClean="0">
                            <a:latin typeface="Cambria Math"/>
                          </a:rPr>
                          <m:t>𝑁𝑢𝑚𝑀𝑅𝑠</m:t>
                        </m:r>
                      </m:den>
                    </m:f>
                  </m:oMath>
                </a14:m>
                <a:endParaRPr kumimoji="1" lang="en-US" altLang="ja-JP" dirty="0" smtClean="0"/>
              </a:p>
              <a:p>
                <a:pPr lvl="1"/>
                <a:r>
                  <a:rPr lang="en-US" altLang="ja-JP" dirty="0" smtClean="0"/>
                  <a:t>High RS indicates more social learning is taking place</a:t>
                </a:r>
                <a:endParaRPr kumimoji="1" lang="ja-JP" altLang="en-US" dirty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2"/>
                <a:ext cx="8507288" cy="4824536"/>
              </a:xfrm>
              <a:blipFill rotWithShape="1">
                <a:blip r:embed="rId2"/>
                <a:stretch>
                  <a:fillRect l="-1218" t="-12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2" t="20711" r="14203" b="37338"/>
          <a:stretch/>
        </p:blipFill>
        <p:spPr bwMode="auto">
          <a:xfrm>
            <a:off x="1331640" y="3429000"/>
            <a:ext cx="6480720" cy="2970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99E86-7842-4F98-BCD4-E01544D600D0}" type="datetime1">
              <a:rPr kumimoji="1" lang="ja-JP" altLang="en-US" smtClean="0"/>
              <a:t>2015/3/4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45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HYPOTHESES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kumimoji="1" lang="en-US" altLang="ja-JP" dirty="0" smtClean="0">
                <a:solidFill>
                  <a:srgbClr val="FF0000"/>
                </a:solidFill>
              </a:rPr>
              <a:t>H1</a:t>
            </a:r>
            <a:r>
              <a:rPr kumimoji="1" lang="en-US" altLang="ja-JP" dirty="0" smtClean="0"/>
              <a:t> : The social environment of the project when a developer joins affects her future trajectory</a:t>
            </a:r>
          </a:p>
          <a:p>
            <a:endParaRPr lang="en-US" altLang="ja-JP" dirty="0"/>
          </a:p>
          <a:p>
            <a:r>
              <a:rPr kumimoji="1" lang="en-US" altLang="ja-JP" dirty="0" smtClean="0"/>
              <a:t>H2 : Low values of sociality measure increases the probability that this </a:t>
            </a:r>
            <a:r>
              <a:rPr kumimoji="1" lang="en-US" altLang="ja-JP" dirty="0" err="1" smtClean="0"/>
              <a:t>dev</a:t>
            </a:r>
            <a:r>
              <a:rPr kumimoji="1" lang="en-US" altLang="ja-JP" dirty="0" smtClean="0"/>
              <a:t> will becom</a:t>
            </a:r>
            <a:r>
              <a:rPr lang="en-US" altLang="ja-JP" dirty="0" smtClean="0"/>
              <a:t>e one of LTCs</a:t>
            </a:r>
          </a:p>
          <a:p>
            <a:endParaRPr kumimoji="1" lang="en-US" altLang="ja-JP" dirty="0"/>
          </a:p>
          <a:p>
            <a:r>
              <a:rPr lang="en-US" altLang="ja-JP" dirty="0" smtClean="0"/>
              <a:t>H3 : The intensity of developers joining a project </a:t>
            </a:r>
            <a:r>
              <a:rPr lang="en-US" altLang="ja-JP" dirty="0"/>
              <a:t>i</a:t>
            </a:r>
            <a:r>
              <a:rPr lang="en-US" altLang="ja-JP" dirty="0" smtClean="0"/>
              <a:t>s high when the project’s sociality is high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9BB8E-1B69-46FF-8DD9-4BB89973EDD6}" type="datetime1">
              <a:rPr kumimoji="1" lang="ja-JP" altLang="en-US" smtClean="0"/>
              <a:t>2015/3/4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02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HYPOTHESES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H4 : The intensity of LTCs joining an open source project is high when the project sociality is low</a:t>
            </a:r>
          </a:p>
          <a:p>
            <a:endParaRPr lang="en-US" altLang="ja-JP" dirty="0"/>
          </a:p>
          <a:p>
            <a:r>
              <a:rPr kumimoji="1" lang="en-US" altLang="ja-JP" dirty="0" smtClean="0"/>
              <a:t>H5 :  The LTCs joining at different levels of project’s RS follow distinct RS trajectories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F7D0C-B904-4093-8E0B-FD9EAFD46B3A}" type="datetime1">
              <a:rPr kumimoji="1" lang="ja-JP" altLang="en-US" smtClean="0"/>
              <a:t>2015/3/4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389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RESULTS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H2 : </a:t>
            </a:r>
            <a:r>
              <a:rPr lang="en-US" altLang="ja-JP" dirty="0"/>
              <a:t>Low values of sociality measure increases the probability that this </a:t>
            </a:r>
            <a:r>
              <a:rPr lang="en-US" altLang="ja-JP" dirty="0" err="1"/>
              <a:t>dev</a:t>
            </a:r>
            <a:r>
              <a:rPr lang="en-US" altLang="ja-JP" dirty="0"/>
              <a:t> will become one of </a:t>
            </a:r>
            <a:r>
              <a:rPr lang="en-US" altLang="ja-JP" dirty="0" smtClean="0"/>
              <a:t>LTCs</a:t>
            </a:r>
          </a:p>
          <a:p>
            <a:endParaRPr kumimoji="1" lang="en-US" altLang="ja-JP" dirty="0"/>
          </a:p>
          <a:p>
            <a:endParaRPr lang="en-US" altLang="ja-JP" dirty="0" smtClean="0"/>
          </a:p>
          <a:p>
            <a:endParaRPr kumimoji="1" lang="en-US" altLang="ja-JP" dirty="0"/>
          </a:p>
          <a:p>
            <a:endParaRPr lang="en-US" altLang="ja-JP" dirty="0" smtClean="0"/>
          </a:p>
          <a:p>
            <a:r>
              <a:rPr kumimoji="1" lang="en-US" altLang="ja-JP" dirty="0" smtClean="0"/>
              <a:t>Logistic regression</a:t>
            </a:r>
          </a:p>
          <a:p>
            <a:pPr lvl="1"/>
            <a:r>
              <a:rPr kumimoji="1" lang="en-US" altLang="ja-JP" dirty="0" smtClean="0"/>
              <a:t>L = Initial + Type + Project</a:t>
            </a:r>
          </a:p>
          <a:p>
            <a:pPr lvl="1"/>
            <a:r>
              <a:rPr lang="en-US" altLang="ja-JP" dirty="0" smtClean="0"/>
              <a:t>High 22% vs Low 68%</a:t>
            </a:r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18" t="23486" r="17037" b="19829"/>
          <a:stretch/>
        </p:blipFill>
        <p:spPr bwMode="auto">
          <a:xfrm>
            <a:off x="5436096" y="3770431"/>
            <a:ext cx="3672408" cy="275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51" t="44971" r="14711" b="25424"/>
          <a:stretch/>
        </p:blipFill>
        <p:spPr bwMode="auto">
          <a:xfrm>
            <a:off x="4800" y="2564904"/>
            <a:ext cx="5647320" cy="200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7AFF-64EA-4B54-9131-E2676BC04C10}" type="datetime1">
              <a:rPr kumimoji="1" lang="ja-JP" altLang="en-US" smtClean="0"/>
              <a:t>2015/3/4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08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RESULTS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H3 : The intensity of developers joining a project is high when the project’s sociality is high</a:t>
            </a:r>
            <a:endParaRPr lang="ja-JP" altLang="en-US" dirty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5" t="18421" r="16071" b="18268"/>
          <a:stretch/>
        </p:blipFill>
        <p:spPr bwMode="auto">
          <a:xfrm>
            <a:off x="1619672" y="2564904"/>
            <a:ext cx="5832648" cy="3891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5049E-4809-497C-8D4F-1E8B867C8575}" type="datetime1">
              <a:rPr kumimoji="1" lang="ja-JP" altLang="en-US" smtClean="0"/>
              <a:t>2015/3/4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509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RESULTS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H4 : The intensity of LTCs joining an open source project is high when the project sociality is low</a:t>
            </a:r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7" t="16262" r="24589" b="19545"/>
          <a:stretch/>
        </p:blipFill>
        <p:spPr bwMode="auto">
          <a:xfrm>
            <a:off x="1763688" y="2644088"/>
            <a:ext cx="5616624" cy="3809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3C1C-CE0C-4764-B8A4-BBCD54B98883}" type="datetime1">
              <a:rPr kumimoji="1" lang="ja-JP" altLang="en-US" smtClean="0"/>
              <a:t>2015/3/4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01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RESULTS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H5 :  The LTCs joining at different levels of project’s RS follow distinct RS trajectories</a:t>
            </a:r>
            <a:endParaRPr lang="ja-JP" altLang="en-US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47" t="12013" r="36559" b="51103"/>
          <a:stretch/>
        </p:blipFill>
        <p:spPr bwMode="auto">
          <a:xfrm>
            <a:off x="1763688" y="2564904"/>
            <a:ext cx="5543669" cy="3958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49ECA-5524-4D7E-806C-C78F66924AE7}" type="datetime1">
              <a:rPr kumimoji="1" lang="ja-JP" altLang="en-US" smtClean="0"/>
              <a:t>2015/3/4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291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Summary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ja-JP" dirty="0" smtClean="0"/>
              <a:t>They investigated </a:t>
            </a:r>
            <a:r>
              <a:rPr lang="en-US" altLang="ja-JP" dirty="0"/>
              <a:t>how the initial environment impacts the developers’ learning </a:t>
            </a:r>
            <a:r>
              <a:rPr lang="en-US" altLang="ja-JP" dirty="0" smtClean="0"/>
              <a:t>trajectories</a:t>
            </a:r>
          </a:p>
          <a:p>
            <a:pPr marL="1657350" lvl="4" indent="-342900"/>
            <a:endParaRPr lang="en-US" altLang="ja-JP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ja-JP" dirty="0" smtClean="0"/>
              <a:t>Finding</a:t>
            </a:r>
          </a:p>
          <a:p>
            <a:pPr marL="742950" lvl="2" indent="-342900"/>
            <a:r>
              <a:rPr lang="en-US" altLang="ja-JP" dirty="0" smtClean="0"/>
              <a:t>the probability that a new developer will become one of LTC is highest when the project sociality is low</a:t>
            </a:r>
          </a:p>
          <a:p>
            <a:pPr marL="742950" lvl="2" indent="-342900"/>
            <a:r>
              <a:rPr lang="en-US" altLang="ja-JP" dirty="0" smtClean="0"/>
              <a:t>times of high sociality are associated with a higher intensity of new contributors joining the project</a:t>
            </a:r>
          </a:p>
          <a:p>
            <a:pPr marL="742950" lvl="2" indent="-342900"/>
            <a:r>
              <a:rPr lang="en-US" altLang="ja-JP" dirty="0" smtClean="0"/>
              <a:t>the open source and commercial projects exhibit different nature in the relationship between developer’s tenure and the project’s environment</a:t>
            </a:r>
          </a:p>
          <a:p>
            <a:pPr marL="742950" lvl="2" indent="-342900"/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5E40-BC38-41B3-BEA7-1E49712CDAA3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CC6B0-C968-464C-9E2D-9E19F94D0E9E}" type="datetime1">
              <a:rPr kumimoji="1" lang="ja-JP" altLang="en-US" smtClean="0"/>
              <a:t>2015/3/4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620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kuna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solidFill>
            <a:srgbClr val="FF0000"/>
          </a:solidFill>
        </a:ln>
      </a:spPr>
      <a:bodyPr rtlCol="0" anchor="ctr"/>
      <a:lstStyle>
        <a:defPPr algn="ctr">
          <a:defRPr kumimoji="1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gakunai</Template>
  <TotalTime>7378</TotalTime>
  <Words>670</Words>
  <Application>Microsoft Office PowerPoint</Application>
  <PresentationFormat>画面に合わせる (4:3)</PresentationFormat>
  <Paragraphs>142</Paragraphs>
  <Slides>18</Slides>
  <Notes>0</Notes>
  <HiddenSlides>1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19" baseType="lpstr">
      <vt:lpstr>gakunai</vt:lpstr>
      <vt:lpstr>Does the Initial Environment Impact the Future of Developers?</vt:lpstr>
      <vt:lpstr>INTRODUCTION</vt:lpstr>
      <vt:lpstr>THE GOAL and APPROACHES</vt:lpstr>
      <vt:lpstr>RELATED WORK (1/2)</vt:lpstr>
      <vt:lpstr>RELATED WORK (2/2)</vt:lpstr>
      <vt:lpstr>METHODOLOGY</vt:lpstr>
      <vt:lpstr>(1) RETRIVE RAW DATA</vt:lpstr>
      <vt:lpstr>(2) CLEAN RAW DATA</vt:lpstr>
      <vt:lpstr>(3) DETERMINE THE QUESTIONS</vt:lpstr>
      <vt:lpstr>(3) MEASURE SOCIO-TECHNICAL</vt:lpstr>
      <vt:lpstr>(3) MEASURE SOCIO-TECHNICAL</vt:lpstr>
      <vt:lpstr>HYPOTHESES</vt:lpstr>
      <vt:lpstr>HYPOTHESES</vt:lpstr>
      <vt:lpstr>RESULTS</vt:lpstr>
      <vt:lpstr>RESULTS</vt:lpstr>
      <vt:lpstr>RESULTS</vt:lpstr>
      <vt:lpstr>RESULTS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Does the Initial Environment Impact the Future of Developers?</dc:title>
  <dc:creator>Yamatani</dc:creator>
  <cp:lastModifiedBy>Yamatani</cp:lastModifiedBy>
  <cp:revision>44</cp:revision>
  <dcterms:created xsi:type="dcterms:W3CDTF">2015-02-27T03:57:44Z</dcterms:created>
  <dcterms:modified xsi:type="dcterms:W3CDTF">2015-03-04T06:55:49Z</dcterms:modified>
</cp:coreProperties>
</file>