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0" r:id="rId3"/>
    <p:sldId id="258" r:id="rId4"/>
    <p:sldId id="257" r:id="rId5"/>
    <p:sldId id="261" r:id="rId6"/>
    <p:sldId id="259" r:id="rId7"/>
    <p:sldId id="262" r:id="rId8"/>
    <p:sldId id="263" r:id="rId9"/>
    <p:sldId id="264" r:id="rId10"/>
    <p:sldId id="269" r:id="rId11"/>
    <p:sldId id="270" r:id="rId12"/>
    <p:sldId id="265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ta" initials="Y" lastIdx="3" clrIdx="0">
    <p:extLst>
      <p:ext uri="{19B8F6BF-5375-455C-9EA6-DF929625EA0E}">
        <p15:presenceInfo xmlns:p15="http://schemas.microsoft.com/office/powerpoint/2012/main" userId="Yut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8" autoAdjust="0"/>
    <p:restoredTop sz="76190" autoAdjust="0"/>
  </p:normalViewPr>
  <p:slideViewPr>
    <p:cSldViewPr snapToGrid="0">
      <p:cViewPr varScale="1">
        <p:scale>
          <a:sx n="67" d="100"/>
          <a:sy n="67" d="100"/>
        </p:scale>
        <p:origin x="43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38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C8C136-D5E0-4BD1-8BCB-9946735382CE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03673-5FF3-453A-9DCA-BA09775FF23A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71070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945E3-AD68-4E46-99FC-C6639B86734F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2E162-8934-4106-96F8-62BD874D3ED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48349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2E162-8934-4106-96F8-62BD874D3ED1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6762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正規分布・・・「この世で最も一般的な分布」</a:t>
            </a:r>
            <a:r>
              <a:rPr kumimoji="1" lang="en-US" altLang="ja-JP" dirty="0" smtClean="0"/>
              <a:t>.</a:t>
            </a:r>
            <a:r>
              <a:rPr kumimoji="1" lang="ja-JP" altLang="en-US" dirty="0" smtClean="0"/>
              <a:t>「誤差の大きさの出現確率」をはじめとした</a:t>
            </a:r>
            <a:r>
              <a:rPr kumimoji="1" lang="en-US" altLang="ja-JP" dirty="0" smtClean="0"/>
              <a:t>,</a:t>
            </a:r>
            <a:r>
              <a:rPr kumimoji="1" lang="ja-JP" altLang="en-US" dirty="0" smtClean="0"/>
              <a:t>さまざまな社会現象や自然現象が当てはまる確率分布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例：ある国の男女別の身長、全国模試の点数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2E162-8934-4106-96F8-62BD874D3ED1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72029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2E162-8934-4106-96F8-62BD874D3ED1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77201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2E162-8934-4106-96F8-62BD874D3ED1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1461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2E162-8934-4106-96F8-62BD874D3ED1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43894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証明：特性関数とレヴィの連続性定理</a:t>
            </a:r>
            <a:endParaRPr kumimoji="1" lang="en-US" altLang="ja-JP" dirty="0" smtClean="0"/>
          </a:p>
          <a:p>
            <a:r>
              <a:rPr kumimoji="1" lang="ja-JP" altLang="en-US" dirty="0" smtClean="0"/>
              <a:t>利用：真の平均からどのくらい誤差のある統計結果になり、またどのくらいの確立で起こりうるのかを計る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2E162-8934-4106-96F8-62BD874D3ED1}" type="slidenum">
              <a:rPr kumimoji="1" lang="ja-JP" altLang="en-US" smtClean="0"/>
              <a:t>15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5829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76F9-3107-4023-9682-4714B5BDD9E5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EA5A-456E-45CC-A724-EF3E5E55C24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81497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76F9-3107-4023-9682-4714B5BDD9E5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EA5A-456E-45CC-A724-EF3E5E55C24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1321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76F9-3107-4023-9682-4714B5BDD9E5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EA5A-456E-45CC-A724-EF3E5E55C24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0248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76F9-3107-4023-9682-4714B5BDD9E5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EA5A-456E-45CC-A724-EF3E5E55C24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7278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76F9-3107-4023-9682-4714B5BDD9E5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EA5A-456E-45CC-A724-EF3E5E55C24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73225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76F9-3107-4023-9682-4714B5BDD9E5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EA5A-456E-45CC-A724-EF3E5E55C24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24385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76F9-3107-4023-9682-4714B5BDD9E5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EA5A-456E-45CC-A724-EF3E5E55C24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7651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76F9-3107-4023-9682-4714B5BDD9E5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EA5A-456E-45CC-A724-EF3E5E55C24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18345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76F9-3107-4023-9682-4714B5BDD9E5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EA5A-456E-45CC-A724-EF3E5E55C24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967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76F9-3107-4023-9682-4714B5BDD9E5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EA5A-456E-45CC-A724-EF3E5E55C24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45841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76F9-3107-4023-9682-4714B5BDD9E5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CEA5A-456E-45CC-A724-EF3E5E55C24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5903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B76F9-3107-4023-9682-4714B5BDD9E5}" type="datetimeFigureOut">
              <a:rPr kumimoji="1" lang="ja-JP" altLang="en-US" smtClean="0"/>
              <a:t>2018/10/16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CEA5A-456E-45CC-A724-EF3E5E55C24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92932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3.gif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 smtClean="0"/>
              <a:t>正規分布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sz="2800" dirty="0" smtClean="0"/>
              <a:t>意味がわかる統計学　</a:t>
            </a:r>
            <a:r>
              <a:rPr lang="en-US" altLang="ja-JP" sz="2800" dirty="0" smtClean="0">
                <a:latin typeface="+mn-ea"/>
                <a:ea typeface="+mn-ea"/>
              </a:rPr>
              <a:t>P.70</a:t>
            </a:r>
            <a:r>
              <a:rPr lang="ja-JP" altLang="en-US" sz="2800" dirty="0"/>
              <a:t> </a:t>
            </a:r>
            <a:r>
              <a:rPr lang="ja-JP" altLang="en-US" sz="2800" dirty="0" smtClean="0"/>
              <a:t>～ </a:t>
            </a:r>
            <a:r>
              <a:rPr lang="en-US" altLang="ja-JP" sz="2800" dirty="0" smtClean="0">
                <a:latin typeface="+mj-ea"/>
              </a:rPr>
              <a:t>P.87</a:t>
            </a:r>
            <a:r>
              <a:rPr lang="ja-JP" altLang="en-US" sz="2800" dirty="0" smtClean="0"/>
              <a:t>　</a:t>
            </a:r>
            <a:endParaRPr kumimoji="1" lang="ja-JP" altLang="en-US" sz="28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pPr algn="r"/>
            <a:endParaRPr kumimoji="1" lang="en-US" altLang="ja-JP" dirty="0" smtClean="0"/>
          </a:p>
          <a:p>
            <a:pPr algn="r"/>
            <a:endParaRPr lang="en-US" altLang="ja-JP" dirty="0"/>
          </a:p>
          <a:p>
            <a:pPr algn="r"/>
            <a:endParaRPr kumimoji="1" lang="en-US" altLang="ja-JP" dirty="0" smtClean="0"/>
          </a:p>
          <a:p>
            <a:pPr algn="r"/>
            <a:r>
              <a:rPr kumimoji="1" lang="en-US" altLang="ja-JP" dirty="0" smtClean="0"/>
              <a:t>2018</a:t>
            </a:r>
            <a:r>
              <a:rPr kumimoji="1" lang="ja-JP" altLang="en-US" dirty="0" smtClean="0"/>
              <a:t>年</a:t>
            </a:r>
            <a:r>
              <a:rPr kumimoji="1" lang="en-US" altLang="ja-JP" dirty="0" smtClean="0"/>
              <a:t>10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19</a:t>
            </a:r>
            <a:r>
              <a:rPr kumimoji="1" lang="ja-JP" altLang="en-US" dirty="0" smtClean="0"/>
              <a:t>日</a:t>
            </a:r>
            <a:endParaRPr kumimoji="1" lang="en-US" altLang="ja-JP" dirty="0" smtClean="0"/>
          </a:p>
          <a:p>
            <a:pPr algn="r"/>
            <a:r>
              <a:rPr lang="en-US" altLang="ja-JP" dirty="0" smtClean="0"/>
              <a:t>60216087</a:t>
            </a:r>
            <a:r>
              <a:rPr lang="ja-JP" altLang="en-US" dirty="0" smtClean="0"/>
              <a:t>　木村　祐太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694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ja-JP" altLang="en-US" dirty="0" smtClean="0"/>
              <a:t>正規分布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sz="2400" dirty="0" smtClean="0"/>
              <a:t>（</a:t>
            </a:r>
            <a:r>
              <a:rPr lang="en-US" altLang="ja-JP" sz="2400" dirty="0" smtClean="0">
                <a:latin typeface="+mj-ea"/>
              </a:rPr>
              <a:t>Normal</a:t>
            </a:r>
            <a:r>
              <a:rPr lang="ja-JP" altLang="en-US" sz="2400" dirty="0" smtClean="0">
                <a:latin typeface="+mj-ea"/>
              </a:rPr>
              <a:t>　</a:t>
            </a:r>
            <a:r>
              <a:rPr lang="en-US" altLang="ja-JP" sz="2400" dirty="0" smtClean="0">
                <a:latin typeface="+mj-ea"/>
              </a:rPr>
              <a:t>distribution</a:t>
            </a:r>
            <a:r>
              <a:rPr lang="ja-JP" altLang="en-US" sz="2400" dirty="0" smtClean="0"/>
              <a:t>）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9058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正規分布とは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ja-JP" altLang="en-US" dirty="0" smtClean="0">
                    <a:solidFill>
                      <a:srgbClr val="FF0000"/>
                    </a:solidFill>
                  </a:rPr>
                  <a:t>正規分布</a:t>
                </a:r>
                <a:endParaRPr lang="en-US" altLang="ja-JP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kumimoji="1" lang="en-US" altLang="ja-JP" dirty="0" smtClean="0">
                  <a:solidFill>
                    <a:srgbClr val="FF0000"/>
                  </a:solidFill>
                </a:endParaRPr>
              </a:p>
              <a:p>
                <a:r>
                  <a:rPr kumimoji="1" lang="ja-JP" altLang="en-US" dirty="0" smtClean="0"/>
                  <a:t>平均：</a:t>
                </a:r>
                <a14:m>
                  <m:oMath xmlns:m="http://schemas.openxmlformats.org/officeDocument/2006/math"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kumimoji="1"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ja-JP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kumimoji="1" lang="ja-JP" altLang="en-US" dirty="0" smtClean="0"/>
                  <a:t>，分散：</a:t>
                </a:r>
                <a14:m>
                  <m:oMath xmlns:m="http://schemas.openxmlformats.org/officeDocument/2006/math"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d>
                    <m:r>
                      <a:rPr kumimoji="1"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ja-JP" alt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２</m:t>
                        </m:r>
                      </m:sup>
                    </m:sSup>
                  </m:oMath>
                </a14:m>
                <a:endParaRPr kumimoji="1" lang="en-US" altLang="ja-JP" dirty="0" smtClean="0"/>
              </a:p>
              <a:p>
                <a:endParaRPr kumimoji="1" lang="en-US" altLang="ja-JP" dirty="0" smtClean="0"/>
              </a:p>
              <a:p>
                <a:r>
                  <a:rPr lang="ja-JP" altLang="en-US" dirty="0" smtClean="0"/>
                  <a:t>確率密度関数</a:t>
                </a:r>
                <a:endParaRPr lang="en-US" altLang="ja-JP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dirty="0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ja-JP" i="1"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</m:d>
                      <m:r>
                        <a:rPr kumimoji="1" lang="en-US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1" lang="en-US" altLang="ja-JP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ja-JP" alt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sSup>
                        <m:sSup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kumimoji="1" lang="en-US" altLang="ja-JP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kumimoji="1" lang="en-US" altLang="ja-JP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1" lang="en-US" altLang="ja-JP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altLang="ja-JP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ja-JP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r>
                                            <a:rPr lang="en-US" altLang="ja-JP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ja-JP" alt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1" lang="en-US" altLang="ja-JP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kumimoji="1" lang="en-US" altLang="ja-JP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ja-JP" alt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kumimoji="1" lang="en-US" altLang="ja-JP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sup>
                      </m:sSup>
                    </m:oMath>
                  </m:oMathPara>
                </a14:m>
                <a:endParaRPr kumimoji="1" lang="en-US" altLang="ja-JP" dirty="0" smtClean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546" t="-29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93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367" y="3130069"/>
            <a:ext cx="1783513" cy="3332516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正規分布とは</a:t>
            </a:r>
            <a:endParaRPr kumimoji="1" lang="ja-JP" altLang="en-US" dirty="0"/>
          </a:p>
        </p:txBody>
      </p:sp>
      <p:pic>
        <p:nvPicPr>
          <p:cNvPr id="1026" name="Picture 2" descr="Probability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65" y="2682240"/>
            <a:ext cx="3333750" cy="317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8" name="直線矢印コネクタ 1027"/>
          <p:cNvCxnSpPr/>
          <p:nvPr/>
        </p:nvCxnSpPr>
        <p:spPr>
          <a:xfrm>
            <a:off x="494271" y="5763600"/>
            <a:ext cx="4013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テキスト ボックス 1032"/>
          <p:cNvSpPr txBox="1"/>
          <p:nvPr/>
        </p:nvSpPr>
        <p:spPr>
          <a:xfrm>
            <a:off x="1026160" y="5853589"/>
            <a:ext cx="270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図　正規分布のグラフ</a:t>
            </a:r>
            <a:endParaRPr kumimoji="1" lang="ja-JP" altLang="en-US" dirty="0"/>
          </a:p>
        </p:txBody>
      </p:sp>
      <p:sp>
        <p:nvSpPr>
          <p:cNvPr id="1032" name="円形吹き出し 1031"/>
          <p:cNvSpPr/>
          <p:nvPr/>
        </p:nvSpPr>
        <p:spPr>
          <a:xfrm>
            <a:off x="3350800" y="1363364"/>
            <a:ext cx="3901440" cy="2230120"/>
          </a:xfrm>
          <a:prstGeom prst="wedgeEllipseCallout">
            <a:avLst>
              <a:gd name="adj1" fmla="val 46027"/>
              <a:gd name="adj2" fmla="val 48218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 smtClean="0"/>
              <a:t>・相関度数分布の一種</a:t>
            </a:r>
            <a:endParaRPr kumimoji="1" lang="en-US" altLang="ja-JP" dirty="0" smtClean="0"/>
          </a:p>
          <a:p>
            <a:r>
              <a:rPr kumimoji="1" lang="ja-JP" altLang="en-US" dirty="0" smtClean="0"/>
              <a:t>・左右対称</a:t>
            </a:r>
            <a:endParaRPr kumimoji="1" lang="en-US" altLang="ja-JP" dirty="0" smtClean="0"/>
          </a:p>
          <a:p>
            <a:r>
              <a:rPr lang="ja-JP" altLang="en-US" dirty="0" smtClean="0"/>
              <a:t>・釣り鐘型</a:t>
            </a:r>
            <a:endParaRPr lang="en-US" altLang="ja-JP" dirty="0" smtClean="0"/>
          </a:p>
          <a:p>
            <a:r>
              <a:rPr kumimoji="1" lang="ja-JP" altLang="en-US" dirty="0" smtClean="0"/>
              <a:t>・ガウス分布とも呼ばれる</a:t>
            </a:r>
            <a:endParaRPr kumimoji="1" lang="ja-JP" altLang="en-US" dirty="0"/>
          </a:p>
        </p:txBody>
      </p:sp>
      <p:sp>
        <p:nvSpPr>
          <p:cNvPr id="1029" name="正方形/長方形 1028"/>
          <p:cNvSpPr/>
          <p:nvPr/>
        </p:nvSpPr>
        <p:spPr>
          <a:xfrm>
            <a:off x="7252240" y="3496573"/>
            <a:ext cx="594301" cy="11280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5841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kumimoji="1" lang="ja-JP" altLang="en-US" dirty="0" smtClean="0"/>
              <a:t>標準化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sz="2400" dirty="0" smtClean="0"/>
              <a:t>（</a:t>
            </a:r>
            <a:r>
              <a:rPr lang="en-US" altLang="ja-JP" sz="2400" dirty="0" smtClean="0">
                <a:latin typeface="+mn-ea"/>
                <a:ea typeface="+mn-ea"/>
              </a:rPr>
              <a:t>Standardization</a:t>
            </a:r>
            <a:r>
              <a:rPr lang="ja-JP" altLang="en-US" sz="2400" dirty="0" smtClean="0"/>
              <a:t>）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1946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標準化とは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コンテンツ プレースホルダー 4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62696"/>
                <a:ext cx="7886700" cy="4351338"/>
              </a:xfrm>
            </p:spPr>
            <p:txBody>
              <a:bodyPr/>
              <a:lstStyle/>
              <a:p>
                <a:r>
                  <a:rPr lang="ja-JP" altLang="en-US" dirty="0"/>
                  <a:t>資料</a:t>
                </a:r>
                <a:r>
                  <a:rPr kumimoji="1" lang="ja-JP" altLang="en-US" dirty="0" smtClean="0"/>
                  <a:t>の変量：</a:t>
                </a:r>
                <a:r>
                  <a:rPr kumimoji="1" lang="en-US" altLang="ja-JP" dirty="0" smtClean="0">
                    <a:latin typeface="+mn-ea"/>
                  </a:rPr>
                  <a:t>X</a:t>
                </a:r>
                <a:r>
                  <a:rPr kumimoji="1" lang="ja-JP" altLang="en-US" dirty="0" smtClean="0"/>
                  <a:t>，標準化した変量：</a:t>
                </a:r>
                <a:r>
                  <a:rPr kumimoji="1" lang="en-US" altLang="ja-JP" dirty="0" smtClean="0">
                    <a:latin typeface="+mn-ea"/>
                  </a:rPr>
                  <a:t>Z</a:t>
                </a:r>
                <a:endParaRPr lang="en-US" altLang="ja-JP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 algn="ctr">
                  <a:lnSpc>
                    <a:spcPct val="13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𝑍</m:t>
                      </m:r>
                      <m:r>
                        <a:rPr kumimoji="1" lang="en-US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  <m:r>
                            <a:rPr lang="ja-JP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－</m:t>
                          </m:r>
                          <m:r>
                            <a:rPr lang="ja-JP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</m:oMath>
                  </m:oMathPara>
                </a14:m>
                <a:endParaRPr kumimoji="1" lang="en-US" altLang="ja-JP" dirty="0" smtClean="0"/>
              </a:p>
              <a:p>
                <a:endParaRPr kumimoji="1" lang="en-US" altLang="ja-JP" dirty="0" smtClean="0"/>
              </a:p>
            </p:txBody>
          </p:sp>
        </mc:Choice>
        <mc:Fallback xmlns="">
          <p:sp>
            <p:nvSpPr>
              <p:cNvPr id="5" name="コンテンツ プレースホルダー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62696"/>
                <a:ext cx="7886700" cy="4351338"/>
              </a:xfrm>
              <a:blipFill rotWithShape="0">
                <a:blip r:embed="rId3"/>
                <a:stretch>
                  <a:fillRect l="-1391" t="-29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Probability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82" y="3575934"/>
            <a:ext cx="1978626" cy="188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矢印コネクタ 7"/>
          <p:cNvCxnSpPr/>
          <p:nvPr/>
        </p:nvCxnSpPr>
        <p:spPr>
          <a:xfrm>
            <a:off x="412522" y="5391236"/>
            <a:ext cx="2376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Probability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330" y="3575934"/>
            <a:ext cx="1978626" cy="188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直線矢印コネクタ 11"/>
          <p:cNvCxnSpPr/>
          <p:nvPr/>
        </p:nvCxnSpPr>
        <p:spPr>
          <a:xfrm>
            <a:off x="3361037" y="5399999"/>
            <a:ext cx="239721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Probability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264" y="4107185"/>
            <a:ext cx="2420379" cy="135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直線矢印コネクタ 13"/>
          <p:cNvCxnSpPr/>
          <p:nvPr/>
        </p:nvCxnSpPr>
        <p:spPr>
          <a:xfrm>
            <a:off x="6426285" y="5399999"/>
            <a:ext cx="239721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/>
          <p:nvPr/>
        </p:nvCxnSpPr>
        <p:spPr>
          <a:xfrm>
            <a:off x="2704585" y="4856205"/>
            <a:ext cx="6448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5758248" y="4860324"/>
            <a:ext cx="64486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/>
              <p:cNvSpPr txBox="1"/>
              <p:nvPr/>
            </p:nvSpPr>
            <p:spPr>
              <a:xfrm>
                <a:off x="2631469" y="4517053"/>
                <a:ext cx="790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ja-JP" altLang="en-US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8" name="テキスト ボックス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469" y="4517053"/>
                <a:ext cx="79096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/>
              <p:cNvSpPr txBox="1"/>
              <p:nvPr/>
            </p:nvSpPr>
            <p:spPr>
              <a:xfrm>
                <a:off x="5691445" y="4247128"/>
                <a:ext cx="679621" cy="609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ja-JP" alt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m:rPr>
                              <m:nor/>
                            </m:rPr>
                            <a:rPr lang="ja-JP" altLang="en-US" dirty="0"/>
                            <m:t> </m:t>
                          </m:r>
                        </m:num>
                        <m:den>
                          <m:r>
                            <a:rPr lang="ja-JP" altLang="en-US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9" name="テキスト ボックス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445" y="4247128"/>
                <a:ext cx="679621" cy="609077"/>
              </a:xfrm>
              <a:prstGeom prst="rect">
                <a:avLst/>
              </a:prstGeom>
              <a:blipFill rotWithShape="0">
                <a:blip r:embed="rId6"/>
                <a:stretch>
                  <a:fillRect r="-27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直線矢印コネクタ 22"/>
          <p:cNvCxnSpPr>
            <a:stCxn id="6" idx="2"/>
            <a:endCxn id="6" idx="0"/>
          </p:cNvCxnSpPr>
          <p:nvPr/>
        </p:nvCxnSpPr>
        <p:spPr>
          <a:xfrm flipV="1">
            <a:off x="1494395" y="3575934"/>
            <a:ext cx="0" cy="18822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>
            <a:stCxn id="11" idx="2"/>
            <a:endCxn id="11" idx="0"/>
          </p:cNvCxnSpPr>
          <p:nvPr/>
        </p:nvCxnSpPr>
        <p:spPr>
          <a:xfrm flipV="1">
            <a:off x="4559643" y="3575934"/>
            <a:ext cx="0" cy="18822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/>
          <p:cNvCxnSpPr/>
          <p:nvPr/>
        </p:nvCxnSpPr>
        <p:spPr>
          <a:xfrm flipV="1">
            <a:off x="7643812" y="3623858"/>
            <a:ext cx="0" cy="1872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1327578" y="5495858"/>
                <a:ext cx="3336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7578" y="5495858"/>
                <a:ext cx="333633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>
                <a:off x="4392825" y="5495858"/>
                <a:ext cx="3336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825" y="5495858"/>
                <a:ext cx="333633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テキスト ボックス 34"/>
              <p:cNvSpPr txBox="1"/>
              <p:nvPr/>
            </p:nvSpPr>
            <p:spPr>
              <a:xfrm>
                <a:off x="7464638" y="5495858"/>
                <a:ext cx="3336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5" name="テキスト ボックス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4638" y="5495858"/>
                <a:ext cx="333633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円弧 35"/>
          <p:cNvSpPr>
            <a:spLocks/>
          </p:cNvSpPr>
          <p:nvPr/>
        </p:nvSpPr>
        <p:spPr>
          <a:xfrm rot="8400000">
            <a:off x="948465" y="4845909"/>
            <a:ext cx="666494" cy="651587"/>
          </a:xfrm>
          <a:prstGeom prst="arc">
            <a:avLst>
              <a:gd name="adj1" fmla="val 16200000"/>
              <a:gd name="adj2" fmla="val 2126853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円弧 36"/>
          <p:cNvSpPr>
            <a:spLocks/>
          </p:cNvSpPr>
          <p:nvPr/>
        </p:nvSpPr>
        <p:spPr>
          <a:xfrm rot="8400000">
            <a:off x="1398306" y="4836106"/>
            <a:ext cx="666494" cy="651587"/>
          </a:xfrm>
          <a:prstGeom prst="arc">
            <a:avLst>
              <a:gd name="adj1" fmla="val 16200000"/>
              <a:gd name="adj2" fmla="val 21268538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円弧 37"/>
          <p:cNvSpPr>
            <a:spLocks/>
          </p:cNvSpPr>
          <p:nvPr/>
        </p:nvSpPr>
        <p:spPr>
          <a:xfrm rot="8400000">
            <a:off x="7537422" y="4843022"/>
            <a:ext cx="666494" cy="651587"/>
          </a:xfrm>
          <a:prstGeom prst="arc">
            <a:avLst>
              <a:gd name="adj1" fmla="val 16200000"/>
              <a:gd name="adj2" fmla="val 2126853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弧 38"/>
          <p:cNvSpPr>
            <a:spLocks/>
          </p:cNvSpPr>
          <p:nvPr/>
        </p:nvSpPr>
        <p:spPr>
          <a:xfrm rot="8400000">
            <a:off x="7102799" y="4845908"/>
            <a:ext cx="666494" cy="651587"/>
          </a:xfrm>
          <a:prstGeom prst="arc">
            <a:avLst>
              <a:gd name="adj1" fmla="val 16200000"/>
              <a:gd name="adj2" fmla="val 2126853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円弧 39"/>
          <p:cNvSpPr>
            <a:spLocks/>
          </p:cNvSpPr>
          <p:nvPr/>
        </p:nvSpPr>
        <p:spPr>
          <a:xfrm rot="8400000">
            <a:off x="4469453" y="4836105"/>
            <a:ext cx="666494" cy="651587"/>
          </a:xfrm>
          <a:prstGeom prst="arc">
            <a:avLst>
              <a:gd name="adj1" fmla="val 16200000"/>
              <a:gd name="adj2" fmla="val 2126853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円弧 40"/>
          <p:cNvSpPr>
            <a:spLocks/>
          </p:cNvSpPr>
          <p:nvPr/>
        </p:nvSpPr>
        <p:spPr>
          <a:xfrm rot="8400000">
            <a:off x="4005502" y="4845908"/>
            <a:ext cx="666494" cy="651587"/>
          </a:xfrm>
          <a:prstGeom prst="arc">
            <a:avLst>
              <a:gd name="adj1" fmla="val 16200000"/>
              <a:gd name="adj2" fmla="val 2126853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/>
              <p:cNvSpPr txBox="1"/>
              <p:nvPr/>
            </p:nvSpPr>
            <p:spPr>
              <a:xfrm>
                <a:off x="1564736" y="5019029"/>
                <a:ext cx="3336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42" name="テキスト ボックス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736" y="5019029"/>
                <a:ext cx="333633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/>
              <p:cNvSpPr txBox="1"/>
              <p:nvPr/>
            </p:nvSpPr>
            <p:spPr>
              <a:xfrm>
                <a:off x="1110463" y="5019029"/>
                <a:ext cx="3336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43" name="テキスト ボックス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463" y="5019029"/>
                <a:ext cx="333633" cy="36933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/>
              <p:cNvSpPr txBox="1"/>
              <p:nvPr/>
            </p:nvSpPr>
            <p:spPr>
              <a:xfrm>
                <a:off x="4175515" y="5025095"/>
                <a:ext cx="3336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44" name="テキスト ボックス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515" y="5025095"/>
                <a:ext cx="333633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/>
              <p:cNvSpPr txBox="1"/>
              <p:nvPr/>
            </p:nvSpPr>
            <p:spPr>
              <a:xfrm>
                <a:off x="4632716" y="5030667"/>
                <a:ext cx="3336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45" name="テキスト ボックス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2716" y="5030667"/>
                <a:ext cx="333633" cy="36933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/>
              <p:cNvSpPr txBox="1"/>
              <p:nvPr/>
            </p:nvSpPr>
            <p:spPr>
              <a:xfrm>
                <a:off x="7267259" y="5022687"/>
                <a:ext cx="3336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46" name="テキスト ボックス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7259" y="5022687"/>
                <a:ext cx="333633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/>
              <p:cNvSpPr txBox="1"/>
              <p:nvPr/>
            </p:nvSpPr>
            <p:spPr>
              <a:xfrm>
                <a:off x="7703027" y="5014196"/>
                <a:ext cx="3336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47" name="テキスト ボックス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027" y="5014196"/>
                <a:ext cx="333633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008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標準化とは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ja-JP" altLang="en-US" dirty="0" smtClean="0">
                    <a:solidFill>
                      <a:srgbClr val="FF0000"/>
                    </a:solidFill>
                  </a:rPr>
                  <a:t>標準正規分布</a:t>
                </a:r>
                <a:endParaRPr lang="en-US" altLang="ja-JP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altLang="ja-JP" dirty="0" smtClean="0">
                  <a:solidFill>
                    <a:srgbClr val="FF0000"/>
                  </a:solidFill>
                </a:endParaRPr>
              </a:p>
              <a:p>
                <a:r>
                  <a:rPr lang="ja-JP" altLang="en-US" dirty="0"/>
                  <a:t>平均：</a:t>
                </a:r>
                <a14:m>
                  <m:oMath xmlns:m="http://schemas.openxmlformats.org/officeDocument/2006/math"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ja-JP" i="1" smtClean="0">
                            <a:latin typeface="Cambria Math" panose="02040503050406030204" pitchFamily="18" charset="0"/>
                          </a:rPr>
                          <m:t>Z</m:t>
                        </m:r>
                      </m:e>
                    </m:d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ja-JP" altLang="en-US" dirty="0"/>
                  <a:t>，分散：</a:t>
                </a:r>
                <a14:m>
                  <m:oMath xmlns:m="http://schemas.openxmlformats.org/officeDocument/2006/math"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ja-JP" i="1" smtClean="0">
                            <a:latin typeface="Cambria Math" panose="02040503050406030204" pitchFamily="18" charset="0"/>
                          </a:rPr>
                          <m:t>Z</m:t>
                        </m:r>
                      </m:e>
                    </m:d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US" altLang="ja-JP" dirty="0" smtClean="0"/>
              </a:p>
              <a:p>
                <a:endParaRPr lang="en-US" altLang="ja-JP" dirty="0" smtClean="0"/>
              </a:p>
              <a:p>
                <a:r>
                  <a:rPr lang="ja-JP" altLang="en-US" dirty="0" smtClean="0"/>
                  <a:t>確率密度</a:t>
                </a:r>
                <a:r>
                  <a:rPr lang="ja-JP" altLang="en-US" dirty="0"/>
                  <a:t>関数</a:t>
                </a:r>
                <a:endParaRPr lang="en-US" altLang="ja-JP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dirty="0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d>
                      <m:r>
                        <a:rPr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ja-JP" alt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altLang="ja-JP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546" t="-29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451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kumimoji="1" lang="ja-JP" altLang="en-US" dirty="0" smtClean="0"/>
              <a:t>例題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661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例題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　下図は平均が</a:t>
            </a:r>
            <a:r>
              <a:rPr kumimoji="1" lang="en-US" altLang="ja-JP" dirty="0" smtClean="0"/>
              <a:t>10</a:t>
            </a:r>
            <a:r>
              <a:rPr lang="ja-JP" altLang="en-US" dirty="0" err="1" smtClean="0"/>
              <a:t>，</a:t>
            </a:r>
            <a:r>
              <a:rPr lang="ja-JP" altLang="en-US" dirty="0" smtClean="0"/>
              <a:t>分散が</a:t>
            </a:r>
            <a:r>
              <a:rPr lang="en-US" altLang="ja-JP" dirty="0" smtClean="0"/>
              <a:t>4</a:t>
            </a:r>
            <a:r>
              <a:rPr lang="ja-JP" altLang="en-US" dirty="0" smtClean="0"/>
              <a:t>の正規分布である。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 smtClean="0"/>
              <a:t>グラフの赤い部分の面積を求めよ</a:t>
            </a:r>
            <a:endParaRPr kumimoji="1" lang="ja-JP" altLang="en-US" dirty="0"/>
          </a:p>
        </p:txBody>
      </p:sp>
      <p:pic>
        <p:nvPicPr>
          <p:cNvPr id="6" name="Picture 2" descr="Probability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232" y="2513135"/>
            <a:ext cx="3128731" cy="2976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テキスト ボックス 10"/>
              <p:cNvSpPr txBox="1"/>
              <p:nvPr/>
            </p:nvSpPr>
            <p:spPr>
              <a:xfrm>
                <a:off x="3743980" y="5396948"/>
                <a:ext cx="3336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>
          <p:sp>
            <p:nvSpPr>
              <p:cNvPr id="11" name="テキスト ボックス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980" y="5396948"/>
                <a:ext cx="333633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テキスト ボックス 11"/>
              <p:cNvSpPr txBox="1"/>
              <p:nvPr/>
            </p:nvSpPr>
            <p:spPr>
              <a:xfrm>
                <a:off x="4852444" y="5396948"/>
                <a:ext cx="3336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>
          <p:sp>
            <p:nvSpPr>
              <p:cNvPr id="12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2444" y="5396948"/>
                <a:ext cx="333633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2909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矢印コネクタ 12"/>
          <p:cNvCxnSpPr/>
          <p:nvPr/>
        </p:nvCxnSpPr>
        <p:spPr>
          <a:xfrm>
            <a:off x="2026506" y="5400000"/>
            <a:ext cx="4262151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フリーフォーム 18"/>
          <p:cNvSpPr/>
          <p:nvPr/>
        </p:nvSpPr>
        <p:spPr>
          <a:xfrm>
            <a:off x="3876261" y="3488635"/>
            <a:ext cx="1143000" cy="1908313"/>
          </a:xfrm>
          <a:custGeom>
            <a:avLst/>
            <a:gdLst>
              <a:gd name="connsiteX0" fmla="*/ 19878 w 1143000"/>
              <a:gd name="connsiteY0" fmla="*/ 1888435 h 1908313"/>
              <a:gd name="connsiteX1" fmla="*/ 0 w 1143000"/>
              <a:gd name="connsiteY1" fmla="*/ 437322 h 1908313"/>
              <a:gd name="connsiteX2" fmla="*/ 139148 w 1143000"/>
              <a:gd name="connsiteY2" fmla="*/ 129208 h 1908313"/>
              <a:gd name="connsiteX3" fmla="*/ 278296 w 1143000"/>
              <a:gd name="connsiteY3" fmla="*/ 9939 h 1908313"/>
              <a:gd name="connsiteX4" fmla="*/ 377687 w 1143000"/>
              <a:gd name="connsiteY4" fmla="*/ 0 h 1908313"/>
              <a:gd name="connsiteX5" fmla="*/ 536713 w 1143000"/>
              <a:gd name="connsiteY5" fmla="*/ 89452 h 1908313"/>
              <a:gd name="connsiteX6" fmla="*/ 646043 w 1143000"/>
              <a:gd name="connsiteY6" fmla="*/ 288235 h 1908313"/>
              <a:gd name="connsiteX7" fmla="*/ 1143000 w 1143000"/>
              <a:gd name="connsiteY7" fmla="*/ 1381539 h 1908313"/>
              <a:gd name="connsiteX8" fmla="*/ 1143000 w 1143000"/>
              <a:gd name="connsiteY8" fmla="*/ 1908313 h 1908313"/>
              <a:gd name="connsiteX9" fmla="*/ 19878 w 1143000"/>
              <a:gd name="connsiteY9" fmla="*/ 1888435 h 1908313"/>
              <a:gd name="connsiteX0" fmla="*/ 19878 w 1143000"/>
              <a:gd name="connsiteY0" fmla="*/ 1888435 h 1908313"/>
              <a:gd name="connsiteX1" fmla="*/ 0 w 1143000"/>
              <a:gd name="connsiteY1" fmla="*/ 437322 h 1908313"/>
              <a:gd name="connsiteX2" fmla="*/ 139148 w 1143000"/>
              <a:gd name="connsiteY2" fmla="*/ 197788 h 1908313"/>
              <a:gd name="connsiteX3" fmla="*/ 278296 w 1143000"/>
              <a:gd name="connsiteY3" fmla="*/ 9939 h 1908313"/>
              <a:gd name="connsiteX4" fmla="*/ 377687 w 1143000"/>
              <a:gd name="connsiteY4" fmla="*/ 0 h 1908313"/>
              <a:gd name="connsiteX5" fmla="*/ 536713 w 1143000"/>
              <a:gd name="connsiteY5" fmla="*/ 89452 h 1908313"/>
              <a:gd name="connsiteX6" fmla="*/ 646043 w 1143000"/>
              <a:gd name="connsiteY6" fmla="*/ 288235 h 1908313"/>
              <a:gd name="connsiteX7" fmla="*/ 1143000 w 1143000"/>
              <a:gd name="connsiteY7" fmla="*/ 1381539 h 1908313"/>
              <a:gd name="connsiteX8" fmla="*/ 1143000 w 1143000"/>
              <a:gd name="connsiteY8" fmla="*/ 1908313 h 1908313"/>
              <a:gd name="connsiteX9" fmla="*/ 19878 w 1143000"/>
              <a:gd name="connsiteY9" fmla="*/ 1888435 h 1908313"/>
              <a:gd name="connsiteX0" fmla="*/ 19878 w 1143000"/>
              <a:gd name="connsiteY0" fmla="*/ 1888435 h 1908313"/>
              <a:gd name="connsiteX1" fmla="*/ 0 w 1143000"/>
              <a:gd name="connsiteY1" fmla="*/ 437322 h 1908313"/>
              <a:gd name="connsiteX2" fmla="*/ 93428 w 1143000"/>
              <a:gd name="connsiteY2" fmla="*/ 266368 h 1908313"/>
              <a:gd name="connsiteX3" fmla="*/ 278296 w 1143000"/>
              <a:gd name="connsiteY3" fmla="*/ 9939 h 1908313"/>
              <a:gd name="connsiteX4" fmla="*/ 377687 w 1143000"/>
              <a:gd name="connsiteY4" fmla="*/ 0 h 1908313"/>
              <a:gd name="connsiteX5" fmla="*/ 536713 w 1143000"/>
              <a:gd name="connsiteY5" fmla="*/ 89452 h 1908313"/>
              <a:gd name="connsiteX6" fmla="*/ 646043 w 1143000"/>
              <a:gd name="connsiteY6" fmla="*/ 288235 h 1908313"/>
              <a:gd name="connsiteX7" fmla="*/ 1143000 w 1143000"/>
              <a:gd name="connsiteY7" fmla="*/ 1381539 h 1908313"/>
              <a:gd name="connsiteX8" fmla="*/ 1143000 w 1143000"/>
              <a:gd name="connsiteY8" fmla="*/ 1908313 h 1908313"/>
              <a:gd name="connsiteX9" fmla="*/ 19878 w 1143000"/>
              <a:gd name="connsiteY9" fmla="*/ 1888435 h 1908313"/>
              <a:gd name="connsiteX0" fmla="*/ 19878 w 1143000"/>
              <a:gd name="connsiteY0" fmla="*/ 1888435 h 1908313"/>
              <a:gd name="connsiteX1" fmla="*/ 0 w 1143000"/>
              <a:gd name="connsiteY1" fmla="*/ 437322 h 1908313"/>
              <a:gd name="connsiteX2" fmla="*/ 81998 w 1143000"/>
              <a:gd name="connsiteY2" fmla="*/ 220648 h 1908313"/>
              <a:gd name="connsiteX3" fmla="*/ 278296 w 1143000"/>
              <a:gd name="connsiteY3" fmla="*/ 9939 h 1908313"/>
              <a:gd name="connsiteX4" fmla="*/ 377687 w 1143000"/>
              <a:gd name="connsiteY4" fmla="*/ 0 h 1908313"/>
              <a:gd name="connsiteX5" fmla="*/ 536713 w 1143000"/>
              <a:gd name="connsiteY5" fmla="*/ 89452 h 1908313"/>
              <a:gd name="connsiteX6" fmla="*/ 646043 w 1143000"/>
              <a:gd name="connsiteY6" fmla="*/ 288235 h 1908313"/>
              <a:gd name="connsiteX7" fmla="*/ 1143000 w 1143000"/>
              <a:gd name="connsiteY7" fmla="*/ 1381539 h 1908313"/>
              <a:gd name="connsiteX8" fmla="*/ 1143000 w 1143000"/>
              <a:gd name="connsiteY8" fmla="*/ 1908313 h 1908313"/>
              <a:gd name="connsiteX9" fmla="*/ 19878 w 1143000"/>
              <a:gd name="connsiteY9" fmla="*/ 1888435 h 190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3000" h="1908313">
                <a:moveTo>
                  <a:pt x="19878" y="1888435"/>
                </a:moveTo>
                <a:lnTo>
                  <a:pt x="0" y="437322"/>
                </a:lnTo>
                <a:lnTo>
                  <a:pt x="81998" y="220648"/>
                </a:lnTo>
                <a:lnTo>
                  <a:pt x="278296" y="9939"/>
                </a:lnTo>
                <a:lnTo>
                  <a:pt x="377687" y="0"/>
                </a:lnTo>
                <a:lnTo>
                  <a:pt x="536713" y="89452"/>
                </a:lnTo>
                <a:lnTo>
                  <a:pt x="646043" y="288235"/>
                </a:lnTo>
                <a:lnTo>
                  <a:pt x="1143000" y="1381539"/>
                </a:lnTo>
                <a:lnTo>
                  <a:pt x="1143000" y="1908313"/>
                </a:lnTo>
                <a:lnTo>
                  <a:pt x="19878" y="1888435"/>
                </a:lnTo>
                <a:close/>
              </a:path>
            </a:pathLst>
          </a:custGeom>
          <a:solidFill>
            <a:srgbClr val="FF5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425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例題（解答）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ja-JP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𝑍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altLang="ja-JP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―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den>
                    </m:f>
                  </m:oMath>
                </a14:m>
                <a:r>
                  <a:rPr lang="ja-JP" altLang="en-US" dirty="0" smtClean="0"/>
                  <a:t> に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  <m:r>
                      <a:rPr lang="ja-JP" alt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，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13</m:t>
                    </m:r>
                  </m:oMath>
                </a14:m>
                <a:r>
                  <a:rPr lang="ja-JP" altLang="en-US" dirty="0" smtClean="0">
                    <a:latin typeface="+mn-ea"/>
                  </a:rPr>
                  <a:t>を代入</a:t>
                </a:r>
                <a:endParaRPr lang="en-US" altLang="ja-JP" dirty="0" smtClean="0">
                  <a:latin typeface="+mn-ea"/>
                </a:endParaRPr>
              </a:p>
              <a:p>
                <a:pPr marL="0" indent="0">
                  <a:buNone/>
                </a:pPr>
                <a:endParaRPr lang="en-US" altLang="ja-JP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ja-JP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𝑍</m:t>
                      </m:r>
                      <m:r>
                        <a:rPr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kumimoji="1" lang="en-US" altLang="ja-JP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altLang="ja-JP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ja-JP" altLang="en-US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，</m:t>
                      </m:r>
                      <m:r>
                        <a:rPr lang="en-US" altLang="ja-JP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kumimoji="1" lang="en-US" altLang="ja-JP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kumimoji="1" lang="en-US" altLang="ja-JP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kumimoji="1" lang="en-US" altLang="ja-JP" dirty="0" smtClean="0">
                  <a:latin typeface="+mn-ea"/>
                </a:endParaRPr>
              </a:p>
              <a:p>
                <a:pPr marL="0" indent="0">
                  <a:buNone/>
                </a:pPr>
                <a:endParaRPr lang="en-US" altLang="ja-JP" dirty="0">
                  <a:latin typeface="+mn-ea"/>
                </a:endParaRPr>
              </a:p>
              <a:p>
                <a:pPr marL="0" indent="0">
                  <a:buNone/>
                </a:pPr>
                <a:r>
                  <a:rPr lang="ja-JP" altLang="en-US" dirty="0" smtClean="0">
                    <a:latin typeface="+mn-ea"/>
                  </a:rPr>
                  <a:t>標準正規</a:t>
                </a:r>
                <a:r>
                  <a:rPr lang="ja-JP" altLang="en-US" dirty="0">
                    <a:latin typeface="+mn-ea"/>
                  </a:rPr>
                  <a:t>分</a:t>
                </a:r>
                <a:r>
                  <a:rPr lang="ja-JP" altLang="en-US" dirty="0" smtClean="0">
                    <a:latin typeface="+mn-ea"/>
                  </a:rPr>
                  <a:t>布表を用いて</a:t>
                </a:r>
                <a:r>
                  <a:rPr lang="en-US" altLang="ja-JP" dirty="0" smtClean="0">
                    <a:latin typeface="+mn-ea"/>
                  </a:rPr>
                  <a:t>…</a:t>
                </a:r>
              </a:p>
              <a:p>
                <a:pPr marL="0" indent="0">
                  <a:buNone/>
                </a:pPr>
                <a:endParaRPr lang="en-US" altLang="ja-JP" dirty="0">
                  <a:latin typeface="+mn-ea"/>
                </a:endParaRPr>
              </a:p>
              <a:p>
                <a:pPr marL="0" indent="0">
                  <a:buNone/>
                </a:pPr>
                <a:r>
                  <a:rPr lang="ja-JP" altLang="en-US" dirty="0" smtClean="0">
                    <a:latin typeface="+mn-ea"/>
                  </a:rPr>
                  <a:t>　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altLang="ja-JP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altLang="ja-JP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1915</m:t>
                    </m:r>
                    <m:r>
                      <a:rPr lang="en-US" altLang="ja-JP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+0</m:t>
                    </m:r>
                    <m:r>
                      <a:rPr lang="en-US" altLang="ja-JP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altLang="ja-JP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4332=0.6247</m:t>
                    </m:r>
                  </m:oMath>
                </a14:m>
                <a:endParaRPr lang="en-US" altLang="ja-JP" dirty="0">
                  <a:latin typeface="+mn-ea"/>
                </a:endParaRPr>
              </a:p>
              <a:p>
                <a:pPr marL="0" indent="0">
                  <a:buNone/>
                </a:pPr>
                <a:endParaRPr lang="en-US" altLang="ja-JP" dirty="0" smtClean="0">
                  <a:latin typeface="+mn-ea"/>
                </a:endParaRPr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546" t="-112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507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026" name="Picture 2" descr="http://emath.s40.xrea.com/ydir/Wiki/index.php?plugin=attach&amp;refer=%C0%B5%B5%AC%CA%AC%C9%DB%C9%BD&amp;openfile=z-tabl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217170"/>
            <a:ext cx="5269229" cy="633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35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kumimoji="1" lang="ja-JP" altLang="en-US" dirty="0" smtClean="0"/>
              <a:t>再生性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sz="2400" dirty="0" smtClean="0"/>
              <a:t>（</a:t>
            </a:r>
            <a:r>
              <a:rPr lang="en-US" altLang="ja-JP" sz="2400" dirty="0" smtClean="0">
                <a:latin typeface="+mn-ea"/>
                <a:ea typeface="+mn-ea"/>
              </a:rPr>
              <a:t>Reproductive</a:t>
            </a:r>
            <a:r>
              <a:rPr lang="ja-JP" altLang="en-US" sz="2400" dirty="0">
                <a:latin typeface="+mn-ea"/>
                <a:ea typeface="+mn-ea"/>
              </a:rPr>
              <a:t> </a:t>
            </a:r>
            <a:r>
              <a:rPr lang="en-US" altLang="ja-JP" sz="2400" dirty="0">
                <a:latin typeface="+mn-ea"/>
                <a:ea typeface="+mn-ea"/>
              </a:rPr>
              <a:t>P</a:t>
            </a:r>
            <a:r>
              <a:rPr lang="en-US" altLang="ja-JP" sz="2400" dirty="0" smtClean="0">
                <a:latin typeface="+mn-ea"/>
                <a:ea typeface="+mn-ea"/>
              </a:rPr>
              <a:t>roperty</a:t>
            </a:r>
            <a:r>
              <a:rPr lang="ja-JP" altLang="en-US" sz="2400" dirty="0" smtClean="0"/>
              <a:t>）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731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再生性</a:t>
            </a:r>
            <a:r>
              <a:rPr lang="ja-JP" altLang="en-US" dirty="0" smtClean="0"/>
              <a:t>と</a:t>
            </a:r>
            <a:r>
              <a:rPr lang="ja-JP" altLang="en-US" dirty="0"/>
              <a:t>は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：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ja-JP" altLang="en-US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1" lang="ja-JP" alt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ja-JP" alt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ja-JP" altLang="en-US" dirty="0" smtClean="0"/>
                  <a:t>が存在</a:t>
                </a:r>
                <a:endParaRPr kumimoji="1" lang="en-US" altLang="ja-JP" dirty="0" smtClean="0"/>
              </a:p>
              <a:p>
                <a:endParaRPr kumimoji="1" lang="en-US" altLang="ja-JP" dirty="0" smtClean="0"/>
              </a:p>
              <a:p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ja-JP" alt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ja-JP" alt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endParaRPr kumimoji="1" lang="en-US" altLang="ja-JP" dirty="0" smtClean="0"/>
              </a:p>
              <a:p>
                <a:endParaRPr lang="en-US" altLang="ja-JP" dirty="0"/>
              </a:p>
              <a:p>
                <a:r>
                  <a:rPr kumimoji="1" lang="ja-JP" altLang="en-US" u="sng" dirty="0" smtClean="0"/>
                  <a:t>正規分布に従う</a:t>
                </a:r>
                <a:endParaRPr kumimoji="1" lang="ja-JP" altLang="en-US" u="sng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1" t="-29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9848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ja-JP" altLang="en-US" dirty="0" smtClean="0"/>
              <a:t>中心極限定理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sz="2400" dirty="0" smtClean="0"/>
              <a:t>（</a:t>
            </a:r>
            <a:r>
              <a:rPr lang="en-US" altLang="ja-JP" sz="2400" dirty="0" smtClean="0">
                <a:latin typeface="+mn-ea"/>
                <a:ea typeface="+mn-ea"/>
              </a:rPr>
              <a:t>Central Limit Theorem : CLT</a:t>
            </a:r>
            <a:r>
              <a:rPr lang="ja-JP" altLang="en-US" sz="2400" dirty="0" smtClean="0"/>
              <a:t>）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840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中心極限定理とは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資料</a:t>
            </a:r>
            <a:r>
              <a:rPr lang="ja-JP" altLang="en-US" dirty="0" smtClean="0"/>
              <a:t>から十分なサンプルを抽出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　　　</a:t>
            </a:r>
            <a:r>
              <a:rPr kumimoji="1" lang="ja-JP" altLang="en-US" dirty="0" smtClean="0"/>
              <a:t>⇒サンプルの平均をグラフに記録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　　　　　</a:t>
            </a:r>
            <a:r>
              <a:rPr lang="ja-JP" altLang="en-US" dirty="0"/>
              <a:t> </a:t>
            </a:r>
            <a:r>
              <a:rPr lang="ja-JP" altLang="en-US" dirty="0" smtClean="0"/>
              <a:t>⇒</a:t>
            </a:r>
            <a:r>
              <a:rPr lang="ja-JP" altLang="en-US" dirty="0"/>
              <a:t>正規分布に近似</a:t>
            </a:r>
            <a:endParaRPr lang="en-US" altLang="ja-JP" dirty="0"/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 smtClean="0"/>
              <a:t>・元の分布の種類は無関係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15702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4709</TotalTime>
  <Words>234</Words>
  <Application>Microsoft Office PowerPoint</Application>
  <PresentationFormat>画面に合わせる (4:3)</PresentationFormat>
  <Paragraphs>82</Paragraphs>
  <Slides>15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1" baseType="lpstr">
      <vt:lpstr>ＭＳ Ｐゴシック</vt:lpstr>
      <vt:lpstr>Arial</vt:lpstr>
      <vt:lpstr>Calibri</vt:lpstr>
      <vt:lpstr>Calibri Light</vt:lpstr>
      <vt:lpstr>Cambria Math</vt:lpstr>
      <vt:lpstr>Office テーマ</vt:lpstr>
      <vt:lpstr>正規分布 意味がわかる統計学　P.70 ～ P.87　</vt:lpstr>
      <vt:lpstr>正規分布 （Normal　distribution）</vt:lpstr>
      <vt:lpstr>正規分布とは</vt:lpstr>
      <vt:lpstr>正規分布とは</vt:lpstr>
      <vt:lpstr>標準化 （Standardization）</vt:lpstr>
      <vt:lpstr>標準化とは</vt:lpstr>
      <vt:lpstr>標準化とは</vt:lpstr>
      <vt:lpstr>例題</vt:lpstr>
      <vt:lpstr>例題</vt:lpstr>
      <vt:lpstr>例題（解答）</vt:lpstr>
      <vt:lpstr>PowerPoint プレゼンテーション</vt:lpstr>
      <vt:lpstr>再生性 （Reproductive Property）</vt:lpstr>
      <vt:lpstr>再生性とは</vt:lpstr>
      <vt:lpstr>中心極限定理 （Central Limit Theorem : CLT）</vt:lpstr>
      <vt:lpstr>中心極限定理とは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正規分布 意味がわかる統計学　P.70 – P.87</dc:title>
  <dc:creator>Yuta</dc:creator>
  <cp:lastModifiedBy>Yuta</cp:lastModifiedBy>
  <cp:revision>39</cp:revision>
  <dcterms:created xsi:type="dcterms:W3CDTF">2018-10-13T10:46:16Z</dcterms:created>
  <dcterms:modified xsi:type="dcterms:W3CDTF">2018-10-17T13:23:11Z</dcterms:modified>
</cp:coreProperties>
</file>