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9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82"/>
  </p:normalViewPr>
  <p:slideViewPr>
    <p:cSldViewPr snapToGrid="0" snapToObjects="1">
      <p:cViewPr varScale="1">
        <p:scale>
          <a:sx n="119" d="100"/>
          <a:sy n="119" d="100"/>
        </p:scale>
        <p:origin x="1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32027-CBA0-0847-9AB4-5A12CBB3FF15}" type="datetimeFigureOut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FBCD-A048-AA46-B299-DB7444D384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10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2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28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443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94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31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EFBCD-A048-AA46-B299-DB7444D3842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213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D22E6-89C3-3C4E-9369-3E8203A20CC6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461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51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E9B2-3548-214D-94C7-D6DC771C76D1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255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2F8C-72B7-CA4F-9F7D-EEA7FBA9E9C8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50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ECCD-B60C-544F-99AE-EABCDA388298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52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461C-E53E-8E43-8AA4-65A7F4EA8498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6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E80-31E4-1F4F-8DED-0CB0DB591696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79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C0F31-3ED2-D44B-B9CB-2881C92A4753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179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C3CE-9D75-0041-A00A-17574E939FE1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279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5FF-FFDC-5D48-B115-2B6A6F47BEB9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13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9E617-932E-7C41-91EE-FCB8442210C3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4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3EEB0-B553-5E40-AD57-A5D8E0938A8B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432B4-0D8E-F140-B4D0-116C0CBF2B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59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096429"/>
            <a:ext cx="7772400" cy="1504021"/>
          </a:xfrm>
        </p:spPr>
        <p:txBody>
          <a:bodyPr/>
          <a:lstStyle/>
          <a:p>
            <a:r>
              <a:rPr lang="en-US" altLang="ja-JP" dirty="0"/>
              <a:t>Stanford Politeness </a:t>
            </a:r>
            <a:r>
              <a:rPr lang="en-US" altLang="ja-JP" dirty="0" smtClean="0"/>
              <a:t>API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sz="2000" dirty="0">
                <a:solidFill>
                  <a:srgbClr val="000000"/>
                </a:solidFill>
              </a:rPr>
              <a:t>参考文献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71600" y="4363992"/>
            <a:ext cx="6388391" cy="1077218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ja-JP" b="1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A computational approach to politeness </a:t>
            </a:r>
          </a:p>
          <a:p>
            <a:pPr algn="ctr"/>
            <a:r>
              <a:rPr lang="en-US" altLang="ja-JP" b="1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with application to social factors</a:t>
            </a:r>
          </a:p>
          <a:p>
            <a:pPr algn="ctr"/>
            <a:r>
              <a:rPr lang="en-US" altLang="ja-JP" sz="14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C </a:t>
            </a:r>
            <a:r>
              <a:rPr lang="en-US" altLang="ja-JP" sz="1400" dirty="0" err="1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Danescu-Niculescu-Mizil</a:t>
            </a:r>
            <a:r>
              <a:rPr lang="en-US" altLang="ja-JP" sz="1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, M </a:t>
            </a:r>
            <a:r>
              <a:rPr lang="en-US" altLang="ja-JP" sz="1400" dirty="0" err="1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Sudhof</a:t>
            </a:r>
            <a:r>
              <a:rPr lang="en-US" altLang="ja-JP" sz="1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, D </a:t>
            </a:r>
            <a:r>
              <a:rPr lang="en-US" altLang="ja-JP" sz="1400" dirty="0" err="1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Jurafsky</a:t>
            </a:r>
            <a:r>
              <a:rPr lang="en-US" altLang="ja-JP" sz="1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, J </a:t>
            </a:r>
            <a:r>
              <a:rPr lang="en-US" altLang="ja-JP" sz="1400" dirty="0" err="1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Leskovec</a:t>
            </a:r>
            <a:r>
              <a:rPr lang="en-US" altLang="ja-JP" sz="1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, C </a:t>
            </a:r>
            <a:r>
              <a:rPr lang="en-US" altLang="ja-JP" sz="14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Potts Proceedings </a:t>
            </a:r>
            <a:r>
              <a:rPr lang="en-US" altLang="ja-JP" sz="1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of ACL 2013 </a:t>
            </a:r>
            <a:endParaRPr kumimoji="1" lang="ja-JP" altLang="en-US" sz="1400" dirty="0">
              <a:solidFill>
                <a:srgbClr val="000000"/>
              </a:solidFill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56746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Politeness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Politeness</a:t>
            </a:r>
          </a:p>
          <a:p>
            <a:pPr lvl="1"/>
            <a:r>
              <a:rPr kumimoji="1" lang="ja-JP" altLang="en-US" dirty="0" smtClean="0"/>
              <a:t>基本的な会話が満たすべき条件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誠実　</a:t>
            </a:r>
            <a:r>
              <a:rPr lang="en-US" altLang="ja-JP" dirty="0"/>
              <a:t>(</a:t>
            </a:r>
            <a:r>
              <a:rPr lang="en-US" altLang="ja-JP" dirty="0" smtClean="0"/>
              <a:t>truthful)</a:t>
            </a:r>
          </a:p>
          <a:p>
            <a:pPr lvl="2"/>
            <a:r>
              <a:rPr lang="ja-JP" altLang="en-US" dirty="0" smtClean="0"/>
              <a:t>有益</a:t>
            </a:r>
            <a:r>
              <a:rPr lang="en-US" altLang="ja-JP" dirty="0" smtClean="0"/>
              <a:t>   (informative)</a:t>
            </a:r>
          </a:p>
          <a:p>
            <a:pPr lvl="2"/>
            <a:r>
              <a:rPr lang="ja-JP" altLang="en-US" dirty="0" smtClean="0"/>
              <a:t>関連</a:t>
            </a:r>
            <a:r>
              <a:rPr lang="en-US" altLang="ja-JP" dirty="0" smtClean="0"/>
              <a:t> </a:t>
            </a:r>
            <a:r>
              <a:rPr lang="en-US" altLang="ja-JP" dirty="0"/>
              <a:t> </a:t>
            </a:r>
            <a:r>
              <a:rPr lang="en-US" altLang="ja-JP" dirty="0" smtClean="0"/>
              <a:t> (relevant)</a:t>
            </a:r>
          </a:p>
          <a:p>
            <a:pPr lvl="2"/>
            <a:r>
              <a:rPr kumimoji="1" lang="ja-JP" altLang="en-US" dirty="0" smtClean="0"/>
              <a:t>明確</a:t>
            </a:r>
            <a:r>
              <a:rPr kumimoji="1" lang="en-US" altLang="ja-JP" dirty="0" smtClean="0"/>
              <a:t>   (clear)</a:t>
            </a:r>
          </a:p>
          <a:p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Stanford Politeness API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24701"/>
            <a:ext cx="2133600" cy="365125"/>
          </a:xfrm>
        </p:spPr>
        <p:txBody>
          <a:bodyPr/>
          <a:lstStyle/>
          <a:p>
            <a:fld id="{B55432B4-0D8E-F140-B4D0-116C0CBF2B5F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8" name="図形グループ 17"/>
          <p:cNvGrpSpPr/>
          <p:nvPr/>
        </p:nvGrpSpPr>
        <p:grpSpPr>
          <a:xfrm>
            <a:off x="978326" y="2520516"/>
            <a:ext cx="7187347" cy="3256827"/>
            <a:chOff x="1057379" y="2018711"/>
            <a:chExt cx="7187347" cy="3256827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1656" y="3212217"/>
              <a:ext cx="1714500" cy="1714500"/>
            </a:xfrm>
            <a:prstGeom prst="rect">
              <a:avLst/>
            </a:prstGeom>
          </p:spPr>
        </p:pic>
        <p:grpSp>
          <p:nvGrpSpPr>
            <p:cNvPr id="10" name="図形グループ 9"/>
            <p:cNvGrpSpPr/>
            <p:nvPr/>
          </p:nvGrpSpPr>
          <p:grpSpPr>
            <a:xfrm>
              <a:off x="1057379" y="2978671"/>
              <a:ext cx="2743200" cy="1727437"/>
              <a:chOff x="778597" y="3012162"/>
              <a:chExt cx="2743200" cy="1727437"/>
            </a:xfrm>
          </p:grpSpPr>
          <p:sp>
            <p:nvSpPr>
              <p:cNvPr id="6" name="正方形/長方形 5"/>
              <p:cNvSpPr/>
              <p:nvPr/>
            </p:nvSpPr>
            <p:spPr>
              <a:xfrm>
                <a:off x="778597" y="3412272"/>
                <a:ext cx="1942301" cy="132732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ja-JP" altLang="en-US" sz="1600" dirty="0">
                    <a:latin typeface="Meiryo" charset="-128"/>
                    <a:ea typeface="Meiryo" charset="-128"/>
                    <a:cs typeface="Meiryo" charset="-128"/>
                  </a:rPr>
                  <a:t>テキスト</a:t>
                </a:r>
                <a:endParaRPr lang="en-US" altLang="ja-JP" sz="1600" dirty="0">
                  <a:latin typeface="Meiryo" charset="-128"/>
                  <a:ea typeface="Meiryo" charset="-128"/>
                  <a:cs typeface="Meiryo" charset="-128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ja-JP" altLang="en-US" sz="1600" dirty="0">
                    <a:latin typeface="Meiryo" charset="-128"/>
                    <a:ea typeface="Meiryo" charset="-128"/>
                    <a:cs typeface="Meiryo" charset="-128"/>
                  </a:rPr>
                  <a:t>文</a:t>
                </a:r>
                <a:endParaRPr lang="en-US" altLang="ja-JP" sz="1600" dirty="0">
                  <a:latin typeface="Meiryo" charset="-128"/>
                  <a:ea typeface="Meiryo" charset="-128"/>
                  <a:cs typeface="Meiryo" charset="-128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ja-JP" altLang="en-US" sz="1600" dirty="0" smtClean="0">
                    <a:latin typeface="Meiryo" charset="-128"/>
                    <a:ea typeface="Meiryo" charset="-128"/>
                    <a:cs typeface="Meiryo" charset="-128"/>
                  </a:rPr>
                  <a:t>各単語</a:t>
                </a:r>
                <a:r>
                  <a:rPr lang="ja-JP" altLang="en-US" sz="1600" dirty="0">
                    <a:latin typeface="Meiryo" charset="-128"/>
                    <a:ea typeface="Meiryo" charset="-128"/>
                    <a:cs typeface="Meiryo" charset="-128"/>
                  </a:rPr>
                  <a:t>の品詞</a:t>
                </a:r>
                <a:endParaRPr lang="en-US" altLang="ja-JP" sz="1600" dirty="0">
                  <a:latin typeface="Meiryo" charset="-128"/>
                  <a:ea typeface="Meiryo" charset="-128"/>
                  <a:cs typeface="Meiryo" charset="-128"/>
                </a:endParaRPr>
              </a:p>
            </p:txBody>
          </p:sp>
          <p:sp>
            <p:nvSpPr>
              <p:cNvPr id="7" name="テキスト ボックス 6"/>
              <p:cNvSpPr txBox="1"/>
              <p:nvPr/>
            </p:nvSpPr>
            <p:spPr>
              <a:xfrm>
                <a:off x="1334409" y="3012162"/>
                <a:ext cx="830677" cy="400110"/>
              </a:xfrm>
              <a:prstGeom prst="rect">
                <a:avLst/>
              </a:prstGeom>
              <a:noFill/>
              <a:ln w="28575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000" dirty="0" smtClean="0">
                    <a:solidFill>
                      <a:srgbClr val="000000"/>
                    </a:solidFill>
                    <a:latin typeface="ヒラギノ角ゴ Pro W3"/>
                    <a:ea typeface="ヒラギノ角ゴ Pro W3"/>
                    <a:cs typeface="ヒラギノ角ゴ Pro W3"/>
                  </a:rPr>
                  <a:t>input</a:t>
                </a:r>
                <a:endParaRPr kumimoji="1" lang="ja-JP" altLang="en-US" sz="2000" dirty="0">
                  <a:solidFill>
                    <a:srgbClr val="000000"/>
                  </a:solidFill>
                  <a:latin typeface="ヒラギノ角ゴ Pro W3"/>
                  <a:ea typeface="ヒラギノ角ゴ Pro W3"/>
                  <a:cs typeface="ヒラギノ角ゴ Pro W3"/>
                </a:endParaRPr>
              </a:p>
            </p:txBody>
          </p:sp>
          <p:sp>
            <p:nvSpPr>
              <p:cNvPr id="8" name="右矢印 7"/>
              <p:cNvSpPr/>
              <p:nvPr/>
            </p:nvSpPr>
            <p:spPr>
              <a:xfrm>
                <a:off x="3042295" y="3833619"/>
                <a:ext cx="479502" cy="4484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457200" indent="-457200" algn="ctr">
                  <a:buFont typeface="+mj-lt"/>
                  <a:buAutoNum type="arabicPeriod"/>
                </a:pPr>
                <a:endParaRPr kumimoji="1" lang="ja-JP" altLang="en-US" dirty="0">
                  <a:latin typeface="Meiryo" charset="-128"/>
                  <a:ea typeface="Meiryo" charset="-128"/>
                  <a:cs typeface="Meiryo" charset="-128"/>
                </a:endParaRPr>
              </a:p>
            </p:txBody>
          </p:sp>
        </p:grpSp>
        <p:sp>
          <p:nvSpPr>
            <p:cNvPr id="11" name="テキスト ボックス 10"/>
            <p:cNvSpPr txBox="1"/>
            <p:nvPr/>
          </p:nvSpPr>
          <p:spPr>
            <a:xfrm>
              <a:off x="3904224" y="4567652"/>
              <a:ext cx="1415772" cy="707886"/>
            </a:xfrm>
            <a:prstGeom prst="rect">
              <a:avLst/>
            </a:prstGeom>
            <a:noFill/>
            <a:ln w="28575" cmpd="sng">
              <a:noFill/>
            </a:ln>
          </p:spPr>
          <p:txBody>
            <a:bodyPr wrap="none" rtlCol="0">
              <a:spAutoFit/>
            </a:bodyPr>
            <a:lstStyle/>
            <a:p>
              <a:pPr marL="457200" indent="-457200">
                <a:buFont typeface="+mj-lt"/>
                <a:buAutoNum type="arabicPeriod"/>
              </a:pPr>
              <a:r>
                <a:rPr kumimoji="1" lang="ja-JP" altLang="en-US" sz="2000" dirty="0" smtClean="0">
                  <a:solidFill>
                    <a:srgbClr val="000000"/>
                  </a:solidFill>
                  <a:latin typeface="ヒラギノ角ゴ Pro W3"/>
                  <a:ea typeface="ヒラギノ角ゴ Pro W3"/>
                  <a:cs typeface="ヒラギノ角ゴ Pro W3"/>
                </a:rPr>
                <a:t>前処理</a:t>
              </a:r>
              <a:endParaRPr kumimoji="1" lang="en-US" altLang="ja-JP" sz="20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kumimoji="1" lang="en-US" altLang="ja-JP" sz="2000" dirty="0" smtClean="0">
                  <a:solidFill>
                    <a:srgbClr val="000000"/>
                  </a:solidFill>
                  <a:latin typeface="ヒラギノ角ゴ Pro W3"/>
                  <a:ea typeface="ヒラギノ角ゴ Pro W3"/>
                  <a:cs typeface="ヒラギノ角ゴ Pro W3"/>
                </a:rPr>
                <a:t>SVM</a:t>
              </a:r>
              <a:endParaRPr kumimoji="1" lang="ja-JP" altLang="en-US" sz="20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endParaRPr>
            </a:p>
          </p:txBody>
        </p:sp>
        <p:grpSp>
          <p:nvGrpSpPr>
            <p:cNvPr id="12" name="図形グループ 11"/>
            <p:cNvGrpSpPr/>
            <p:nvPr/>
          </p:nvGrpSpPr>
          <p:grpSpPr>
            <a:xfrm>
              <a:off x="5477236" y="2978671"/>
              <a:ext cx="2767490" cy="1727437"/>
              <a:chOff x="-46592" y="3012162"/>
              <a:chExt cx="2767490" cy="1727437"/>
            </a:xfrm>
          </p:grpSpPr>
          <p:sp>
            <p:nvSpPr>
              <p:cNvPr id="13" name="正方形/長方形 12"/>
              <p:cNvSpPr/>
              <p:nvPr/>
            </p:nvSpPr>
            <p:spPr>
              <a:xfrm>
                <a:off x="778597" y="3412272"/>
                <a:ext cx="1942301" cy="1327327"/>
              </a:xfrm>
              <a:prstGeom prst="rect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ja-JP" dirty="0" smtClean="0">
                    <a:latin typeface="Meiryo" charset="-128"/>
                    <a:ea typeface="Meiryo" charset="-128"/>
                    <a:cs typeface="Meiryo" charset="-128"/>
                  </a:rPr>
                  <a:t>Politeness</a:t>
                </a:r>
                <a:endParaRPr lang="en-US" altLang="ja-JP" dirty="0">
                  <a:latin typeface="Meiryo" charset="-128"/>
                  <a:ea typeface="Meiryo" charset="-128"/>
                  <a:cs typeface="Meiryo" charset="-128"/>
                </a:endParaRPr>
              </a:p>
              <a:p>
                <a:pPr algn="ctr"/>
                <a:r>
                  <a:rPr lang="en-US" altLang="ja-JP" dirty="0" smtClean="0">
                    <a:latin typeface="Meiryo" charset="-128"/>
                    <a:ea typeface="Meiryo" charset="-128"/>
                    <a:cs typeface="Meiryo" charset="-128"/>
                  </a:rPr>
                  <a:t> (0~1</a:t>
                </a:r>
                <a:r>
                  <a:rPr lang="ja-JP" altLang="en-US" dirty="0" smtClean="0">
                    <a:latin typeface="Meiryo" charset="-128"/>
                    <a:ea typeface="Meiryo" charset="-128"/>
                    <a:cs typeface="Meiryo" charset="-128"/>
                  </a:rPr>
                  <a:t>の値</a:t>
                </a:r>
                <a:r>
                  <a:rPr lang="en-US" altLang="ja-JP" dirty="0" smtClean="0">
                    <a:latin typeface="Meiryo" charset="-128"/>
                    <a:ea typeface="Meiryo" charset="-128"/>
                    <a:cs typeface="Meiryo" charset="-128"/>
                  </a:rPr>
                  <a:t>)</a:t>
                </a:r>
                <a:endParaRPr lang="en-US" altLang="ja-JP" dirty="0">
                  <a:latin typeface="Meiryo" charset="-128"/>
                  <a:ea typeface="Meiryo" charset="-128"/>
                  <a:cs typeface="Meiryo" charset="-128"/>
                </a:endParaRPr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234222" y="3012162"/>
                <a:ext cx="1031052" cy="400110"/>
              </a:xfrm>
              <a:prstGeom prst="rect">
                <a:avLst/>
              </a:prstGeom>
              <a:noFill/>
              <a:ln w="28575" cmpd="sng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dirty="0" smtClean="0">
                    <a:solidFill>
                      <a:srgbClr val="000000"/>
                    </a:solidFill>
                    <a:latin typeface="ヒラギノ角ゴ Pro W3"/>
                    <a:ea typeface="ヒラギノ角ゴ Pro W3"/>
                    <a:cs typeface="ヒラギノ角ゴ Pro W3"/>
                  </a:rPr>
                  <a:t>out</a:t>
                </a:r>
                <a:r>
                  <a:rPr kumimoji="1" lang="en-US" altLang="ja-JP" sz="2000" dirty="0" smtClean="0">
                    <a:solidFill>
                      <a:srgbClr val="000000"/>
                    </a:solidFill>
                    <a:latin typeface="ヒラギノ角ゴ Pro W3"/>
                    <a:ea typeface="ヒラギノ角ゴ Pro W3"/>
                    <a:cs typeface="ヒラギノ角ゴ Pro W3"/>
                  </a:rPr>
                  <a:t>put</a:t>
                </a:r>
                <a:endParaRPr kumimoji="1" lang="ja-JP" altLang="en-US" sz="2000" dirty="0">
                  <a:solidFill>
                    <a:srgbClr val="000000"/>
                  </a:solidFill>
                  <a:latin typeface="ヒラギノ角ゴ Pro W3"/>
                  <a:ea typeface="ヒラギノ角ゴ Pro W3"/>
                  <a:cs typeface="ヒラギノ角ゴ Pro W3"/>
                </a:endParaRPr>
              </a:p>
            </p:txBody>
          </p:sp>
          <p:sp>
            <p:nvSpPr>
              <p:cNvPr id="15" name="右矢印 14"/>
              <p:cNvSpPr/>
              <p:nvPr/>
            </p:nvSpPr>
            <p:spPr>
              <a:xfrm>
                <a:off x="-46592" y="3851710"/>
                <a:ext cx="479502" cy="4484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457200" indent="-457200" algn="ctr">
                  <a:buFont typeface="+mj-lt"/>
                  <a:buAutoNum type="arabicPeriod"/>
                </a:pPr>
                <a:endParaRPr kumimoji="1" lang="ja-JP" altLang="en-US" dirty="0">
                  <a:latin typeface="Meiryo" charset="-128"/>
                  <a:ea typeface="Meiryo" charset="-128"/>
                  <a:cs typeface="Meiryo" charset="-128"/>
                </a:endParaRPr>
              </a:p>
            </p:txBody>
          </p:sp>
        </p:grpSp>
        <p:sp>
          <p:nvSpPr>
            <p:cNvPr id="16" name="円柱 15"/>
            <p:cNvSpPr/>
            <p:nvPr/>
          </p:nvSpPr>
          <p:spPr>
            <a:xfrm>
              <a:off x="3700101" y="2018711"/>
              <a:ext cx="1788402" cy="740806"/>
            </a:xfrm>
            <a:prstGeom prst="can">
              <a:avLst/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ja-JP" dirty="0" smtClean="0">
                  <a:latin typeface="Meiryo" charset="-128"/>
                  <a:ea typeface="Meiryo" charset="-128"/>
                  <a:cs typeface="Meiryo" charset="-128"/>
                </a:rPr>
                <a:t>Train data</a:t>
              </a:r>
              <a:endParaRPr kumimoji="1" lang="ja-JP" altLang="en-US" dirty="0">
                <a:latin typeface="Meiryo" charset="-128"/>
                <a:ea typeface="Meiryo" charset="-128"/>
                <a:cs typeface="Meiryo" charset="-128"/>
              </a:endParaRPr>
            </a:p>
          </p:txBody>
        </p:sp>
        <p:sp>
          <p:nvSpPr>
            <p:cNvPr id="17" name="右矢印 16"/>
            <p:cNvSpPr/>
            <p:nvPr/>
          </p:nvSpPr>
          <p:spPr>
            <a:xfrm rot="5400000">
              <a:off x="4372360" y="2953529"/>
              <a:ext cx="479502" cy="448449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57200" indent="-457200" algn="ctr">
                <a:buFont typeface="+mj-lt"/>
                <a:buAutoNum type="arabicPeriod"/>
              </a:pPr>
              <a:endParaRPr kumimoji="1" lang="ja-JP" altLang="en-US" dirty="0">
                <a:latin typeface="Meiryo" charset="-128"/>
                <a:ea typeface="Meiryo" charset="-128"/>
                <a:cs typeface="Meiryo" charset="-128"/>
              </a:endParaRPr>
            </a:p>
          </p:txBody>
        </p:sp>
      </p:grpSp>
      <p:sp>
        <p:nvSpPr>
          <p:cNvPr id="1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ja-JP" altLang="en-US" sz="2400" dirty="0" smtClean="0"/>
              <a:t>テキストデータの前処理を行ったあと，</a:t>
            </a:r>
            <a:r>
              <a:rPr lang="en-US" altLang="ja-JP" sz="2400" dirty="0" smtClean="0"/>
              <a:t>SVM</a:t>
            </a:r>
            <a:r>
              <a:rPr kumimoji="1" lang="ja-JP" altLang="en-US" sz="2400" dirty="0" smtClean="0"/>
              <a:t>を用いて算出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46831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Politeness</a:t>
            </a:r>
            <a:r>
              <a:rPr lang="ja-JP" altLang="en-US" dirty="0" smtClean="0"/>
              <a:t>の学習データ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ja-JP" altLang="en-US" dirty="0" smtClean="0"/>
              <a:t>テキストデータ取得先</a:t>
            </a:r>
            <a:r>
              <a:rPr lang="en-US" altLang="ja-JP" dirty="0" smtClean="0"/>
              <a:t> </a:t>
            </a:r>
            <a:endParaRPr kumimoji="1"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kumimoji="1" lang="en-US" altLang="ja-JP" dirty="0" smtClean="0"/>
              <a:t>Wikipedia</a:t>
            </a:r>
            <a:r>
              <a:rPr lang="en-US" altLang="ja-JP" dirty="0" smtClean="0"/>
              <a:t> : </a:t>
            </a:r>
            <a:r>
              <a:rPr lang="ja-JP" altLang="en-US" dirty="0" smtClean="0"/>
              <a:t>編集者会話ページ</a:t>
            </a:r>
            <a:r>
              <a:rPr lang="en-US" altLang="ja-JP" sz="1600" dirty="0" smtClean="0"/>
              <a:t>(</a:t>
            </a:r>
            <a:r>
              <a:rPr lang="ja-JP" altLang="en-US" sz="1600" dirty="0" smtClean="0"/>
              <a:t>主に改善要求などを行う</a:t>
            </a:r>
            <a:r>
              <a:rPr lang="en-US" altLang="ja-JP" sz="1600" dirty="0" smtClean="0"/>
              <a:t>)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dirty="0" err="1" smtClean="0"/>
              <a:t>StackExchange</a:t>
            </a:r>
            <a:r>
              <a:rPr lang="en-US" altLang="ja-JP" dirty="0" smtClean="0"/>
              <a:t> :QA</a:t>
            </a:r>
            <a:r>
              <a:rPr lang="ja-JP" altLang="en-US" dirty="0" smtClean="0"/>
              <a:t>サイト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Politeness</a:t>
            </a:r>
            <a:r>
              <a:rPr lang="ja-JP" altLang="en-US" dirty="0" smtClean="0"/>
              <a:t>の評価方法</a:t>
            </a:r>
            <a:endParaRPr lang="en-US" altLang="ja-JP" dirty="0"/>
          </a:p>
          <a:p>
            <a:pPr lvl="1"/>
            <a:r>
              <a:rPr lang="ja-JP" altLang="en-US" dirty="0" smtClean="0"/>
              <a:t>各</a:t>
            </a:r>
            <a:r>
              <a:rPr lang="en-US" altLang="ja-JP" dirty="0" smtClean="0"/>
              <a:t>request</a:t>
            </a:r>
            <a:r>
              <a:rPr lang="ja-JP" altLang="en-US" dirty="0" smtClean="0"/>
              <a:t>につき</a:t>
            </a:r>
            <a:r>
              <a:rPr lang="en-US" altLang="ja-JP" dirty="0" smtClean="0"/>
              <a:t>5</a:t>
            </a:r>
            <a:r>
              <a:rPr lang="ja-JP" altLang="en-US" dirty="0" smtClean="0"/>
              <a:t>人に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の点数（</a:t>
            </a:r>
            <a:r>
              <a:rPr lang="en-US" altLang="ja-JP" dirty="0" smtClean="0"/>
              <a:t>25</a:t>
            </a:r>
            <a:r>
              <a:rPr lang="ja-JP" altLang="en-US" dirty="0" smtClean="0"/>
              <a:t>満点）をつけてもらう</a:t>
            </a:r>
            <a:endParaRPr lang="en-US" altLang="ja-JP" dirty="0"/>
          </a:p>
          <a:p>
            <a:pPr lvl="1"/>
            <a:r>
              <a:rPr lang="en-US" altLang="ja-JP" dirty="0" smtClean="0"/>
              <a:t>5</a:t>
            </a:r>
            <a:r>
              <a:rPr lang="ja-JP" altLang="en-US" dirty="0" smtClean="0"/>
              <a:t>人のスコアを正規化したものを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とする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208568"/>
            <a:ext cx="3591312" cy="151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前処理</a:t>
            </a:r>
            <a:r>
              <a:rPr kumimoji="1" lang="en-US" altLang="ja-JP" dirty="0" smtClean="0"/>
              <a:t> : </a:t>
            </a:r>
            <a:r>
              <a:rPr lang="ja-JP" altLang="en-US" dirty="0" smtClean="0"/>
              <a:t>文章</a:t>
            </a:r>
            <a:r>
              <a:rPr kumimoji="1" lang="ja-JP" altLang="en-US" dirty="0" smtClean="0"/>
              <a:t>の分類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Politeness Strategies</a:t>
            </a:r>
          </a:p>
          <a:p>
            <a:pPr lvl="1"/>
            <a:r>
              <a:rPr kumimoji="1" lang="en-US" altLang="ja-JP" dirty="0" smtClean="0"/>
              <a:t>Positive 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と</a:t>
            </a:r>
            <a:r>
              <a:rPr kumimoji="1" lang="en-US" altLang="ja-JP" dirty="0" smtClean="0"/>
              <a:t>Negative</a:t>
            </a:r>
            <a:r>
              <a:rPr lang="en-US" altLang="ja-JP" dirty="0" smtClean="0"/>
              <a:t> </a:t>
            </a:r>
            <a:r>
              <a:rPr kumimoji="1" lang="en-US" altLang="ja-JP" dirty="0" smtClean="0"/>
              <a:t>Politeness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Positive : </a:t>
            </a:r>
            <a:r>
              <a:rPr lang="ja-JP" altLang="en-US" dirty="0" smtClean="0"/>
              <a:t>自分の地位を下げている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お礼，賞賛，あいさつ</a:t>
            </a:r>
            <a:r>
              <a:rPr lang="is-IS" altLang="ja-JP" dirty="0" smtClean="0"/>
              <a:t>…etc</a:t>
            </a:r>
            <a:endParaRPr lang="en-US" altLang="ja-JP" dirty="0"/>
          </a:p>
          <a:p>
            <a:pPr lvl="2"/>
            <a:r>
              <a:rPr lang="en-US" altLang="ja-JP" dirty="0" smtClean="0"/>
              <a:t>Negative : </a:t>
            </a:r>
            <a:r>
              <a:rPr lang="ja-JP" altLang="en-US" dirty="0" smtClean="0"/>
              <a:t>自分の地位を下げてない</a:t>
            </a:r>
            <a:endParaRPr lang="en-US" altLang="ja-JP" dirty="0" smtClean="0"/>
          </a:p>
          <a:p>
            <a:pPr lvl="3"/>
            <a:r>
              <a:rPr lang="en-US" altLang="ja-JP" dirty="0" smtClean="0"/>
              <a:t>Indirect</a:t>
            </a:r>
            <a:r>
              <a:rPr lang="ja-JP" altLang="en-US" dirty="0" smtClean="0"/>
              <a:t>な</a:t>
            </a:r>
            <a:r>
              <a:rPr lang="en-US" altLang="ja-JP" dirty="0" smtClean="0"/>
              <a:t>1</a:t>
            </a:r>
            <a:r>
              <a:rPr lang="ja-JP" altLang="en-US" dirty="0" smtClean="0"/>
              <a:t>人称</a:t>
            </a:r>
            <a:r>
              <a:rPr lang="en-US" altLang="ja-JP" dirty="0" smtClean="0"/>
              <a:t> : we , our</a:t>
            </a:r>
            <a:endParaRPr lang="en-US" altLang="ja-JP" dirty="0"/>
          </a:p>
          <a:p>
            <a:pPr lvl="3"/>
            <a:r>
              <a:rPr lang="ja-JP" altLang="en-US" dirty="0" smtClean="0"/>
              <a:t>謝罪</a:t>
            </a:r>
            <a:r>
              <a:rPr lang="en-US" altLang="ja-JP" dirty="0" smtClean="0"/>
              <a:t> : Sorry</a:t>
            </a:r>
          </a:p>
          <a:p>
            <a:pPr lvl="3"/>
            <a:r>
              <a:rPr lang="en-US" altLang="ja-JP" dirty="0" smtClean="0">
                <a:solidFill>
                  <a:srgbClr val="FF0000"/>
                </a:solidFill>
              </a:rPr>
              <a:t>Could/Would</a:t>
            </a:r>
            <a:r>
              <a:rPr lang="ja-JP" altLang="en-US" dirty="0" smtClean="0">
                <a:solidFill>
                  <a:srgbClr val="FF0000"/>
                </a:solidFill>
              </a:rPr>
              <a:t>，</a:t>
            </a:r>
            <a:r>
              <a:rPr lang="en-US" altLang="ja-JP" dirty="0" smtClean="0">
                <a:solidFill>
                  <a:srgbClr val="FF0000"/>
                </a:solidFill>
              </a:rPr>
              <a:t>Can/Will : </a:t>
            </a:r>
            <a:r>
              <a:rPr lang="ja-JP" altLang="en-US" dirty="0" smtClean="0">
                <a:solidFill>
                  <a:srgbClr val="FF0000"/>
                </a:solidFill>
              </a:rPr>
              <a:t>自分のメンツを保つ方法</a:t>
            </a:r>
            <a:endParaRPr lang="en-US" altLang="ja-JP" dirty="0" smtClean="0"/>
          </a:p>
          <a:p>
            <a:r>
              <a:rPr lang="ja-JP" altLang="en-US" dirty="0" smtClean="0"/>
              <a:t>分類方法</a:t>
            </a:r>
            <a:endParaRPr lang="en-US" altLang="ja-JP" dirty="0" smtClean="0"/>
          </a:p>
          <a:p>
            <a:pPr lvl="1"/>
            <a:r>
              <a:rPr lang="en-US" altLang="ja-JP" sz="2000" dirty="0" smtClean="0"/>
              <a:t>Stanford Dependency Parser</a:t>
            </a:r>
            <a:r>
              <a:rPr lang="ja-JP" altLang="en-US" sz="2000" dirty="0" smtClean="0"/>
              <a:t>（構文解析器）とキーワード</a:t>
            </a:r>
            <a:endParaRPr lang="en-US" altLang="ja-JP" sz="2000" dirty="0" smtClean="0"/>
          </a:p>
          <a:p>
            <a:pPr lvl="1"/>
            <a:r>
              <a:rPr lang="en-US" altLang="ja-JP" sz="2000" dirty="0" smtClean="0"/>
              <a:t>20</a:t>
            </a:r>
            <a:r>
              <a:rPr lang="ja-JP" altLang="en-US" sz="2000" dirty="0" smtClean="0"/>
              <a:t>個のカテゴリに分類</a:t>
            </a:r>
            <a:endParaRPr lang="en-US" altLang="ja-JP" sz="2000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2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38113"/>
            <a:ext cx="8229600" cy="60115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カテゴリの例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792"/>
            <a:ext cx="9144000" cy="598220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11511" y="1427355"/>
            <a:ext cx="2185639" cy="1393903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ctr">
              <a:buFont typeface="+mj-lt"/>
              <a:buAutoNum type="arabicPeriod"/>
            </a:pPr>
            <a:endParaRPr kumimoji="1" lang="ja-JP" altLang="en-US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11511" y="2957783"/>
            <a:ext cx="2185639" cy="3900217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ctr">
              <a:buFont typeface="+mj-lt"/>
              <a:buAutoNum type="arabicPeriod"/>
            </a:pPr>
            <a:endParaRPr kumimoji="1" lang="ja-JP" altLang="en-US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53655" y="1427355"/>
            <a:ext cx="712054" cy="276999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>
                <a:solidFill>
                  <a:srgbClr val="FF0000"/>
                </a:solidFill>
                <a:latin typeface="HGSMinchoE" charset="-128"/>
                <a:ea typeface="HGSMinchoE" charset="-128"/>
                <a:cs typeface="HGSMinchoE" charset="-128"/>
              </a:rPr>
              <a:t>positive</a:t>
            </a:r>
            <a:endParaRPr kumimoji="1" lang="ja-JP" altLang="en-US" sz="1200" dirty="0">
              <a:solidFill>
                <a:srgbClr val="FF0000"/>
              </a:solidFill>
              <a:latin typeface="HGSMinchoE" charset="-128"/>
              <a:ea typeface="HGSMinchoE" charset="-128"/>
              <a:cs typeface="HGSMinchoE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61671" y="3372821"/>
            <a:ext cx="752129" cy="276999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>
                <a:solidFill>
                  <a:schemeClr val="tx2"/>
                </a:solidFill>
                <a:latin typeface="HGSMinchoE" charset="-128"/>
                <a:ea typeface="HGSMinchoE" charset="-128"/>
                <a:cs typeface="HGSMinchoE" charset="-128"/>
              </a:rPr>
              <a:t>negative</a:t>
            </a:r>
            <a:endParaRPr kumimoji="1" lang="ja-JP" altLang="en-US" sz="1200" dirty="0">
              <a:solidFill>
                <a:schemeClr val="tx2"/>
              </a:solidFill>
              <a:latin typeface="HGSMinchoE" charset="-128"/>
              <a:ea typeface="HGSMinchoE" charset="-128"/>
              <a:cs typeface="HGSMinchoE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981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　論文での評価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45017"/>
            <a:ext cx="6705600" cy="2362200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1A4-9C14-B444-A254-D3B482B16817}" type="datetime1">
              <a:rPr kumimoji="1" lang="ja-JP" altLang="en-US" smtClean="0"/>
              <a:t>2016/2/22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32B4-0D8E-F140-B4D0-116C0CBF2B5F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57200" y="1417638"/>
            <a:ext cx="8229600" cy="4938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800" kern="120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400" kern="120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1800" kern="120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1800" kern="120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/>
          </a:p>
          <a:p>
            <a:r>
              <a:rPr lang="en-US" altLang="ja-JP" sz="2000" dirty="0" smtClean="0"/>
              <a:t>In-domain</a:t>
            </a:r>
            <a:r>
              <a:rPr lang="ja-JP" altLang="en-US" sz="2000" dirty="0" smtClean="0"/>
              <a:t>，</a:t>
            </a:r>
            <a:r>
              <a:rPr lang="en-US" altLang="ja-JP" sz="2000" dirty="0" smtClean="0"/>
              <a:t>Cross-domain</a:t>
            </a:r>
            <a:r>
              <a:rPr lang="ja-JP" altLang="en-US" sz="2000" dirty="0" smtClean="0"/>
              <a:t>共に，</a:t>
            </a:r>
            <a:r>
              <a:rPr lang="en-US" altLang="ja-JP" sz="2000" dirty="0" smtClean="0"/>
              <a:t>Ling.</a:t>
            </a:r>
            <a:r>
              <a:rPr lang="ja-JP" altLang="en-US" sz="2000" dirty="0" smtClean="0"/>
              <a:t>の方が精度が高い</a:t>
            </a:r>
            <a:endParaRPr lang="en-US" altLang="ja-JP" sz="2000" dirty="0"/>
          </a:p>
          <a:p>
            <a:endParaRPr lang="en-US" altLang="ja-JP" sz="2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01634" y="4035891"/>
            <a:ext cx="4676280" cy="307777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Meiryo" charset="-128"/>
                <a:ea typeface="Meiryo" charset="-128"/>
                <a:cs typeface="Meiryo" charset="-128"/>
              </a:rPr>
              <a:t>BOW : </a:t>
            </a:r>
            <a:r>
              <a:rPr lang="ja-JP" altLang="en-US" sz="1400" dirty="0">
                <a:latin typeface="Meiryo" charset="-128"/>
                <a:ea typeface="Meiryo" charset="-128"/>
                <a:cs typeface="Meiryo" charset="-128"/>
              </a:rPr>
              <a:t>カテゴリ考慮なし，</a:t>
            </a:r>
            <a:r>
              <a:rPr lang="en-US" altLang="ja-JP" sz="1400" dirty="0">
                <a:latin typeface="Meiryo" charset="-128"/>
                <a:ea typeface="Meiryo" charset="-128"/>
                <a:cs typeface="Meiryo" charset="-128"/>
              </a:rPr>
              <a:t>Ling. : </a:t>
            </a:r>
            <a:r>
              <a:rPr lang="ja-JP" altLang="en-US" sz="1400" dirty="0">
                <a:latin typeface="Meiryo" charset="-128"/>
                <a:ea typeface="Meiryo" charset="-128"/>
                <a:cs typeface="Meiryo" charset="-128"/>
              </a:rPr>
              <a:t>カテゴリを考慮</a:t>
            </a:r>
            <a:r>
              <a:rPr lang="ja-JP" altLang="en-US" sz="1400" dirty="0" smtClean="0">
                <a:latin typeface="Meiryo" charset="-128"/>
                <a:ea typeface="Meiryo" charset="-128"/>
                <a:cs typeface="Meiryo" charset="-128"/>
              </a:rPr>
              <a:t>する</a:t>
            </a:r>
            <a:endParaRPr lang="en-US" altLang="ja-JP" sz="1400" dirty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59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サーベイ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エレガント">
      <a:maj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ajorFont>
      <a:min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457200" indent="-457200">
          <a:buFont typeface="+mj-lt"/>
          <a:buAutoNum type="arabicPeriod"/>
          <a:defRPr dirty="0">
            <a:latin typeface="Meiryo" charset="-128"/>
            <a:ea typeface="Meiryo" charset="-128"/>
            <a:cs typeface="Meiryo" charset="-128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28575" cmpd="sng">
          <a:solidFill>
            <a:schemeClr val="tx2"/>
          </a:solidFill>
        </a:ln>
      </a:spPr>
      <a:bodyPr wrap="none" rtlCol="0">
        <a:spAutoFit/>
      </a:bodyPr>
      <a:lstStyle>
        <a:defPPr algn="ctr">
          <a:defRPr sz="2400" dirty="0">
            <a:solidFill>
              <a:srgbClr val="000000"/>
            </a:solidFill>
            <a:latin typeface="ヒラギノ角ゴ Pro W3"/>
            <a:ea typeface="ヒラギノ角ゴ Pro W3"/>
            <a:cs typeface="ヒラギノ角ゴ Pro W3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E14F6096-1AC6-E349-B492-40EFFA0C4E23}" vid="{A3CCA593-812E-EA43-AFD2-F0C9B5B8D0B8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サーベイ</Template>
  <TotalTime>294</TotalTime>
  <Words>256</Words>
  <Application>Microsoft Macintosh PowerPoint</Application>
  <PresentationFormat>画面に合わせる (4:3)</PresentationFormat>
  <Paragraphs>77</Paragraphs>
  <Slides>7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Garamond</vt:lpstr>
      <vt:lpstr>HGSMinchoE</vt:lpstr>
      <vt:lpstr>Meiryo</vt:lpstr>
      <vt:lpstr>Yu Gothic</vt:lpstr>
      <vt:lpstr>ヒラギノ角ゴ Pro W3</vt:lpstr>
      <vt:lpstr>ヒラギノ明朝 Pro W3</vt:lpstr>
      <vt:lpstr>Arial</vt:lpstr>
      <vt:lpstr>サーベイ</vt:lpstr>
      <vt:lpstr>Stanford Politeness API 概要</vt:lpstr>
      <vt:lpstr>Politenessとは</vt:lpstr>
      <vt:lpstr>Stanford Politeness API</vt:lpstr>
      <vt:lpstr>Politenessの学習データ</vt:lpstr>
      <vt:lpstr>前処理 : 文章の分類</vt:lpstr>
      <vt:lpstr>カテゴリの例</vt:lpstr>
      <vt:lpstr>　論文での評価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Politenessの計算方法</dc:title>
  <dc:creator>Microsoft Office ユーザー</dc:creator>
  <cp:lastModifiedBy>Microsoft Office ユーザー</cp:lastModifiedBy>
  <cp:revision>23</cp:revision>
  <dcterms:created xsi:type="dcterms:W3CDTF">2016-02-21T16:31:26Z</dcterms:created>
  <dcterms:modified xsi:type="dcterms:W3CDTF">2016-02-21T21:33:22Z</dcterms:modified>
</cp:coreProperties>
</file>