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72" r:id="rId3"/>
    <p:sldId id="257" r:id="rId4"/>
    <p:sldId id="258" r:id="rId5"/>
    <p:sldId id="263" r:id="rId6"/>
    <p:sldId id="259" r:id="rId7"/>
    <p:sldId id="260" r:id="rId8"/>
    <p:sldId id="273" r:id="rId9"/>
    <p:sldId id="265" r:id="rId10"/>
    <p:sldId id="266" r:id="rId11"/>
    <p:sldId id="267" r:id="rId12"/>
    <p:sldId id="277" r:id="rId13"/>
    <p:sldId id="278" r:id="rId14"/>
    <p:sldId id="279" r:id="rId15"/>
    <p:sldId id="280" r:id="rId16"/>
    <p:sldId id="281" r:id="rId17"/>
    <p:sldId id="282" r:id="rId18"/>
    <p:sldId id="283" r:id="rId19"/>
    <p:sldId id="284" r:id="rId20"/>
    <p:sldId id="268" r:id="rId21"/>
    <p:sldId id="269" r:id="rId22"/>
    <p:sldId id="275" r:id="rId2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9999"/>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AF606853-7671-496A-8E4F-DF71F8EC918B}" styleName="濃色スタイル 1 - アクセント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濃色スタイル 2 - アクセント 5/アクセント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濃色スタイル 2 - アクセント 3/アクセント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D03447BB-5D67-496B-8E87-E561075AD55C}" styleName="濃色スタイル 1 - アクセント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219" autoAdjust="0"/>
  </p:normalViewPr>
  <p:slideViewPr>
    <p:cSldViewPr>
      <p:cViewPr varScale="1">
        <p:scale>
          <a:sx n="58" d="100"/>
          <a:sy n="58" d="100"/>
        </p:scale>
        <p:origin x="-1206"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B93802-FD56-4DA8-8856-D541DD8C7F1E}" type="datetimeFigureOut">
              <a:rPr kumimoji="1" lang="ja-JP" altLang="en-US" smtClean="0"/>
              <a:pPr/>
              <a:t>2009/7/3</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BECE03-7A01-4A71-9CC5-FC75EA06B9DC}"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グローバルソフトウェアに置いてブリッジは有効な手段と言われている</a:t>
            </a:r>
            <a:endParaRPr lang="en-US" altLang="ja-JP" dirty="0" smtClean="0"/>
          </a:p>
          <a:p>
            <a:endParaRPr kumimoji="1" lang="en-US" altLang="ja-JP" dirty="0" smtClean="0"/>
          </a:p>
          <a:p>
            <a:r>
              <a:rPr kumimoji="1" lang="ja-JP" altLang="en-US" dirty="0" smtClean="0"/>
              <a:t>ブリッジがどのように有効かは不明な点が多い</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15BECE03-7A01-4A71-9CC5-FC75EA06B9DC}" type="slidenum">
              <a:rPr kumimoji="1" lang="ja-JP" altLang="en-US" smtClean="0"/>
              <a:pPr/>
              <a:t>5</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15BECE03-7A01-4A71-9CC5-FC75EA06B9DC}" type="slidenum">
              <a:rPr kumimoji="1" lang="ja-JP" altLang="en-US" smtClean="0"/>
              <a:pPr/>
              <a:t>10</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Line 7"/>
          <p:cNvSpPr>
            <a:spLocks noChangeShapeType="1"/>
          </p:cNvSpPr>
          <p:nvPr/>
        </p:nvSpPr>
        <p:spPr bwMode="auto">
          <a:xfrm>
            <a:off x="1905000" y="1219200"/>
            <a:ext cx="0" cy="2057400"/>
          </a:xfrm>
          <a:prstGeom prst="line">
            <a:avLst/>
          </a:prstGeom>
          <a:noFill/>
          <a:ln w="34925">
            <a:solidFill>
              <a:schemeClr val="tx2"/>
            </a:solidFill>
            <a:round/>
            <a:headEnd/>
            <a:tailEnd/>
          </a:ln>
          <a:effectLst/>
        </p:spPr>
        <p:txBody>
          <a:bodyPr/>
          <a:lstStyle/>
          <a:p>
            <a:pPr>
              <a:defRPr/>
            </a:pPr>
            <a:endParaRPr lang="ja-JP" altLang="en-US">
              <a:ea typeface="ＭＳ Ｐゴシック" pitchFamily="50" charset="-128"/>
            </a:endParaRPr>
          </a:p>
        </p:txBody>
      </p:sp>
      <p:sp>
        <p:nvSpPr>
          <p:cNvPr id="5" name="Oval 8"/>
          <p:cNvSpPr>
            <a:spLocks noChangeArrowheads="1"/>
          </p:cNvSpPr>
          <p:nvPr/>
        </p:nvSpPr>
        <p:spPr bwMode="auto">
          <a:xfrm>
            <a:off x="163513" y="2103438"/>
            <a:ext cx="347662" cy="347662"/>
          </a:xfrm>
          <a:prstGeom prst="ellipse">
            <a:avLst/>
          </a:prstGeom>
          <a:solidFill>
            <a:schemeClr val="tx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6" name="Oval 9"/>
          <p:cNvSpPr>
            <a:spLocks noChangeArrowheads="1"/>
          </p:cNvSpPr>
          <p:nvPr/>
        </p:nvSpPr>
        <p:spPr bwMode="auto">
          <a:xfrm>
            <a:off x="739775" y="2105025"/>
            <a:ext cx="349250" cy="347663"/>
          </a:xfrm>
          <a:prstGeom prst="ellipse">
            <a:avLst/>
          </a:prstGeom>
          <a:solidFill>
            <a:schemeClr val="accent1"/>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sp>
        <p:nvSpPr>
          <p:cNvPr id="7" name="Oval 10"/>
          <p:cNvSpPr>
            <a:spLocks noChangeArrowheads="1"/>
          </p:cNvSpPr>
          <p:nvPr/>
        </p:nvSpPr>
        <p:spPr bwMode="auto">
          <a:xfrm>
            <a:off x="1317625" y="2105025"/>
            <a:ext cx="347663" cy="347663"/>
          </a:xfrm>
          <a:prstGeom prst="ellipse">
            <a:avLst/>
          </a:prstGeom>
          <a:solidFill>
            <a:schemeClr val="accent2"/>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sp>
        <p:nvSpPr>
          <p:cNvPr id="8" name="Line 11"/>
          <p:cNvSpPr>
            <a:spLocks noChangeShapeType="1"/>
          </p:cNvSpPr>
          <p:nvPr/>
        </p:nvSpPr>
        <p:spPr bwMode="auto">
          <a:xfrm flipH="1">
            <a:off x="415925" y="3748088"/>
            <a:ext cx="8385175" cy="0"/>
          </a:xfrm>
          <a:prstGeom prst="line">
            <a:avLst/>
          </a:prstGeom>
          <a:noFill/>
          <a:ln w="12700">
            <a:solidFill>
              <a:schemeClr val="tx1"/>
            </a:solidFill>
            <a:round/>
            <a:headEnd/>
            <a:tailEnd/>
          </a:ln>
          <a:effectLst/>
        </p:spPr>
        <p:txBody>
          <a:bodyPr/>
          <a:lstStyle/>
          <a:p>
            <a:pPr>
              <a:defRPr/>
            </a:pPr>
            <a:endParaRPr lang="ja-JP" altLang="en-US">
              <a:ea typeface="ＭＳ Ｐゴシック" pitchFamily="50" charset="-128"/>
            </a:endParaRPr>
          </a:p>
        </p:txBody>
      </p:sp>
      <p:sp>
        <p:nvSpPr>
          <p:cNvPr id="174082" name="Rectangle 2"/>
          <p:cNvSpPr>
            <a:spLocks noGrp="1" noChangeArrowheads="1"/>
          </p:cNvSpPr>
          <p:nvPr>
            <p:ph type="ctrTitle"/>
          </p:nvPr>
        </p:nvSpPr>
        <p:spPr>
          <a:xfrm>
            <a:off x="2133600" y="1371600"/>
            <a:ext cx="6477000" cy="1752600"/>
          </a:xfrm>
        </p:spPr>
        <p:txBody>
          <a:bodyPr/>
          <a:lstStyle>
            <a:lvl1pPr>
              <a:defRPr sz="2900"/>
            </a:lvl1pPr>
          </a:lstStyle>
          <a:p>
            <a:r>
              <a:rPr lang="ja-JP" altLang="en-US" smtClean="0"/>
              <a:t>マスタ タイトルの書式設定</a:t>
            </a:r>
            <a:endParaRPr lang="ja-JP" altLang="en-US"/>
          </a:p>
        </p:txBody>
      </p:sp>
      <p:sp>
        <p:nvSpPr>
          <p:cNvPr id="174083" name="Rectangle 3"/>
          <p:cNvSpPr>
            <a:spLocks noGrp="1" noChangeArrowheads="1"/>
          </p:cNvSpPr>
          <p:nvPr>
            <p:ph type="subTitle" idx="1"/>
          </p:nvPr>
        </p:nvSpPr>
        <p:spPr>
          <a:xfrm>
            <a:off x="2133600" y="3733800"/>
            <a:ext cx="6477000" cy="1981200"/>
          </a:xfrm>
        </p:spPr>
        <p:txBody>
          <a:bodyPr/>
          <a:lstStyle>
            <a:lvl1pPr marL="0" indent="0">
              <a:buFont typeface="Wingdings" pitchFamily="2" charset="2"/>
              <a:buNone/>
              <a:defRPr sz="1400"/>
            </a:lvl1pPr>
          </a:lstStyle>
          <a:p>
            <a:r>
              <a:rPr lang="ja-JP" altLang="en-US" smtClean="0"/>
              <a:t>マスタ サブタイトルの書式設定</a:t>
            </a:r>
            <a:endParaRPr lang="ja-JP" altLang="en-US"/>
          </a:p>
        </p:txBody>
      </p:sp>
      <p:sp>
        <p:nvSpPr>
          <p:cNvPr id="9" name="Rectangle 4"/>
          <p:cNvSpPr>
            <a:spLocks noGrp="1" noChangeArrowheads="1"/>
          </p:cNvSpPr>
          <p:nvPr>
            <p:ph type="dt" sz="half" idx="10"/>
          </p:nvPr>
        </p:nvSpPr>
        <p:spPr>
          <a:xfrm>
            <a:off x="7086600" y="6248400"/>
            <a:ext cx="1524000" cy="457200"/>
          </a:xfrm>
        </p:spPr>
        <p:txBody>
          <a:bodyPr anchor="t"/>
          <a:lstStyle>
            <a:lvl1pPr algn="r">
              <a:defRPr sz="1000"/>
            </a:lvl1pPr>
          </a:lstStyle>
          <a:p>
            <a:fld id="{31291307-901D-4C19-83AA-0AE4EEDEA3B3}" type="datetimeFigureOut">
              <a:rPr kumimoji="1" lang="ja-JP" altLang="en-US" smtClean="0"/>
              <a:pPr/>
              <a:t>2009/7/3</a:t>
            </a:fld>
            <a:endParaRPr kumimoji="1" lang="ja-JP" altLang="en-US"/>
          </a:p>
        </p:txBody>
      </p:sp>
      <p:sp>
        <p:nvSpPr>
          <p:cNvPr id="10" name="Rectangle 5"/>
          <p:cNvSpPr>
            <a:spLocks noGrp="1" noChangeArrowheads="1"/>
          </p:cNvSpPr>
          <p:nvPr>
            <p:ph type="ftr" sz="quarter" idx="11"/>
          </p:nvPr>
        </p:nvSpPr>
        <p:spPr>
          <a:xfrm>
            <a:off x="3810000" y="6248400"/>
            <a:ext cx="2895600" cy="457200"/>
          </a:xfrm>
        </p:spPr>
        <p:txBody>
          <a:bodyPr anchor="t"/>
          <a:lstStyle>
            <a:lvl1pPr>
              <a:defRPr sz="1000"/>
            </a:lvl1pPr>
          </a:lstStyle>
          <a:p>
            <a:endParaRPr kumimoji="1" lang="ja-JP" altLang="en-US"/>
          </a:p>
        </p:txBody>
      </p:sp>
      <p:sp>
        <p:nvSpPr>
          <p:cNvPr id="11" name="Rectangle 6"/>
          <p:cNvSpPr>
            <a:spLocks noGrp="1" noChangeArrowheads="1"/>
          </p:cNvSpPr>
          <p:nvPr>
            <p:ph type="sldNum" sz="quarter" idx="12"/>
          </p:nvPr>
        </p:nvSpPr>
        <p:spPr>
          <a:xfrm>
            <a:off x="2209800" y="6248400"/>
            <a:ext cx="1219200" cy="457200"/>
          </a:xfrm>
        </p:spPr>
        <p:txBody>
          <a:bodyPr anchor="t"/>
          <a:lstStyle>
            <a:lvl1pPr algn="l">
              <a:defRPr sz="1400"/>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523999" y="190500"/>
            <a:ext cx="7512051" cy="1527175"/>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152400" y="1905000"/>
            <a:ext cx="8585200" cy="4403725"/>
          </a:xfrm>
        </p:spPr>
        <p:txBody>
          <a:bodyPr/>
          <a:lstStyle>
            <a:lvl1pPr>
              <a:defRPr sz="2400"/>
            </a:lvl1pPr>
            <a:lvl2pPr>
              <a:defRPr sz="2000"/>
            </a:lvl2pPr>
            <a:lvl3pPr>
              <a:defRPr sz="1800"/>
            </a:lvl3pPr>
            <a:lvl4pPr>
              <a:defRPr sz="1600"/>
            </a:lvl4pPr>
            <a:lvl5pPr>
              <a:defRPr sz="1600"/>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4"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2009/7/3</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2009/7/3</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1524000" y="1905000"/>
            <a:ext cx="3429000" cy="4403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105400" y="1905000"/>
            <a:ext cx="3429000" cy="4403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2009/7/3</a:t>
            </a:fld>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2009/7/3</a:t>
            </a:fld>
            <a:endParaRPr kumimoji="1" lang="ja-JP" altLang="en-US"/>
          </a:p>
        </p:txBody>
      </p:sp>
      <p:sp>
        <p:nvSpPr>
          <p:cNvPr id="8" name="Rectangle 5"/>
          <p:cNvSpPr>
            <a:spLocks noGrp="1" noChangeArrowheads="1"/>
          </p:cNvSpPr>
          <p:nvPr>
            <p:ph type="ftr" sz="quarter" idx="11"/>
          </p:nvPr>
        </p:nvSpPr>
        <p:spPr>
          <a:ln/>
        </p:spPr>
        <p:txBody>
          <a:bodyPr/>
          <a:lstStyle>
            <a:lvl1pPr>
              <a:defRPr/>
            </a:lvl1pPr>
          </a:lstStyle>
          <a:p>
            <a:endParaRPr kumimoji="1" lang="ja-JP" altLang="en-US"/>
          </a:p>
        </p:txBody>
      </p:sp>
      <p:sp>
        <p:nvSpPr>
          <p:cNvPr id="9"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2009/7/3</a:t>
            </a:fld>
            <a:endParaRPr kumimoji="1" lang="ja-JP" altLang="en-US"/>
          </a:p>
        </p:txBody>
      </p:sp>
      <p:sp>
        <p:nvSpPr>
          <p:cNvPr id="4" name="Rectangle 5"/>
          <p:cNvSpPr>
            <a:spLocks noGrp="1" noChangeArrowheads="1"/>
          </p:cNvSpPr>
          <p:nvPr>
            <p:ph type="ftr" sz="quarter" idx="11"/>
          </p:nvPr>
        </p:nvSpPr>
        <p:spPr>
          <a:ln/>
        </p:spPr>
        <p:txBody>
          <a:bodyPr/>
          <a:lstStyle>
            <a:lvl1pPr>
              <a:defRPr/>
            </a:lvl1pPr>
          </a:lstStyle>
          <a:p>
            <a:endParaRPr kumimoji="1" lang="ja-JP" altLang="en-US"/>
          </a:p>
        </p:txBody>
      </p:sp>
      <p:sp>
        <p:nvSpPr>
          <p:cNvPr id="5"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2009/7/3</a:t>
            </a:fld>
            <a:endParaRPr kumimoji="1" lang="ja-JP" altLang="en-US"/>
          </a:p>
        </p:txBody>
      </p:sp>
      <p:sp>
        <p:nvSpPr>
          <p:cNvPr id="3" name="Rectangle 5"/>
          <p:cNvSpPr>
            <a:spLocks noGrp="1" noChangeArrowheads="1"/>
          </p:cNvSpPr>
          <p:nvPr>
            <p:ph type="ftr" sz="quarter" idx="11"/>
          </p:nvPr>
        </p:nvSpPr>
        <p:spPr>
          <a:ln/>
        </p:spPr>
        <p:txBody>
          <a:bodyPr/>
          <a:lstStyle>
            <a:lvl1pPr>
              <a:defRPr/>
            </a:lvl1pPr>
          </a:lstStyle>
          <a:p>
            <a:endParaRPr kumimoji="1" lang="ja-JP" altLang="en-US"/>
          </a:p>
        </p:txBody>
      </p:sp>
      <p:sp>
        <p:nvSpPr>
          <p:cNvPr id="4"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2009/7/3</a:t>
            </a:fld>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2009/7/3</a:t>
            </a:fld>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2009/7/3</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90500"/>
            <a:ext cx="1752600" cy="61182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524000" y="190500"/>
            <a:ext cx="5105400" cy="61182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2009/7/3</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0" y="190500"/>
            <a:ext cx="7010400" cy="1527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1524000" y="1905000"/>
            <a:ext cx="7010400" cy="4403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73060" name="Rectangle 4"/>
          <p:cNvSpPr>
            <a:spLocks noGrp="1" noChangeArrowheads="1"/>
          </p:cNvSpPr>
          <p:nvPr>
            <p:ph type="dt" sz="half" idx="2"/>
          </p:nvPr>
        </p:nvSpPr>
        <p:spPr bwMode="auto">
          <a:xfrm>
            <a:off x="152400" y="6480175"/>
            <a:ext cx="1219200"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fld id="{31291307-901D-4C19-83AA-0AE4EEDEA3B3}" type="datetimeFigureOut">
              <a:rPr kumimoji="1" lang="ja-JP" altLang="en-US" smtClean="0"/>
              <a:pPr/>
              <a:t>2009/7/3</a:t>
            </a:fld>
            <a:endParaRPr kumimoji="1" lang="ja-JP" altLang="en-US"/>
          </a:p>
        </p:txBody>
      </p:sp>
      <p:sp>
        <p:nvSpPr>
          <p:cNvPr id="173061" name="Rectangle 5"/>
          <p:cNvSpPr>
            <a:spLocks noGrp="1" noChangeArrowheads="1"/>
          </p:cNvSpPr>
          <p:nvPr>
            <p:ph type="ftr" sz="quarter" idx="3"/>
          </p:nvPr>
        </p:nvSpPr>
        <p:spPr bwMode="auto">
          <a:xfrm>
            <a:off x="1524000" y="6480175"/>
            <a:ext cx="6072188"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endParaRPr kumimoji="1" lang="ja-JP" altLang="en-US"/>
          </a:p>
        </p:txBody>
      </p:sp>
      <p:sp>
        <p:nvSpPr>
          <p:cNvPr id="173062" name="Rectangle 6"/>
          <p:cNvSpPr>
            <a:spLocks noGrp="1" noChangeArrowheads="1"/>
          </p:cNvSpPr>
          <p:nvPr>
            <p:ph type="sldNum" sz="quarter" idx="4"/>
          </p:nvPr>
        </p:nvSpPr>
        <p:spPr bwMode="auto">
          <a:xfrm>
            <a:off x="7740650" y="6480175"/>
            <a:ext cx="1295400"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fld id="{A0E798B7-0496-4F68-86CF-21BCA2F0C203}" type="slidenum">
              <a:rPr kumimoji="1" lang="ja-JP" altLang="en-US" smtClean="0"/>
              <a:pPr/>
              <a:t>&lt;#&gt;</a:t>
            </a:fld>
            <a:endParaRPr kumimoji="1" lang="ja-JP" altLang="en-US"/>
          </a:p>
        </p:txBody>
      </p:sp>
      <p:sp>
        <p:nvSpPr>
          <p:cNvPr id="173063" name="Line 7"/>
          <p:cNvSpPr>
            <a:spLocks noChangeShapeType="1"/>
          </p:cNvSpPr>
          <p:nvPr/>
        </p:nvSpPr>
        <p:spPr bwMode="auto">
          <a:xfrm flipV="1">
            <a:off x="1371600" y="304800"/>
            <a:ext cx="0" cy="1295400"/>
          </a:xfrm>
          <a:prstGeom prst="line">
            <a:avLst/>
          </a:prstGeom>
          <a:noFill/>
          <a:ln w="38100">
            <a:solidFill>
              <a:schemeClr val="tx2"/>
            </a:solidFill>
            <a:round/>
            <a:headEnd/>
            <a:tailEnd/>
          </a:ln>
          <a:effectLst/>
        </p:spPr>
        <p:txBody>
          <a:bodyPr/>
          <a:lstStyle/>
          <a:p>
            <a:pPr>
              <a:defRPr/>
            </a:pPr>
            <a:endParaRPr lang="ja-JP" altLang="en-US">
              <a:ea typeface="ＭＳ Ｐゴシック" pitchFamily="50" charset="-128"/>
            </a:endParaRPr>
          </a:p>
        </p:txBody>
      </p:sp>
      <p:sp>
        <p:nvSpPr>
          <p:cNvPr id="173064" name="Oval 8"/>
          <p:cNvSpPr>
            <a:spLocks noChangeArrowheads="1"/>
          </p:cNvSpPr>
          <p:nvPr/>
        </p:nvSpPr>
        <p:spPr bwMode="auto">
          <a:xfrm>
            <a:off x="152400" y="838200"/>
            <a:ext cx="228600" cy="228600"/>
          </a:xfrm>
          <a:prstGeom prst="ellipse">
            <a:avLst/>
          </a:prstGeom>
          <a:solidFill>
            <a:schemeClr val="tx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173065" name="Oval 9"/>
          <p:cNvSpPr>
            <a:spLocks noChangeArrowheads="1"/>
          </p:cNvSpPr>
          <p:nvPr/>
        </p:nvSpPr>
        <p:spPr bwMode="auto">
          <a:xfrm>
            <a:off x="539750" y="838200"/>
            <a:ext cx="228600" cy="228600"/>
          </a:xfrm>
          <a:prstGeom prst="ellipse">
            <a:avLst/>
          </a:prstGeom>
          <a:solidFill>
            <a:schemeClr val="accent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173066" name="Oval 10"/>
          <p:cNvSpPr>
            <a:spLocks noChangeArrowheads="1"/>
          </p:cNvSpPr>
          <p:nvPr/>
        </p:nvSpPr>
        <p:spPr bwMode="auto">
          <a:xfrm>
            <a:off x="927100" y="838200"/>
            <a:ext cx="228600" cy="228600"/>
          </a:xfrm>
          <a:prstGeom prst="ellipse">
            <a:avLst/>
          </a:prstGeom>
          <a:solidFill>
            <a:schemeClr val="accent2"/>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rtl="0" eaLnBrk="1" fontAlgn="base" hangingPunct="1">
        <a:spcBef>
          <a:spcPct val="0"/>
        </a:spcBef>
        <a:spcAft>
          <a:spcPct val="0"/>
        </a:spcAft>
        <a:defRPr kumimoji="1" sz="3000" i="1">
          <a:solidFill>
            <a:schemeClr val="tx2"/>
          </a:solidFill>
          <a:latin typeface="+mj-lt"/>
          <a:ea typeface="+mj-ea"/>
          <a:cs typeface="+mj-cs"/>
        </a:defRPr>
      </a:lvl1pPr>
      <a:lvl2pPr algn="l" rtl="0" eaLnBrk="1" fontAlgn="base" hangingPunct="1">
        <a:spcBef>
          <a:spcPct val="0"/>
        </a:spcBef>
        <a:spcAft>
          <a:spcPct val="0"/>
        </a:spcAft>
        <a:defRPr kumimoji="1" sz="3000" i="1">
          <a:solidFill>
            <a:schemeClr val="tx2"/>
          </a:solidFill>
          <a:latin typeface="Arial" charset="0"/>
          <a:ea typeface="ＭＳ Ｐゴシック" pitchFamily="50" charset="-128"/>
        </a:defRPr>
      </a:lvl2pPr>
      <a:lvl3pPr algn="l" rtl="0" eaLnBrk="1" fontAlgn="base" hangingPunct="1">
        <a:spcBef>
          <a:spcPct val="0"/>
        </a:spcBef>
        <a:spcAft>
          <a:spcPct val="0"/>
        </a:spcAft>
        <a:defRPr kumimoji="1" sz="3000" i="1">
          <a:solidFill>
            <a:schemeClr val="tx2"/>
          </a:solidFill>
          <a:latin typeface="Arial" charset="0"/>
          <a:ea typeface="ＭＳ Ｐゴシック" pitchFamily="50" charset="-128"/>
        </a:defRPr>
      </a:lvl3pPr>
      <a:lvl4pPr algn="l" rtl="0" eaLnBrk="1" fontAlgn="base" hangingPunct="1">
        <a:spcBef>
          <a:spcPct val="0"/>
        </a:spcBef>
        <a:spcAft>
          <a:spcPct val="0"/>
        </a:spcAft>
        <a:defRPr kumimoji="1" sz="3000" i="1">
          <a:solidFill>
            <a:schemeClr val="tx2"/>
          </a:solidFill>
          <a:latin typeface="Arial" charset="0"/>
          <a:ea typeface="ＭＳ Ｐゴシック" pitchFamily="50" charset="-128"/>
        </a:defRPr>
      </a:lvl4pPr>
      <a:lvl5pPr algn="l" rtl="0" eaLnBrk="1" fontAlgn="base" hangingPunct="1">
        <a:spcBef>
          <a:spcPct val="0"/>
        </a:spcBef>
        <a:spcAft>
          <a:spcPct val="0"/>
        </a:spcAft>
        <a:defRPr kumimoji="1" sz="3000" i="1">
          <a:solidFill>
            <a:schemeClr val="tx2"/>
          </a:solidFill>
          <a:latin typeface="Arial" charset="0"/>
          <a:ea typeface="ＭＳ Ｐゴシック" pitchFamily="50" charset="-128"/>
        </a:defRPr>
      </a:lvl5pPr>
      <a:lvl6pPr marL="457200" algn="l" rtl="0" eaLnBrk="1" fontAlgn="base" hangingPunct="1">
        <a:spcBef>
          <a:spcPct val="0"/>
        </a:spcBef>
        <a:spcAft>
          <a:spcPct val="0"/>
        </a:spcAft>
        <a:defRPr kumimoji="1" sz="3000" i="1">
          <a:solidFill>
            <a:schemeClr val="tx2"/>
          </a:solidFill>
          <a:latin typeface="Arial" charset="0"/>
          <a:ea typeface="ＭＳ Ｐゴシック" pitchFamily="50" charset="-128"/>
        </a:defRPr>
      </a:lvl6pPr>
      <a:lvl7pPr marL="914400" algn="l" rtl="0" eaLnBrk="1" fontAlgn="base" hangingPunct="1">
        <a:spcBef>
          <a:spcPct val="0"/>
        </a:spcBef>
        <a:spcAft>
          <a:spcPct val="0"/>
        </a:spcAft>
        <a:defRPr kumimoji="1" sz="3000" i="1">
          <a:solidFill>
            <a:schemeClr val="tx2"/>
          </a:solidFill>
          <a:latin typeface="Arial" charset="0"/>
          <a:ea typeface="ＭＳ Ｐゴシック" pitchFamily="50" charset="-128"/>
        </a:defRPr>
      </a:lvl7pPr>
      <a:lvl8pPr marL="1371600" algn="l" rtl="0" eaLnBrk="1" fontAlgn="base" hangingPunct="1">
        <a:spcBef>
          <a:spcPct val="0"/>
        </a:spcBef>
        <a:spcAft>
          <a:spcPct val="0"/>
        </a:spcAft>
        <a:defRPr kumimoji="1" sz="3000" i="1">
          <a:solidFill>
            <a:schemeClr val="tx2"/>
          </a:solidFill>
          <a:latin typeface="Arial" charset="0"/>
          <a:ea typeface="ＭＳ Ｐゴシック" pitchFamily="50" charset="-128"/>
        </a:defRPr>
      </a:lvl8pPr>
      <a:lvl9pPr marL="1828800" algn="l" rtl="0" eaLnBrk="1" fontAlgn="base" hangingPunct="1">
        <a:spcBef>
          <a:spcPct val="0"/>
        </a:spcBef>
        <a:spcAft>
          <a:spcPct val="0"/>
        </a:spcAft>
        <a:defRPr kumimoji="1" sz="3000" i="1">
          <a:solidFill>
            <a:schemeClr val="tx2"/>
          </a:solidFill>
          <a:latin typeface="Arial" charset="0"/>
          <a:ea typeface="ＭＳ Ｐゴシック" pitchFamily="50" charset="-128"/>
        </a:defRPr>
      </a:lvl9pPr>
    </p:titleStyle>
    <p:bodyStyle>
      <a:lvl1pPr marL="342900" indent="-342900" algn="l" rtl="0" eaLnBrk="1" fontAlgn="base" hangingPunct="1">
        <a:spcBef>
          <a:spcPct val="20000"/>
        </a:spcBef>
        <a:spcAft>
          <a:spcPct val="0"/>
        </a:spcAft>
        <a:buClr>
          <a:schemeClr val="tx1"/>
        </a:buClr>
        <a:buSzPct val="70000"/>
        <a:buFont typeface="Wingdings" pitchFamily="2" charset="2"/>
        <a:buChar char="¢"/>
        <a:defRPr kumimoji="1" sz="2000">
          <a:solidFill>
            <a:schemeClr val="tx2"/>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itchFamily="2" charset="2"/>
        <a:buChar char="l"/>
        <a:defRPr kumimoji="1">
          <a:solidFill>
            <a:schemeClr val="tx2"/>
          </a:solidFill>
          <a:latin typeface="+mn-lt"/>
          <a:ea typeface="+mn-ea"/>
        </a:defRPr>
      </a:lvl2pPr>
      <a:lvl3pPr marL="1143000" indent="-228600" algn="l" rtl="0" eaLnBrk="1" fontAlgn="base" hangingPunct="1">
        <a:spcBef>
          <a:spcPct val="20000"/>
        </a:spcBef>
        <a:spcAft>
          <a:spcPct val="0"/>
        </a:spcAft>
        <a:buClr>
          <a:schemeClr val="accent2"/>
        </a:buClr>
        <a:buChar char="•"/>
        <a:defRPr kumimoji="1" sz="1600">
          <a:solidFill>
            <a:schemeClr val="tx2"/>
          </a:solidFill>
          <a:latin typeface="+mn-lt"/>
          <a:ea typeface="+mn-ea"/>
        </a:defRPr>
      </a:lvl3pPr>
      <a:lvl4pPr marL="1600200" indent="-228600" algn="l" rtl="0" eaLnBrk="1" fontAlgn="base" hangingPunct="1">
        <a:spcBef>
          <a:spcPct val="20000"/>
        </a:spcBef>
        <a:spcAft>
          <a:spcPct val="0"/>
        </a:spcAft>
        <a:buClr>
          <a:schemeClr val="tx1"/>
        </a:buClr>
        <a:buChar char="•"/>
        <a:defRPr kumimoji="1" sz="1400">
          <a:solidFill>
            <a:schemeClr val="tx2"/>
          </a:solidFill>
          <a:latin typeface="+mn-lt"/>
          <a:ea typeface="+mn-ea"/>
        </a:defRPr>
      </a:lvl4pPr>
      <a:lvl5pPr marL="2057400" indent="-228600" algn="l" rtl="0" eaLnBrk="1" fontAlgn="base" hangingPunct="1">
        <a:spcBef>
          <a:spcPct val="20000"/>
        </a:spcBef>
        <a:spcAft>
          <a:spcPct val="0"/>
        </a:spcAft>
        <a:buChar char="•"/>
        <a:defRPr kumimoji="1" sz="1400">
          <a:solidFill>
            <a:schemeClr val="tx2"/>
          </a:solidFill>
          <a:latin typeface="+mn-lt"/>
          <a:ea typeface="+mn-ea"/>
        </a:defRPr>
      </a:lvl5pPr>
      <a:lvl6pPr marL="2514600" indent="-228600" algn="l" rtl="0" eaLnBrk="1" fontAlgn="base" hangingPunct="1">
        <a:spcBef>
          <a:spcPct val="20000"/>
        </a:spcBef>
        <a:spcAft>
          <a:spcPct val="0"/>
        </a:spcAft>
        <a:buChar char="•"/>
        <a:defRPr kumimoji="1" sz="1400">
          <a:solidFill>
            <a:schemeClr val="tx2"/>
          </a:solidFill>
          <a:latin typeface="+mn-lt"/>
          <a:ea typeface="+mn-ea"/>
        </a:defRPr>
      </a:lvl6pPr>
      <a:lvl7pPr marL="2971800" indent="-228600" algn="l" rtl="0" eaLnBrk="1" fontAlgn="base" hangingPunct="1">
        <a:spcBef>
          <a:spcPct val="20000"/>
        </a:spcBef>
        <a:spcAft>
          <a:spcPct val="0"/>
        </a:spcAft>
        <a:buChar char="•"/>
        <a:defRPr kumimoji="1" sz="1400">
          <a:solidFill>
            <a:schemeClr val="tx2"/>
          </a:solidFill>
          <a:latin typeface="+mn-lt"/>
          <a:ea typeface="+mn-ea"/>
        </a:defRPr>
      </a:lvl7pPr>
      <a:lvl8pPr marL="3429000" indent="-228600" algn="l" rtl="0" eaLnBrk="1" fontAlgn="base" hangingPunct="1">
        <a:spcBef>
          <a:spcPct val="20000"/>
        </a:spcBef>
        <a:spcAft>
          <a:spcPct val="0"/>
        </a:spcAft>
        <a:buChar char="•"/>
        <a:defRPr kumimoji="1" sz="1400">
          <a:solidFill>
            <a:schemeClr val="tx2"/>
          </a:solidFill>
          <a:latin typeface="+mn-lt"/>
          <a:ea typeface="+mn-ea"/>
        </a:defRPr>
      </a:lvl8pPr>
      <a:lvl9pPr marL="3886200" indent="-228600" algn="l" rtl="0" eaLnBrk="1" fontAlgn="base" hangingPunct="1">
        <a:spcBef>
          <a:spcPct val="20000"/>
        </a:spcBef>
        <a:spcAft>
          <a:spcPct val="0"/>
        </a:spcAft>
        <a:buChar char="•"/>
        <a:defRPr kumimoji="1" sz="1400">
          <a:solidFill>
            <a:schemeClr val="tx2"/>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2133600" y="1371600"/>
            <a:ext cx="6867556" cy="2200276"/>
          </a:xfrm>
        </p:spPr>
        <p:txBody>
          <a:bodyPr/>
          <a:lstStyle/>
          <a:p>
            <a:r>
              <a:rPr lang="en-US" altLang="ja-JP" b="1" dirty="0" smtClean="0"/>
              <a:t>On the Use of Visualization to Support Awareness of Human Activities in Software Development:</a:t>
            </a:r>
            <a:br>
              <a:rPr lang="en-US" altLang="ja-JP" b="1" dirty="0" smtClean="0"/>
            </a:br>
            <a:r>
              <a:rPr lang="en-US" altLang="ja-JP" b="1" dirty="0" smtClean="0"/>
              <a:t>A Survey and a Framework</a:t>
            </a:r>
            <a:endParaRPr kumimoji="1" lang="ja-JP" altLang="en-US" dirty="0"/>
          </a:p>
        </p:txBody>
      </p:sp>
      <p:sp>
        <p:nvSpPr>
          <p:cNvPr id="3" name="サブタイトル 2"/>
          <p:cNvSpPr>
            <a:spLocks noGrp="1"/>
          </p:cNvSpPr>
          <p:nvPr>
            <p:ph type="subTitle" idx="1"/>
          </p:nvPr>
        </p:nvSpPr>
        <p:spPr>
          <a:xfrm>
            <a:off x="1428728" y="4286256"/>
            <a:ext cx="7153308" cy="1890326"/>
          </a:xfrm>
        </p:spPr>
        <p:txBody>
          <a:bodyPr>
            <a:noAutofit/>
          </a:bodyPr>
          <a:lstStyle/>
          <a:p>
            <a:r>
              <a:rPr lang="en-US" altLang="ja-JP" sz="1800" dirty="0" smtClean="0"/>
              <a:t>Margaret-Anne D. Storey, </a:t>
            </a:r>
            <a:r>
              <a:rPr lang="en-US" altLang="ja-JP" sz="1800" dirty="0" err="1" smtClean="0"/>
              <a:t>Davor</a:t>
            </a:r>
            <a:r>
              <a:rPr lang="en-US" altLang="ja-JP" sz="1800" dirty="0" smtClean="0"/>
              <a:t> C </a:t>
            </a:r>
            <a:r>
              <a:rPr lang="en-US" altLang="ja-JP" sz="1800" dirty="0" err="1" smtClean="0"/>
              <a:t>ubranic</a:t>
            </a:r>
            <a:r>
              <a:rPr lang="en-US" altLang="ja-JP" sz="1800" dirty="0" smtClean="0"/>
              <a:t>, Daniel M. German </a:t>
            </a:r>
          </a:p>
          <a:p>
            <a:endParaRPr lang="en-US" altLang="ja-JP" sz="1800" dirty="0" smtClean="0"/>
          </a:p>
          <a:p>
            <a:r>
              <a:rPr lang="en-US" altLang="ja-JP" sz="1800" dirty="0" smtClean="0"/>
              <a:t>Software Engineering Group, Dept. of Computer Science</a:t>
            </a:r>
          </a:p>
          <a:p>
            <a:r>
              <a:rPr lang="en-US" altLang="ja-JP" sz="1800" dirty="0" smtClean="0"/>
              <a:t>University of Victoria</a:t>
            </a:r>
            <a:endParaRPr lang="en-US" altLang="ja-JP" sz="1800" i="1" dirty="0" smtClean="0"/>
          </a:p>
        </p:txBody>
      </p:sp>
      <p:sp>
        <p:nvSpPr>
          <p:cNvPr id="6" name="Text Box 6"/>
          <p:cNvSpPr txBox="1">
            <a:spLocks noChangeArrowheads="1"/>
          </p:cNvSpPr>
          <p:nvPr/>
        </p:nvSpPr>
        <p:spPr bwMode="auto">
          <a:xfrm>
            <a:off x="5688013" y="115888"/>
            <a:ext cx="3276600" cy="646331"/>
          </a:xfrm>
          <a:prstGeom prst="rect">
            <a:avLst/>
          </a:prstGeom>
          <a:noFill/>
          <a:ln w="12700" cap="sq">
            <a:solidFill>
              <a:schemeClr val="tx1"/>
            </a:solidFill>
            <a:miter lim="800000"/>
            <a:headEnd type="none" w="sm" len="sm"/>
            <a:tailEnd type="none" w="sm" len="sm"/>
          </a:ln>
        </p:spPr>
        <p:txBody>
          <a:bodyPr>
            <a:spAutoFit/>
          </a:bodyPr>
          <a:lstStyle/>
          <a:p>
            <a:pPr algn="ctr">
              <a:spcBef>
                <a:spcPct val="50000"/>
              </a:spcBef>
            </a:pPr>
            <a:r>
              <a:rPr lang="ja-JP" altLang="en-US" dirty="0"/>
              <a:t>論文紹介</a:t>
            </a:r>
            <a:r>
              <a:rPr lang="ja-JP" altLang="en-US" dirty="0" smtClean="0"/>
              <a:t>（みずきたん）</a:t>
            </a:r>
            <a:r>
              <a:rPr lang="en-US" altLang="ja-JP" dirty="0" smtClean="0"/>
              <a:t>2009/06/11</a:t>
            </a:r>
            <a:endParaRPr lang="en-US" altLang="ja-JP"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normAutofit fontScale="85000" lnSpcReduction="20000"/>
          </a:bodyPr>
          <a:lstStyle/>
          <a:p>
            <a:r>
              <a:rPr kumimoji="1" lang="ja-JP" altLang="en-US" dirty="0" smtClean="0"/>
              <a:t>概要</a:t>
            </a:r>
            <a:endParaRPr kumimoji="1" lang="en-US" altLang="ja-JP" dirty="0" smtClean="0"/>
          </a:p>
          <a:p>
            <a:r>
              <a:rPr lang="ja-JP" altLang="en-US" dirty="0" smtClean="0"/>
              <a:t>背景</a:t>
            </a:r>
            <a:endParaRPr lang="en-US" altLang="ja-JP" dirty="0" smtClean="0"/>
          </a:p>
          <a:p>
            <a:r>
              <a:rPr lang="ja-JP" altLang="en-US" dirty="0" smtClean="0"/>
              <a:t>目的</a:t>
            </a:r>
            <a:endParaRPr lang="en-US" altLang="ja-JP" dirty="0" smtClean="0"/>
          </a:p>
          <a:p>
            <a:r>
              <a:rPr lang="ja-JP" altLang="en-US" sz="3900" b="1" dirty="0" smtClean="0"/>
              <a:t>フレームワーク</a:t>
            </a:r>
            <a:endParaRPr lang="en-US" altLang="ja-JP" sz="3900" b="1" dirty="0" smtClean="0"/>
          </a:p>
          <a:p>
            <a:pPr lvl="1"/>
            <a:r>
              <a:rPr kumimoji="1" lang="en-US" altLang="ja-JP" sz="2600" b="1" dirty="0" smtClean="0"/>
              <a:t>Intent</a:t>
            </a:r>
          </a:p>
          <a:p>
            <a:pPr lvl="1"/>
            <a:r>
              <a:rPr lang="en-US" altLang="ja-JP" sz="2600" b="1" dirty="0" smtClean="0"/>
              <a:t>Information</a:t>
            </a:r>
          </a:p>
          <a:p>
            <a:pPr lvl="1"/>
            <a:r>
              <a:rPr kumimoji="1" lang="en-US" altLang="ja-JP" sz="2600" b="1" dirty="0" smtClean="0"/>
              <a:t>Presentation</a:t>
            </a:r>
          </a:p>
          <a:p>
            <a:pPr lvl="1"/>
            <a:r>
              <a:rPr lang="en-US" altLang="ja-JP" sz="2600" b="1" dirty="0" smtClean="0"/>
              <a:t>Interaction</a:t>
            </a:r>
          </a:p>
          <a:p>
            <a:pPr lvl="1"/>
            <a:r>
              <a:rPr lang="en-US" altLang="ja-JP" sz="2600" b="1" dirty="0" smtClean="0"/>
              <a:t>effectiveness</a:t>
            </a:r>
            <a:endParaRPr kumimoji="1" lang="en-US" altLang="ja-JP" sz="2600" b="1" dirty="0" smtClean="0"/>
          </a:p>
          <a:p>
            <a:r>
              <a:rPr lang="ja-JP" altLang="en-US" dirty="0" smtClean="0"/>
              <a:t>まとめ</a:t>
            </a:r>
            <a:endParaRPr lang="en-US" altLang="ja-JP" dirty="0" smtClean="0"/>
          </a:p>
          <a:p>
            <a:r>
              <a:rPr lang="ja-JP" altLang="en-US" dirty="0" smtClean="0"/>
              <a:t>考察</a:t>
            </a:r>
            <a:endParaRPr lang="en-US" altLang="ja-JP" dirty="0" smtClean="0"/>
          </a:p>
          <a:p>
            <a:r>
              <a:rPr lang="ja-JP" altLang="en-US" dirty="0" smtClean="0"/>
              <a:t>感想</a:t>
            </a:r>
            <a:endParaRPr lang="en-US" altLang="ja-JP" dirty="0" smtClean="0"/>
          </a:p>
          <a:p>
            <a:endParaRPr kumimoji="1" lang="en-US" altLang="ja-JP"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概要</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ソフトウェア開発における人間の活動を可視化するツールの理解、比較、詳細のためのフレームワークを提案する</a:t>
            </a:r>
            <a:endParaRPr lang="en-US" altLang="ja-JP" dirty="0" smtClean="0"/>
          </a:p>
          <a:p>
            <a:endParaRPr lang="en-US" altLang="ja-JP" dirty="0" smtClean="0"/>
          </a:p>
          <a:p>
            <a:r>
              <a:rPr lang="ja-JP" altLang="en-US" dirty="0" smtClean="0"/>
              <a:t>フレームワークは以下のことを提供する</a:t>
            </a:r>
            <a:endParaRPr lang="en-US" altLang="ja-JP" dirty="0" smtClean="0"/>
          </a:p>
          <a:p>
            <a:pPr lvl="1"/>
            <a:r>
              <a:rPr lang="ja-JP" altLang="en-US" dirty="0" smtClean="0"/>
              <a:t>ツールの異なりを提供する</a:t>
            </a:r>
            <a:endParaRPr lang="en-US" altLang="ja-JP" dirty="0" smtClean="0"/>
          </a:p>
          <a:p>
            <a:pPr lvl="1"/>
            <a:r>
              <a:rPr lang="ja-JP" altLang="en-US" dirty="0" smtClean="0"/>
              <a:t>使用するユーザー側にツールの可能性を提供する</a:t>
            </a:r>
            <a:endParaRPr lang="en-US" altLang="ja-JP" dirty="0" smtClean="0"/>
          </a:p>
          <a:p>
            <a:pPr lvl="1"/>
            <a:r>
              <a:rPr kumimoji="1" lang="ja-JP" altLang="en-US" dirty="0" smtClean="0"/>
              <a:t>ツール研究者に、さまざまなツールの比較、理解、新しいツールの研究エリアを提供する</a:t>
            </a:r>
            <a:endParaRPr kumimoji="1" lang="en-US" altLang="ja-JP" dirty="0" smtClean="0"/>
          </a:p>
          <a:p>
            <a:r>
              <a:rPr lang="ja-JP" altLang="en-US" dirty="0" smtClean="0"/>
              <a:t>今回はフレームワークをソフトウェア開発の</a:t>
            </a:r>
            <a:r>
              <a:rPr lang="en-US" altLang="ja-JP" dirty="0" smtClean="0"/>
              <a:t>activity awareness(</a:t>
            </a:r>
            <a:r>
              <a:rPr lang="ja-JP" altLang="en-US" dirty="0" smtClean="0"/>
              <a:t>活動認識</a:t>
            </a:r>
            <a:r>
              <a:rPr lang="en-US" altLang="ja-JP" dirty="0" smtClean="0"/>
              <a:t>)</a:t>
            </a:r>
            <a:r>
              <a:rPr lang="ja-JP" altLang="en-US" dirty="0" smtClean="0"/>
              <a:t>のために作製されたツールの調査のために使う</a:t>
            </a:r>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背景</a:t>
            </a:r>
            <a:endParaRPr lang="ja-JP" altLang="en-US" dirty="0"/>
          </a:p>
        </p:txBody>
      </p:sp>
      <p:sp>
        <p:nvSpPr>
          <p:cNvPr id="3" name="コンテンツ プレースホルダ 2"/>
          <p:cNvSpPr>
            <a:spLocks noGrp="1"/>
          </p:cNvSpPr>
          <p:nvPr>
            <p:ph idx="1"/>
          </p:nvPr>
        </p:nvSpPr>
        <p:spPr/>
        <p:txBody>
          <a:bodyPr>
            <a:normAutofit/>
          </a:bodyPr>
          <a:lstStyle/>
          <a:p>
            <a:r>
              <a:rPr lang="ja-JP" altLang="en-US" dirty="0" smtClean="0"/>
              <a:t>ソフトウェア工学は、人中心で且つ人力により成り立っている</a:t>
            </a:r>
            <a:endParaRPr lang="en-US" altLang="ja-JP" dirty="0" smtClean="0"/>
          </a:p>
          <a:p>
            <a:endParaRPr lang="en-US" altLang="ja-JP" dirty="0" smtClean="0"/>
          </a:p>
          <a:p>
            <a:r>
              <a:rPr lang="ja-JP" altLang="en-US" dirty="0" smtClean="0"/>
              <a:t>中～大のスケールでは多くの開発者が分散した環境下で協力し合っている</a:t>
            </a:r>
            <a:endParaRPr lang="en-US" altLang="ja-JP" dirty="0" smtClean="0"/>
          </a:p>
          <a:p>
            <a:pPr lvl="1"/>
            <a:r>
              <a:rPr lang="ja-JP" altLang="en-US" dirty="0" smtClean="0"/>
              <a:t>多くのソフトウェア開発はコミュニケーションやコーディネーションなどの協調作業に仕事の負荷がかかっている</a:t>
            </a:r>
            <a:endParaRPr lang="en-US" altLang="ja-JP" dirty="0" smtClean="0"/>
          </a:p>
          <a:p>
            <a:endParaRPr lang="en-US" altLang="ja-JP" dirty="0" smtClean="0"/>
          </a:p>
          <a:p>
            <a:r>
              <a:rPr lang="ja-JP" altLang="en-US" dirty="0" smtClean="0"/>
              <a:t>近年、開発アクティビティを可視化するツールがあるが、何が有効か、何が他のツールと異なっているかを理解するのが難しい</a:t>
            </a:r>
            <a:endParaRPr lang="en-US" altLang="ja-JP" dirty="0" smtClean="0"/>
          </a:p>
          <a:p>
            <a:endParaRPr lang="ja-JP"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a:t>
            </a:r>
            <a:r>
              <a:rPr lang="ja-JP" altLang="en-US" dirty="0" smtClean="0"/>
              <a:t>アプローチ</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目的</a:t>
            </a:r>
            <a:endParaRPr lang="en-US" altLang="ja-JP" dirty="0" smtClean="0"/>
          </a:p>
          <a:p>
            <a:pPr lvl="1"/>
            <a:r>
              <a:rPr lang="ja-JP" altLang="en-US" dirty="0" smtClean="0"/>
              <a:t>可視化ツールのより良い理解と、今後のツール研究の方向性をフレームワークを用いて提供する</a:t>
            </a:r>
            <a:endParaRPr lang="en-US" altLang="ja-JP" dirty="0" smtClean="0"/>
          </a:p>
          <a:p>
            <a:pPr lvl="1"/>
            <a:endParaRPr lang="en-US" altLang="ja-JP" dirty="0" smtClean="0"/>
          </a:p>
          <a:p>
            <a:r>
              <a:rPr kumimoji="1" lang="ja-JP" altLang="en-US" dirty="0" smtClean="0"/>
              <a:t>アプローチ</a:t>
            </a:r>
            <a:endParaRPr kumimoji="1" lang="en-US" altLang="ja-JP" dirty="0" smtClean="0"/>
          </a:p>
          <a:p>
            <a:pPr lvl="1"/>
            <a:r>
              <a:rPr lang="ja-JP" altLang="en-US" dirty="0" smtClean="0"/>
              <a:t>ソフトウェア開発において、人間の活動を可視化するツールのデザインのフレームワークを用いてツールを細分化することで目的を達成する</a:t>
            </a:r>
            <a:endParaRPr kumimoji="1" lang="en-US" altLang="ja-JP"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フレームワーク</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ソフトウェア工学において人間の活動の可視化は</a:t>
            </a:r>
            <a:r>
              <a:rPr lang="en-US" altLang="ja-JP" dirty="0" smtClean="0"/>
              <a:t>5</a:t>
            </a:r>
            <a:r>
              <a:rPr lang="ja-JP" altLang="en-US" dirty="0" err="1" smtClean="0"/>
              <a:t>つの</a:t>
            </a:r>
            <a:r>
              <a:rPr lang="ja-JP" altLang="en-US" dirty="0" smtClean="0"/>
              <a:t>要素を持つ</a:t>
            </a:r>
            <a:endParaRPr lang="en-US" altLang="ja-JP" dirty="0" smtClean="0"/>
          </a:p>
          <a:p>
            <a:pPr lvl="1"/>
            <a:r>
              <a:rPr lang="en-US" altLang="ja-JP" b="1" dirty="0" smtClean="0"/>
              <a:t>Intent</a:t>
            </a:r>
            <a:r>
              <a:rPr lang="en-US" altLang="ja-JP" dirty="0" smtClean="0"/>
              <a:t>(</a:t>
            </a:r>
            <a:r>
              <a:rPr lang="ja-JP" altLang="en-US" dirty="0" smtClean="0"/>
              <a:t>可視化する意図</a:t>
            </a:r>
            <a:r>
              <a:rPr lang="en-US" altLang="ja-JP" dirty="0" smtClean="0"/>
              <a:t>)</a:t>
            </a:r>
          </a:p>
          <a:p>
            <a:pPr lvl="1"/>
            <a:endParaRPr lang="en-US" altLang="ja-JP" dirty="0" smtClean="0"/>
          </a:p>
          <a:p>
            <a:pPr lvl="1"/>
            <a:r>
              <a:rPr lang="en-US" altLang="ja-JP" b="1" dirty="0" smtClean="0"/>
              <a:t>Information</a:t>
            </a:r>
            <a:r>
              <a:rPr lang="ja-JP" altLang="en-US" dirty="0" smtClean="0"/>
              <a:t>（可視化ツールが用いるデータ）</a:t>
            </a:r>
            <a:endParaRPr lang="en-US" altLang="ja-JP" dirty="0" smtClean="0"/>
          </a:p>
          <a:p>
            <a:pPr lvl="1"/>
            <a:endParaRPr lang="en-US" altLang="ja-JP" dirty="0" smtClean="0"/>
          </a:p>
          <a:p>
            <a:pPr lvl="1"/>
            <a:r>
              <a:rPr lang="en-US" altLang="ja-JP" b="1" dirty="0" smtClean="0"/>
              <a:t>Presentation</a:t>
            </a:r>
            <a:r>
              <a:rPr lang="ja-JP" altLang="en-US" dirty="0" smtClean="0"/>
              <a:t>（可視化ツールが情報をどのように表示するか）</a:t>
            </a:r>
            <a:endParaRPr lang="en-US" altLang="ja-JP" dirty="0" smtClean="0"/>
          </a:p>
          <a:p>
            <a:pPr lvl="1"/>
            <a:endParaRPr lang="en-US" altLang="ja-JP" b="1" dirty="0" smtClean="0"/>
          </a:p>
          <a:p>
            <a:pPr lvl="1"/>
            <a:r>
              <a:rPr lang="en-US" altLang="ja-JP" b="1" dirty="0" smtClean="0"/>
              <a:t>Interaction</a:t>
            </a:r>
            <a:r>
              <a:rPr lang="ja-JP" altLang="en-US" dirty="0" smtClean="0"/>
              <a:t>（可視化ツールとの対話性があるか）</a:t>
            </a:r>
            <a:endParaRPr lang="en-US" altLang="ja-JP" dirty="0" smtClean="0"/>
          </a:p>
          <a:p>
            <a:pPr lvl="1"/>
            <a:endParaRPr lang="en-US" altLang="ja-JP" b="1" dirty="0" smtClean="0"/>
          </a:p>
          <a:p>
            <a:pPr lvl="1"/>
            <a:r>
              <a:rPr lang="en-US" altLang="ja-JP" b="1" dirty="0" smtClean="0"/>
              <a:t>Effectiveness</a:t>
            </a:r>
            <a:r>
              <a:rPr lang="ja-JP" altLang="en-US" dirty="0" smtClean="0"/>
              <a:t>（可視化ツールが実現可能、評価可能、使用可能か）</a:t>
            </a:r>
            <a:endParaRPr lang="en-US" altLang="ja-JP" dirty="0" smtClean="0"/>
          </a:p>
          <a:p>
            <a:pPr lvl="1">
              <a:buNone/>
            </a:pPr>
            <a:endParaRPr lang="en-US" altLang="ja-JP"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Intent</a:t>
            </a:r>
            <a:endParaRPr kumimoji="1" lang="ja-JP" altLang="en-US" dirty="0"/>
          </a:p>
        </p:txBody>
      </p:sp>
      <p:sp>
        <p:nvSpPr>
          <p:cNvPr id="3" name="コンテンツ プレースホルダ 2"/>
          <p:cNvSpPr>
            <a:spLocks noGrp="1"/>
          </p:cNvSpPr>
          <p:nvPr>
            <p:ph idx="1"/>
          </p:nvPr>
        </p:nvSpPr>
        <p:spPr/>
        <p:txBody>
          <a:bodyPr>
            <a:normAutofit fontScale="92500" lnSpcReduction="20000"/>
          </a:bodyPr>
          <a:lstStyle/>
          <a:p>
            <a:pPr>
              <a:buNone/>
            </a:pPr>
            <a:r>
              <a:rPr lang="en-US" altLang="ja-JP" dirty="0" smtClean="0"/>
              <a:t>Intent</a:t>
            </a:r>
            <a:r>
              <a:rPr lang="ja-JP" altLang="en-US" dirty="0" smtClean="0"/>
              <a:t>はツールの可視化設計の目的を表し、以下の３つの要素がある</a:t>
            </a:r>
            <a:endParaRPr lang="en-US" altLang="ja-JP" dirty="0" smtClean="0"/>
          </a:p>
          <a:p>
            <a:r>
              <a:rPr lang="en-US" altLang="ja-JP" dirty="0" smtClean="0"/>
              <a:t>ROLE</a:t>
            </a:r>
          </a:p>
          <a:p>
            <a:pPr lvl="1"/>
            <a:r>
              <a:rPr lang="ja-JP" altLang="en-US" dirty="0" smtClean="0"/>
              <a:t>誰がこの可視化ツールを使うかが一番重要である</a:t>
            </a:r>
            <a:endParaRPr lang="en-US" altLang="ja-JP" dirty="0" smtClean="0"/>
          </a:p>
          <a:p>
            <a:pPr lvl="1"/>
            <a:r>
              <a:rPr lang="ja-JP" altLang="en-US" dirty="0" smtClean="0"/>
              <a:t>開発において重要な役割は開発者であり</a:t>
            </a:r>
            <a:endParaRPr lang="en-US" altLang="ja-JP" dirty="0" smtClean="0"/>
          </a:p>
          <a:p>
            <a:pPr lvl="1"/>
            <a:r>
              <a:rPr lang="ja-JP" altLang="en-US" dirty="0" smtClean="0"/>
              <a:t>属性としては</a:t>
            </a:r>
            <a:endParaRPr lang="en-US" altLang="ja-JP" dirty="0" smtClean="0"/>
          </a:p>
          <a:p>
            <a:pPr lvl="2"/>
            <a:r>
              <a:rPr lang="ja-JP" altLang="en-US" dirty="0" smtClean="0"/>
              <a:t>新人開発プロジェクトに関わっているかどうか？</a:t>
            </a:r>
            <a:endParaRPr lang="en-US" altLang="ja-JP" dirty="0" smtClean="0"/>
          </a:p>
          <a:p>
            <a:pPr lvl="2"/>
            <a:r>
              <a:rPr lang="ja-JP" altLang="en-US" dirty="0" smtClean="0"/>
              <a:t>開発者のレベル？</a:t>
            </a:r>
            <a:endParaRPr lang="en-US" altLang="ja-JP" dirty="0" smtClean="0"/>
          </a:p>
          <a:p>
            <a:pPr lvl="2"/>
            <a:r>
              <a:rPr lang="ja-JP" altLang="en-US" dirty="0" smtClean="0"/>
              <a:t>開発者が分散しているかどうか？</a:t>
            </a:r>
            <a:endParaRPr lang="en-US" altLang="ja-JP" dirty="0" smtClean="0"/>
          </a:p>
          <a:p>
            <a:r>
              <a:rPr kumimoji="1" lang="en-US" altLang="ja-JP" dirty="0" smtClean="0"/>
              <a:t>TIME</a:t>
            </a:r>
          </a:p>
          <a:p>
            <a:pPr lvl="1"/>
            <a:r>
              <a:rPr kumimoji="1" lang="ja-JP" altLang="en-US" dirty="0" smtClean="0"/>
              <a:t>開発活動が現在起こっているの</a:t>
            </a:r>
            <a:r>
              <a:rPr lang="ja-JP" altLang="en-US" dirty="0" smtClean="0"/>
              <a:t>？それとも過去に起こっているのか？</a:t>
            </a:r>
            <a:endParaRPr kumimoji="1" lang="en-US" altLang="ja-JP" dirty="0" smtClean="0"/>
          </a:p>
          <a:p>
            <a:pPr lvl="1"/>
            <a:r>
              <a:rPr kumimoji="1" lang="ja-JP" altLang="en-US" dirty="0" smtClean="0"/>
              <a:t>開発活動のヒストリーを提供するのかどうか？</a:t>
            </a:r>
            <a:endParaRPr kumimoji="1" lang="en-US" altLang="ja-JP" dirty="0" smtClean="0"/>
          </a:p>
          <a:p>
            <a:r>
              <a:rPr kumimoji="1" lang="en-US" altLang="ja-JP" dirty="0" smtClean="0"/>
              <a:t>Cognitive support</a:t>
            </a:r>
          </a:p>
          <a:p>
            <a:pPr lvl="1"/>
            <a:r>
              <a:rPr lang="ja-JP" altLang="en-US" dirty="0" smtClean="0"/>
              <a:t>可視化ツールは、どのように開発の認知性を上げるのか？</a:t>
            </a:r>
            <a:endParaRPr lang="en-US" altLang="ja-JP" dirty="0" smtClean="0"/>
          </a:p>
          <a:p>
            <a:pPr lvl="1"/>
            <a:r>
              <a:rPr kumimoji="1" lang="en-US" altLang="ja-JP" dirty="0" err="1" smtClean="0"/>
              <a:t>Authoriship</a:t>
            </a:r>
            <a:r>
              <a:rPr kumimoji="1" lang="en-US" altLang="ja-JP" dirty="0" smtClean="0"/>
              <a:t>, rationale, time, artifacts</a:t>
            </a:r>
            <a:endParaRPr kumimoji="1" lang="ja-JP"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Information</a:t>
            </a:r>
            <a:endParaRPr kumimoji="1" lang="ja-JP" altLang="en-US" dirty="0"/>
          </a:p>
        </p:txBody>
      </p:sp>
      <p:sp>
        <p:nvSpPr>
          <p:cNvPr id="3" name="コンテンツ プレースホルダ 2"/>
          <p:cNvSpPr>
            <a:spLocks noGrp="1"/>
          </p:cNvSpPr>
          <p:nvPr>
            <p:ph idx="1"/>
          </p:nvPr>
        </p:nvSpPr>
        <p:spPr/>
        <p:txBody>
          <a:bodyPr/>
          <a:lstStyle/>
          <a:p>
            <a:pPr>
              <a:buNone/>
            </a:pPr>
            <a:r>
              <a:rPr kumimoji="1" lang="en-US" altLang="ja-JP" sz="2000" dirty="0" smtClean="0"/>
              <a:t>Information</a:t>
            </a:r>
            <a:r>
              <a:rPr kumimoji="1" lang="ja-JP" altLang="en-US" sz="2000" dirty="0" smtClean="0"/>
              <a:t>は可視化ツールが用いるデータを表し、６つの要素がある</a:t>
            </a:r>
            <a:endParaRPr lang="en-US" altLang="ja-JP" sz="2000" dirty="0" smtClean="0"/>
          </a:p>
          <a:p>
            <a:r>
              <a:rPr kumimoji="1" lang="en-US" altLang="ja-JP" sz="2000" dirty="0" smtClean="0"/>
              <a:t>Change</a:t>
            </a:r>
            <a:r>
              <a:rPr kumimoji="1" lang="ja-JP" altLang="en-US" sz="2000" dirty="0" smtClean="0"/>
              <a:t>　</a:t>
            </a:r>
            <a:r>
              <a:rPr kumimoji="1" lang="en-US" altLang="ja-JP" sz="2000" dirty="0" smtClean="0"/>
              <a:t>management</a:t>
            </a:r>
          </a:p>
          <a:p>
            <a:pPr lvl="1"/>
            <a:r>
              <a:rPr lang="ja-JP" altLang="en-US" sz="1800" dirty="0" smtClean="0"/>
              <a:t>バージョン管理システムのリビジョンやブランチ、ローカルヒストリーなど</a:t>
            </a:r>
            <a:endParaRPr kumimoji="1" lang="en-US" altLang="ja-JP" sz="1800" dirty="0" smtClean="0"/>
          </a:p>
          <a:p>
            <a:r>
              <a:rPr lang="en-US" altLang="ja-JP" sz="2000" dirty="0" smtClean="0"/>
              <a:t>Defect tracking</a:t>
            </a:r>
          </a:p>
          <a:p>
            <a:pPr lvl="1"/>
            <a:r>
              <a:rPr lang="ja-JP" altLang="en-US" sz="1800" dirty="0" smtClean="0"/>
              <a:t>バグトラッキングシステムで誰がアサインされたかなどのメタデータなど</a:t>
            </a:r>
            <a:endParaRPr lang="en-US" altLang="ja-JP" sz="1800" dirty="0" smtClean="0"/>
          </a:p>
          <a:p>
            <a:r>
              <a:rPr kumimoji="1" lang="en-US" altLang="ja-JP" sz="2000" dirty="0" smtClean="0"/>
              <a:t>Program code</a:t>
            </a:r>
          </a:p>
          <a:p>
            <a:pPr lvl="1"/>
            <a:r>
              <a:rPr lang="ja-JP" altLang="en-US" sz="1800" dirty="0" smtClean="0"/>
              <a:t>ソースコードのファイルやモジュール、コンポーネントなど</a:t>
            </a:r>
            <a:endParaRPr kumimoji="1" lang="en-US" altLang="ja-JP" sz="1800" dirty="0" smtClean="0"/>
          </a:p>
          <a:p>
            <a:r>
              <a:rPr lang="en-US" altLang="ja-JP" sz="2000" dirty="0" smtClean="0"/>
              <a:t>Documentation</a:t>
            </a:r>
          </a:p>
          <a:p>
            <a:pPr lvl="1"/>
            <a:r>
              <a:rPr lang="ja-JP" altLang="en-US" sz="1800" dirty="0" smtClean="0"/>
              <a:t>要求仕様書や設計仕様書などだが、人間があまり関わらないので用いられることは稀である</a:t>
            </a:r>
            <a:endParaRPr lang="en-US" altLang="ja-JP" sz="1800" dirty="0" smtClean="0"/>
          </a:p>
          <a:p>
            <a:r>
              <a:rPr kumimoji="1" lang="en-US" altLang="ja-JP" sz="2000" dirty="0" smtClean="0"/>
              <a:t>Informal communication</a:t>
            </a:r>
          </a:p>
          <a:p>
            <a:pPr lvl="1"/>
            <a:r>
              <a:rPr kumimoji="1" lang="en-US" altLang="ja-JP" sz="1800" dirty="0" smtClean="0"/>
              <a:t>E-mail</a:t>
            </a:r>
            <a:r>
              <a:rPr kumimoji="1" lang="ja-JP" altLang="en-US" sz="1800" dirty="0" smtClean="0"/>
              <a:t>やインスタントメッセージなど</a:t>
            </a:r>
            <a:endParaRPr kumimoji="1" lang="en-US" altLang="ja-JP" sz="1800" dirty="0" smtClean="0"/>
          </a:p>
          <a:p>
            <a:r>
              <a:rPr lang="en-US" altLang="ja-JP" sz="2000" dirty="0" smtClean="0"/>
              <a:t>Derived data</a:t>
            </a:r>
          </a:p>
          <a:p>
            <a:pPr lvl="1"/>
            <a:r>
              <a:rPr lang="ja-JP" altLang="en-US" sz="1600" dirty="0" smtClean="0"/>
              <a:t>ひとつだけのデータソースを使うか複数のデータをつかうのか？</a:t>
            </a:r>
            <a:endParaRPr lang="en-US" altLang="ja-JP" sz="1600" dirty="0" smtClean="0"/>
          </a:p>
          <a:p>
            <a:endParaRPr lang="en-US" altLang="ja-JP" sz="2000" dirty="0" smtClean="0"/>
          </a:p>
          <a:p>
            <a:endParaRPr kumimoji="1" lang="en-US" altLang="ja-JP" sz="20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mtClean="0"/>
              <a:t>Presentation</a:t>
            </a:r>
            <a:endParaRPr lang="ja-JP" altLang="en-US" dirty="0"/>
          </a:p>
        </p:txBody>
      </p:sp>
      <p:sp>
        <p:nvSpPr>
          <p:cNvPr id="5" name="コンテンツ プレースホルダ 4"/>
          <p:cNvSpPr>
            <a:spLocks noGrp="1"/>
          </p:cNvSpPr>
          <p:nvPr>
            <p:ph idx="1"/>
          </p:nvPr>
        </p:nvSpPr>
        <p:spPr/>
        <p:txBody>
          <a:bodyPr/>
          <a:lstStyle/>
          <a:p>
            <a:pPr>
              <a:buNone/>
            </a:pPr>
            <a:r>
              <a:rPr kumimoji="1" lang="en-US" altLang="ja-JP" dirty="0" smtClean="0"/>
              <a:t>Presentation</a:t>
            </a:r>
            <a:r>
              <a:rPr kumimoji="1" lang="ja-JP" altLang="en-US" dirty="0" smtClean="0"/>
              <a:t>は可視化ツールが情報をどのように表示するか</a:t>
            </a:r>
            <a:endParaRPr kumimoji="1" lang="en-US" altLang="ja-JP" dirty="0" smtClean="0"/>
          </a:p>
          <a:p>
            <a:r>
              <a:rPr lang="en-US" altLang="ja-JP" dirty="0" smtClean="0"/>
              <a:t>Form</a:t>
            </a:r>
          </a:p>
          <a:p>
            <a:pPr lvl="1"/>
            <a:r>
              <a:rPr lang="en-US" altLang="ja-JP" dirty="0" smtClean="0"/>
              <a:t>Hypertext</a:t>
            </a:r>
            <a:r>
              <a:rPr lang="ja-JP" altLang="en-US" dirty="0" smtClean="0"/>
              <a:t>やグラフィック、テキストなどを統合して認知情報をあげることが大事（見た目）</a:t>
            </a:r>
            <a:endParaRPr lang="en-US" altLang="ja-JP" dirty="0" smtClean="0"/>
          </a:p>
          <a:p>
            <a:r>
              <a:rPr kumimoji="1" lang="en-US" altLang="ja-JP" dirty="0" smtClean="0"/>
              <a:t>Kinds of views</a:t>
            </a:r>
          </a:p>
          <a:p>
            <a:pPr lvl="1"/>
            <a:r>
              <a:rPr kumimoji="1" lang="ja-JP" altLang="en-US" dirty="0" smtClean="0"/>
              <a:t>表示に注釈をつけることで認知情報を上げているものが多い。</a:t>
            </a:r>
            <a:endParaRPr kumimoji="1" lang="en-US" altLang="ja-JP" dirty="0" smtClean="0"/>
          </a:p>
          <a:p>
            <a:pPr lvl="1"/>
            <a:r>
              <a:rPr kumimoji="1" lang="ja-JP" altLang="en-US" dirty="0" smtClean="0"/>
              <a:t>活動の状態を表すために統計図（ヒストグラムや棒グラフなど）、</a:t>
            </a:r>
            <a:r>
              <a:rPr lang="ja-JP" altLang="en-US" dirty="0" smtClean="0"/>
              <a:t>ネットワーク図などが利用される</a:t>
            </a:r>
            <a:endParaRPr kumimoji="1" lang="en-US" altLang="ja-JP" dirty="0" smtClean="0"/>
          </a:p>
          <a:p>
            <a:r>
              <a:rPr lang="en-US" altLang="ja-JP" dirty="0" smtClean="0"/>
              <a:t>Techniques</a:t>
            </a:r>
          </a:p>
          <a:p>
            <a:pPr lvl="1"/>
            <a:r>
              <a:rPr kumimoji="1" lang="ja-JP" altLang="en-US" dirty="0" smtClean="0"/>
              <a:t>色やサイズ</a:t>
            </a:r>
            <a:r>
              <a:rPr lang="ja-JP" altLang="en-US" dirty="0" smtClean="0"/>
              <a:t>、位置、活動を適切に示すための地図情報なども大事</a:t>
            </a:r>
            <a:endParaRPr lang="en-US" altLang="ja-JP" dirty="0" smtClean="0"/>
          </a:p>
          <a:p>
            <a:pPr lvl="1"/>
            <a:r>
              <a:rPr lang="ja-JP" altLang="en-US" dirty="0" smtClean="0"/>
              <a:t>アニメーションや動きもソフトウェアの進化を効果的に表す。</a:t>
            </a:r>
            <a:endParaRPr lang="en-US" altLang="ja-JP" dirty="0" smtClean="0"/>
          </a:p>
          <a:p>
            <a:pPr lvl="1"/>
            <a:r>
              <a:rPr lang="ja-JP" altLang="en-US" dirty="0" smtClean="0"/>
              <a:t>抽象化、ファイルをモジュール単位で切り出せたり簡素化できるといことをそなえてる</a:t>
            </a:r>
            <a:endParaRPr kumimoji="1" lang="ja-JP"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タイトル 17"/>
          <p:cNvSpPr>
            <a:spLocks noGrp="1"/>
          </p:cNvSpPr>
          <p:nvPr>
            <p:ph type="title"/>
          </p:nvPr>
        </p:nvSpPr>
        <p:spPr/>
        <p:txBody>
          <a:bodyPr/>
          <a:lstStyle/>
          <a:p>
            <a:r>
              <a:rPr lang="en-US" altLang="ja-JP" dirty="0" smtClean="0"/>
              <a:t>Interaction</a:t>
            </a:r>
            <a:endParaRPr kumimoji="1" lang="ja-JP" altLang="en-US" dirty="0"/>
          </a:p>
        </p:txBody>
      </p:sp>
      <p:sp>
        <p:nvSpPr>
          <p:cNvPr id="12" name="コンテンツ プレースホルダ 11"/>
          <p:cNvSpPr>
            <a:spLocks noGrp="1"/>
          </p:cNvSpPr>
          <p:nvPr>
            <p:ph idx="1"/>
          </p:nvPr>
        </p:nvSpPr>
        <p:spPr>
          <a:xfrm>
            <a:off x="279400" y="1857364"/>
            <a:ext cx="8585200" cy="4594237"/>
          </a:xfrm>
        </p:spPr>
        <p:txBody>
          <a:bodyPr/>
          <a:lstStyle/>
          <a:p>
            <a:pPr>
              <a:buNone/>
            </a:pPr>
            <a:r>
              <a:rPr lang="en-US" altLang="ja-JP" dirty="0" smtClean="0"/>
              <a:t>Interaction</a:t>
            </a:r>
            <a:r>
              <a:rPr lang="ja-JP" altLang="en-US" dirty="0" smtClean="0"/>
              <a:t>は可視化ツールが対話性をもっているか</a:t>
            </a:r>
            <a:endParaRPr lang="en-US" altLang="ja-JP" dirty="0" smtClean="0"/>
          </a:p>
          <a:p>
            <a:r>
              <a:rPr lang="en-US" altLang="ja-JP" dirty="0" smtClean="0"/>
              <a:t>Batch/Live</a:t>
            </a:r>
          </a:p>
          <a:p>
            <a:pPr lvl="1"/>
            <a:r>
              <a:rPr lang="ja-JP" altLang="en-US" dirty="0" smtClean="0"/>
              <a:t>ツールがオフラインかオンラインどちらで動くか考慮することが大事</a:t>
            </a:r>
            <a:endParaRPr lang="en-US" altLang="ja-JP" dirty="0" smtClean="0"/>
          </a:p>
          <a:p>
            <a:r>
              <a:rPr lang="en-US" altLang="ja-JP" dirty="0" smtClean="0"/>
              <a:t>Customization</a:t>
            </a:r>
          </a:p>
          <a:p>
            <a:pPr lvl="1"/>
            <a:r>
              <a:rPr lang="ja-JP" altLang="en-US" dirty="0" smtClean="0"/>
              <a:t>特定のユーザーに対応するため高いカスタマイズ性があるか？</a:t>
            </a:r>
            <a:endParaRPr lang="en-US" altLang="ja-JP" dirty="0" smtClean="0"/>
          </a:p>
          <a:p>
            <a:pPr lvl="1"/>
            <a:r>
              <a:rPr lang="ja-JP" altLang="en-US" dirty="0" smtClean="0"/>
              <a:t>カスタマイズの保存やカスタマイズのシェアーは、共通の環境のもつということでチームメンバにとって大事</a:t>
            </a:r>
            <a:endParaRPr lang="en-US" altLang="ja-JP" dirty="0" smtClean="0"/>
          </a:p>
          <a:p>
            <a:r>
              <a:rPr lang="en-US" altLang="ja-JP" dirty="0" smtClean="0"/>
              <a:t>Query mechanism</a:t>
            </a:r>
          </a:p>
          <a:p>
            <a:pPr lvl="1"/>
            <a:r>
              <a:rPr lang="ja-JP" altLang="en-US" dirty="0" smtClean="0"/>
              <a:t>クエリーを要求するときに特別な言語が必要か？</a:t>
            </a:r>
            <a:endParaRPr lang="en-US" altLang="ja-JP" dirty="0" smtClean="0"/>
          </a:p>
          <a:p>
            <a:pPr lvl="1"/>
            <a:r>
              <a:rPr lang="ja-JP" altLang="en-US" dirty="0" smtClean="0"/>
              <a:t>フィルターのウィジェットなどで可能か？</a:t>
            </a:r>
            <a:endParaRPr lang="en-US" altLang="ja-JP" dirty="0" smtClean="0"/>
          </a:p>
          <a:p>
            <a:r>
              <a:rPr lang="en-US" altLang="ja-JP" dirty="0" smtClean="0"/>
              <a:t>View navigation</a:t>
            </a:r>
          </a:p>
          <a:p>
            <a:pPr lvl="1"/>
            <a:r>
              <a:rPr lang="ja-JP" altLang="en-US" dirty="0" smtClean="0"/>
              <a:t>どのように表示された情報をユーザーに伝えるかが重要</a:t>
            </a:r>
            <a:endParaRPr lang="en-US" altLang="ja-JP" dirty="0" smtClean="0"/>
          </a:p>
          <a:p>
            <a:pPr lvl="1"/>
            <a:r>
              <a:rPr lang="en-US" altLang="ja-JP" dirty="0" smtClean="0"/>
              <a:t>side-by-side</a:t>
            </a:r>
            <a:r>
              <a:rPr lang="ja-JP" altLang="en-US" dirty="0" smtClean="0"/>
              <a:t>やズーム機能、ハイパーテキストなど</a:t>
            </a:r>
            <a:endParaRPr lang="ja-JP"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en-US" altLang="ja-JP" dirty="0" smtClean="0"/>
              <a:t>Effectiveness</a:t>
            </a:r>
            <a:endParaRPr kumimoji="1" lang="ja-JP" altLang="en-US" dirty="0"/>
          </a:p>
        </p:txBody>
      </p:sp>
      <p:sp>
        <p:nvSpPr>
          <p:cNvPr id="8" name="コンテンツ プレースホルダ 7"/>
          <p:cNvSpPr>
            <a:spLocks noGrp="1"/>
          </p:cNvSpPr>
          <p:nvPr>
            <p:ph idx="1"/>
          </p:nvPr>
        </p:nvSpPr>
        <p:spPr>
          <a:xfrm>
            <a:off x="152400" y="1905000"/>
            <a:ext cx="8991600" cy="4403725"/>
          </a:xfrm>
        </p:spPr>
        <p:txBody>
          <a:bodyPr>
            <a:normAutofit lnSpcReduction="10000"/>
          </a:bodyPr>
          <a:lstStyle/>
          <a:p>
            <a:pPr>
              <a:buNone/>
            </a:pPr>
            <a:r>
              <a:rPr lang="en-US" altLang="ja-JP" dirty="0" smtClean="0"/>
              <a:t>Effectiveness</a:t>
            </a:r>
            <a:r>
              <a:rPr lang="ja-JP" altLang="en-US" dirty="0" smtClean="0"/>
              <a:t>は可視化ツールが実現可能、評価可能、使用可能か</a:t>
            </a:r>
            <a:endParaRPr lang="en-US" altLang="ja-JP" dirty="0" smtClean="0"/>
          </a:p>
          <a:p>
            <a:r>
              <a:rPr lang="en-US" altLang="ja-JP" dirty="0" smtClean="0"/>
              <a:t>Status</a:t>
            </a:r>
          </a:p>
          <a:p>
            <a:pPr lvl="1"/>
            <a:r>
              <a:rPr lang="ja-JP" altLang="en-US" dirty="0" smtClean="0"/>
              <a:t>完全に実装されているか？</a:t>
            </a:r>
            <a:endParaRPr lang="en-US" altLang="ja-JP" dirty="0" smtClean="0"/>
          </a:p>
          <a:p>
            <a:pPr lvl="1"/>
            <a:r>
              <a:rPr lang="ja-JP" altLang="en-US" dirty="0" smtClean="0"/>
              <a:t>物があることで他の開発者から評価されることができる</a:t>
            </a:r>
            <a:endParaRPr lang="en-US" altLang="ja-JP" dirty="0" smtClean="0"/>
          </a:p>
          <a:p>
            <a:pPr lvl="1"/>
            <a:r>
              <a:rPr lang="ja-JP" altLang="en-US" dirty="0" smtClean="0"/>
              <a:t>拡張性、規模の大きいソフトウェアプロジェクトに対応しているか？</a:t>
            </a:r>
            <a:endParaRPr lang="en-US" altLang="ja-JP" dirty="0" smtClean="0"/>
          </a:p>
          <a:p>
            <a:r>
              <a:rPr lang="en-US" altLang="ja-JP" dirty="0" smtClean="0"/>
              <a:t>Cost</a:t>
            </a:r>
          </a:p>
          <a:p>
            <a:pPr lvl="1"/>
            <a:r>
              <a:rPr lang="ja-JP" altLang="en-US" dirty="0" smtClean="0"/>
              <a:t>経済的費用</a:t>
            </a:r>
            <a:endParaRPr lang="en-US" altLang="ja-JP" dirty="0" smtClean="0"/>
          </a:p>
          <a:p>
            <a:pPr lvl="1"/>
            <a:r>
              <a:rPr lang="ja-JP" altLang="en-US" dirty="0" smtClean="0"/>
              <a:t>インストールするコスト</a:t>
            </a:r>
            <a:endParaRPr lang="en-US" altLang="ja-JP" dirty="0" smtClean="0"/>
          </a:p>
          <a:p>
            <a:pPr lvl="1"/>
            <a:r>
              <a:rPr lang="ja-JP" altLang="en-US" dirty="0" smtClean="0"/>
              <a:t>使い方を習得するコスト</a:t>
            </a:r>
            <a:endParaRPr lang="en-US" altLang="ja-JP" dirty="0" smtClean="0"/>
          </a:p>
          <a:p>
            <a:r>
              <a:rPr lang="en-US" altLang="ja-JP" dirty="0" smtClean="0"/>
              <a:t>Evaluation</a:t>
            </a:r>
          </a:p>
          <a:p>
            <a:pPr lvl="1"/>
            <a:r>
              <a:rPr lang="ja-JP" altLang="en-US" dirty="0" smtClean="0"/>
              <a:t>他のツールと比較して正式に評価される</a:t>
            </a:r>
            <a:endParaRPr lang="en-US" altLang="ja-JP" dirty="0" smtClean="0"/>
          </a:p>
          <a:p>
            <a:pPr lvl="1"/>
            <a:r>
              <a:rPr lang="ja-JP" altLang="en-US" dirty="0" smtClean="0"/>
              <a:t>ユーザーに多く使われるということが重要な指標となる</a:t>
            </a:r>
            <a:endParaRPr lang="en-US" altLang="ja-JP" dirty="0" smtClean="0"/>
          </a:p>
          <a:p>
            <a:endParaRPr lang="en-US" altLang="ja-JP" dirty="0" smtClean="0"/>
          </a:p>
          <a:p>
            <a:pPr>
              <a:buNone/>
            </a:pPr>
            <a:endParaRPr kumimoji="1" lang="ja-JP" alt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フレームワークを用いてツールの紹介</a:t>
            </a:r>
            <a:endParaRPr kumimoji="1" lang="ja-JP" altLang="en-US" dirty="0"/>
          </a:p>
        </p:txBody>
      </p:sp>
      <p:sp>
        <p:nvSpPr>
          <p:cNvPr id="3" name="コンテンツ プレースホルダ 2"/>
          <p:cNvSpPr>
            <a:spLocks noGrp="1"/>
          </p:cNvSpPr>
          <p:nvPr>
            <p:ph idx="1"/>
          </p:nvPr>
        </p:nvSpPr>
        <p:spPr>
          <a:xfrm>
            <a:off x="279400" y="2000240"/>
            <a:ext cx="8585200" cy="4403725"/>
          </a:xfrm>
        </p:spPr>
        <p:txBody>
          <a:bodyPr/>
          <a:lstStyle/>
          <a:p>
            <a:r>
              <a:rPr lang="en-US" altLang="ja-JP" dirty="0" err="1" smtClean="0"/>
              <a:t>Seesoft</a:t>
            </a:r>
            <a:r>
              <a:rPr lang="ja-JP" altLang="en-US" dirty="0" smtClean="0"/>
              <a:t>：可視化ツールのさきがけ</a:t>
            </a:r>
            <a:endParaRPr lang="en-US" altLang="ja-JP" dirty="0" smtClean="0"/>
          </a:p>
          <a:p>
            <a:r>
              <a:rPr kumimoji="1" lang="en-US" altLang="ja-JP" dirty="0" smtClean="0"/>
              <a:t>VRCS</a:t>
            </a:r>
            <a:r>
              <a:rPr kumimoji="1" lang="ja-JP" altLang="en-US" dirty="0" smtClean="0"/>
              <a:t>：バージョン管理＋モジュールの管理を円滑にする</a:t>
            </a:r>
            <a:endParaRPr kumimoji="1" lang="en-US" altLang="ja-JP" dirty="0" smtClean="0"/>
          </a:p>
          <a:p>
            <a:r>
              <a:rPr lang="en-US" altLang="ja-JP" dirty="0" smtClean="0"/>
              <a:t>JAZZ</a:t>
            </a:r>
            <a:r>
              <a:rPr lang="ja-JP" altLang="en-US" dirty="0" smtClean="0"/>
              <a:t>：協調作業環境を</a:t>
            </a:r>
            <a:r>
              <a:rPr lang="en-US" altLang="ja-JP" dirty="0" smtClean="0"/>
              <a:t>Eclipse</a:t>
            </a:r>
            <a:r>
              <a:rPr lang="ja-JP" altLang="en-US" dirty="0" smtClean="0"/>
              <a:t>のアドオンとして提供している</a:t>
            </a:r>
            <a:endParaRPr lang="en-US" altLang="ja-JP" dirty="0" smtClean="0"/>
          </a:p>
          <a:p>
            <a:r>
              <a:rPr lang="en-US" altLang="ja-JP" dirty="0" err="1" smtClean="0"/>
              <a:t>Softchange</a:t>
            </a:r>
            <a:r>
              <a:rPr lang="ja-JP" altLang="en-US" dirty="0" smtClean="0"/>
              <a:t>：ソフトウェアの進化の理解を助ける</a:t>
            </a:r>
            <a:endParaRPr lang="en-US" altLang="ja-JP" dirty="0" smtClean="0"/>
          </a:p>
          <a:p>
            <a:r>
              <a:rPr lang="en-US" altLang="ja-JP" dirty="0" smtClean="0"/>
              <a:t>Evolution matrix</a:t>
            </a:r>
            <a:r>
              <a:rPr lang="ja-JP" altLang="en-US" dirty="0" smtClean="0"/>
              <a:t>：ソフトウェアの進化を可視化</a:t>
            </a:r>
            <a:endParaRPr lang="en-US" altLang="ja-JP" dirty="0" smtClean="0"/>
          </a:p>
          <a:p>
            <a:r>
              <a:rPr lang="en-US" altLang="ja-JP" dirty="0" smtClean="0"/>
              <a:t>Augur</a:t>
            </a:r>
            <a:r>
              <a:rPr lang="ja-JP" altLang="en-US" dirty="0" smtClean="0"/>
              <a:t>：</a:t>
            </a:r>
            <a:r>
              <a:rPr lang="en-US" altLang="ja-JP" dirty="0" err="1" smtClean="0"/>
              <a:t>Seesoft</a:t>
            </a:r>
            <a:r>
              <a:rPr lang="ja-JP" altLang="en-US" dirty="0" smtClean="0"/>
              <a:t>をベースにした可視化ツール</a:t>
            </a:r>
            <a:endParaRPr lang="en-US" altLang="ja-JP" dirty="0" smtClean="0"/>
          </a:p>
          <a:p>
            <a:r>
              <a:rPr lang="en-US" altLang="ja-JP" dirty="0" smtClean="0"/>
              <a:t>Spectrograph</a:t>
            </a:r>
            <a:r>
              <a:rPr lang="ja-JP" altLang="en-US" dirty="0" smtClean="0"/>
              <a:t>：システムのどこがいつ変更されたかの可視化</a:t>
            </a:r>
            <a:endParaRPr lang="en-US" altLang="ja-JP" dirty="0" smtClean="0"/>
          </a:p>
          <a:p>
            <a:endParaRPr lang="en-US" altLang="ja-JP" dirty="0" smtClean="0"/>
          </a:p>
          <a:p>
            <a:endParaRPr kumimoji="1" lang="ja-JP" altLang="en-US" dirty="0"/>
          </a:p>
        </p:txBody>
      </p:sp>
      <p:sp>
        <p:nvSpPr>
          <p:cNvPr id="4" name="スライド番号プレースホルダ 3"/>
          <p:cNvSpPr>
            <a:spLocks noGrp="1"/>
          </p:cNvSpPr>
          <p:nvPr>
            <p:ph type="sldNum" sz="quarter" idx="12"/>
          </p:nvPr>
        </p:nvSpPr>
        <p:spPr/>
        <p:txBody>
          <a:bodyPr/>
          <a:lstStyle/>
          <a:p>
            <a:fld id="{A0E798B7-0496-4F68-86CF-21BCA2F0C203}" type="slidenum">
              <a:rPr kumimoji="1" lang="ja-JP" altLang="en-US" smtClean="0"/>
              <a:pPr/>
              <a:t>12</a:t>
            </a:fld>
            <a:endParaRPr kumimoji="1" lang="ja-JP" altLang="en-US"/>
          </a:p>
        </p:txBody>
      </p:sp>
      <p:sp>
        <p:nvSpPr>
          <p:cNvPr id="5" name="日付プレースホルダ 4"/>
          <p:cNvSpPr>
            <a:spLocks noGrp="1"/>
          </p:cNvSpPr>
          <p:nvPr>
            <p:ph type="dt" sz="half" idx="10"/>
          </p:nvPr>
        </p:nvSpPr>
        <p:spPr/>
        <p:txBody>
          <a:bodyPr/>
          <a:lstStyle/>
          <a:p>
            <a:fld id="{14338836-4177-45FA-8495-C177EC7A7C8D}" type="datetime1">
              <a:rPr kumimoji="1" lang="ja-JP" altLang="en-US" smtClean="0"/>
              <a:t>2009/7/3</a:t>
            </a:fld>
            <a:endParaRPr kumimoji="1" lang="ja-JP"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Seesoft</a:t>
            </a:r>
            <a:endParaRPr kumimoji="1" lang="ja-JP" altLang="en-US" dirty="0"/>
          </a:p>
        </p:txBody>
      </p:sp>
      <p:sp>
        <p:nvSpPr>
          <p:cNvPr id="3" name="コンテンツ プレースホルダ 2"/>
          <p:cNvSpPr>
            <a:spLocks noGrp="1"/>
          </p:cNvSpPr>
          <p:nvPr>
            <p:ph idx="1"/>
          </p:nvPr>
        </p:nvSpPr>
        <p:spPr>
          <a:xfrm>
            <a:off x="5643570" y="1905000"/>
            <a:ext cx="3286148" cy="4452958"/>
          </a:xfrm>
        </p:spPr>
        <p:txBody>
          <a:bodyPr>
            <a:normAutofit fontScale="77500" lnSpcReduction="20000"/>
          </a:bodyPr>
          <a:lstStyle/>
          <a:p>
            <a:pPr>
              <a:buNone/>
            </a:pPr>
            <a:r>
              <a:rPr lang="ja-JP" altLang="en-US" dirty="0" smtClean="0"/>
              <a:t>可視化ツールの先駆け</a:t>
            </a:r>
            <a:endParaRPr lang="en-US" altLang="ja-JP" dirty="0" smtClean="0"/>
          </a:p>
          <a:p>
            <a:r>
              <a:rPr lang="en-US" altLang="ja-JP" dirty="0" smtClean="0"/>
              <a:t>Intent</a:t>
            </a:r>
          </a:p>
          <a:p>
            <a:pPr lvl="1"/>
            <a:r>
              <a:rPr kumimoji="1" lang="ja-JP" altLang="en-US" dirty="0" smtClean="0"/>
              <a:t>プロジェクト管理、</a:t>
            </a:r>
            <a:r>
              <a:rPr lang="ja-JP" altLang="en-US" dirty="0" smtClean="0"/>
              <a:t>コード探索を目的としてソースコードを可視化</a:t>
            </a:r>
            <a:endParaRPr lang="en-US" altLang="ja-JP" dirty="0" smtClean="0"/>
          </a:p>
          <a:p>
            <a:r>
              <a:rPr lang="en-US" altLang="ja-JP" dirty="0" smtClean="0"/>
              <a:t>Information</a:t>
            </a:r>
          </a:p>
          <a:p>
            <a:pPr lvl="1"/>
            <a:r>
              <a:rPr lang="ja-JP" altLang="en-US" dirty="0" smtClean="0"/>
              <a:t>バージョン管理システムのデータ、リビジョンの</a:t>
            </a:r>
            <a:r>
              <a:rPr lang="en-US" altLang="ja-JP" dirty="0" smtClean="0"/>
              <a:t>Author</a:t>
            </a:r>
            <a:r>
              <a:rPr lang="ja-JP" altLang="en-US" dirty="0" smtClean="0"/>
              <a:t>や詳細、番号など</a:t>
            </a:r>
            <a:endParaRPr lang="en-US" altLang="ja-JP" dirty="0" smtClean="0"/>
          </a:p>
          <a:p>
            <a:r>
              <a:rPr lang="en-US" altLang="ja-JP" dirty="0" smtClean="0"/>
              <a:t>Presentation</a:t>
            </a:r>
          </a:p>
          <a:p>
            <a:pPr lvl="1"/>
            <a:r>
              <a:rPr lang="ja-JP" altLang="en-US" dirty="0" smtClean="0"/>
              <a:t>行、色は属性を表している（</a:t>
            </a:r>
            <a:r>
              <a:rPr lang="en-US" altLang="ja-JP" dirty="0" smtClean="0"/>
              <a:t>author </a:t>
            </a:r>
            <a:r>
              <a:rPr lang="ja-JP" altLang="en-US" dirty="0" smtClean="0"/>
              <a:t>やりビジョン番号）</a:t>
            </a:r>
            <a:endParaRPr lang="en-US" altLang="ja-JP" dirty="0" smtClean="0"/>
          </a:p>
          <a:p>
            <a:pPr lvl="1"/>
            <a:r>
              <a:rPr lang="ja-JP" altLang="en-US" dirty="0" smtClean="0"/>
              <a:t>列</a:t>
            </a:r>
            <a:r>
              <a:rPr lang="ja-JP" altLang="en-US" dirty="0" smtClean="0"/>
              <a:t>は、システム単位になっている</a:t>
            </a:r>
            <a:endParaRPr lang="en-US" altLang="ja-JP" dirty="0" smtClean="0"/>
          </a:p>
          <a:p>
            <a:r>
              <a:rPr lang="en-US" altLang="ja-JP" dirty="0" smtClean="0"/>
              <a:t>Interaction</a:t>
            </a:r>
          </a:p>
          <a:p>
            <a:pPr lvl="1"/>
            <a:r>
              <a:rPr lang="ja-JP" altLang="en-US" dirty="0" smtClean="0"/>
              <a:t>マウス</a:t>
            </a:r>
            <a:r>
              <a:rPr lang="ja-JP" altLang="en-US" dirty="0" smtClean="0"/>
              <a:t>のみ</a:t>
            </a:r>
            <a:r>
              <a:rPr lang="ja-JP" altLang="en-US" dirty="0" smtClean="0"/>
              <a:t>でサブ情報を取得できる</a:t>
            </a:r>
            <a:endParaRPr lang="en-US" altLang="ja-JP" dirty="0" smtClean="0"/>
          </a:p>
          <a:p>
            <a:endParaRPr lang="en-US" altLang="ja-JP" dirty="0" smtClean="0"/>
          </a:p>
        </p:txBody>
      </p:sp>
      <p:sp>
        <p:nvSpPr>
          <p:cNvPr id="4" name="日付プレースホルダ 3"/>
          <p:cNvSpPr>
            <a:spLocks noGrp="1"/>
          </p:cNvSpPr>
          <p:nvPr>
            <p:ph type="dt" sz="half" idx="10"/>
          </p:nvPr>
        </p:nvSpPr>
        <p:spPr/>
        <p:txBody>
          <a:bodyPr/>
          <a:lstStyle/>
          <a:p>
            <a:fld id="{31DD92A0-D990-4664-8F7A-710973BA77EB}" type="datetime1">
              <a:rPr kumimoji="1" lang="ja-JP" altLang="en-US" smtClean="0"/>
              <a:t>2009/7/3</a:t>
            </a:fld>
            <a:endParaRPr kumimoji="1" lang="ja-JP" altLang="en-US"/>
          </a:p>
        </p:txBody>
      </p:sp>
      <p:sp>
        <p:nvSpPr>
          <p:cNvPr id="5" name="スライド番号プレースホルダ 4"/>
          <p:cNvSpPr>
            <a:spLocks noGrp="1"/>
          </p:cNvSpPr>
          <p:nvPr>
            <p:ph type="sldNum" sz="quarter" idx="12"/>
          </p:nvPr>
        </p:nvSpPr>
        <p:spPr/>
        <p:txBody>
          <a:bodyPr/>
          <a:lstStyle/>
          <a:p>
            <a:fld id="{A0E798B7-0496-4F68-86CF-21BCA2F0C203}" type="slidenum">
              <a:rPr kumimoji="1" lang="ja-JP" altLang="en-US" smtClean="0"/>
              <a:pPr/>
              <a:t>13</a:t>
            </a:fld>
            <a:endParaRPr kumimoji="1" lang="ja-JP" altLang="en-US"/>
          </a:p>
        </p:txBody>
      </p:sp>
      <p:pic>
        <p:nvPicPr>
          <p:cNvPr id="1026" name="Picture 2"/>
          <p:cNvPicPr>
            <a:picLocks noChangeAspect="1" noChangeArrowheads="1"/>
          </p:cNvPicPr>
          <p:nvPr/>
        </p:nvPicPr>
        <p:blipFill>
          <a:blip r:embed="rId2"/>
          <a:srcRect/>
          <a:stretch>
            <a:fillRect/>
          </a:stretch>
        </p:blipFill>
        <p:spPr bwMode="auto">
          <a:xfrm>
            <a:off x="142844" y="1843087"/>
            <a:ext cx="5436827" cy="4514871"/>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VRCS</a:t>
            </a:r>
            <a:endParaRPr kumimoji="1" lang="ja-JP" altLang="en-US" dirty="0"/>
          </a:p>
        </p:txBody>
      </p:sp>
      <p:sp>
        <p:nvSpPr>
          <p:cNvPr id="3" name="コンテンツ プレースホルダ 2"/>
          <p:cNvSpPr>
            <a:spLocks noGrp="1"/>
          </p:cNvSpPr>
          <p:nvPr>
            <p:ph idx="1"/>
          </p:nvPr>
        </p:nvSpPr>
        <p:spPr>
          <a:xfrm>
            <a:off x="4572000" y="1905000"/>
            <a:ext cx="4165600" cy="4452958"/>
          </a:xfrm>
        </p:spPr>
        <p:txBody>
          <a:bodyPr>
            <a:normAutofit fontScale="92500" lnSpcReduction="20000"/>
          </a:bodyPr>
          <a:lstStyle/>
          <a:p>
            <a:r>
              <a:rPr lang="en-US" altLang="ja-JP" dirty="0" smtClean="0"/>
              <a:t>Intent</a:t>
            </a:r>
          </a:p>
          <a:p>
            <a:pPr lvl="1"/>
            <a:r>
              <a:rPr lang="ja-JP" altLang="en-US" dirty="0" smtClean="0"/>
              <a:t>バージョン管理</a:t>
            </a:r>
            <a:r>
              <a:rPr lang="ja-JP" altLang="en-US" dirty="0" smtClean="0"/>
              <a:t>とモジュール管理を円滑にする</a:t>
            </a:r>
            <a:endParaRPr lang="en-US" altLang="ja-JP" dirty="0" smtClean="0"/>
          </a:p>
          <a:p>
            <a:r>
              <a:rPr lang="en-US" altLang="ja-JP" dirty="0" smtClean="0"/>
              <a:t>Information</a:t>
            </a:r>
          </a:p>
          <a:p>
            <a:pPr lvl="1"/>
            <a:r>
              <a:rPr lang="ja-JP" altLang="en-US" dirty="0" smtClean="0"/>
              <a:t>バージョン、ファイルの関係が見える</a:t>
            </a:r>
            <a:endParaRPr lang="en-US" altLang="ja-JP" dirty="0" smtClean="0"/>
          </a:p>
          <a:p>
            <a:r>
              <a:rPr kumimoji="1" lang="en-US" altLang="ja-JP" dirty="0" smtClean="0"/>
              <a:t>Presentation</a:t>
            </a:r>
          </a:p>
          <a:p>
            <a:pPr lvl="1"/>
            <a:r>
              <a:rPr kumimoji="1" lang="ja-JP" altLang="en-US" dirty="0" smtClean="0"/>
              <a:t>３</a:t>
            </a:r>
            <a:r>
              <a:rPr kumimoji="1" lang="en-US" altLang="ja-JP" dirty="0" smtClean="0"/>
              <a:t>D</a:t>
            </a:r>
            <a:r>
              <a:rPr lang="ja-JP" altLang="en-US" dirty="0" smtClean="0"/>
              <a:t>の木構造になっている</a:t>
            </a:r>
            <a:endParaRPr lang="en-US" altLang="ja-JP" dirty="0" smtClean="0"/>
          </a:p>
          <a:p>
            <a:pPr lvl="1"/>
            <a:r>
              <a:rPr kumimoji="1" lang="en-US" altLang="ja-JP" dirty="0" smtClean="0"/>
              <a:t>XY</a:t>
            </a:r>
            <a:r>
              <a:rPr kumimoji="1" lang="ja-JP" altLang="en-US" dirty="0" smtClean="0"/>
              <a:t>はファイル関係、</a:t>
            </a:r>
            <a:r>
              <a:rPr kumimoji="1" lang="en-US" altLang="ja-JP" dirty="0" smtClean="0"/>
              <a:t>Z</a:t>
            </a:r>
            <a:r>
              <a:rPr kumimoji="1" lang="ja-JP" altLang="en-US" dirty="0" smtClean="0"/>
              <a:t>軸は時間</a:t>
            </a:r>
            <a:endParaRPr kumimoji="1" lang="en-US" altLang="ja-JP" dirty="0" smtClean="0"/>
          </a:p>
          <a:p>
            <a:pPr lvl="1"/>
            <a:r>
              <a:rPr kumimoji="1" lang="ja-JP" altLang="en-US" dirty="0" smtClean="0"/>
              <a:t>メージャーリリースは球体</a:t>
            </a:r>
            <a:endParaRPr kumimoji="1" lang="en-US" altLang="ja-JP" dirty="0" smtClean="0"/>
          </a:p>
          <a:p>
            <a:r>
              <a:rPr kumimoji="1" lang="en-US" altLang="ja-JP" dirty="0" smtClean="0"/>
              <a:t>Interaction</a:t>
            </a:r>
          </a:p>
          <a:p>
            <a:pPr lvl="1"/>
            <a:r>
              <a:rPr kumimoji="1" lang="ja-JP" altLang="en-US" dirty="0" smtClean="0"/>
              <a:t>グラフは全て静的であるがグラフ上のファイルやバージョンを選ぶことでチェック</a:t>
            </a:r>
            <a:r>
              <a:rPr lang="ja-JP" altLang="en-US" dirty="0" smtClean="0"/>
              <a:t>イン、ｱｳﾄができる</a:t>
            </a:r>
            <a:endParaRPr kumimoji="1" lang="en-US" altLang="ja-JP" dirty="0" smtClean="0"/>
          </a:p>
        </p:txBody>
      </p:sp>
      <p:sp>
        <p:nvSpPr>
          <p:cNvPr id="4" name="日付プレースホルダ 3"/>
          <p:cNvSpPr>
            <a:spLocks noGrp="1"/>
          </p:cNvSpPr>
          <p:nvPr>
            <p:ph type="dt" sz="half" idx="10"/>
          </p:nvPr>
        </p:nvSpPr>
        <p:spPr/>
        <p:txBody>
          <a:bodyPr/>
          <a:lstStyle/>
          <a:p>
            <a:fld id="{31DD92A0-D990-4664-8F7A-710973BA77EB}" type="datetime1">
              <a:rPr kumimoji="1" lang="ja-JP" altLang="en-US" smtClean="0"/>
              <a:t>2009/7/3</a:t>
            </a:fld>
            <a:endParaRPr kumimoji="1" lang="ja-JP" altLang="en-US"/>
          </a:p>
        </p:txBody>
      </p:sp>
      <p:sp>
        <p:nvSpPr>
          <p:cNvPr id="5" name="スライド番号プレースホルダ 4"/>
          <p:cNvSpPr>
            <a:spLocks noGrp="1"/>
          </p:cNvSpPr>
          <p:nvPr>
            <p:ph type="sldNum" sz="quarter" idx="12"/>
          </p:nvPr>
        </p:nvSpPr>
        <p:spPr/>
        <p:txBody>
          <a:bodyPr/>
          <a:lstStyle/>
          <a:p>
            <a:fld id="{A0E798B7-0496-4F68-86CF-21BCA2F0C203}" type="slidenum">
              <a:rPr kumimoji="1" lang="ja-JP" altLang="en-US" smtClean="0"/>
              <a:pPr/>
              <a:t>14</a:t>
            </a:fld>
            <a:endParaRPr kumimoji="1" lang="ja-JP" altLang="en-US"/>
          </a:p>
        </p:txBody>
      </p:sp>
      <p:pic>
        <p:nvPicPr>
          <p:cNvPr id="2050" name="Picture 2"/>
          <p:cNvPicPr>
            <a:picLocks noChangeAspect="1" noChangeArrowheads="1"/>
          </p:cNvPicPr>
          <p:nvPr/>
        </p:nvPicPr>
        <p:blipFill>
          <a:blip r:embed="rId2"/>
          <a:srcRect/>
          <a:stretch>
            <a:fillRect/>
          </a:stretch>
        </p:blipFill>
        <p:spPr bwMode="auto">
          <a:xfrm>
            <a:off x="1" y="1928802"/>
            <a:ext cx="4572000" cy="4286280"/>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JAZZ</a:t>
            </a:r>
            <a:endParaRPr kumimoji="1" lang="ja-JP" altLang="en-US" dirty="0"/>
          </a:p>
        </p:txBody>
      </p:sp>
      <p:sp>
        <p:nvSpPr>
          <p:cNvPr id="3" name="コンテンツ プレースホルダ 2"/>
          <p:cNvSpPr>
            <a:spLocks noGrp="1"/>
          </p:cNvSpPr>
          <p:nvPr>
            <p:ph idx="1"/>
          </p:nvPr>
        </p:nvSpPr>
        <p:spPr>
          <a:xfrm>
            <a:off x="4572000" y="1905000"/>
            <a:ext cx="4165600" cy="4403725"/>
          </a:xfrm>
        </p:spPr>
        <p:txBody>
          <a:bodyPr>
            <a:normAutofit fontScale="92500" lnSpcReduction="20000"/>
          </a:bodyPr>
          <a:lstStyle/>
          <a:p>
            <a:r>
              <a:rPr lang="en-US" altLang="ja-JP" dirty="0" smtClean="0"/>
              <a:t>Intent</a:t>
            </a:r>
          </a:p>
          <a:p>
            <a:pPr lvl="1"/>
            <a:r>
              <a:rPr lang="ja-JP" altLang="en-US" dirty="0" smtClean="0"/>
              <a:t>小さい開発チーム～普段の開発チームまで幅広くサポートする</a:t>
            </a:r>
            <a:endParaRPr lang="en-US" altLang="ja-JP" dirty="0" smtClean="0"/>
          </a:p>
          <a:p>
            <a:r>
              <a:rPr lang="en-US" altLang="ja-JP" dirty="0" smtClean="0"/>
              <a:t>Information</a:t>
            </a:r>
          </a:p>
          <a:p>
            <a:pPr lvl="1"/>
            <a:r>
              <a:rPr lang="ja-JP" altLang="en-US" dirty="0" smtClean="0"/>
              <a:t>この環境のローカルヒストリ、ユーザーインターフェースから使っている人のアクティビティを取る＋誰がオンラインかなど</a:t>
            </a:r>
            <a:endParaRPr lang="en-US" altLang="ja-JP" dirty="0" smtClean="0"/>
          </a:p>
          <a:p>
            <a:r>
              <a:rPr kumimoji="1" lang="en-US" altLang="ja-JP" dirty="0" smtClean="0"/>
              <a:t>Presentation</a:t>
            </a:r>
          </a:p>
          <a:p>
            <a:pPr lvl="1"/>
            <a:r>
              <a:rPr lang="ja-JP" altLang="en-US" dirty="0" smtClean="0"/>
              <a:t>色やアイコンを用いて、誰がファイルを編集したかやチェックインしたかなどが表示される</a:t>
            </a:r>
            <a:endParaRPr lang="en-US" altLang="ja-JP" dirty="0" smtClean="0"/>
          </a:p>
          <a:p>
            <a:r>
              <a:rPr kumimoji="1" lang="en-US" altLang="ja-JP" dirty="0" smtClean="0"/>
              <a:t>Interaction</a:t>
            </a:r>
          </a:p>
          <a:p>
            <a:pPr lvl="1"/>
            <a:r>
              <a:rPr lang="ja-JP" altLang="en-US" dirty="0" smtClean="0"/>
              <a:t>活動</a:t>
            </a:r>
            <a:r>
              <a:rPr lang="ja-JP" altLang="en-US" dirty="0" smtClean="0"/>
              <a:t>が起こると勝手に情報が更新される</a:t>
            </a:r>
            <a:endParaRPr kumimoji="1" lang="ja-JP" altLang="en-US" dirty="0"/>
          </a:p>
        </p:txBody>
      </p:sp>
      <p:sp>
        <p:nvSpPr>
          <p:cNvPr id="4" name="日付プレースホルダ 3"/>
          <p:cNvSpPr>
            <a:spLocks noGrp="1"/>
          </p:cNvSpPr>
          <p:nvPr>
            <p:ph type="dt" sz="half" idx="10"/>
          </p:nvPr>
        </p:nvSpPr>
        <p:spPr/>
        <p:txBody>
          <a:bodyPr/>
          <a:lstStyle/>
          <a:p>
            <a:fld id="{31DD92A0-D990-4664-8F7A-710973BA77EB}" type="datetime1">
              <a:rPr kumimoji="1" lang="ja-JP" altLang="en-US" smtClean="0"/>
              <a:t>2009/7/3</a:t>
            </a:fld>
            <a:endParaRPr kumimoji="1" lang="ja-JP" altLang="en-US"/>
          </a:p>
        </p:txBody>
      </p:sp>
      <p:sp>
        <p:nvSpPr>
          <p:cNvPr id="5" name="スライド番号プレースホルダ 4"/>
          <p:cNvSpPr>
            <a:spLocks noGrp="1"/>
          </p:cNvSpPr>
          <p:nvPr>
            <p:ph type="sldNum" sz="quarter" idx="12"/>
          </p:nvPr>
        </p:nvSpPr>
        <p:spPr/>
        <p:txBody>
          <a:bodyPr/>
          <a:lstStyle/>
          <a:p>
            <a:fld id="{A0E798B7-0496-4F68-86CF-21BCA2F0C203}" type="slidenum">
              <a:rPr kumimoji="1" lang="ja-JP" altLang="en-US" smtClean="0"/>
              <a:pPr/>
              <a:t>15</a:t>
            </a:fld>
            <a:endParaRPr kumimoji="1" lang="ja-JP" altLang="en-US"/>
          </a:p>
        </p:txBody>
      </p:sp>
      <p:pic>
        <p:nvPicPr>
          <p:cNvPr id="3074" name="Picture 2"/>
          <p:cNvPicPr>
            <a:picLocks noChangeAspect="1" noChangeArrowheads="1"/>
          </p:cNvPicPr>
          <p:nvPr/>
        </p:nvPicPr>
        <p:blipFill>
          <a:blip r:embed="rId2"/>
          <a:srcRect/>
          <a:stretch>
            <a:fillRect/>
          </a:stretch>
        </p:blipFill>
        <p:spPr bwMode="auto">
          <a:xfrm>
            <a:off x="-1" y="1914524"/>
            <a:ext cx="4286249" cy="4443433"/>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SoftChange</a:t>
            </a:r>
            <a:endParaRPr kumimoji="1" lang="ja-JP" altLang="en-US" dirty="0"/>
          </a:p>
        </p:txBody>
      </p:sp>
      <p:sp>
        <p:nvSpPr>
          <p:cNvPr id="3" name="コンテンツ プレースホルダ 2"/>
          <p:cNvSpPr>
            <a:spLocks noGrp="1"/>
          </p:cNvSpPr>
          <p:nvPr>
            <p:ph idx="1"/>
          </p:nvPr>
        </p:nvSpPr>
        <p:spPr>
          <a:xfrm>
            <a:off x="4857752" y="1905000"/>
            <a:ext cx="3879848" cy="4403725"/>
          </a:xfrm>
        </p:spPr>
        <p:txBody>
          <a:bodyPr>
            <a:normAutofit fontScale="92500" lnSpcReduction="10000"/>
          </a:bodyPr>
          <a:lstStyle/>
          <a:p>
            <a:r>
              <a:rPr lang="en-US" altLang="ja-JP" dirty="0" smtClean="0"/>
              <a:t>Intent</a:t>
            </a:r>
          </a:p>
          <a:p>
            <a:pPr lvl="1"/>
            <a:r>
              <a:rPr lang="ja-JP" altLang="en-US" dirty="0" smtClean="0"/>
              <a:t>どのよう</a:t>
            </a:r>
            <a:r>
              <a:rPr lang="ja-JP" altLang="en-US" dirty="0" smtClean="0"/>
              <a:t>にソフトウェアが進化しているかの理解を助ける</a:t>
            </a:r>
            <a:endParaRPr lang="en-US" altLang="ja-JP" dirty="0" smtClean="0"/>
          </a:p>
          <a:p>
            <a:r>
              <a:rPr lang="en-US" altLang="ja-JP" dirty="0" smtClean="0"/>
              <a:t>Information</a:t>
            </a:r>
          </a:p>
          <a:p>
            <a:pPr lvl="1"/>
            <a:r>
              <a:rPr lang="en-US" altLang="ja-JP" dirty="0" smtClean="0"/>
              <a:t>CVS</a:t>
            </a:r>
            <a:r>
              <a:rPr lang="ja-JP" altLang="en-US" dirty="0" smtClean="0"/>
              <a:t>や</a:t>
            </a:r>
            <a:r>
              <a:rPr lang="en-US" altLang="ja-JP" dirty="0" err="1" smtClean="0"/>
              <a:t>Bugzilla</a:t>
            </a:r>
            <a:r>
              <a:rPr lang="ja-JP" altLang="en-US" dirty="0" smtClean="0"/>
              <a:t>の情報を集め、双方を関連付ける</a:t>
            </a:r>
            <a:endParaRPr lang="en-US" altLang="ja-JP" dirty="0" smtClean="0"/>
          </a:p>
          <a:p>
            <a:r>
              <a:rPr lang="en-US" altLang="ja-JP" dirty="0" smtClean="0"/>
              <a:t>Presentation</a:t>
            </a:r>
          </a:p>
          <a:p>
            <a:pPr lvl="1"/>
            <a:r>
              <a:rPr lang="ja-JP" altLang="en-US" dirty="0" smtClean="0"/>
              <a:t>グラフとハイパーテキストで</a:t>
            </a:r>
            <a:r>
              <a:rPr lang="ja-JP" altLang="en-US" dirty="0" err="1" smtClean="0"/>
              <a:t>で構</a:t>
            </a:r>
            <a:r>
              <a:rPr lang="ja-JP" altLang="en-US" dirty="0" smtClean="0"/>
              <a:t>成されている</a:t>
            </a:r>
            <a:endParaRPr lang="en-US" altLang="ja-JP" dirty="0" smtClean="0"/>
          </a:p>
          <a:p>
            <a:r>
              <a:rPr lang="en-US" altLang="ja-JP" dirty="0" smtClean="0"/>
              <a:t>Interaction</a:t>
            </a:r>
          </a:p>
          <a:p>
            <a:pPr lvl="1"/>
            <a:r>
              <a:rPr lang="ja-JP" altLang="en-US" dirty="0" smtClean="0"/>
              <a:t>ハイパーテキストのインターフェースは情報を取得を容易にしている</a:t>
            </a:r>
            <a:endParaRPr lang="en-US" altLang="ja-JP" dirty="0" smtClean="0"/>
          </a:p>
        </p:txBody>
      </p:sp>
      <p:sp>
        <p:nvSpPr>
          <p:cNvPr id="4" name="日付プレースホルダ 3"/>
          <p:cNvSpPr>
            <a:spLocks noGrp="1"/>
          </p:cNvSpPr>
          <p:nvPr>
            <p:ph type="dt" sz="half" idx="10"/>
          </p:nvPr>
        </p:nvSpPr>
        <p:spPr/>
        <p:txBody>
          <a:bodyPr/>
          <a:lstStyle/>
          <a:p>
            <a:fld id="{31DD92A0-D990-4664-8F7A-710973BA77EB}" type="datetime1">
              <a:rPr kumimoji="1" lang="ja-JP" altLang="en-US" smtClean="0"/>
              <a:t>2009/7/3</a:t>
            </a:fld>
            <a:endParaRPr kumimoji="1" lang="ja-JP" altLang="en-US"/>
          </a:p>
        </p:txBody>
      </p:sp>
      <p:sp>
        <p:nvSpPr>
          <p:cNvPr id="5" name="スライド番号プレースホルダ 4"/>
          <p:cNvSpPr>
            <a:spLocks noGrp="1"/>
          </p:cNvSpPr>
          <p:nvPr>
            <p:ph type="sldNum" sz="quarter" idx="12"/>
          </p:nvPr>
        </p:nvSpPr>
        <p:spPr/>
        <p:txBody>
          <a:bodyPr/>
          <a:lstStyle/>
          <a:p>
            <a:fld id="{A0E798B7-0496-4F68-86CF-21BCA2F0C203}" type="slidenum">
              <a:rPr kumimoji="1" lang="ja-JP" altLang="en-US" smtClean="0"/>
              <a:pPr/>
              <a:t>16</a:t>
            </a:fld>
            <a:endParaRPr kumimoji="1" lang="ja-JP" altLang="en-US"/>
          </a:p>
        </p:txBody>
      </p:sp>
      <p:pic>
        <p:nvPicPr>
          <p:cNvPr id="4098" name="Picture 2"/>
          <p:cNvPicPr>
            <a:picLocks noChangeAspect="1" noChangeArrowheads="1"/>
          </p:cNvPicPr>
          <p:nvPr/>
        </p:nvPicPr>
        <p:blipFill>
          <a:blip r:embed="rId2"/>
          <a:srcRect/>
          <a:stretch>
            <a:fillRect/>
          </a:stretch>
        </p:blipFill>
        <p:spPr bwMode="auto">
          <a:xfrm>
            <a:off x="356685" y="1714488"/>
            <a:ext cx="4215315" cy="392909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Evolution Matrix</a:t>
            </a:r>
            <a:endParaRPr kumimoji="1" lang="ja-JP" altLang="en-US" dirty="0"/>
          </a:p>
        </p:txBody>
      </p:sp>
      <p:sp>
        <p:nvSpPr>
          <p:cNvPr id="3" name="コンテンツ プレースホルダ 2"/>
          <p:cNvSpPr>
            <a:spLocks noGrp="1"/>
          </p:cNvSpPr>
          <p:nvPr>
            <p:ph idx="1"/>
          </p:nvPr>
        </p:nvSpPr>
        <p:spPr>
          <a:xfrm>
            <a:off x="4572000" y="1905000"/>
            <a:ext cx="4165600" cy="4403725"/>
          </a:xfrm>
        </p:spPr>
        <p:txBody>
          <a:bodyPr/>
          <a:lstStyle/>
          <a:p>
            <a:r>
              <a:rPr kumimoji="1" lang="en-US" altLang="ja-JP" dirty="0" smtClean="0"/>
              <a:t>Intent</a:t>
            </a:r>
          </a:p>
          <a:p>
            <a:pPr lvl="1"/>
            <a:r>
              <a:rPr lang="ja-JP" altLang="en-US" dirty="0" smtClean="0"/>
              <a:t>オブジェクト</a:t>
            </a:r>
            <a:r>
              <a:rPr lang="ja-JP" altLang="en-US" dirty="0" smtClean="0"/>
              <a:t>指向で開発されたソフトウェアのリバースエンジニアリング向けツール</a:t>
            </a:r>
            <a:endParaRPr lang="en-US" altLang="ja-JP" dirty="0" smtClean="0"/>
          </a:p>
          <a:p>
            <a:r>
              <a:rPr kumimoji="1" lang="en-US" altLang="ja-JP" dirty="0" smtClean="0"/>
              <a:t>Information</a:t>
            </a:r>
          </a:p>
          <a:p>
            <a:pPr lvl="1"/>
            <a:r>
              <a:rPr lang="ja-JP" altLang="en-US" dirty="0" smtClean="0"/>
              <a:t>リリースされたソフトウェアを対象としてさまざまなメトリクスを測る</a:t>
            </a:r>
            <a:endParaRPr lang="en-US" altLang="ja-JP" dirty="0" smtClean="0"/>
          </a:p>
          <a:p>
            <a:r>
              <a:rPr kumimoji="1" lang="en-US" altLang="ja-JP" dirty="0" smtClean="0"/>
              <a:t>Presentation</a:t>
            </a:r>
          </a:p>
          <a:p>
            <a:pPr lvl="1"/>
            <a:r>
              <a:rPr lang="en-US" altLang="ja-JP" dirty="0" smtClean="0"/>
              <a:t>Y</a:t>
            </a:r>
            <a:r>
              <a:rPr lang="ja-JP" altLang="en-US" dirty="0" smtClean="0"/>
              <a:t>軸はクラス数</a:t>
            </a:r>
            <a:r>
              <a:rPr lang="ja-JP" altLang="en-US" dirty="0" err="1" smtClean="0"/>
              <a:t>、、</a:t>
            </a:r>
            <a:r>
              <a:rPr lang="en-US" altLang="ja-JP" dirty="0" smtClean="0"/>
              <a:t>X</a:t>
            </a:r>
            <a:r>
              <a:rPr lang="ja-JP" altLang="en-US" dirty="0" smtClean="0"/>
              <a:t>は時間</a:t>
            </a:r>
            <a:endParaRPr lang="en-US" altLang="ja-JP" dirty="0" smtClean="0"/>
          </a:p>
          <a:p>
            <a:r>
              <a:rPr lang="en-US" altLang="ja-JP" dirty="0" smtClean="0"/>
              <a:t>Interactivity</a:t>
            </a:r>
          </a:p>
          <a:p>
            <a:pPr lvl="1"/>
            <a:r>
              <a:rPr lang="ja-JP" altLang="en-US" dirty="0" smtClean="0"/>
              <a:t>メトリクスやデータ毎の色を変更できる</a:t>
            </a:r>
            <a:endParaRPr lang="en-US" altLang="ja-JP" dirty="0" smtClean="0"/>
          </a:p>
        </p:txBody>
      </p:sp>
      <p:sp>
        <p:nvSpPr>
          <p:cNvPr id="4" name="日付プレースホルダ 3"/>
          <p:cNvSpPr>
            <a:spLocks noGrp="1"/>
          </p:cNvSpPr>
          <p:nvPr>
            <p:ph type="dt" sz="half" idx="10"/>
          </p:nvPr>
        </p:nvSpPr>
        <p:spPr/>
        <p:txBody>
          <a:bodyPr/>
          <a:lstStyle/>
          <a:p>
            <a:fld id="{31DD92A0-D990-4664-8F7A-710973BA77EB}" type="datetime1">
              <a:rPr kumimoji="1" lang="ja-JP" altLang="en-US" smtClean="0"/>
              <a:t>2009/7/3</a:t>
            </a:fld>
            <a:endParaRPr kumimoji="1" lang="ja-JP" altLang="en-US"/>
          </a:p>
        </p:txBody>
      </p:sp>
      <p:sp>
        <p:nvSpPr>
          <p:cNvPr id="5" name="スライド番号プレースホルダ 4"/>
          <p:cNvSpPr>
            <a:spLocks noGrp="1"/>
          </p:cNvSpPr>
          <p:nvPr>
            <p:ph type="sldNum" sz="quarter" idx="12"/>
          </p:nvPr>
        </p:nvSpPr>
        <p:spPr/>
        <p:txBody>
          <a:bodyPr/>
          <a:lstStyle/>
          <a:p>
            <a:fld id="{A0E798B7-0496-4F68-86CF-21BCA2F0C203}" type="slidenum">
              <a:rPr kumimoji="1" lang="ja-JP" altLang="en-US" smtClean="0"/>
              <a:pPr/>
              <a:t>17</a:t>
            </a:fld>
            <a:endParaRPr kumimoji="1" lang="ja-JP" altLang="en-US"/>
          </a:p>
        </p:txBody>
      </p:sp>
      <p:pic>
        <p:nvPicPr>
          <p:cNvPr id="5122" name="Picture 2"/>
          <p:cNvPicPr>
            <a:picLocks noChangeAspect="1" noChangeArrowheads="1"/>
          </p:cNvPicPr>
          <p:nvPr/>
        </p:nvPicPr>
        <p:blipFill>
          <a:blip r:embed="rId2"/>
          <a:srcRect/>
          <a:stretch>
            <a:fillRect/>
          </a:stretch>
        </p:blipFill>
        <p:spPr bwMode="auto">
          <a:xfrm>
            <a:off x="214282" y="2000240"/>
            <a:ext cx="4143404" cy="4500594"/>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Augur</a:t>
            </a:r>
            <a:endParaRPr kumimoji="1" lang="ja-JP" altLang="en-US" dirty="0"/>
          </a:p>
        </p:txBody>
      </p:sp>
      <p:sp>
        <p:nvSpPr>
          <p:cNvPr id="3" name="コンテンツ プレースホルダ 2"/>
          <p:cNvSpPr>
            <a:spLocks noGrp="1"/>
          </p:cNvSpPr>
          <p:nvPr>
            <p:ph idx="1"/>
          </p:nvPr>
        </p:nvSpPr>
        <p:spPr>
          <a:xfrm>
            <a:off x="4572000" y="1905000"/>
            <a:ext cx="4165600" cy="4403725"/>
          </a:xfrm>
        </p:spPr>
        <p:txBody>
          <a:bodyPr>
            <a:normAutofit fontScale="92500" lnSpcReduction="10000"/>
          </a:bodyPr>
          <a:lstStyle/>
          <a:p>
            <a:r>
              <a:rPr lang="en-US" altLang="ja-JP" dirty="0" smtClean="0"/>
              <a:t>Intent</a:t>
            </a:r>
            <a:endParaRPr lang="en-US" altLang="ja-JP" dirty="0" smtClean="0"/>
          </a:p>
          <a:p>
            <a:pPr lvl="1"/>
            <a:r>
              <a:rPr kumimoji="1" lang="ja-JP" altLang="en-US" dirty="0" smtClean="0"/>
              <a:t>開発者向けの可視化ツール</a:t>
            </a:r>
            <a:endParaRPr kumimoji="1" lang="en-US" altLang="ja-JP" dirty="0" smtClean="0"/>
          </a:p>
          <a:p>
            <a:pPr lvl="1"/>
            <a:r>
              <a:rPr lang="ja-JP" altLang="en-US" dirty="0" smtClean="0"/>
              <a:t>プロジェクト</a:t>
            </a:r>
            <a:r>
              <a:rPr lang="ja-JP" altLang="en-US" dirty="0" smtClean="0"/>
              <a:t>の活動を可視化、いつ何がおこったか？どこのファイルで活動があったか？</a:t>
            </a:r>
            <a:endParaRPr lang="en-US" altLang="ja-JP" dirty="0" smtClean="0"/>
          </a:p>
          <a:p>
            <a:r>
              <a:rPr lang="en-US" altLang="ja-JP" dirty="0" smtClean="0"/>
              <a:t>Information</a:t>
            </a:r>
          </a:p>
          <a:p>
            <a:pPr lvl="1"/>
            <a:r>
              <a:rPr lang="ja-JP" altLang="en-US" dirty="0" smtClean="0"/>
              <a:t>バージョン</a:t>
            </a:r>
            <a:r>
              <a:rPr lang="ja-JP" altLang="en-US" dirty="0" smtClean="0"/>
              <a:t>管理システムのメタデータとリビジョンの内容</a:t>
            </a:r>
            <a:endParaRPr lang="en-US" altLang="ja-JP" dirty="0" smtClean="0"/>
          </a:p>
          <a:p>
            <a:r>
              <a:rPr lang="en-US" altLang="ja-JP" dirty="0" smtClean="0"/>
              <a:t>Presentation</a:t>
            </a:r>
          </a:p>
          <a:p>
            <a:pPr lvl="1"/>
            <a:r>
              <a:rPr lang="en-US" altLang="ja-JP" dirty="0" err="1" smtClean="0"/>
              <a:t>Seesoft</a:t>
            </a:r>
            <a:r>
              <a:rPr lang="ja-JP" altLang="en-US" dirty="0" smtClean="0"/>
              <a:t>をベースに作られている</a:t>
            </a:r>
            <a:endParaRPr lang="en-US" altLang="ja-JP" dirty="0" smtClean="0"/>
          </a:p>
          <a:p>
            <a:r>
              <a:rPr lang="en-US" altLang="ja-JP" dirty="0" smtClean="0"/>
              <a:t>Interaction</a:t>
            </a:r>
          </a:p>
          <a:p>
            <a:pPr lvl="1"/>
            <a:r>
              <a:rPr lang="ja-JP" altLang="en-US" dirty="0" smtClean="0"/>
              <a:t>さまざまな情報を選択的に表示できる</a:t>
            </a:r>
            <a:endParaRPr lang="en-US" altLang="ja-JP" dirty="0" smtClean="0"/>
          </a:p>
          <a:p>
            <a:endParaRPr lang="en-US" altLang="ja-JP" dirty="0" smtClean="0"/>
          </a:p>
        </p:txBody>
      </p:sp>
      <p:sp>
        <p:nvSpPr>
          <p:cNvPr id="4" name="日付プレースホルダ 3"/>
          <p:cNvSpPr>
            <a:spLocks noGrp="1"/>
          </p:cNvSpPr>
          <p:nvPr>
            <p:ph type="dt" sz="half" idx="10"/>
          </p:nvPr>
        </p:nvSpPr>
        <p:spPr/>
        <p:txBody>
          <a:bodyPr/>
          <a:lstStyle/>
          <a:p>
            <a:fld id="{31DD92A0-D990-4664-8F7A-710973BA77EB}" type="datetime1">
              <a:rPr kumimoji="1" lang="ja-JP" altLang="en-US" smtClean="0"/>
              <a:t>2009/7/3</a:t>
            </a:fld>
            <a:endParaRPr kumimoji="1" lang="ja-JP" altLang="en-US"/>
          </a:p>
        </p:txBody>
      </p:sp>
      <p:sp>
        <p:nvSpPr>
          <p:cNvPr id="5" name="スライド番号プレースホルダ 4"/>
          <p:cNvSpPr>
            <a:spLocks noGrp="1"/>
          </p:cNvSpPr>
          <p:nvPr>
            <p:ph type="sldNum" sz="quarter" idx="12"/>
          </p:nvPr>
        </p:nvSpPr>
        <p:spPr/>
        <p:txBody>
          <a:bodyPr/>
          <a:lstStyle/>
          <a:p>
            <a:fld id="{A0E798B7-0496-4F68-86CF-21BCA2F0C203}" type="slidenum">
              <a:rPr kumimoji="1" lang="ja-JP" altLang="en-US" smtClean="0"/>
              <a:pPr/>
              <a:t>18</a:t>
            </a:fld>
            <a:endParaRPr kumimoji="1" lang="ja-JP" altLang="en-US"/>
          </a:p>
        </p:txBody>
      </p:sp>
      <p:pic>
        <p:nvPicPr>
          <p:cNvPr id="6149" name="Picture 5"/>
          <p:cNvPicPr>
            <a:picLocks noChangeAspect="1" noChangeArrowheads="1"/>
          </p:cNvPicPr>
          <p:nvPr/>
        </p:nvPicPr>
        <p:blipFill>
          <a:blip r:embed="rId2"/>
          <a:srcRect/>
          <a:stretch>
            <a:fillRect/>
          </a:stretch>
        </p:blipFill>
        <p:spPr bwMode="auto">
          <a:xfrm>
            <a:off x="251597" y="1966923"/>
            <a:ext cx="4177527" cy="3248027"/>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S</a:t>
            </a:r>
            <a:r>
              <a:rPr kumimoji="1" lang="en-US" altLang="ja-JP" dirty="0" smtClean="0"/>
              <a:t>pectrograph</a:t>
            </a:r>
            <a:endParaRPr kumimoji="1" lang="ja-JP" altLang="en-US" dirty="0"/>
          </a:p>
        </p:txBody>
      </p:sp>
      <p:sp>
        <p:nvSpPr>
          <p:cNvPr id="3" name="コンテンツ プレースホルダ 2"/>
          <p:cNvSpPr>
            <a:spLocks noGrp="1"/>
          </p:cNvSpPr>
          <p:nvPr>
            <p:ph idx="1"/>
          </p:nvPr>
        </p:nvSpPr>
        <p:spPr>
          <a:xfrm>
            <a:off x="4572000" y="1905000"/>
            <a:ext cx="4165600" cy="4403725"/>
          </a:xfrm>
        </p:spPr>
        <p:txBody>
          <a:bodyPr>
            <a:normAutofit fontScale="92500" lnSpcReduction="20000"/>
          </a:bodyPr>
          <a:lstStyle/>
          <a:p>
            <a:r>
              <a:rPr kumimoji="1" lang="en-US" altLang="ja-JP" dirty="0" smtClean="0"/>
              <a:t>Intent</a:t>
            </a:r>
          </a:p>
          <a:p>
            <a:pPr lvl="1"/>
            <a:r>
              <a:rPr lang="ja-JP" altLang="en-US" dirty="0" smtClean="0"/>
              <a:t>システムのどこが、いつ、変更されたのかを可視化する</a:t>
            </a:r>
            <a:endParaRPr lang="en-US" altLang="ja-JP" dirty="0" smtClean="0"/>
          </a:p>
          <a:p>
            <a:r>
              <a:rPr kumimoji="1" lang="en-US" altLang="ja-JP" dirty="0" smtClean="0"/>
              <a:t>Information</a:t>
            </a:r>
          </a:p>
          <a:p>
            <a:pPr lvl="1"/>
            <a:r>
              <a:rPr kumimoji="1" lang="ja-JP" altLang="en-US" dirty="0" smtClean="0"/>
              <a:t>ソフトウェアのリリース情報と</a:t>
            </a:r>
            <a:r>
              <a:rPr kumimoji="1" lang="en-US" altLang="ja-JP" dirty="0" smtClean="0"/>
              <a:t>CVS</a:t>
            </a:r>
            <a:r>
              <a:rPr kumimoji="1" lang="ja-JP" altLang="en-US" dirty="0" smtClean="0"/>
              <a:t>ヒストリを用いる</a:t>
            </a:r>
            <a:endParaRPr kumimoji="1" lang="en-US" altLang="ja-JP" dirty="0" smtClean="0"/>
          </a:p>
          <a:p>
            <a:r>
              <a:rPr lang="en-US" altLang="ja-JP" dirty="0" smtClean="0"/>
              <a:t>Presentation</a:t>
            </a:r>
          </a:p>
          <a:p>
            <a:pPr lvl="1"/>
            <a:r>
              <a:rPr lang="en-US" altLang="ja-JP" dirty="0" smtClean="0"/>
              <a:t>X</a:t>
            </a:r>
            <a:r>
              <a:rPr lang="ja-JP" altLang="en-US" dirty="0" smtClean="0"/>
              <a:t>軸ではリーリースなどを考慮した時間、</a:t>
            </a:r>
            <a:r>
              <a:rPr lang="en-US" altLang="ja-JP" dirty="0" smtClean="0"/>
              <a:t>Y</a:t>
            </a:r>
            <a:r>
              <a:rPr lang="ja-JP" altLang="en-US" dirty="0" smtClean="0"/>
              <a:t>軸ではファイルや</a:t>
            </a:r>
            <a:r>
              <a:rPr lang="en-US" altLang="ja-JP" dirty="0" smtClean="0"/>
              <a:t>author</a:t>
            </a:r>
            <a:r>
              <a:rPr lang="ja-JP" altLang="en-US" dirty="0" err="1" smtClean="0"/>
              <a:t>、</a:t>
            </a:r>
            <a:r>
              <a:rPr lang="ja-JP" altLang="en-US" dirty="0" smtClean="0"/>
              <a:t>ディレクトリを考慮。メトリクスによって点の位置は決まる</a:t>
            </a:r>
            <a:endParaRPr lang="en-US" altLang="ja-JP" dirty="0" smtClean="0"/>
          </a:p>
          <a:p>
            <a:r>
              <a:rPr lang="en-US" altLang="ja-JP" dirty="0" smtClean="0"/>
              <a:t>Interaction</a:t>
            </a:r>
          </a:p>
          <a:p>
            <a:pPr lvl="1"/>
            <a:r>
              <a:rPr lang="ja-JP" altLang="en-US" dirty="0" smtClean="0"/>
              <a:t>バッチプロセス</a:t>
            </a:r>
            <a:r>
              <a:rPr lang="ja-JP" altLang="en-US" dirty="0" smtClean="0"/>
              <a:t>でデータは集められるが、ユーザはズームやデータのフィルタなどができる</a:t>
            </a:r>
            <a:endParaRPr lang="en-US" altLang="ja-JP" dirty="0" smtClean="0"/>
          </a:p>
          <a:p>
            <a:pPr lvl="1"/>
            <a:endParaRPr lang="en-US" altLang="ja-JP" dirty="0" smtClean="0"/>
          </a:p>
          <a:p>
            <a:pPr lvl="1"/>
            <a:endParaRPr kumimoji="1" lang="ja-JP" altLang="en-US" dirty="0"/>
          </a:p>
        </p:txBody>
      </p:sp>
      <p:sp>
        <p:nvSpPr>
          <p:cNvPr id="4" name="日付プレースホルダ 3"/>
          <p:cNvSpPr>
            <a:spLocks noGrp="1"/>
          </p:cNvSpPr>
          <p:nvPr>
            <p:ph type="dt" sz="half" idx="10"/>
          </p:nvPr>
        </p:nvSpPr>
        <p:spPr/>
        <p:txBody>
          <a:bodyPr/>
          <a:lstStyle/>
          <a:p>
            <a:fld id="{31DD92A0-D990-4664-8F7A-710973BA77EB}" type="datetime1">
              <a:rPr kumimoji="1" lang="ja-JP" altLang="en-US" smtClean="0"/>
              <a:t>2009/7/3</a:t>
            </a:fld>
            <a:endParaRPr kumimoji="1" lang="ja-JP" altLang="en-US"/>
          </a:p>
        </p:txBody>
      </p:sp>
      <p:sp>
        <p:nvSpPr>
          <p:cNvPr id="5" name="スライド番号プレースホルダ 4"/>
          <p:cNvSpPr>
            <a:spLocks noGrp="1"/>
          </p:cNvSpPr>
          <p:nvPr>
            <p:ph type="sldNum" sz="quarter" idx="12"/>
          </p:nvPr>
        </p:nvSpPr>
        <p:spPr/>
        <p:txBody>
          <a:bodyPr/>
          <a:lstStyle/>
          <a:p>
            <a:fld id="{A0E798B7-0496-4F68-86CF-21BCA2F0C203}" type="slidenum">
              <a:rPr kumimoji="1" lang="ja-JP" altLang="en-US" smtClean="0"/>
              <a:pPr/>
              <a:t>19</a:t>
            </a:fld>
            <a:endParaRPr kumimoji="1" lang="ja-JP" altLang="en-US"/>
          </a:p>
        </p:txBody>
      </p:sp>
      <p:pic>
        <p:nvPicPr>
          <p:cNvPr id="7170" name="Picture 2"/>
          <p:cNvPicPr>
            <a:picLocks noChangeAspect="1" noChangeArrowheads="1"/>
          </p:cNvPicPr>
          <p:nvPr/>
        </p:nvPicPr>
        <p:blipFill>
          <a:blip r:embed="rId2"/>
          <a:srcRect/>
          <a:stretch>
            <a:fillRect/>
          </a:stretch>
        </p:blipFill>
        <p:spPr bwMode="auto">
          <a:xfrm>
            <a:off x="214282" y="2428868"/>
            <a:ext cx="4048125" cy="3286148"/>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テーブル２にフレームワークを用いて、さまざまなツールを調査した結果を載せる</a:t>
            </a:r>
            <a:endParaRPr lang="en-US" altLang="ja-JP" dirty="0" smtClean="0"/>
          </a:p>
          <a:p>
            <a:endParaRPr lang="en-US" altLang="ja-JP" dirty="0" smtClean="0"/>
          </a:p>
          <a:p>
            <a:r>
              <a:rPr lang="ja-JP" altLang="en-US" dirty="0" smtClean="0"/>
              <a:t>この解釈は私たちがツールを調査、使用した結果に基づく</a:t>
            </a:r>
            <a:endParaRPr lang="en-US" altLang="ja-JP" dirty="0" smtClean="0"/>
          </a:p>
          <a:p>
            <a:pPr lvl="1"/>
            <a:r>
              <a:rPr lang="ja-JP" altLang="en-US" dirty="0" smtClean="0"/>
              <a:t>可能なものに限っては開発者との議論を交わしたり、論文を読んだ</a:t>
            </a:r>
            <a:endParaRPr lang="en-US" altLang="ja-JP" dirty="0" smtClean="0"/>
          </a:p>
          <a:p>
            <a:pPr lvl="1"/>
            <a:endParaRPr lang="en-US" altLang="ja-JP" dirty="0" smtClean="0"/>
          </a:p>
          <a:p>
            <a:r>
              <a:rPr lang="ja-JP" altLang="en-US" dirty="0" smtClean="0"/>
              <a:t>この表では、個々のソフトの特長をまとめるのが難しく、特徴や機能全てがこのテーブルにまとめれているわけではない</a:t>
            </a:r>
            <a:endParaRPr lang="en-US" altLang="ja-JP" dirty="0" smtClean="0"/>
          </a:p>
          <a:p>
            <a:endParaRPr lang="en-US" altLang="ja-JP" dirty="0" smtClean="0"/>
          </a:p>
          <a:p>
            <a:r>
              <a:rPr lang="ja-JP" altLang="en-US" dirty="0" smtClean="0"/>
              <a:t>より詳細なツールの情報は個々の論文を読んでください</a:t>
            </a:r>
            <a:endParaRPr lang="en-US" altLang="ja-JP"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考察</a:t>
            </a:r>
            <a:endParaRPr lang="ja-JP" altLang="en-US" dirty="0"/>
          </a:p>
        </p:txBody>
      </p:sp>
      <p:sp>
        <p:nvSpPr>
          <p:cNvPr id="3" name="コンテンツ プレースホルダ 2"/>
          <p:cNvSpPr>
            <a:spLocks noGrp="1"/>
          </p:cNvSpPr>
          <p:nvPr>
            <p:ph idx="1"/>
          </p:nvPr>
        </p:nvSpPr>
        <p:spPr/>
        <p:txBody>
          <a:bodyPr/>
          <a:lstStyle/>
          <a:p>
            <a:r>
              <a:rPr lang="ja-JP" altLang="en-US" dirty="0" smtClean="0"/>
              <a:t>本稿が提案するフレームワークは個々の可視化ツールがソフトウェア開発のタスクをサポートしているかの詳細、比較、理解を提供すると考えている</a:t>
            </a:r>
            <a:endParaRPr lang="en-US" altLang="ja-JP" dirty="0" smtClean="0"/>
          </a:p>
          <a:p>
            <a:endParaRPr lang="en-US" altLang="ja-JP" dirty="0" smtClean="0"/>
          </a:p>
          <a:p>
            <a:r>
              <a:rPr lang="ja-JP" altLang="en-US" dirty="0" smtClean="0"/>
              <a:t>このフレームワークはソフトウェア開発において人の活動を認識するための類似したツールを特定するのに役に立つと考えている</a:t>
            </a:r>
            <a:endParaRPr lang="en-US" altLang="ja-JP" dirty="0" smtClean="0"/>
          </a:p>
          <a:p>
            <a:endParaRPr lang="en-US" altLang="ja-JP" dirty="0" smtClean="0"/>
          </a:p>
          <a:p>
            <a:r>
              <a:rPr lang="ja-JP" altLang="en-US" dirty="0" smtClean="0"/>
              <a:t>このフレームワークはツールの機能や特徴を深く比較するものでは無く、議論するためのツールだと考えている</a:t>
            </a:r>
            <a:endParaRPr lang="en-US" altLang="ja-JP"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感想</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Awareness</a:t>
            </a:r>
            <a:r>
              <a:rPr lang="ja-JP" altLang="en-US" dirty="0" smtClean="0"/>
              <a:t>　</a:t>
            </a:r>
            <a:r>
              <a:rPr lang="en-US" altLang="ja-JP" dirty="0" smtClean="0"/>
              <a:t>Tool</a:t>
            </a:r>
            <a:r>
              <a:rPr lang="ja-JP" altLang="en-US" dirty="0" smtClean="0"/>
              <a:t>の作製において考慮すべき点がわかった</a:t>
            </a:r>
            <a:endParaRPr lang="en-US" altLang="ja-JP" dirty="0" smtClean="0"/>
          </a:p>
          <a:p>
            <a:pPr lvl="1"/>
            <a:r>
              <a:rPr lang="ja-JP" altLang="en-US" dirty="0" smtClean="0"/>
              <a:t>誰を対象とするか？</a:t>
            </a:r>
            <a:endParaRPr lang="en-US" altLang="ja-JP" dirty="0" smtClean="0"/>
          </a:p>
          <a:p>
            <a:pPr lvl="1"/>
            <a:r>
              <a:rPr lang="ja-JP" altLang="en-US" dirty="0" smtClean="0"/>
              <a:t>現在または過去など、どこの時間を提示するか？</a:t>
            </a:r>
            <a:endParaRPr lang="en-US" altLang="ja-JP" dirty="0" smtClean="0"/>
          </a:p>
          <a:p>
            <a:pPr lvl="1"/>
            <a:r>
              <a:rPr lang="ja-JP" altLang="en-US" dirty="0" smtClean="0"/>
              <a:t>どのデータを取るか？データの粒度は？</a:t>
            </a:r>
            <a:endParaRPr lang="en-US" altLang="ja-JP" dirty="0" smtClean="0"/>
          </a:p>
          <a:p>
            <a:pPr lvl="1"/>
            <a:r>
              <a:rPr lang="en-US" altLang="ja-JP" dirty="0" smtClean="0"/>
              <a:t>Etc</a:t>
            </a:r>
          </a:p>
          <a:p>
            <a:pPr lvl="1"/>
            <a:endParaRPr lang="en-US" altLang="ja-JP" dirty="0" smtClean="0"/>
          </a:p>
          <a:p>
            <a:r>
              <a:rPr lang="ja-JP" altLang="en-US" dirty="0" smtClean="0"/>
              <a:t>上記のことより</a:t>
            </a:r>
            <a:r>
              <a:rPr lang="en-US" altLang="ja-JP" dirty="0" smtClean="0"/>
              <a:t>Tool</a:t>
            </a:r>
            <a:r>
              <a:rPr lang="ja-JP" altLang="en-US" dirty="0" smtClean="0"/>
              <a:t>を作るうえで考慮すべき点が見えてきた</a:t>
            </a:r>
            <a:endParaRPr lang="en-US" altLang="ja-JP" dirty="0" smtClean="0"/>
          </a:p>
          <a:p>
            <a:endParaRPr lang="en-US" altLang="ja-JP" dirty="0" smtClean="0"/>
          </a:p>
          <a:p>
            <a:r>
              <a:rPr lang="ja-JP" altLang="en-US" dirty="0" smtClean="0"/>
              <a:t>この論文のフレームワークを使って自分が作ろうとしているツールのターゲットなどが明確に出せるきがする</a:t>
            </a:r>
            <a:endParaRPr lang="en-US" altLang="ja-JP" dirty="0" smtClean="0"/>
          </a:p>
        </p:txBody>
      </p:sp>
    </p:spTree>
  </p:cSld>
  <p:clrMapOvr>
    <a:masterClrMapping/>
  </p:clrMapOvr>
</p:sld>
</file>

<file path=ppt/theme/theme1.xml><?xml version="1.0" encoding="utf-8"?>
<a:theme xmlns:a="http://schemas.openxmlformats.org/drawingml/2006/main" name="Rinkou">
  <a:themeElements>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fontScheme name="Ech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Rinkou</Template>
  <TotalTime>4471</TotalTime>
  <Words>1520</Words>
  <Application>Microsoft Office PowerPoint</Application>
  <PresentationFormat>画面に合わせる (4:3)</PresentationFormat>
  <Paragraphs>239</Paragraphs>
  <Slides>22</Slides>
  <Notes>2</Notes>
  <HiddenSlides>0</HiddenSlides>
  <MMClips>0</MMClips>
  <ScaleCrop>false</ScaleCrop>
  <HeadingPairs>
    <vt:vector size="4" baseType="variant">
      <vt:variant>
        <vt:lpstr>テーマ</vt:lpstr>
      </vt:variant>
      <vt:variant>
        <vt:i4>1</vt:i4>
      </vt:variant>
      <vt:variant>
        <vt:lpstr>スライド タイトル</vt:lpstr>
      </vt:variant>
      <vt:variant>
        <vt:i4>22</vt:i4>
      </vt:variant>
    </vt:vector>
  </HeadingPairs>
  <TitlesOfParts>
    <vt:vector size="23" baseType="lpstr">
      <vt:lpstr>Rinkou</vt:lpstr>
      <vt:lpstr>On the Use of Visualization to Support Awareness of Human Activities in Software Development: A Survey and a Framework</vt:lpstr>
      <vt:lpstr>目次</vt:lpstr>
      <vt:lpstr>概要</vt:lpstr>
      <vt:lpstr>背景</vt:lpstr>
      <vt:lpstr>目的とアプローチ</vt:lpstr>
      <vt:lpstr>フレームワーク</vt:lpstr>
      <vt:lpstr>Intent</vt:lpstr>
      <vt:lpstr>Information</vt:lpstr>
      <vt:lpstr>Presentation</vt:lpstr>
      <vt:lpstr>Interaction</vt:lpstr>
      <vt:lpstr>Effectiveness</vt:lpstr>
      <vt:lpstr>フレームワークを用いてツールの紹介</vt:lpstr>
      <vt:lpstr>Seesoft</vt:lpstr>
      <vt:lpstr>VRCS</vt:lpstr>
      <vt:lpstr>JAZZ</vt:lpstr>
      <vt:lpstr>SoftChange</vt:lpstr>
      <vt:lpstr>Evolution Matrix</vt:lpstr>
      <vt:lpstr>Augur</vt:lpstr>
      <vt:lpstr>Spectrograph</vt:lpstr>
      <vt:lpstr>まとめ</vt:lpstr>
      <vt:lpstr>考察</vt:lpstr>
      <vt:lpstr>感想</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for Effective Bridging in Global Software Engineering</dc:title>
  <dc:creator>shya</dc:creator>
  <cp:lastModifiedBy>山本 瑞起</cp:lastModifiedBy>
  <cp:revision>451</cp:revision>
  <dcterms:created xsi:type="dcterms:W3CDTF">2009-06-07T06:46:21Z</dcterms:created>
  <dcterms:modified xsi:type="dcterms:W3CDTF">2009-07-03T05:36:20Z</dcterms:modified>
</cp:coreProperties>
</file>