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8"/>
  </p:notesMasterIdLst>
  <p:sldIdLst>
    <p:sldId id="257" r:id="rId2"/>
    <p:sldId id="261" r:id="rId3"/>
    <p:sldId id="262" r:id="rId4"/>
    <p:sldId id="263" r:id="rId5"/>
    <p:sldId id="264" r:id="rId6"/>
    <p:sldId id="265" r:id="rId7"/>
    <p:sldId id="259" r:id="rId8"/>
    <p:sldId id="266" r:id="rId9"/>
    <p:sldId id="267" r:id="rId10"/>
    <p:sldId id="268" r:id="rId11"/>
    <p:sldId id="269" r:id="rId12"/>
    <p:sldId id="270" r:id="rId13"/>
    <p:sldId id="271" r:id="rId14"/>
    <p:sldId id="272" r:id="rId15"/>
    <p:sldId id="273" r:id="rId16"/>
    <p:sldId id="260"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96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EF28EC-57C5-4F3D-88D2-75160C4B8F30}" type="datetimeFigureOut">
              <a:rPr kumimoji="1" lang="ja-JP" altLang="en-US" smtClean="0"/>
              <a:t>2015/4/28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BFFA89-BD82-41AB-913C-B6082A700046}" type="slidenum">
              <a:rPr kumimoji="1" lang="ja-JP" altLang="en-US" smtClean="0"/>
              <a:t>‹#›</a:t>
            </a:fld>
            <a:endParaRPr kumimoji="1" lang="ja-JP" altLang="en-US"/>
          </a:p>
        </p:txBody>
      </p:sp>
    </p:spTree>
    <p:extLst>
      <p:ext uri="{BB962C8B-B14F-4D97-AF65-F5344CB8AC3E}">
        <p14:creationId xmlns:p14="http://schemas.microsoft.com/office/powerpoint/2010/main" val="95424210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0</a:t>
            </a:fld>
            <a:endParaRPr kumimoji="1" lang="ja-JP" altLang="en-US"/>
          </a:p>
        </p:txBody>
      </p:sp>
    </p:spTree>
    <p:extLst>
      <p:ext uri="{BB962C8B-B14F-4D97-AF65-F5344CB8AC3E}">
        <p14:creationId xmlns:p14="http://schemas.microsoft.com/office/powerpoint/2010/main" val="4248979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3200">
                <a:latin typeface="+mn-ea"/>
                <a:ea typeface="+mn-ea"/>
              </a:defRPr>
            </a:lvl1pPr>
            <a:lvl2pPr algn="just">
              <a:defRPr sz="2800">
                <a:latin typeface="+mn-ea"/>
                <a:ea typeface="+mn-ea"/>
              </a:defRPr>
            </a:lvl2pPr>
            <a:lvl3pPr algn="just">
              <a:defRPr sz="2800">
                <a:latin typeface="+mn-ea"/>
                <a:ea typeface="+mn-ea"/>
              </a:defRPr>
            </a:lvl3pPr>
            <a:lvl4pPr algn="just">
              <a:defRPr sz="2000">
                <a:latin typeface="+mn-ea"/>
                <a:ea typeface="+mn-ea"/>
              </a:defRPr>
            </a:lvl4pPr>
            <a:lvl5pPr algn="just">
              <a:defRPr sz="2000">
                <a:latin typeface="+mn-ea"/>
                <a:ea typeface="+mn-ea"/>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90E2415D-5B46-42DB-8649-35BCCD555CE3}" type="datetime1">
              <a:rPr kumimoji="1" lang="ja-JP" altLang="en-US" smtClean="0"/>
              <a:t>2015/4/28</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C0AE1E3-30AC-43A3-9BF1-AABA33446F7D}" type="datetime1">
              <a:rPr kumimoji="1" lang="ja-JP" altLang="en-US" smtClean="0"/>
              <a:t>2015/4/28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A8FCD8B-1087-4CED-A9CE-E388F4F20FFC}" type="datetime1">
              <a:rPr kumimoji="1" lang="ja-JP" altLang="en-US" smtClean="0"/>
              <a:t>2015/4/28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31FCCB7-727D-4284-B12B-A7F99BE6C947}" type="datetime1">
              <a:rPr kumimoji="1" lang="ja-JP" altLang="en-US" smtClean="0"/>
              <a:t>2015/4/28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A86FFCF-EE02-4F84-953E-7B240E81C698}" type="datetime1">
              <a:rPr kumimoji="1" lang="ja-JP" altLang="en-US" smtClean="0"/>
              <a:t>2015/4/28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37E790B-99CC-414E-9841-D99B1C364E97}" type="datetime1">
              <a:rPr kumimoji="1" lang="ja-JP" altLang="en-US" smtClean="0"/>
              <a:t>2015/4/28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114609C-B80F-4363-A3FD-23E2E967B3FE}" type="datetime1">
              <a:rPr kumimoji="1" lang="ja-JP" altLang="en-US" smtClean="0"/>
              <a:t>2015/4/28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BD27975-FD2D-47D6-BBE0-16E7BB9F02CE}" type="datetime1">
              <a:rPr kumimoji="1" lang="ja-JP" altLang="en-US" smtClean="0"/>
              <a:t>2015/4/28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710FCA0-CB7B-490E-919B-2C8EDDCFFCBD}" type="datetime1">
              <a:rPr kumimoji="1" lang="ja-JP" altLang="en-US" smtClean="0"/>
              <a:t>2015/4/28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976CF8E-11DD-46B5-B3E1-04A64EDD01E3}" type="datetime1">
              <a:rPr kumimoji="1" lang="ja-JP" altLang="en-US" smtClean="0"/>
              <a:t>2015/4/28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90F4C74-BE34-4ACE-AFB0-E8EC10834340}"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E1AE8-1E83-4A3C-B5A2-A41E62354428}" type="datetime1">
              <a:rPr kumimoji="1" lang="ja-JP" altLang="en-US" smtClean="0"/>
              <a:t>2015/4/28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0F4C74-BE34-4ACE-AFB0-E8EC10834340}"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6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988840"/>
            <a:ext cx="7772400" cy="1470025"/>
          </a:xfrm>
        </p:spPr>
        <p:txBody>
          <a:bodyPr>
            <a:normAutofit/>
          </a:bodyPr>
          <a:lstStyle/>
          <a:p>
            <a:r>
              <a:rPr kumimoji="1" lang="en-US" altLang="ja-JP" dirty="0" smtClean="0"/>
              <a:t>OSS</a:t>
            </a:r>
            <a:r>
              <a:rPr kumimoji="1" lang="ja-JP" altLang="en-US" dirty="0" smtClean="0"/>
              <a:t>システムとコミュニティの</a:t>
            </a:r>
            <a:r>
              <a:rPr kumimoji="1" lang="en-US" altLang="ja-JP" dirty="0" smtClean="0"/>
              <a:t/>
            </a:r>
            <a:br>
              <a:rPr kumimoji="1" lang="en-US" altLang="ja-JP" dirty="0" smtClean="0"/>
            </a:br>
            <a:r>
              <a:rPr kumimoji="1" lang="ja-JP" altLang="en-US" dirty="0" smtClean="0"/>
              <a:t>共進化に関する分析</a:t>
            </a:r>
            <a:endParaRPr kumimoji="1" lang="ja-JP" altLang="en-US" dirty="0"/>
          </a:p>
        </p:txBody>
      </p:sp>
      <p:sp>
        <p:nvSpPr>
          <p:cNvPr id="3" name="サブタイトル 2"/>
          <p:cNvSpPr>
            <a:spLocks noGrp="1"/>
          </p:cNvSpPr>
          <p:nvPr>
            <p:ph type="subTitle" idx="1"/>
          </p:nvPr>
        </p:nvSpPr>
        <p:spPr>
          <a:xfrm>
            <a:off x="1691680" y="4365104"/>
            <a:ext cx="5760640" cy="1752600"/>
          </a:xfrm>
        </p:spPr>
        <p:txBody>
          <a:bodyPr>
            <a:normAutofit/>
          </a:bodyPr>
          <a:lstStyle/>
          <a:p>
            <a:r>
              <a:rPr kumimoji="1" lang="en-US" altLang="ja-JP" sz="3200" dirty="0" smtClean="0">
                <a:solidFill>
                  <a:schemeClr val="tx1">
                    <a:lumMod val="65000"/>
                    <a:lumOff val="35000"/>
                  </a:schemeClr>
                </a:solidFill>
              </a:rPr>
              <a:t>M2</a:t>
            </a:r>
            <a:r>
              <a:rPr kumimoji="1" lang="ja-JP" altLang="en-US" sz="3200" dirty="0" smtClean="0">
                <a:solidFill>
                  <a:schemeClr val="tx1">
                    <a:lumMod val="65000"/>
                    <a:lumOff val="35000"/>
                  </a:schemeClr>
                </a:solidFill>
              </a:rPr>
              <a:t>　</a:t>
            </a:r>
            <a:r>
              <a:rPr lang="ja-JP" altLang="en-US" sz="3200" dirty="0" smtClean="0">
                <a:solidFill>
                  <a:schemeClr val="tx1">
                    <a:lumMod val="65000"/>
                    <a:lumOff val="35000"/>
                  </a:schemeClr>
                </a:solidFill>
              </a:rPr>
              <a:t>山谷</a:t>
            </a:r>
            <a:r>
              <a:rPr lang="en-US" altLang="ja-JP" sz="3200" dirty="0" smtClean="0">
                <a:solidFill>
                  <a:schemeClr val="tx1">
                    <a:lumMod val="65000"/>
                    <a:lumOff val="35000"/>
                  </a:schemeClr>
                </a:solidFill>
              </a:rPr>
              <a:t> </a:t>
            </a:r>
            <a:r>
              <a:rPr lang="ja-JP" altLang="en-US" sz="3200" dirty="0" smtClean="0">
                <a:solidFill>
                  <a:schemeClr val="tx1">
                    <a:lumMod val="65000"/>
                    <a:lumOff val="35000"/>
                  </a:schemeClr>
                </a:solidFill>
              </a:rPr>
              <a:t>陽亮</a:t>
            </a:r>
            <a:endParaRPr lang="en-US" altLang="ja-JP" sz="3200" dirty="0" smtClean="0">
              <a:solidFill>
                <a:schemeClr val="tx1">
                  <a:lumMod val="65000"/>
                  <a:lumOff val="35000"/>
                </a:schemeClr>
              </a:solidFill>
            </a:endParaRPr>
          </a:p>
          <a:p>
            <a:r>
              <a:rPr kumimoji="1" lang="en-US" altLang="ja-JP" sz="3200" dirty="0" smtClean="0">
                <a:solidFill>
                  <a:schemeClr val="tx1">
                    <a:lumMod val="65000"/>
                    <a:lumOff val="35000"/>
                  </a:schemeClr>
                </a:solidFill>
              </a:rPr>
              <a:t>2015/04/28</a:t>
            </a:r>
            <a:endParaRPr kumimoji="1" lang="ja-JP" altLang="en-US" sz="3200" dirty="0">
              <a:solidFill>
                <a:schemeClr val="tx1">
                  <a:lumMod val="65000"/>
                  <a:lumOff val="35000"/>
                </a:schemeClr>
              </a:solidFill>
            </a:endParaRPr>
          </a:p>
        </p:txBody>
      </p:sp>
    </p:spTree>
    <p:extLst>
      <p:ext uri="{BB962C8B-B14F-4D97-AF65-F5344CB8AC3E}">
        <p14:creationId xmlns:p14="http://schemas.microsoft.com/office/powerpoint/2010/main" val="1247536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ＯＳＳを利用したシステム開発に対する懸念</a:t>
            </a:r>
            <a:endParaRPr kumimoji="1" lang="en-US" altLang="ja-JP" dirty="0" smtClean="0"/>
          </a:p>
          <a:p>
            <a:pPr lvl="1"/>
            <a:r>
              <a:rPr lang="ja-JP" altLang="en-US" dirty="0" smtClean="0"/>
              <a:t>利用するＯＳＳがいつまで存続するかわからない</a:t>
            </a:r>
            <a:endParaRPr lang="en-US" altLang="ja-JP" dirty="0" smtClean="0"/>
          </a:p>
          <a:p>
            <a:pPr lvl="2"/>
            <a:r>
              <a:rPr lang="en-US" altLang="ja-JP" dirty="0" smtClean="0"/>
              <a:t>Open Office</a:t>
            </a:r>
            <a:r>
              <a:rPr lang="ja-JP" altLang="en-US" dirty="0" err="1" smtClean="0"/>
              <a:t>のように</a:t>
            </a:r>
            <a:r>
              <a:rPr lang="ja-JP" altLang="en-US" dirty="0" smtClean="0"/>
              <a:t>分裂・解散することも</a:t>
            </a:r>
            <a:endParaRPr lang="en-US" altLang="ja-JP" dirty="0" smtClean="0"/>
          </a:p>
          <a:p>
            <a:pPr lvl="1"/>
            <a:endParaRPr kumimoji="1" lang="en-US" altLang="ja-JP" dirty="0"/>
          </a:p>
          <a:p>
            <a:r>
              <a:rPr lang="ja-JP" altLang="en-US" dirty="0" smtClean="0"/>
              <a:t>懸念を払拭するためにＯＳＳ開発の進化研究</a:t>
            </a:r>
            <a:endParaRPr lang="en-US" altLang="ja-JP" dirty="0" smtClean="0"/>
          </a:p>
          <a:p>
            <a:pPr lvl="1"/>
            <a:r>
              <a:rPr lang="ja-JP" altLang="en-US" dirty="0" smtClean="0"/>
              <a:t>ＯＳＳシステムとコミュニティなどがどのように発展・衰退するのかを理解することで，有用な知見を導く</a:t>
            </a:r>
            <a:endParaRPr kumimoji="1" lang="en-US" altLang="ja-JP" dirty="0" smtClean="0"/>
          </a:p>
          <a:p>
            <a:pPr lvl="2"/>
            <a:endParaRPr kumimoji="1" lang="ja-JP" altLang="en-US" dirty="0"/>
          </a:p>
        </p:txBody>
      </p:sp>
      <p:sp>
        <p:nvSpPr>
          <p:cNvPr id="3" name="日付プレースホルダー 2"/>
          <p:cNvSpPr>
            <a:spLocks noGrp="1"/>
          </p:cNvSpPr>
          <p:nvPr>
            <p:ph type="dt" sz="half" idx="10"/>
          </p:nvPr>
        </p:nvSpPr>
        <p:spPr/>
        <p:txBody>
          <a:bodyPr/>
          <a:lstStyle/>
          <a:p>
            <a:fld id="{FE425C3D-A7BA-4FA0-812C-A572412E5617}" type="datetime1">
              <a:rPr lang="ja-JP" altLang="en-US" smtClean="0"/>
              <a:t>2015/4/28</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1</a:t>
            </a:fld>
            <a:endParaRPr lang="ja-JP" altLang="en-US" dirty="0"/>
          </a:p>
        </p:txBody>
      </p:sp>
      <p:sp>
        <p:nvSpPr>
          <p:cNvPr id="5" name="タイトル 4"/>
          <p:cNvSpPr>
            <a:spLocks noGrp="1"/>
          </p:cNvSpPr>
          <p:nvPr>
            <p:ph type="title"/>
          </p:nvPr>
        </p:nvSpPr>
        <p:spPr/>
        <p:txBody>
          <a:bodyPr/>
          <a:lstStyle/>
          <a:p>
            <a:r>
              <a:rPr kumimoji="1" lang="ja-JP" altLang="en-US" dirty="0" smtClean="0"/>
              <a:t>背景</a:t>
            </a:r>
            <a:endParaRPr kumimoji="1" lang="ja-JP" altLang="en-US" dirty="0"/>
          </a:p>
        </p:txBody>
      </p:sp>
    </p:spTree>
    <p:extLst>
      <p:ext uri="{BB962C8B-B14F-4D97-AF65-F5344CB8AC3E}">
        <p14:creationId xmlns:p14="http://schemas.microsoft.com/office/powerpoint/2010/main" val="8911100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ja-JP" altLang="en-US" dirty="0"/>
              <a:t>システム</a:t>
            </a:r>
            <a:r>
              <a:rPr lang="ja-JP" altLang="en-US" dirty="0" smtClean="0"/>
              <a:t>の</a:t>
            </a:r>
            <a:r>
              <a:rPr lang="ja-JP" altLang="en-US" dirty="0" smtClean="0"/>
              <a:t>進化に関する研究</a:t>
            </a:r>
            <a:endParaRPr lang="en-US" altLang="ja-JP" dirty="0" smtClean="0"/>
          </a:p>
          <a:p>
            <a:pPr lvl="1"/>
            <a:r>
              <a:rPr lang="en-US" altLang="ja-JP" dirty="0" smtClean="0"/>
              <a:t>Godfrey le al.</a:t>
            </a:r>
          </a:p>
          <a:p>
            <a:pPr lvl="2"/>
            <a:r>
              <a:rPr kumimoji="1" lang="en-US" altLang="ja-JP" dirty="0" smtClean="0"/>
              <a:t>Linux</a:t>
            </a:r>
            <a:r>
              <a:rPr kumimoji="1" lang="ja-JP" altLang="en-US" dirty="0" smtClean="0"/>
              <a:t>カーネルの規模推移を分析</a:t>
            </a:r>
            <a:endParaRPr kumimoji="1" lang="en-US" altLang="ja-JP" dirty="0" smtClean="0"/>
          </a:p>
          <a:p>
            <a:pPr lvl="2"/>
            <a:r>
              <a:rPr lang="ja-JP" altLang="en-US" dirty="0" smtClean="0"/>
              <a:t>どのサブシステムが発展しているかを明らかに</a:t>
            </a:r>
            <a:endParaRPr lang="en-US" altLang="ja-JP" dirty="0" smtClean="0"/>
          </a:p>
          <a:p>
            <a:pPr lvl="2"/>
            <a:endParaRPr kumimoji="1" lang="en-US" altLang="ja-JP" sz="1400" dirty="0" smtClean="0"/>
          </a:p>
          <a:p>
            <a:pPr lvl="1"/>
            <a:r>
              <a:rPr lang="en-US" altLang="ja-JP" dirty="0" smtClean="0"/>
              <a:t>Thomas le al.</a:t>
            </a:r>
          </a:p>
          <a:p>
            <a:pPr lvl="2"/>
            <a:r>
              <a:rPr lang="ja-JP" altLang="en-US" dirty="0" smtClean="0"/>
              <a:t>ソースコードの変更履歴に対して</a:t>
            </a:r>
            <a:r>
              <a:rPr lang="en-US" altLang="ja-JP" dirty="0" smtClean="0"/>
              <a:t>LDA</a:t>
            </a:r>
            <a:r>
              <a:rPr lang="ja-JP" altLang="en-US" dirty="0" smtClean="0"/>
              <a:t>を適用</a:t>
            </a:r>
            <a:endParaRPr lang="en-US" altLang="ja-JP" dirty="0"/>
          </a:p>
          <a:p>
            <a:pPr lvl="2"/>
            <a:r>
              <a:rPr lang="ja-JP" altLang="en-US" dirty="0" smtClean="0"/>
              <a:t>これまでどんな機能が開発されてきたかを特定</a:t>
            </a:r>
            <a:endParaRPr lang="en-US" altLang="ja-JP" dirty="0" smtClean="0"/>
          </a:p>
          <a:p>
            <a:pPr lvl="2"/>
            <a:endParaRPr lang="en-US" altLang="ja-JP" dirty="0"/>
          </a:p>
          <a:p>
            <a:pPr marL="914400" lvl="2" indent="0">
              <a:buNone/>
            </a:pPr>
            <a:endParaRPr kumimoji="1" lang="ja-JP" altLang="en-US" dirty="0"/>
          </a:p>
        </p:txBody>
      </p:sp>
      <p:sp>
        <p:nvSpPr>
          <p:cNvPr id="3" name="日付プレースホルダー 2"/>
          <p:cNvSpPr>
            <a:spLocks noGrp="1"/>
          </p:cNvSpPr>
          <p:nvPr>
            <p:ph type="dt" sz="half" idx="10"/>
          </p:nvPr>
        </p:nvSpPr>
        <p:spPr/>
        <p:txBody>
          <a:bodyPr/>
          <a:lstStyle/>
          <a:p>
            <a:fld id="{9DF74ECE-E891-485A-AEA5-123E3B215B5D}" type="datetime1">
              <a:rPr lang="ja-JP" altLang="en-US" smtClean="0"/>
              <a:t>2015/4/28</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2</a:t>
            </a:fld>
            <a:endParaRPr lang="ja-JP" altLang="en-US" dirty="0"/>
          </a:p>
        </p:txBody>
      </p:sp>
      <p:sp>
        <p:nvSpPr>
          <p:cNvPr id="5" name="タイトル 4"/>
          <p:cNvSpPr>
            <a:spLocks noGrp="1"/>
          </p:cNvSpPr>
          <p:nvPr>
            <p:ph type="title"/>
          </p:nvPr>
        </p:nvSpPr>
        <p:spPr/>
        <p:txBody>
          <a:bodyPr>
            <a:noAutofit/>
          </a:bodyPr>
          <a:lstStyle/>
          <a:p>
            <a:r>
              <a:rPr lang="ja-JP" altLang="en-US" dirty="0" smtClean="0"/>
              <a:t>ＯＳＳの</a:t>
            </a:r>
            <a:r>
              <a:rPr lang="ja-JP" altLang="en-US" dirty="0" smtClean="0"/>
              <a:t>進化に関する研究</a:t>
            </a:r>
            <a:r>
              <a:rPr lang="en-US" altLang="ja-JP" sz="3200" dirty="0" smtClean="0"/>
              <a:t>(</a:t>
            </a:r>
            <a:r>
              <a:rPr lang="en-US" altLang="ja-JP" sz="3200" dirty="0" smtClean="0"/>
              <a:t>1/2)</a:t>
            </a:r>
            <a:endParaRPr kumimoji="1" lang="ja-JP" altLang="en-US" dirty="0"/>
          </a:p>
        </p:txBody>
      </p:sp>
    </p:spTree>
    <p:extLst>
      <p:ext uri="{BB962C8B-B14F-4D97-AF65-F5344CB8AC3E}">
        <p14:creationId xmlns:p14="http://schemas.microsoft.com/office/powerpoint/2010/main" val="2621108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normAutofit/>
          </a:bodyPr>
          <a:lstStyle/>
          <a:p>
            <a:r>
              <a:rPr lang="ja-JP" altLang="en-US" dirty="0"/>
              <a:t>コミュニティ</a:t>
            </a:r>
            <a:r>
              <a:rPr lang="ja-JP" altLang="en-US" dirty="0" smtClean="0"/>
              <a:t>の進化に関する研究</a:t>
            </a:r>
            <a:endParaRPr lang="en-US" altLang="ja-JP" dirty="0" smtClean="0"/>
          </a:p>
          <a:p>
            <a:pPr lvl="1"/>
            <a:r>
              <a:rPr lang="en-US" altLang="ja-JP" dirty="0" smtClean="0"/>
              <a:t>Bird le al.</a:t>
            </a:r>
          </a:p>
          <a:p>
            <a:pPr lvl="2"/>
            <a:r>
              <a:rPr lang="ja-JP" altLang="en-US" dirty="0" smtClean="0"/>
              <a:t>開発者に対して生存分析</a:t>
            </a:r>
            <a:endParaRPr lang="en-US" altLang="ja-JP" dirty="0" smtClean="0"/>
          </a:p>
          <a:p>
            <a:pPr lvl="2"/>
            <a:r>
              <a:rPr lang="ja-JP" altLang="en-US" dirty="0" smtClean="0"/>
              <a:t>プロジェクトを脱退するまでのモデルを構築</a:t>
            </a:r>
            <a:endParaRPr lang="en-US" altLang="ja-JP" dirty="0" smtClean="0"/>
          </a:p>
          <a:p>
            <a:pPr lvl="2"/>
            <a:endParaRPr kumimoji="1" lang="en-US" altLang="ja-JP" sz="1400" dirty="0" smtClean="0"/>
          </a:p>
          <a:p>
            <a:pPr lvl="1"/>
            <a:r>
              <a:rPr lang="en-US" altLang="ja-JP" dirty="0" smtClean="0"/>
              <a:t>Kamei le al.</a:t>
            </a:r>
          </a:p>
          <a:p>
            <a:pPr lvl="2"/>
            <a:r>
              <a:rPr lang="ja-JP" altLang="en-US" dirty="0" smtClean="0"/>
              <a:t>コミュニティの組織構造をネットワーク分析</a:t>
            </a:r>
            <a:endParaRPr lang="en-US" altLang="ja-JP" dirty="0" smtClean="0"/>
          </a:p>
          <a:p>
            <a:pPr lvl="2"/>
            <a:r>
              <a:rPr lang="ja-JP" altLang="en-US" dirty="0" smtClean="0"/>
              <a:t>コミュニティの失敗要因を明らかに</a:t>
            </a:r>
            <a:endParaRPr lang="en-US" altLang="ja-JP" dirty="0" smtClean="0"/>
          </a:p>
          <a:p>
            <a:pPr lvl="3"/>
            <a:endParaRPr lang="en-US" altLang="ja-JP" dirty="0"/>
          </a:p>
        </p:txBody>
      </p:sp>
      <p:sp>
        <p:nvSpPr>
          <p:cNvPr id="3" name="日付プレースホルダー 2"/>
          <p:cNvSpPr>
            <a:spLocks noGrp="1"/>
          </p:cNvSpPr>
          <p:nvPr>
            <p:ph type="dt" sz="half" idx="10"/>
          </p:nvPr>
        </p:nvSpPr>
        <p:spPr/>
        <p:txBody>
          <a:bodyPr/>
          <a:lstStyle/>
          <a:p>
            <a:fld id="{782ADC5B-60E3-44C6-9AB5-807C4E936C1F}" type="datetime1">
              <a:rPr lang="ja-JP" altLang="en-US" smtClean="0"/>
              <a:t>2015/4/28</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3</a:t>
            </a:fld>
            <a:endParaRPr lang="ja-JP" altLang="en-US" dirty="0"/>
          </a:p>
        </p:txBody>
      </p:sp>
      <p:sp>
        <p:nvSpPr>
          <p:cNvPr id="5" name="タイトル 4"/>
          <p:cNvSpPr>
            <a:spLocks noGrp="1"/>
          </p:cNvSpPr>
          <p:nvPr>
            <p:ph type="title"/>
          </p:nvPr>
        </p:nvSpPr>
        <p:spPr/>
        <p:txBody>
          <a:bodyPr>
            <a:normAutofit/>
          </a:bodyPr>
          <a:lstStyle/>
          <a:p>
            <a:r>
              <a:rPr lang="ja-JP" altLang="en-US" dirty="0" smtClean="0"/>
              <a:t>ＯＳＳの</a:t>
            </a:r>
            <a:r>
              <a:rPr lang="ja-JP" altLang="en-US" dirty="0" smtClean="0"/>
              <a:t>進化に関する研究</a:t>
            </a:r>
            <a:r>
              <a:rPr lang="en-US" altLang="ja-JP" sz="3200" dirty="0" smtClean="0">
                <a:solidFill>
                  <a:prstClr val="black"/>
                </a:solidFill>
              </a:rPr>
              <a:t>(</a:t>
            </a:r>
            <a:r>
              <a:rPr lang="en-US" altLang="ja-JP" sz="3200" dirty="0">
                <a:solidFill>
                  <a:prstClr val="black"/>
                </a:solidFill>
              </a:rPr>
              <a:t>2</a:t>
            </a:r>
            <a:r>
              <a:rPr lang="en-US" altLang="ja-JP" sz="3200" dirty="0" smtClean="0">
                <a:solidFill>
                  <a:prstClr val="black"/>
                </a:solidFill>
              </a:rPr>
              <a:t>/2)</a:t>
            </a:r>
            <a:endParaRPr kumimoji="1" lang="ja-JP" altLang="en-US" dirty="0"/>
          </a:p>
        </p:txBody>
      </p:sp>
    </p:spTree>
    <p:extLst>
      <p:ext uri="{BB962C8B-B14F-4D97-AF65-F5344CB8AC3E}">
        <p14:creationId xmlns:p14="http://schemas.microsoft.com/office/powerpoint/2010/main" val="27909604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ja-JP" altLang="en-US" dirty="0"/>
              <a:t>システムの進化とは</a:t>
            </a:r>
            <a:r>
              <a:rPr lang="ja-JP" altLang="en-US" dirty="0" smtClean="0"/>
              <a:t>？</a:t>
            </a:r>
            <a:endParaRPr lang="en-US" altLang="ja-JP" dirty="0" smtClean="0"/>
          </a:p>
          <a:p>
            <a:pPr lvl="1"/>
            <a:r>
              <a:rPr lang="ja-JP" altLang="en-US" dirty="0" smtClean="0"/>
              <a:t>ソースコードの規模が変化する</a:t>
            </a:r>
            <a:endParaRPr lang="en-US" altLang="ja-JP" dirty="0" smtClean="0"/>
          </a:p>
          <a:p>
            <a:pPr lvl="1"/>
            <a:r>
              <a:rPr kumimoji="1" lang="ja-JP" altLang="en-US" dirty="0" smtClean="0"/>
              <a:t>ソースコードの複雑度が変化する</a:t>
            </a:r>
            <a:endParaRPr kumimoji="1" lang="en-US" altLang="ja-JP" dirty="0" smtClean="0"/>
          </a:p>
          <a:p>
            <a:pPr lvl="1"/>
            <a:r>
              <a:rPr kumimoji="1" lang="ja-JP" altLang="en-US" dirty="0" smtClean="0"/>
              <a:t>不具合数が変化する</a:t>
            </a:r>
            <a:endParaRPr kumimoji="1" lang="en-US" altLang="ja-JP" dirty="0" smtClean="0"/>
          </a:p>
          <a:p>
            <a:pPr lvl="3"/>
            <a:endParaRPr kumimoji="1" lang="en-US" altLang="ja-JP" dirty="0" smtClean="0"/>
          </a:p>
          <a:p>
            <a:r>
              <a:rPr lang="ja-JP" altLang="en-US" dirty="0"/>
              <a:t>コミュニティの進化とは</a:t>
            </a:r>
            <a:r>
              <a:rPr lang="ja-JP" altLang="en-US" dirty="0" smtClean="0"/>
              <a:t>？</a:t>
            </a:r>
            <a:endParaRPr lang="en-US" altLang="ja-JP" dirty="0" smtClean="0"/>
          </a:p>
          <a:p>
            <a:pPr lvl="1"/>
            <a:r>
              <a:rPr lang="ja-JP" altLang="en-US" dirty="0" smtClean="0"/>
              <a:t>組織の規模が変化する</a:t>
            </a:r>
            <a:endParaRPr lang="en-US" altLang="ja-JP" dirty="0" smtClean="0"/>
          </a:p>
          <a:p>
            <a:pPr lvl="1"/>
            <a:r>
              <a:rPr lang="ja-JP" altLang="en-US" dirty="0" smtClean="0"/>
              <a:t>組織</a:t>
            </a:r>
            <a:r>
              <a:rPr lang="ja-JP" altLang="en-US" dirty="0"/>
              <a:t>構造が変化する</a:t>
            </a:r>
            <a:endParaRPr lang="en-US" altLang="ja-JP" dirty="0"/>
          </a:p>
          <a:p>
            <a:pPr lvl="1"/>
            <a:r>
              <a:rPr lang="ja-JP" altLang="en-US" dirty="0"/>
              <a:t>組織の活動量が変化する</a:t>
            </a:r>
            <a:endParaRPr lang="en-US" altLang="ja-JP" dirty="0"/>
          </a:p>
          <a:p>
            <a:pPr lvl="1"/>
            <a:endParaRPr kumimoji="1" lang="ja-JP" altLang="en-US" dirty="0"/>
          </a:p>
        </p:txBody>
      </p:sp>
      <p:sp>
        <p:nvSpPr>
          <p:cNvPr id="3" name="日付プレースホルダー 2"/>
          <p:cNvSpPr>
            <a:spLocks noGrp="1"/>
          </p:cNvSpPr>
          <p:nvPr>
            <p:ph type="dt" sz="half" idx="10"/>
          </p:nvPr>
        </p:nvSpPr>
        <p:spPr/>
        <p:txBody>
          <a:bodyPr/>
          <a:lstStyle/>
          <a:p>
            <a:fld id="{78137187-A0AF-43E4-9F81-B07BE6871D03}" type="datetime1">
              <a:rPr lang="ja-JP" altLang="en-US" smtClean="0"/>
              <a:t>2015/4/28</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4</a:t>
            </a:fld>
            <a:endParaRPr lang="ja-JP" altLang="en-US" dirty="0"/>
          </a:p>
        </p:txBody>
      </p:sp>
      <p:sp>
        <p:nvSpPr>
          <p:cNvPr id="5" name="タイトル 4"/>
          <p:cNvSpPr>
            <a:spLocks noGrp="1"/>
          </p:cNvSpPr>
          <p:nvPr>
            <p:ph type="title"/>
          </p:nvPr>
        </p:nvSpPr>
        <p:spPr/>
        <p:txBody>
          <a:bodyPr/>
          <a:lstStyle/>
          <a:p>
            <a:r>
              <a:rPr kumimoji="1" lang="ja-JP" altLang="en-US" dirty="0" smtClean="0"/>
              <a:t>各系統の進化</a:t>
            </a:r>
            <a:endParaRPr kumimoji="1" lang="ja-JP" altLang="en-US" dirty="0"/>
          </a:p>
        </p:txBody>
      </p:sp>
    </p:spTree>
    <p:extLst>
      <p:ext uri="{BB962C8B-B14F-4D97-AF65-F5344CB8AC3E}">
        <p14:creationId xmlns:p14="http://schemas.microsoft.com/office/powerpoint/2010/main" val="3698976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556792"/>
            <a:ext cx="4125144" cy="4824536"/>
          </a:xfrm>
        </p:spPr>
        <p:txBody>
          <a:bodyPr/>
          <a:lstStyle/>
          <a:p>
            <a:r>
              <a:rPr kumimoji="1" lang="ja-JP" altLang="en-US" dirty="0" smtClean="0"/>
              <a:t>ソースコードの規模</a:t>
            </a:r>
            <a:endParaRPr kumimoji="1" lang="en-US" altLang="ja-JP" dirty="0" smtClean="0"/>
          </a:p>
          <a:p>
            <a:endParaRPr lang="en-US" altLang="ja-JP" dirty="0"/>
          </a:p>
          <a:p>
            <a:endParaRPr kumimoji="1" lang="en-US" altLang="ja-JP" dirty="0" smtClean="0"/>
          </a:p>
          <a:p>
            <a:endParaRPr lang="en-US" altLang="ja-JP" dirty="0" smtClean="0"/>
          </a:p>
          <a:p>
            <a:r>
              <a:rPr lang="ja-JP" altLang="en-US" dirty="0" smtClean="0"/>
              <a:t>ソースコードの複雑度</a:t>
            </a:r>
            <a:endParaRPr lang="en-US" altLang="ja-JP" dirty="0"/>
          </a:p>
          <a:p>
            <a:endParaRPr kumimoji="1" lang="ja-JP" altLang="en-US" dirty="0"/>
          </a:p>
        </p:txBody>
      </p:sp>
      <p:sp>
        <p:nvSpPr>
          <p:cNvPr id="3" name="日付プレースホルダー 2"/>
          <p:cNvSpPr>
            <a:spLocks noGrp="1"/>
          </p:cNvSpPr>
          <p:nvPr>
            <p:ph type="dt" sz="half" idx="10"/>
          </p:nvPr>
        </p:nvSpPr>
        <p:spPr/>
        <p:txBody>
          <a:bodyPr/>
          <a:lstStyle/>
          <a:p>
            <a:fld id="{918056A0-416E-47F5-81E4-4882EFAEB3CD}" type="datetime1">
              <a:rPr lang="ja-JP" altLang="en-US" smtClean="0"/>
              <a:t>2015/4/28</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5</a:t>
            </a:fld>
            <a:endParaRPr lang="ja-JP" altLang="en-US" dirty="0"/>
          </a:p>
        </p:txBody>
      </p:sp>
      <p:sp>
        <p:nvSpPr>
          <p:cNvPr id="5" name="タイトル 4"/>
          <p:cNvSpPr>
            <a:spLocks noGrp="1"/>
          </p:cNvSpPr>
          <p:nvPr>
            <p:ph type="title"/>
          </p:nvPr>
        </p:nvSpPr>
        <p:spPr/>
        <p:txBody>
          <a:bodyPr>
            <a:normAutofit/>
          </a:bodyPr>
          <a:lstStyle/>
          <a:p>
            <a:r>
              <a:rPr kumimoji="1" lang="ja-JP" altLang="en-US" dirty="0" smtClean="0"/>
              <a:t>システムとコミュニティの共進化とは？</a:t>
            </a:r>
            <a:endParaRPr kumimoji="1" lang="ja-JP" altLang="en-US" dirty="0"/>
          </a:p>
        </p:txBody>
      </p:sp>
      <p:sp>
        <p:nvSpPr>
          <p:cNvPr id="6" name="コンテンツ プレースホルダー 1"/>
          <p:cNvSpPr txBox="1">
            <a:spLocks/>
          </p:cNvSpPr>
          <p:nvPr/>
        </p:nvSpPr>
        <p:spPr>
          <a:xfrm>
            <a:off x="4582344" y="1556792"/>
            <a:ext cx="4114800" cy="48245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ｺﾞｼｯｸM" panose="020B0600000000000000" pitchFamily="50" charset="-128"/>
                <a:ea typeface="HGPｺﾞｼｯｸM" panose="020B0600000000000000"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ｺﾞｼｯｸM" panose="020B0600000000000000" pitchFamily="50" charset="-128"/>
                <a:ea typeface="HGPｺﾞｼｯｸM" panose="020B0600000000000000"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800" kern="1200">
                <a:solidFill>
                  <a:schemeClr val="tx1"/>
                </a:solidFill>
                <a:latin typeface="HGPｺﾞｼｯｸM" panose="020B0600000000000000" pitchFamily="50" charset="-128"/>
                <a:ea typeface="HGPｺﾞｼｯｸM" panose="020B0600000000000000"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ｺﾞｼｯｸM" panose="020B0600000000000000" pitchFamily="50" charset="-128"/>
                <a:ea typeface="HGPｺﾞｼｯｸM" panose="020B0600000000000000"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ｺﾞｼｯｸM" panose="020B0600000000000000" pitchFamily="50" charset="-128"/>
                <a:ea typeface="HGPｺﾞｼｯｸM" panose="020B0600000000000000"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endParaRPr lang="en-US" altLang="ja-JP" dirty="0" smtClean="0"/>
          </a:p>
          <a:p>
            <a:endParaRPr lang="en-US" altLang="ja-JP" dirty="0" smtClean="0"/>
          </a:p>
          <a:p>
            <a:r>
              <a:rPr lang="ja-JP" altLang="en-US" dirty="0" smtClean="0"/>
              <a:t>コミュニティの活動量</a:t>
            </a:r>
            <a:endParaRPr lang="en-US" altLang="ja-JP" dirty="0" smtClean="0"/>
          </a:p>
          <a:p>
            <a:endParaRPr lang="en-US" altLang="ja-JP" dirty="0"/>
          </a:p>
          <a:p>
            <a:endParaRPr lang="en-US" altLang="ja-JP" dirty="0" smtClean="0"/>
          </a:p>
          <a:p>
            <a:endParaRPr lang="en-US" altLang="ja-JP" dirty="0"/>
          </a:p>
          <a:p>
            <a:r>
              <a:rPr lang="ja-JP" altLang="en-US" dirty="0" smtClean="0"/>
              <a:t>コミュニティの構造</a:t>
            </a:r>
            <a:endParaRPr lang="ja-JP" altLang="en-US" dirty="0"/>
          </a:p>
        </p:txBody>
      </p:sp>
      <p:sp>
        <p:nvSpPr>
          <p:cNvPr id="7" name="右矢印 6"/>
          <p:cNvSpPr/>
          <p:nvPr/>
        </p:nvSpPr>
        <p:spPr>
          <a:xfrm rot="1705312">
            <a:off x="4016348" y="2325624"/>
            <a:ext cx="746331" cy="295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右矢印 7"/>
          <p:cNvSpPr/>
          <p:nvPr/>
        </p:nvSpPr>
        <p:spPr>
          <a:xfrm rot="1705312">
            <a:off x="4016348" y="4740931"/>
            <a:ext cx="746331" cy="295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右矢印 8"/>
          <p:cNvSpPr/>
          <p:nvPr/>
        </p:nvSpPr>
        <p:spPr>
          <a:xfrm rot="8919440">
            <a:off x="4021281" y="3465011"/>
            <a:ext cx="746331" cy="295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753792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目的</a:t>
            </a:r>
            <a:endParaRPr kumimoji="1" lang="en-US" altLang="ja-JP" dirty="0" smtClean="0"/>
          </a:p>
          <a:p>
            <a:pPr lvl="1"/>
            <a:r>
              <a:rPr kumimoji="1" lang="en-US" altLang="ja-JP" dirty="0" smtClean="0"/>
              <a:t>OSS</a:t>
            </a:r>
            <a:r>
              <a:rPr kumimoji="1" lang="ja-JP" altLang="en-US" dirty="0" smtClean="0"/>
              <a:t>システムとコミュニティの共進化を理解する（実証する）</a:t>
            </a:r>
            <a:endParaRPr kumimoji="1" lang="en-US" altLang="ja-JP" dirty="0" smtClean="0"/>
          </a:p>
          <a:p>
            <a:pPr lvl="1"/>
            <a:endParaRPr lang="en-US" altLang="ja-JP" dirty="0"/>
          </a:p>
          <a:p>
            <a:r>
              <a:rPr kumimoji="1" lang="ja-JP" altLang="en-US" dirty="0" smtClean="0"/>
              <a:t>アプローチ</a:t>
            </a:r>
            <a:endParaRPr kumimoji="1" lang="en-US" altLang="ja-JP" dirty="0" smtClean="0"/>
          </a:p>
          <a:p>
            <a:pPr lvl="1"/>
            <a:r>
              <a:rPr lang="ja-JP" altLang="en-US" dirty="0" smtClean="0"/>
              <a:t>システムとコミュニティの進化を定量的に示し，</a:t>
            </a:r>
            <a:r>
              <a:rPr lang="en-US" altLang="ja-JP" dirty="0" smtClean="0"/>
              <a:t/>
            </a:r>
            <a:br>
              <a:rPr lang="en-US" altLang="ja-JP" dirty="0" smtClean="0"/>
            </a:br>
            <a:r>
              <a:rPr lang="ja-JP" altLang="en-US" dirty="0" smtClean="0"/>
              <a:t>メトリクス間の関係を分析し，因果関係を明らかにする</a:t>
            </a:r>
            <a:endParaRPr kumimoji="1" lang="en-US" altLang="ja-JP" dirty="0" smtClean="0"/>
          </a:p>
          <a:p>
            <a:pPr lvl="1"/>
            <a:endParaRPr lang="en-US" altLang="ja-JP" dirty="0"/>
          </a:p>
          <a:p>
            <a:pPr lvl="1"/>
            <a:endParaRPr kumimoji="1" lang="ja-JP" altLang="en-US" dirty="0"/>
          </a:p>
        </p:txBody>
      </p:sp>
      <p:sp>
        <p:nvSpPr>
          <p:cNvPr id="4" name="日付プレースホルダー 3"/>
          <p:cNvSpPr>
            <a:spLocks noGrp="1"/>
          </p:cNvSpPr>
          <p:nvPr>
            <p:ph type="dt" sz="half" idx="10"/>
          </p:nvPr>
        </p:nvSpPr>
        <p:spPr/>
        <p:txBody>
          <a:bodyPr/>
          <a:lstStyle/>
          <a:p>
            <a:fld id="{2871EB25-95CF-4645-B747-EA50B4F8DEA1}"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190F4C74-BE34-4ACE-AFB0-E8EC10834340}" type="slidenum">
              <a:rPr kumimoji="1" lang="ja-JP" altLang="en-US" smtClean="0"/>
              <a:t>6</a:t>
            </a:fld>
            <a:endParaRPr kumimoji="1" lang="ja-JP" altLang="en-US"/>
          </a:p>
        </p:txBody>
      </p:sp>
    </p:spTree>
    <p:extLst>
      <p:ext uri="{BB962C8B-B14F-4D97-AF65-F5344CB8AC3E}">
        <p14:creationId xmlns:p14="http://schemas.microsoft.com/office/powerpoint/2010/main" val="1099141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ja-JP" altLang="en-US" dirty="0"/>
              <a:t>ソースコードの</a:t>
            </a:r>
            <a:r>
              <a:rPr lang="ja-JP" altLang="en-US" dirty="0" smtClean="0"/>
              <a:t>規模</a:t>
            </a:r>
            <a:endParaRPr lang="en-US" altLang="ja-JP" dirty="0" smtClean="0"/>
          </a:p>
          <a:p>
            <a:pPr lvl="1"/>
            <a:r>
              <a:rPr lang="en-US" altLang="ja-JP" dirty="0" smtClean="0"/>
              <a:t>LOC</a:t>
            </a:r>
            <a:r>
              <a:rPr lang="ja-JP" altLang="en-US" dirty="0" err="1" smtClean="0"/>
              <a:t>，</a:t>
            </a:r>
            <a:r>
              <a:rPr lang="ja-JP" altLang="en-US" dirty="0" smtClean="0"/>
              <a:t>クラス数，ファイル数</a:t>
            </a:r>
            <a:endParaRPr lang="en-US" altLang="ja-JP" dirty="0" smtClean="0"/>
          </a:p>
          <a:p>
            <a:pPr lvl="6"/>
            <a:endParaRPr lang="ja-JP" altLang="en-US" dirty="0"/>
          </a:p>
          <a:p>
            <a:r>
              <a:rPr lang="ja-JP" altLang="en-US" dirty="0"/>
              <a:t>ソースコードの</a:t>
            </a:r>
            <a:r>
              <a:rPr lang="ja-JP" altLang="en-US" dirty="0" smtClean="0"/>
              <a:t>複雑度</a:t>
            </a:r>
            <a:endParaRPr lang="en-US" altLang="ja-JP" dirty="0" smtClean="0"/>
          </a:p>
          <a:p>
            <a:pPr lvl="1"/>
            <a:r>
              <a:rPr lang="en-US" altLang="ja-JP" dirty="0" err="1" smtClean="0"/>
              <a:t>Cyclomatic</a:t>
            </a:r>
            <a:r>
              <a:rPr lang="ja-JP" altLang="en-US" dirty="0" smtClean="0"/>
              <a:t>複雑度，ネストの数</a:t>
            </a:r>
            <a:endParaRPr lang="en-US" altLang="ja-JP" dirty="0" smtClean="0"/>
          </a:p>
          <a:p>
            <a:pPr lvl="8"/>
            <a:endParaRPr lang="ja-JP" altLang="en-US" dirty="0" smtClean="0"/>
          </a:p>
          <a:p>
            <a:r>
              <a:rPr lang="ja-JP" altLang="en-US" dirty="0" smtClean="0"/>
              <a:t>不具合修正</a:t>
            </a:r>
            <a:endParaRPr lang="en-US" altLang="ja-JP" dirty="0" smtClean="0"/>
          </a:p>
          <a:p>
            <a:pPr lvl="1"/>
            <a:r>
              <a:rPr lang="ja-JP" altLang="en-US" dirty="0" smtClean="0"/>
              <a:t>修正箇所の複雑度，修正ファイル数，修正行数</a:t>
            </a:r>
          </a:p>
        </p:txBody>
      </p:sp>
      <p:sp>
        <p:nvSpPr>
          <p:cNvPr id="3" name="日付プレースホルダー 2"/>
          <p:cNvSpPr>
            <a:spLocks noGrp="1"/>
          </p:cNvSpPr>
          <p:nvPr>
            <p:ph type="dt" sz="half" idx="10"/>
          </p:nvPr>
        </p:nvSpPr>
        <p:spPr/>
        <p:txBody>
          <a:bodyPr/>
          <a:lstStyle/>
          <a:p>
            <a:fld id="{4A819F64-D80E-42DA-ADAC-5501ED4E257F}" type="datetime1">
              <a:rPr lang="ja-JP" altLang="en-US" smtClean="0"/>
              <a:t>2015/4/28</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7</a:t>
            </a:fld>
            <a:endParaRPr lang="ja-JP" altLang="en-US" dirty="0"/>
          </a:p>
        </p:txBody>
      </p:sp>
      <p:sp>
        <p:nvSpPr>
          <p:cNvPr id="5" name="タイトル 4"/>
          <p:cNvSpPr>
            <a:spLocks noGrp="1"/>
          </p:cNvSpPr>
          <p:nvPr>
            <p:ph type="title"/>
          </p:nvPr>
        </p:nvSpPr>
        <p:spPr/>
        <p:txBody>
          <a:bodyPr/>
          <a:lstStyle/>
          <a:p>
            <a:r>
              <a:rPr kumimoji="1" lang="ja-JP" altLang="en-US" dirty="0" smtClean="0"/>
              <a:t>用いるメトリクス（システム）</a:t>
            </a:r>
            <a:endParaRPr kumimoji="1" lang="ja-JP" altLang="en-US" dirty="0"/>
          </a:p>
        </p:txBody>
      </p:sp>
    </p:spTree>
    <p:extLst>
      <p:ext uri="{BB962C8B-B14F-4D97-AF65-F5344CB8AC3E}">
        <p14:creationId xmlns:p14="http://schemas.microsoft.com/office/powerpoint/2010/main" val="2413770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noAutofit/>
          </a:bodyPr>
          <a:lstStyle/>
          <a:p>
            <a:r>
              <a:rPr lang="ja-JP" altLang="en-US" dirty="0"/>
              <a:t>組織の</a:t>
            </a:r>
            <a:r>
              <a:rPr lang="ja-JP" altLang="en-US" dirty="0" smtClean="0"/>
              <a:t>規模</a:t>
            </a:r>
            <a:endParaRPr lang="en-US" altLang="ja-JP" dirty="0" smtClean="0"/>
          </a:p>
          <a:p>
            <a:pPr lvl="1"/>
            <a:r>
              <a:rPr lang="ja-JP" altLang="en-US" dirty="0" smtClean="0"/>
              <a:t>不具合修正開発者数</a:t>
            </a:r>
            <a:r>
              <a:rPr lang="ja-JP" altLang="en-US" dirty="0" smtClean="0"/>
              <a:t>，</a:t>
            </a:r>
            <a:r>
              <a:rPr lang="ja-JP" altLang="en-US" dirty="0" smtClean="0"/>
              <a:t>不具合報告開発者数</a:t>
            </a:r>
            <a:r>
              <a:rPr lang="ja-JP" altLang="en-US" dirty="0" smtClean="0"/>
              <a:t>，コメントをした</a:t>
            </a:r>
            <a:r>
              <a:rPr lang="ja-JP" altLang="en-US" dirty="0" smtClean="0"/>
              <a:t>開発者数，議論をした開発者数</a:t>
            </a:r>
            <a:endParaRPr lang="en-US" altLang="ja-JP" dirty="0" smtClean="0"/>
          </a:p>
          <a:p>
            <a:pPr lvl="8"/>
            <a:endParaRPr lang="en-US" altLang="ja-JP" dirty="0" smtClean="0"/>
          </a:p>
          <a:p>
            <a:r>
              <a:rPr lang="ja-JP" altLang="en-US" dirty="0" smtClean="0"/>
              <a:t>組織構造</a:t>
            </a:r>
            <a:endParaRPr lang="en-US" altLang="ja-JP" dirty="0" smtClean="0"/>
          </a:p>
          <a:p>
            <a:pPr lvl="1"/>
            <a:r>
              <a:rPr lang="ja-JP" altLang="en-US" dirty="0" smtClean="0"/>
              <a:t>中心性，</a:t>
            </a:r>
            <a:r>
              <a:rPr lang="ja-JP" altLang="en-US" dirty="0" smtClean="0"/>
              <a:t>密度（それぞれ</a:t>
            </a:r>
            <a:r>
              <a:rPr lang="ja-JP" altLang="en-US" dirty="0" smtClean="0"/>
              <a:t>のデータソースで</a:t>
            </a:r>
            <a:r>
              <a:rPr lang="ja-JP" altLang="en-US" dirty="0" smtClean="0"/>
              <a:t>）</a:t>
            </a:r>
            <a:endParaRPr lang="en-US" altLang="ja-JP" dirty="0" smtClean="0"/>
          </a:p>
          <a:p>
            <a:pPr lvl="7"/>
            <a:endParaRPr lang="ja-JP" altLang="en-US" dirty="0"/>
          </a:p>
          <a:p>
            <a:r>
              <a:rPr lang="ja-JP" altLang="en-US" dirty="0"/>
              <a:t>組織の</a:t>
            </a:r>
            <a:r>
              <a:rPr lang="ja-JP" altLang="en-US" dirty="0" smtClean="0"/>
              <a:t>活動量</a:t>
            </a:r>
            <a:endParaRPr lang="en-US" altLang="ja-JP" dirty="0" smtClean="0"/>
          </a:p>
          <a:p>
            <a:pPr lvl="1"/>
            <a:r>
              <a:rPr lang="ja-JP" altLang="en-US" dirty="0" smtClean="0"/>
              <a:t>コミットした回数，</a:t>
            </a:r>
            <a:r>
              <a:rPr lang="ja-JP" altLang="en-US" dirty="0"/>
              <a:t>報告された不具合数，修正した</a:t>
            </a:r>
            <a:r>
              <a:rPr lang="ja-JP" altLang="en-US" dirty="0" smtClean="0"/>
              <a:t>不具合数，議論の回数</a:t>
            </a:r>
            <a:endParaRPr lang="ja-JP" altLang="en-US" dirty="0"/>
          </a:p>
        </p:txBody>
      </p:sp>
      <p:sp>
        <p:nvSpPr>
          <p:cNvPr id="3" name="日付プレースホルダー 2"/>
          <p:cNvSpPr>
            <a:spLocks noGrp="1"/>
          </p:cNvSpPr>
          <p:nvPr>
            <p:ph type="dt" sz="half" idx="10"/>
          </p:nvPr>
        </p:nvSpPr>
        <p:spPr/>
        <p:txBody>
          <a:bodyPr/>
          <a:lstStyle/>
          <a:p>
            <a:fld id="{9553BC91-61E7-41BD-9D46-B7266425A855}" type="datetime1">
              <a:rPr lang="ja-JP" altLang="en-US" smtClean="0"/>
              <a:t>2015/4/28</a:t>
            </a:fld>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8</a:t>
            </a:fld>
            <a:endParaRPr lang="ja-JP" altLang="en-US" dirty="0"/>
          </a:p>
        </p:txBody>
      </p:sp>
      <p:sp>
        <p:nvSpPr>
          <p:cNvPr id="5" name="タイトル 4"/>
          <p:cNvSpPr>
            <a:spLocks noGrp="1"/>
          </p:cNvSpPr>
          <p:nvPr>
            <p:ph type="title"/>
          </p:nvPr>
        </p:nvSpPr>
        <p:spPr/>
        <p:txBody>
          <a:bodyPr/>
          <a:lstStyle/>
          <a:p>
            <a:r>
              <a:rPr kumimoji="1" lang="ja-JP" altLang="en-US" dirty="0" smtClean="0"/>
              <a:t>用いるメトリクス（コミュニティ）</a:t>
            </a:r>
            <a:endParaRPr kumimoji="1" lang="ja-JP" altLang="en-US" dirty="0"/>
          </a:p>
        </p:txBody>
      </p:sp>
    </p:spTree>
    <p:extLst>
      <p:ext uri="{BB962C8B-B14F-4D97-AF65-F5344CB8AC3E}">
        <p14:creationId xmlns:p14="http://schemas.microsoft.com/office/powerpoint/2010/main" val="1009524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対象プロジェクト</a:t>
            </a:r>
            <a:endParaRPr kumimoji="1" lang="ja-JP" altLang="en-US" dirty="0"/>
          </a:p>
        </p:txBody>
      </p:sp>
      <p:sp>
        <p:nvSpPr>
          <p:cNvPr id="3" name="コンテンツ プレースホルダー 2"/>
          <p:cNvSpPr>
            <a:spLocks noGrp="1"/>
          </p:cNvSpPr>
          <p:nvPr>
            <p:ph idx="1"/>
          </p:nvPr>
        </p:nvSpPr>
        <p:spPr/>
        <p:txBody>
          <a:bodyPr/>
          <a:lstStyle/>
          <a:p>
            <a:r>
              <a:rPr lang="ja-JP" altLang="en-US" dirty="0"/>
              <a:t>選定要件</a:t>
            </a:r>
            <a:endParaRPr lang="en-US" altLang="ja-JP" dirty="0"/>
          </a:p>
          <a:p>
            <a:pPr lvl="1"/>
            <a:r>
              <a:rPr lang="ja-JP" altLang="en-US" dirty="0"/>
              <a:t>長期間開発・保守がされている</a:t>
            </a:r>
            <a:endParaRPr lang="en-US" altLang="ja-JP" dirty="0"/>
          </a:p>
          <a:p>
            <a:pPr lvl="1"/>
            <a:r>
              <a:rPr lang="ja-JP" altLang="en-US" dirty="0"/>
              <a:t>単一のバージョン管理システムを用いている</a:t>
            </a:r>
            <a:endParaRPr lang="en-US" altLang="ja-JP" dirty="0"/>
          </a:p>
          <a:p>
            <a:pPr lvl="1"/>
            <a:r>
              <a:rPr lang="en-US" altLang="ja-JP" dirty="0"/>
              <a:t>BTS</a:t>
            </a:r>
            <a:r>
              <a:rPr lang="ja-JP" altLang="en-US" dirty="0"/>
              <a:t>のデータにアクセス可能である</a:t>
            </a:r>
            <a:endParaRPr lang="en-US" altLang="ja-JP" dirty="0"/>
          </a:p>
          <a:p>
            <a:pPr lvl="1"/>
            <a:r>
              <a:rPr lang="ja-JP" altLang="en-US" dirty="0"/>
              <a:t>不具合とコミットの情報の</a:t>
            </a:r>
            <a:r>
              <a:rPr lang="ja-JP" altLang="en-US" dirty="0" err="1"/>
              <a:t>ひも</a:t>
            </a:r>
            <a:r>
              <a:rPr lang="ja-JP" altLang="en-US" dirty="0"/>
              <a:t>づけが</a:t>
            </a:r>
            <a:r>
              <a:rPr lang="ja-JP" altLang="en-US" dirty="0" smtClean="0"/>
              <a:t>できる</a:t>
            </a:r>
            <a:endParaRPr lang="en-US" altLang="ja-JP" dirty="0" smtClean="0"/>
          </a:p>
          <a:p>
            <a:pPr lvl="1"/>
            <a:r>
              <a:rPr lang="ja-JP" altLang="en-US" dirty="0" smtClean="0"/>
              <a:t>メーリングリストのアーカイブが手に入る</a:t>
            </a:r>
            <a:endParaRPr lang="ja-JP" altLang="en-US" dirty="0"/>
          </a:p>
          <a:p>
            <a:endParaRPr kumimoji="1" lang="ja-JP" altLang="en-US" dirty="0"/>
          </a:p>
        </p:txBody>
      </p:sp>
      <p:sp>
        <p:nvSpPr>
          <p:cNvPr id="4" name="日付プレースホルダー 3"/>
          <p:cNvSpPr>
            <a:spLocks noGrp="1"/>
          </p:cNvSpPr>
          <p:nvPr>
            <p:ph type="dt" sz="half" idx="10"/>
          </p:nvPr>
        </p:nvSpPr>
        <p:spPr/>
        <p:txBody>
          <a:bodyPr/>
          <a:lstStyle/>
          <a:p>
            <a:fld id="{0943837E-38F7-432C-AE0A-67B2FC3B724F}"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190F4C74-BE34-4ACE-AFB0-E8EC10834340}" type="slidenum">
              <a:rPr kumimoji="1" lang="ja-JP" altLang="en-US" smtClean="0"/>
              <a:t>9</a:t>
            </a:fld>
            <a:endParaRPr kumimoji="1" lang="ja-JP" altLang="en-US"/>
          </a:p>
        </p:txBody>
      </p:sp>
    </p:spTree>
    <p:extLst>
      <p:ext uri="{BB962C8B-B14F-4D97-AF65-F5344CB8AC3E}">
        <p14:creationId xmlns:p14="http://schemas.microsoft.com/office/powerpoint/2010/main" val="2927156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対象プロジェクト</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ASF</a:t>
            </a:r>
            <a:r>
              <a:rPr kumimoji="1" lang="ja-JP" altLang="en-US" dirty="0" smtClean="0"/>
              <a:t>のプロジェクト</a:t>
            </a:r>
            <a:endParaRPr kumimoji="1" lang="en-US" altLang="ja-JP" dirty="0" smtClean="0"/>
          </a:p>
          <a:p>
            <a:pPr lvl="1"/>
            <a:r>
              <a:rPr lang="en-US" altLang="ja-JP" dirty="0" smtClean="0"/>
              <a:t>Apache HTTP Server</a:t>
            </a:r>
          </a:p>
          <a:p>
            <a:pPr lvl="1"/>
            <a:r>
              <a:rPr kumimoji="1" lang="en-US" altLang="ja-JP" dirty="0" smtClean="0"/>
              <a:t>Apache Portable Runtime</a:t>
            </a:r>
          </a:p>
          <a:p>
            <a:pPr lvl="1"/>
            <a:r>
              <a:rPr kumimoji="1" lang="en-US" altLang="ja-JP" dirty="0" smtClean="0"/>
              <a:t>Apache </a:t>
            </a:r>
            <a:r>
              <a:rPr kumimoji="1" lang="en-US" altLang="ja-JP" dirty="0" err="1" smtClean="0"/>
              <a:t>Lucene</a:t>
            </a:r>
            <a:endParaRPr kumimoji="1" lang="en-US" altLang="ja-JP" dirty="0" smtClean="0"/>
          </a:p>
          <a:p>
            <a:pPr lvl="1"/>
            <a:r>
              <a:rPr lang="en-US" altLang="ja-JP" dirty="0" smtClean="0"/>
              <a:t>Apache Tomcat</a:t>
            </a:r>
          </a:p>
          <a:p>
            <a:pPr lvl="1"/>
            <a:r>
              <a:rPr kumimoji="1" lang="en-US" altLang="ja-JP" dirty="0" smtClean="0"/>
              <a:t>Apache Turbine</a:t>
            </a:r>
          </a:p>
          <a:p>
            <a:pPr lvl="1"/>
            <a:r>
              <a:rPr kumimoji="1" lang="en-US" altLang="ja-JP" dirty="0" smtClean="0"/>
              <a:t>Apache </a:t>
            </a:r>
            <a:r>
              <a:rPr kumimoji="1" lang="en-US" altLang="ja-JP" dirty="0" err="1" smtClean="0"/>
              <a:t>OpenEJB</a:t>
            </a:r>
            <a:endParaRPr kumimoji="1" lang="en-US" altLang="ja-JP" dirty="0" smtClean="0"/>
          </a:p>
          <a:p>
            <a:pPr lvl="1"/>
            <a:r>
              <a:rPr kumimoji="1" lang="en-US" altLang="ja-JP" dirty="0" smtClean="0"/>
              <a:t>Apache Geronimo</a:t>
            </a:r>
          </a:p>
          <a:p>
            <a:pPr lvl="1"/>
            <a:r>
              <a:rPr lang="en-US" altLang="ja-JP" dirty="0" smtClean="0"/>
              <a:t>Apache Jackrabbit</a:t>
            </a:r>
          </a:p>
          <a:p>
            <a:pPr lvl="1"/>
            <a:endParaRPr kumimoji="1" lang="ja-JP" altLang="en-US" dirty="0"/>
          </a:p>
        </p:txBody>
      </p:sp>
      <p:sp>
        <p:nvSpPr>
          <p:cNvPr id="4" name="日付プレースホルダー 3"/>
          <p:cNvSpPr>
            <a:spLocks noGrp="1"/>
          </p:cNvSpPr>
          <p:nvPr>
            <p:ph type="dt" sz="half" idx="10"/>
          </p:nvPr>
        </p:nvSpPr>
        <p:spPr/>
        <p:txBody>
          <a:bodyPr/>
          <a:lstStyle/>
          <a:p>
            <a:fld id="{90E2415D-5B46-42DB-8649-35BCCD555CE3}"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190F4C74-BE34-4ACE-AFB0-E8EC10834340}" type="slidenum">
              <a:rPr kumimoji="1" lang="ja-JP" altLang="en-US" smtClean="0"/>
              <a:t>10</a:t>
            </a:fld>
            <a:endParaRPr kumimoji="1" lang="ja-JP" altLang="en-US"/>
          </a:p>
        </p:txBody>
      </p:sp>
    </p:spTree>
    <p:extLst>
      <p:ext uri="{BB962C8B-B14F-4D97-AF65-F5344CB8AC3E}">
        <p14:creationId xmlns:p14="http://schemas.microsoft.com/office/powerpoint/2010/main" val="27569562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Done</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関連研究の調査</a:t>
            </a:r>
            <a:endParaRPr kumimoji="1" lang="en-US" altLang="ja-JP" dirty="0" smtClean="0"/>
          </a:p>
          <a:p>
            <a:pPr lvl="1"/>
            <a:r>
              <a:rPr kumimoji="1" lang="ja-JP" altLang="en-US" dirty="0" smtClean="0"/>
              <a:t>関連</a:t>
            </a:r>
            <a:r>
              <a:rPr lang="ja-JP" altLang="en-US" dirty="0" smtClean="0"/>
              <a:t>研究のまとめ</a:t>
            </a:r>
            <a:endParaRPr lang="en-US" altLang="ja-JP" dirty="0" smtClean="0"/>
          </a:p>
          <a:p>
            <a:pPr lvl="1"/>
            <a:r>
              <a:rPr lang="ja-JP" altLang="en-US" dirty="0" smtClean="0"/>
              <a:t>関連研究の表作成，理解</a:t>
            </a:r>
            <a:endParaRPr lang="en-US" altLang="ja-JP" dirty="0" smtClean="0"/>
          </a:p>
          <a:p>
            <a:pPr lvl="1"/>
            <a:r>
              <a:rPr kumimoji="1" lang="ja-JP" altLang="en-US" dirty="0" smtClean="0"/>
              <a:t>共進化，コミュニティの進化に関する論文読んだ</a:t>
            </a:r>
            <a:endParaRPr kumimoji="1" lang="ja-JP" altLang="en-US" dirty="0"/>
          </a:p>
        </p:txBody>
      </p:sp>
      <p:sp>
        <p:nvSpPr>
          <p:cNvPr id="4" name="日付プレースホルダー 3"/>
          <p:cNvSpPr>
            <a:spLocks noGrp="1"/>
          </p:cNvSpPr>
          <p:nvPr>
            <p:ph type="dt" sz="half" idx="10"/>
          </p:nvPr>
        </p:nvSpPr>
        <p:spPr/>
        <p:txBody>
          <a:bodyPr/>
          <a:lstStyle/>
          <a:p>
            <a:fld id="{90E2415D-5B46-42DB-8649-35BCCD555CE3}"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190F4C74-BE34-4ACE-AFB0-E8EC10834340}" type="slidenum">
              <a:rPr kumimoji="1" lang="ja-JP" altLang="en-US" smtClean="0"/>
              <a:t>11</a:t>
            </a:fld>
            <a:endParaRPr kumimoji="1" lang="ja-JP" altLang="en-US"/>
          </a:p>
        </p:txBody>
      </p:sp>
    </p:spTree>
    <p:extLst>
      <p:ext uri="{BB962C8B-B14F-4D97-AF65-F5344CB8AC3E}">
        <p14:creationId xmlns:p14="http://schemas.microsoft.com/office/powerpoint/2010/main" val="3899255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Doing</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データ収集</a:t>
            </a:r>
            <a:endParaRPr kumimoji="1" lang="en-US" altLang="ja-JP" dirty="0" smtClean="0"/>
          </a:p>
          <a:p>
            <a:pPr lvl="1"/>
            <a:r>
              <a:rPr lang="ja-JP" altLang="en-US" dirty="0" smtClean="0"/>
              <a:t>メーリングリストのアーカイブの取得</a:t>
            </a:r>
            <a:endParaRPr lang="en-US" altLang="ja-JP" dirty="0" smtClean="0"/>
          </a:p>
          <a:p>
            <a:pPr lvl="2"/>
            <a:r>
              <a:rPr kumimoji="1" lang="ja-JP" altLang="en-US" dirty="0" smtClean="0"/>
              <a:t>前回作ったスクリプトの修正中</a:t>
            </a:r>
            <a:endParaRPr kumimoji="1" lang="en-US" altLang="ja-JP" dirty="0" smtClean="0"/>
          </a:p>
          <a:p>
            <a:pPr lvl="8"/>
            <a:endParaRPr lang="en-US" altLang="ja-JP" dirty="0" smtClean="0"/>
          </a:p>
          <a:p>
            <a:pPr lvl="1"/>
            <a:r>
              <a:rPr lang="ja-JP" altLang="en-US" dirty="0" smtClean="0"/>
              <a:t>コードメトリクスの取得</a:t>
            </a:r>
            <a:endParaRPr lang="en-US" altLang="ja-JP" dirty="0" smtClean="0"/>
          </a:p>
          <a:p>
            <a:pPr lvl="2"/>
            <a:r>
              <a:rPr kumimoji="1" lang="en-US" altLang="ja-JP" dirty="0" smtClean="0"/>
              <a:t>Understand</a:t>
            </a:r>
            <a:r>
              <a:rPr lang="ja-JP" altLang="en-US" dirty="0" smtClean="0"/>
              <a:t>スクリプトの</a:t>
            </a:r>
            <a:r>
              <a:rPr lang="en-US" altLang="ja-JP" dirty="0" smtClean="0"/>
              <a:t>SVN</a:t>
            </a:r>
            <a:r>
              <a:rPr lang="ja-JP" altLang="en-US" dirty="0" smtClean="0"/>
              <a:t>対応中</a:t>
            </a:r>
            <a:endParaRPr kumimoji="1" lang="en-US" altLang="ja-JP" dirty="0" smtClean="0"/>
          </a:p>
          <a:p>
            <a:pPr lvl="8"/>
            <a:endParaRPr kumimoji="1" lang="en-US" altLang="ja-JP" dirty="0" smtClean="0"/>
          </a:p>
          <a:p>
            <a:pPr lvl="1"/>
            <a:r>
              <a:rPr kumimoji="1" lang="en-US" altLang="ja-JP" dirty="0" smtClean="0"/>
              <a:t>BTS</a:t>
            </a:r>
            <a:r>
              <a:rPr kumimoji="1" lang="ja-JP" altLang="en-US" dirty="0" smtClean="0"/>
              <a:t>のデータ取得</a:t>
            </a:r>
            <a:endParaRPr kumimoji="1" lang="en-US" altLang="ja-JP" dirty="0" smtClean="0"/>
          </a:p>
          <a:p>
            <a:pPr lvl="2"/>
            <a:r>
              <a:rPr lang="en-US" altLang="ja-JP" dirty="0" smtClean="0"/>
              <a:t>JIRA</a:t>
            </a:r>
            <a:r>
              <a:rPr lang="ja-JP" altLang="en-US" dirty="0" err="1" smtClean="0"/>
              <a:t>なので</a:t>
            </a:r>
            <a:r>
              <a:rPr lang="ja-JP" altLang="en-US" dirty="0" smtClean="0"/>
              <a:t>スクリプトある</a:t>
            </a:r>
            <a:endParaRPr kumimoji="1" lang="ja-JP" altLang="en-US" dirty="0"/>
          </a:p>
        </p:txBody>
      </p:sp>
      <p:sp>
        <p:nvSpPr>
          <p:cNvPr id="4" name="日付プレースホルダー 3"/>
          <p:cNvSpPr>
            <a:spLocks noGrp="1"/>
          </p:cNvSpPr>
          <p:nvPr>
            <p:ph type="dt" sz="half" idx="10"/>
          </p:nvPr>
        </p:nvSpPr>
        <p:spPr/>
        <p:txBody>
          <a:bodyPr/>
          <a:lstStyle/>
          <a:p>
            <a:fld id="{90E2415D-5B46-42DB-8649-35BCCD555CE3}"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190F4C74-BE34-4ACE-AFB0-E8EC10834340}" type="slidenum">
              <a:rPr kumimoji="1" lang="ja-JP" altLang="en-US" smtClean="0"/>
              <a:t>12</a:t>
            </a:fld>
            <a:endParaRPr kumimoji="1" lang="ja-JP" altLang="en-US"/>
          </a:p>
        </p:txBody>
      </p:sp>
    </p:spTree>
    <p:extLst>
      <p:ext uri="{BB962C8B-B14F-4D97-AF65-F5344CB8AC3E}">
        <p14:creationId xmlns:p14="http://schemas.microsoft.com/office/powerpoint/2010/main" val="31146129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ToDo</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データの収集（今月中）</a:t>
            </a:r>
            <a:endParaRPr kumimoji="1" lang="en-US" altLang="ja-JP" dirty="0" smtClean="0"/>
          </a:p>
          <a:p>
            <a:pPr lvl="1"/>
            <a:endParaRPr kumimoji="1" lang="en-US" altLang="ja-JP" dirty="0" smtClean="0"/>
          </a:p>
          <a:p>
            <a:r>
              <a:rPr lang="ja-JP" altLang="en-US" dirty="0" smtClean="0"/>
              <a:t>メトリクスの収集・プロット</a:t>
            </a:r>
            <a:endParaRPr lang="en-US" altLang="ja-JP" dirty="0" smtClean="0"/>
          </a:p>
          <a:p>
            <a:pPr lvl="1"/>
            <a:r>
              <a:rPr lang="ja-JP" altLang="en-US" dirty="0"/>
              <a:t>次回</a:t>
            </a:r>
            <a:r>
              <a:rPr lang="ja-JP" altLang="en-US" dirty="0" smtClean="0"/>
              <a:t>の小ゼミまでには必ず！！</a:t>
            </a:r>
            <a:endParaRPr kumimoji="1" lang="ja-JP" altLang="en-US" dirty="0"/>
          </a:p>
        </p:txBody>
      </p:sp>
      <p:sp>
        <p:nvSpPr>
          <p:cNvPr id="4" name="日付プレースホルダー 3"/>
          <p:cNvSpPr>
            <a:spLocks noGrp="1"/>
          </p:cNvSpPr>
          <p:nvPr>
            <p:ph type="dt" sz="half" idx="10"/>
          </p:nvPr>
        </p:nvSpPr>
        <p:spPr/>
        <p:txBody>
          <a:bodyPr/>
          <a:lstStyle/>
          <a:p>
            <a:fld id="{90E2415D-5B46-42DB-8649-35BCCD555CE3}"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190F4C74-BE34-4ACE-AFB0-E8EC10834340}" type="slidenum">
              <a:rPr kumimoji="1" lang="ja-JP" altLang="en-US" smtClean="0"/>
              <a:t>13</a:t>
            </a:fld>
            <a:endParaRPr kumimoji="1" lang="ja-JP" altLang="en-US"/>
          </a:p>
        </p:txBody>
      </p:sp>
    </p:spTree>
    <p:extLst>
      <p:ext uri="{BB962C8B-B14F-4D97-AF65-F5344CB8AC3E}">
        <p14:creationId xmlns:p14="http://schemas.microsoft.com/office/powerpoint/2010/main" val="2698111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今後の予定</a:t>
            </a:r>
            <a:endParaRPr kumimoji="1" lang="ja-JP" altLang="en-US" dirty="0"/>
          </a:p>
        </p:txBody>
      </p:sp>
      <p:sp>
        <p:nvSpPr>
          <p:cNvPr id="3" name="コンテンツ プレースホルダー 2"/>
          <p:cNvSpPr>
            <a:spLocks noGrp="1"/>
          </p:cNvSpPr>
          <p:nvPr>
            <p:ph idx="1"/>
          </p:nvPr>
        </p:nvSpPr>
        <p:spPr/>
        <p:txBody>
          <a:bodyPr/>
          <a:lstStyle/>
          <a:p>
            <a:r>
              <a:rPr lang="en-US" altLang="ja-JP" dirty="0"/>
              <a:t>4</a:t>
            </a:r>
            <a:r>
              <a:rPr lang="ja-JP" altLang="en-US" dirty="0"/>
              <a:t>月：データ</a:t>
            </a:r>
            <a:r>
              <a:rPr lang="ja-JP" altLang="en-US" dirty="0" smtClean="0"/>
              <a:t>収集</a:t>
            </a:r>
            <a:endParaRPr lang="en-US" altLang="ja-JP" dirty="0" smtClean="0"/>
          </a:p>
          <a:p>
            <a:endParaRPr lang="en-US" altLang="ja-JP" dirty="0"/>
          </a:p>
          <a:p>
            <a:r>
              <a:rPr lang="en-US" altLang="ja-JP" dirty="0"/>
              <a:t>5</a:t>
            </a:r>
            <a:r>
              <a:rPr lang="ja-JP" altLang="en-US" dirty="0"/>
              <a:t>月</a:t>
            </a:r>
            <a:r>
              <a:rPr lang="ja-JP" altLang="en-US" dirty="0" smtClean="0"/>
              <a:t>：メトリクスの可視化・分析</a:t>
            </a:r>
            <a:endParaRPr lang="en-US" altLang="ja-JP" dirty="0" smtClean="0"/>
          </a:p>
          <a:p>
            <a:pPr lvl="1"/>
            <a:r>
              <a:rPr lang="ja-JP" altLang="en-US" dirty="0" smtClean="0"/>
              <a:t>時系列データをながめて仮説を立てる</a:t>
            </a:r>
            <a:endParaRPr lang="en-US" altLang="ja-JP" dirty="0" smtClean="0"/>
          </a:p>
          <a:p>
            <a:pPr lvl="1"/>
            <a:r>
              <a:rPr lang="ja-JP" altLang="en-US" dirty="0" smtClean="0"/>
              <a:t>仮説を検証するための分析を行う</a:t>
            </a:r>
            <a:endParaRPr lang="en-US" altLang="ja-JP" dirty="0" smtClean="0"/>
          </a:p>
          <a:p>
            <a:endParaRPr lang="en-US" altLang="ja-JP" dirty="0"/>
          </a:p>
          <a:p>
            <a:r>
              <a:rPr lang="en-US" altLang="ja-JP" dirty="0"/>
              <a:t>6</a:t>
            </a:r>
            <a:r>
              <a:rPr lang="ja-JP" altLang="en-US" dirty="0"/>
              <a:t>月：</a:t>
            </a:r>
            <a:r>
              <a:rPr lang="en-US" altLang="ja-JP" dirty="0"/>
              <a:t>FOSE</a:t>
            </a:r>
            <a:r>
              <a:rPr lang="ja-JP" altLang="en-US" dirty="0"/>
              <a:t>原稿の執筆</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90E2415D-5B46-42DB-8649-35BCCD555CE3}"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190F4C74-BE34-4ACE-AFB0-E8EC10834340}" type="slidenum">
              <a:rPr kumimoji="1" lang="ja-JP" altLang="en-US" smtClean="0"/>
              <a:t>14</a:t>
            </a:fld>
            <a:endParaRPr kumimoji="1" lang="ja-JP" altLang="en-US"/>
          </a:p>
        </p:txBody>
      </p:sp>
    </p:spTree>
    <p:extLst>
      <p:ext uri="{BB962C8B-B14F-4D97-AF65-F5344CB8AC3E}">
        <p14:creationId xmlns:p14="http://schemas.microsoft.com/office/powerpoint/2010/main" val="33257377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貢献</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開発者に対して</a:t>
            </a:r>
            <a:endParaRPr kumimoji="1" lang="en-US" altLang="ja-JP" dirty="0" smtClean="0"/>
          </a:p>
          <a:p>
            <a:pPr lvl="1"/>
            <a:r>
              <a:rPr lang="ja-JP" altLang="en-US" dirty="0" smtClean="0"/>
              <a:t>健全な進化が行われていない場合，対処することができる</a:t>
            </a:r>
            <a:endParaRPr lang="en-US" altLang="ja-JP" dirty="0" smtClean="0"/>
          </a:p>
          <a:p>
            <a:pPr lvl="1"/>
            <a:endParaRPr lang="en-US" altLang="ja-JP" dirty="0"/>
          </a:p>
          <a:p>
            <a:r>
              <a:rPr kumimoji="1" lang="ja-JP" altLang="en-US" dirty="0" smtClean="0"/>
              <a:t>エンドユーザに対して</a:t>
            </a:r>
            <a:endParaRPr kumimoji="1" lang="en-US" altLang="ja-JP" dirty="0" smtClean="0"/>
          </a:p>
          <a:p>
            <a:pPr lvl="1"/>
            <a:r>
              <a:rPr lang="ja-JP" altLang="en-US" dirty="0" smtClean="0"/>
              <a:t>利用を考えている </a:t>
            </a:r>
            <a:r>
              <a:rPr lang="en-US" altLang="ja-JP" dirty="0" smtClean="0"/>
              <a:t>or </a:t>
            </a:r>
            <a:r>
              <a:rPr lang="ja-JP" altLang="en-US" dirty="0" smtClean="0"/>
              <a:t>利用しているプロジェクトが健全な進化をしているかどうかがわかる</a:t>
            </a:r>
            <a:endParaRPr kumimoji="1" lang="ja-JP" altLang="en-US" dirty="0"/>
          </a:p>
        </p:txBody>
      </p:sp>
      <p:sp>
        <p:nvSpPr>
          <p:cNvPr id="4" name="日付プレースホルダー 3"/>
          <p:cNvSpPr>
            <a:spLocks noGrp="1"/>
          </p:cNvSpPr>
          <p:nvPr>
            <p:ph type="dt" sz="half" idx="10"/>
          </p:nvPr>
        </p:nvSpPr>
        <p:spPr/>
        <p:txBody>
          <a:bodyPr/>
          <a:lstStyle/>
          <a:p>
            <a:fld id="{0996C642-7343-4223-B271-822B431BF3FB}"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190F4C74-BE34-4ACE-AFB0-E8EC10834340}" type="slidenum">
              <a:rPr kumimoji="1" lang="ja-JP" altLang="en-US" smtClean="0"/>
              <a:t>15</a:t>
            </a:fld>
            <a:endParaRPr kumimoji="1" lang="ja-JP" altLang="en-US"/>
          </a:p>
        </p:txBody>
      </p:sp>
    </p:spTree>
    <p:extLst>
      <p:ext uri="{BB962C8B-B14F-4D97-AF65-F5344CB8AC3E}">
        <p14:creationId xmlns:p14="http://schemas.microsoft.com/office/powerpoint/2010/main" val="30205797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Arial"/>
        <a:ea typeface="HGPｺﾞｼｯｸM"/>
        <a:cs typeface=""/>
      </a:majorFont>
      <a:minorFont>
        <a:latin typeface="Arial"/>
        <a:ea typeface="HGPｺﾞｼｯｸ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239</TotalTime>
  <Words>618</Words>
  <Application>Microsoft Office PowerPoint</Application>
  <PresentationFormat>画面に合わせる (4:3)</PresentationFormat>
  <Paragraphs>157</Paragraphs>
  <Slides>16</Slides>
  <Notes>1</Notes>
  <HiddenSlides>1</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gakunai</vt:lpstr>
      <vt:lpstr>OSSシステムとコミュニティの 共進化に関する分析</vt:lpstr>
      <vt:lpstr>背景</vt:lpstr>
      <vt:lpstr>ＯＳＳの進化に関する研究(1/2)</vt:lpstr>
      <vt:lpstr>ＯＳＳの進化に関する研究(2/2)</vt:lpstr>
      <vt:lpstr>各系統の進化</vt:lpstr>
      <vt:lpstr>システムとコミュニティの共進化とは？</vt:lpstr>
      <vt:lpstr>目的</vt:lpstr>
      <vt:lpstr>用いるメトリクス（システム）</vt:lpstr>
      <vt:lpstr>用いるメトリクス（コミュニティ）</vt:lpstr>
      <vt:lpstr>対象プロジェクト</vt:lpstr>
      <vt:lpstr>対象プロジェクト</vt:lpstr>
      <vt:lpstr>Done</vt:lpstr>
      <vt:lpstr>Doing</vt:lpstr>
      <vt:lpstr>ToDo</vt:lpstr>
      <vt:lpstr>今後の予定</vt:lpstr>
      <vt:lpstr>貢献</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OSSシステムとコミュニティの 共進化に関する分析</dc:title>
  <dc:creator>Yamatani</dc:creator>
  <cp:lastModifiedBy>Yamatani</cp:lastModifiedBy>
  <cp:revision>11</cp:revision>
  <dcterms:created xsi:type="dcterms:W3CDTF">2015-04-28T01:48:44Z</dcterms:created>
  <dcterms:modified xsi:type="dcterms:W3CDTF">2015-04-28T05:47:50Z</dcterms:modified>
</cp:coreProperties>
</file>