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9"/>
  </p:notesMasterIdLst>
  <p:sldIdLst>
    <p:sldId id="256" r:id="rId2"/>
    <p:sldId id="258" r:id="rId3"/>
    <p:sldId id="257" r:id="rId4"/>
    <p:sldId id="260" r:id="rId5"/>
    <p:sldId id="262" r:id="rId6"/>
    <p:sldId id="264" r:id="rId7"/>
    <p:sldId id="265" r:id="rId8"/>
    <p:sldId id="263" r:id="rId9"/>
    <p:sldId id="271" r:id="rId10"/>
    <p:sldId id="272" r:id="rId11"/>
    <p:sldId id="266" r:id="rId12"/>
    <p:sldId id="259" r:id="rId13"/>
    <p:sldId id="261" r:id="rId14"/>
    <p:sldId id="269" r:id="rId15"/>
    <p:sldId id="270" r:id="rId16"/>
    <p:sldId id="268" r:id="rId17"/>
    <p:sldId id="267"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4647" autoAdjust="0"/>
  </p:normalViewPr>
  <p:slideViewPr>
    <p:cSldViewPr snapToGrid="0">
      <p:cViewPr>
        <p:scale>
          <a:sx n="75" d="100"/>
          <a:sy n="75" d="100"/>
        </p:scale>
        <p:origin x="-1608" y="-250"/>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3139" y="-91"/>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92D88-B3E6-439B-BE89-F6EE4F6B9C03}" type="datetimeFigureOut">
              <a:rPr kumimoji="1" lang="ja-JP" altLang="en-US" smtClean="0"/>
              <a:t>2016/4/18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109C2-5E32-404C-9444-DA58A6E744AA}" type="slidenum">
              <a:rPr kumimoji="1" lang="ja-JP" altLang="en-US" smtClean="0"/>
              <a:t>‹#›</a:t>
            </a:fld>
            <a:endParaRPr kumimoji="1" lang="ja-JP" altLang="en-US"/>
          </a:p>
        </p:txBody>
      </p:sp>
    </p:spTree>
    <p:extLst>
      <p:ext uri="{BB962C8B-B14F-4D97-AF65-F5344CB8AC3E}">
        <p14:creationId xmlns:p14="http://schemas.microsoft.com/office/powerpoint/2010/main" val="14838524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A9109C2-5E32-404C-9444-DA58A6E744AA}" type="slidenum">
              <a:rPr kumimoji="1" lang="ja-JP" altLang="en-US" smtClean="0"/>
              <a:t>0</a:t>
            </a:fld>
            <a:endParaRPr kumimoji="1" lang="ja-JP" altLang="en-US"/>
          </a:p>
        </p:txBody>
      </p:sp>
    </p:spTree>
    <p:extLst>
      <p:ext uri="{BB962C8B-B14F-4D97-AF65-F5344CB8AC3E}">
        <p14:creationId xmlns:p14="http://schemas.microsoft.com/office/powerpoint/2010/main" val="2552114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円周のそれぞれの頂点がファイルでその頂点を結ぶ線が共通するコードクローンを表しており、太ければ太いほど共通するコードクローンが多い</a:t>
            </a:r>
            <a:endParaRPr kumimoji="1" lang="en-US" altLang="ja-JP" dirty="0" smtClean="0"/>
          </a:p>
          <a:p>
            <a:r>
              <a:rPr kumimoji="1" lang="ja-JP" altLang="en-US" dirty="0" smtClean="0"/>
              <a:t>また頂点毎に四角の幅がありこれはそのファイル内のコードクローンの数を表している</a:t>
            </a:r>
            <a:endParaRPr kumimoji="1" lang="ja-JP" altLang="en-US" dirty="0"/>
          </a:p>
        </p:txBody>
      </p:sp>
      <p:sp>
        <p:nvSpPr>
          <p:cNvPr id="4" name="スライド番号プレースホルダー 3"/>
          <p:cNvSpPr>
            <a:spLocks noGrp="1"/>
          </p:cNvSpPr>
          <p:nvPr>
            <p:ph type="sldNum" sz="quarter" idx="10"/>
          </p:nvPr>
        </p:nvSpPr>
        <p:spPr/>
        <p:txBody>
          <a:bodyPr/>
          <a:lstStyle/>
          <a:p>
            <a:fld id="{5A9109C2-5E32-404C-9444-DA58A6E744AA}" type="slidenum">
              <a:rPr kumimoji="1" lang="ja-JP" altLang="en-US" smtClean="0"/>
              <a:t>9</a:t>
            </a:fld>
            <a:endParaRPr kumimoji="1" lang="ja-JP" altLang="en-US"/>
          </a:p>
        </p:txBody>
      </p:sp>
    </p:spTree>
    <p:extLst>
      <p:ext uri="{BB962C8B-B14F-4D97-AF65-F5344CB8AC3E}">
        <p14:creationId xmlns:p14="http://schemas.microsoft.com/office/powerpoint/2010/main" val="2341628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6CC4EA13-1F1E-43EB-9DB5-0D9EE9421ADF}" type="datetime1">
              <a:rPr kumimoji="1" lang="ja-JP" altLang="en-US" smtClean="0"/>
              <a:t>2016/4/18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2409336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C69DBEE-1E81-4E3A-BA0A-81A13CAC3359}" type="datetime1">
              <a:rPr kumimoji="1" lang="ja-JP" altLang="en-US" smtClean="0"/>
              <a:t>2016/4/18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2544739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E782D87-3168-4E51-94EB-8D00D90B9860}" type="datetime1">
              <a:rPr kumimoji="1" lang="ja-JP" altLang="en-US" smtClean="0"/>
              <a:t>2016/4/18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125633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1E2F3BE-57E0-48D8-86BB-83F7210CDA63}" type="datetime1">
              <a:rPr kumimoji="1" lang="ja-JP" altLang="en-US" smtClean="0"/>
              <a:t>2016/4/18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1040317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877CE6E-C6C9-41FB-9F43-5B8DEE184F3E}" type="datetime1">
              <a:rPr kumimoji="1" lang="ja-JP" altLang="en-US" smtClean="0"/>
              <a:t>2016/4/18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2621908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EC82DAA-38C5-4009-AA03-53B7B57F48C4}" type="datetime1">
              <a:rPr kumimoji="1" lang="ja-JP" altLang="en-US" smtClean="0"/>
              <a:t>2016/4/18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143771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1A561-4B65-4E76-92B9-B0D90C2FE6FD}" type="datetime1">
              <a:rPr kumimoji="1" lang="ja-JP" altLang="en-US" smtClean="0"/>
              <a:t>2016/4/18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411835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3FF5E75-A127-46EC-8A94-075D9554D1AF}" type="datetime1">
              <a:rPr kumimoji="1" lang="ja-JP" altLang="en-US" smtClean="0"/>
              <a:t>2016/4/18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3932232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7EF2400-0472-4ABD-A7B3-1BE0B96E4A21}" type="datetime1">
              <a:rPr kumimoji="1" lang="ja-JP" altLang="en-US" smtClean="0"/>
              <a:t>2016/4/18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191148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40EB26C-FF0E-4E1F-A5BD-1F5E6ED00CDD}" type="datetime1">
              <a:rPr kumimoji="1" lang="ja-JP" altLang="en-US" smtClean="0"/>
              <a:t>2016/4/18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427197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1E7C722-DEFA-459B-B6A0-54CA51D7A84D}" type="datetime1">
              <a:rPr kumimoji="1" lang="ja-JP" altLang="en-US" smtClean="0"/>
              <a:t>2016/4/18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2857805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3A893-E37B-40AE-B2DA-5DA8BC3060AB}" type="datetime1">
              <a:rPr kumimoji="1" lang="ja-JP" altLang="en-US" smtClean="0"/>
              <a:t>2016/4/18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DB338-F0A6-4A33-980D-DC41DA315923}" type="slidenum">
              <a:rPr kumimoji="1" lang="ja-JP" altLang="en-US" smtClean="0"/>
              <a:t>‹#›</a:t>
            </a:fld>
            <a:endParaRPr kumimoji="1" lang="ja-JP" altLang="en-US"/>
          </a:p>
        </p:txBody>
      </p:sp>
    </p:spTree>
    <p:extLst>
      <p:ext uri="{BB962C8B-B14F-4D97-AF65-F5344CB8AC3E}">
        <p14:creationId xmlns:p14="http://schemas.microsoft.com/office/powerpoint/2010/main" val="3443934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11200" y="1019175"/>
            <a:ext cx="8089900" cy="2366963"/>
          </a:xfrm>
        </p:spPr>
        <p:txBody>
          <a:bodyPr>
            <a:normAutofit/>
          </a:bodyPr>
          <a:lstStyle/>
          <a:p>
            <a:r>
              <a:rPr kumimoji="1" lang="ja-JP" altLang="en-US" sz="3600" dirty="0" smtClean="0"/>
              <a:t>生成抑止、分析効率化、不具合検出を</a:t>
            </a:r>
            <a:r>
              <a:rPr kumimoji="1" lang="en-US" altLang="ja-JP" sz="3600" dirty="0" smtClean="0"/>
              <a:t/>
            </a:r>
            <a:br>
              <a:rPr kumimoji="1" lang="en-US" altLang="ja-JP" sz="3600" dirty="0" smtClean="0"/>
            </a:br>
            <a:r>
              <a:rPr kumimoji="1" lang="ja-JP" altLang="en-US" sz="3600" dirty="0" smtClean="0"/>
              <a:t>中心としたコードクローン管理支援技術に関する研究動向</a:t>
            </a:r>
            <a:endParaRPr kumimoji="1" lang="ja-JP" altLang="en-US" sz="3600" dirty="0"/>
          </a:p>
        </p:txBody>
      </p:sp>
      <p:sp>
        <p:nvSpPr>
          <p:cNvPr id="3" name="サブタイトル 2"/>
          <p:cNvSpPr>
            <a:spLocks noGrp="1"/>
          </p:cNvSpPr>
          <p:nvPr>
            <p:ph type="subTitle" idx="1"/>
          </p:nvPr>
        </p:nvSpPr>
        <p:spPr/>
        <p:txBody>
          <a:bodyPr/>
          <a:lstStyle/>
          <a:p>
            <a:r>
              <a:rPr kumimoji="1" lang="ja-JP" altLang="en-US" dirty="0" smtClean="0"/>
              <a:t>堀田　圭佑</a:t>
            </a:r>
            <a:endParaRPr kumimoji="1" lang="en-US" altLang="ja-JP" dirty="0" smtClean="0"/>
          </a:p>
          <a:p>
            <a:r>
              <a:rPr lang="ja-JP" altLang="en-US" dirty="0" smtClean="0"/>
              <a:t>肥後　芳樹</a:t>
            </a:r>
            <a:endParaRPr lang="en-US" altLang="ja-JP" dirty="0" smtClean="0"/>
          </a:p>
          <a:p>
            <a:r>
              <a:rPr kumimoji="1" lang="ja-JP" altLang="en-US" dirty="0" smtClean="0"/>
              <a:t>楠本　真二</a:t>
            </a:r>
            <a:endParaRPr kumimoji="1" lang="ja-JP" altLang="en-US" dirty="0"/>
          </a:p>
        </p:txBody>
      </p:sp>
    </p:spTree>
    <p:extLst>
      <p:ext uri="{BB962C8B-B14F-4D97-AF65-F5344CB8AC3E}">
        <p14:creationId xmlns:p14="http://schemas.microsoft.com/office/powerpoint/2010/main" val="118177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コードクローンの定義</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smtClean="0"/>
          </a:p>
          <a:p>
            <a:r>
              <a:rPr kumimoji="1" lang="ja-JP" altLang="en-US" dirty="0" smtClean="0"/>
              <a:t>厳密な定義は存在せず各々の研究者の定義に</a:t>
            </a:r>
            <a:r>
              <a:rPr lang="ja-JP" altLang="en-US" dirty="0" smtClean="0"/>
              <a:t>よって定められている</a:t>
            </a:r>
            <a:endParaRPr lang="en-US" altLang="ja-JP" dirty="0" smtClean="0"/>
          </a:p>
          <a:p>
            <a:endParaRPr lang="en-US" altLang="ja-JP" dirty="0"/>
          </a:p>
          <a:p>
            <a:r>
              <a:rPr lang="ja-JP" altLang="en-US" dirty="0" smtClean="0"/>
              <a:t>つまり研究を行う場合自分自信がどういうものをコードクローンとして扱うのかはっきりと定義する必要がある</a:t>
            </a:r>
            <a:endParaRPr lang="en-US" altLang="ja-JP" dirty="0" smtClean="0"/>
          </a:p>
          <a:p>
            <a:endParaRPr kumimoji="1"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a:t>
            </a:fld>
            <a:endParaRPr kumimoji="1" lang="ja-JP" altLang="en-US"/>
          </a:p>
        </p:txBody>
      </p:sp>
    </p:spTree>
    <p:extLst>
      <p:ext uri="{BB962C8B-B14F-4D97-AF65-F5344CB8AC3E}">
        <p14:creationId xmlns:p14="http://schemas.microsoft.com/office/powerpoint/2010/main" val="4187531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コードクローンの悪</a:t>
            </a:r>
            <a:r>
              <a:rPr kumimoji="1" lang="ja-JP" altLang="en-US" dirty="0" smtClean="0"/>
              <a:t>影響の根拠</a:t>
            </a:r>
            <a:endParaRPr kumimoji="1" lang="ja-JP" altLang="en-US" dirty="0"/>
          </a:p>
        </p:txBody>
      </p:sp>
      <p:sp>
        <p:nvSpPr>
          <p:cNvPr id="3" name="コンテンツ プレースホルダー 2"/>
          <p:cNvSpPr>
            <a:spLocks noGrp="1"/>
          </p:cNvSpPr>
          <p:nvPr>
            <p:ph idx="1"/>
          </p:nvPr>
        </p:nvSpPr>
        <p:spPr>
          <a:xfrm>
            <a:off x="628650" y="1825625"/>
            <a:ext cx="8134350" cy="4351338"/>
          </a:xfrm>
        </p:spPr>
        <p:txBody>
          <a:bodyPr/>
          <a:lstStyle/>
          <a:p>
            <a:r>
              <a:rPr kumimoji="1" lang="ja-JP" altLang="en-US" dirty="0" smtClean="0"/>
              <a:t>コード片の一つに不具合がある場合クローンされたコードにも不具合が存在する可能性がある</a:t>
            </a:r>
            <a:endParaRPr kumimoji="1" lang="en-US" altLang="ja-JP" dirty="0" smtClean="0"/>
          </a:p>
          <a:p>
            <a:endParaRPr lang="en-US" altLang="ja-JP" dirty="0"/>
          </a:p>
          <a:p>
            <a:r>
              <a:rPr kumimoji="1" lang="ja-JP" altLang="en-US" dirty="0" smtClean="0"/>
              <a:t>コード片の一つに</a:t>
            </a:r>
            <a:r>
              <a:rPr lang="ja-JP" altLang="en-US" dirty="0" smtClean="0"/>
              <a:t>修正が必要になった場合クローンされたコードも修正すべきか検討する必要がある</a:t>
            </a:r>
            <a:endParaRPr lang="en-US" altLang="ja-JP" dirty="0" smtClean="0"/>
          </a:p>
          <a:p>
            <a:endParaRPr kumimoji="1" lang="en-US" altLang="ja-JP" dirty="0"/>
          </a:p>
          <a:p>
            <a:r>
              <a:rPr lang="ja-JP" altLang="en-US" dirty="0" smtClean="0"/>
              <a:t>コード片を修正した際に他のコード片も修正しなければいけないにも関わらず、修正を怠った場合　　不具合が残存してしまう</a:t>
            </a:r>
            <a:endParaRPr lang="en-US" altLang="ja-JP" dirty="0" smtClean="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2</a:t>
            </a:fld>
            <a:endParaRPr kumimoji="1" lang="ja-JP" altLang="en-US"/>
          </a:p>
        </p:txBody>
      </p:sp>
    </p:spTree>
    <p:extLst>
      <p:ext uri="{BB962C8B-B14F-4D97-AF65-F5344CB8AC3E}">
        <p14:creationId xmlns:p14="http://schemas.microsoft.com/office/powerpoint/2010/main" val="3297541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研究でわかった</a:t>
            </a:r>
            <a:r>
              <a:rPr kumimoji="1" lang="ja-JP" altLang="en-US" dirty="0" smtClean="0"/>
              <a:t>問題</a:t>
            </a:r>
            <a:r>
              <a:rPr kumimoji="1" lang="ja-JP" altLang="en-US" dirty="0" smtClean="0"/>
              <a:t>の部分</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コードクローンを含むメソッドは含まないメソッドと比較して頻繁に修正される</a:t>
            </a:r>
            <a:endParaRPr lang="en-US" altLang="ja-JP" dirty="0" smtClean="0"/>
          </a:p>
          <a:p>
            <a:endParaRPr kumimoji="1" lang="en-US" altLang="ja-JP" dirty="0"/>
          </a:p>
          <a:p>
            <a:r>
              <a:rPr lang="ja-JP" altLang="en-US" dirty="0" smtClean="0"/>
              <a:t>コードクローンを含むメソッドは含まないメソッドと比較して保守に要するコストが高い</a:t>
            </a:r>
            <a:endParaRPr lang="en-US" altLang="ja-JP" dirty="0" smtClean="0"/>
          </a:p>
          <a:p>
            <a:endParaRPr kumimoji="1" lang="en-US" altLang="ja-JP" dirty="0"/>
          </a:p>
          <a:p>
            <a:r>
              <a:rPr lang="ja-JP" altLang="en-US" dirty="0" smtClean="0"/>
              <a:t>コードクローンを含むモジュールは含まないモジュールと比較して保守性が低い</a:t>
            </a:r>
            <a:endParaRPr lang="en-US" altLang="ja-JP" dirty="0" smtClean="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3</a:t>
            </a:fld>
            <a:endParaRPr kumimoji="1" lang="ja-JP" altLang="en-US"/>
          </a:p>
        </p:txBody>
      </p:sp>
    </p:spTree>
    <p:extLst>
      <p:ext uri="{BB962C8B-B14F-4D97-AF65-F5344CB8AC3E}">
        <p14:creationId xmlns:p14="http://schemas.microsoft.com/office/powerpoint/2010/main" val="2433735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82600" y="339726"/>
            <a:ext cx="10344150" cy="1325563"/>
          </a:xfrm>
        </p:spPr>
        <p:txBody>
          <a:bodyPr/>
          <a:lstStyle/>
          <a:p>
            <a:r>
              <a:rPr lang="ja-JP" altLang="en-US" dirty="0" smtClean="0"/>
              <a:t>研究で分かった</a:t>
            </a:r>
            <a:r>
              <a:rPr kumimoji="1" lang="ja-JP" altLang="en-US" dirty="0" smtClean="0"/>
              <a:t>問題</a:t>
            </a:r>
            <a:r>
              <a:rPr kumimoji="1" lang="ja-JP" altLang="en-US" dirty="0" smtClean="0"/>
              <a:t>でない部分</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smtClean="0"/>
          </a:p>
          <a:p>
            <a:r>
              <a:rPr kumimoji="1" lang="ja-JP" altLang="en-US" smtClean="0"/>
              <a:t>約</a:t>
            </a:r>
            <a:r>
              <a:rPr kumimoji="1" lang="en-US" altLang="ja-JP" dirty="0" smtClean="0"/>
              <a:t>90%</a:t>
            </a:r>
            <a:r>
              <a:rPr kumimoji="1" lang="ja-JP" altLang="en-US" dirty="0" smtClean="0"/>
              <a:t>のクローンが生存期間中に高々一回しか修正されていない</a:t>
            </a:r>
            <a:endParaRPr kumimoji="1" lang="en-US" altLang="ja-JP" dirty="0" smtClean="0"/>
          </a:p>
          <a:p>
            <a:endParaRPr lang="en-US" altLang="ja-JP" dirty="0"/>
          </a:p>
          <a:p>
            <a:r>
              <a:rPr kumimoji="1" lang="ja-JP" altLang="en-US" dirty="0" smtClean="0"/>
              <a:t>クローンの修正のうち不具合につながる危険性の高いも</a:t>
            </a:r>
            <a:r>
              <a:rPr lang="ja-JP" altLang="en-US" dirty="0" smtClean="0"/>
              <a:t>のは約</a:t>
            </a:r>
            <a:r>
              <a:rPr lang="en-US" altLang="ja-JP" dirty="0" smtClean="0"/>
              <a:t>3%</a:t>
            </a:r>
            <a:r>
              <a:rPr lang="ja-JP" altLang="en-US" dirty="0" err="1" smtClean="0"/>
              <a:t>だった</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4</a:t>
            </a:fld>
            <a:endParaRPr kumimoji="1" lang="ja-JP" altLang="en-US"/>
          </a:p>
        </p:txBody>
      </p:sp>
    </p:spTree>
    <p:extLst>
      <p:ext uri="{BB962C8B-B14F-4D97-AF65-F5344CB8AC3E}">
        <p14:creationId xmlns:p14="http://schemas.microsoft.com/office/powerpoint/2010/main" val="18645302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コードクローンの分類</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a:p>
          <a:p>
            <a:r>
              <a:rPr kumimoji="1" lang="ja-JP" altLang="en-US" dirty="0" smtClean="0"/>
              <a:t>検出</a:t>
            </a:r>
            <a:endParaRPr kumimoji="1" lang="en-US" altLang="ja-JP" dirty="0" smtClean="0"/>
          </a:p>
          <a:p>
            <a:r>
              <a:rPr lang="ja-JP" altLang="en-US" dirty="0" smtClean="0"/>
              <a:t>除去</a:t>
            </a:r>
            <a:endParaRPr lang="en-US" altLang="ja-JP" dirty="0" smtClean="0"/>
          </a:p>
          <a:p>
            <a:r>
              <a:rPr kumimoji="1" lang="ja-JP" altLang="en-US" dirty="0" smtClean="0"/>
              <a:t>生成</a:t>
            </a:r>
            <a:r>
              <a:rPr lang="ja-JP" altLang="en-US" dirty="0" smtClean="0"/>
              <a:t>、拡散の抑止</a:t>
            </a:r>
            <a:endParaRPr lang="en-US" altLang="ja-JP" dirty="0" smtClean="0"/>
          </a:p>
          <a:p>
            <a:r>
              <a:rPr kumimoji="1" lang="ja-JP" altLang="en-US" dirty="0" smtClean="0"/>
              <a:t>分析の効率</a:t>
            </a:r>
            <a:endParaRPr kumimoji="1" lang="en-US" altLang="ja-JP" dirty="0" smtClean="0"/>
          </a:p>
          <a:p>
            <a:r>
              <a:rPr lang="ja-JP" altLang="en-US" dirty="0" smtClean="0"/>
              <a:t>不具合の混入防止、および検出</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5</a:t>
            </a:fld>
            <a:endParaRPr kumimoji="1" lang="ja-JP" altLang="en-US"/>
          </a:p>
        </p:txBody>
      </p:sp>
      <p:sp>
        <p:nvSpPr>
          <p:cNvPr id="7" name="左大かっこ 6"/>
          <p:cNvSpPr/>
          <p:nvPr/>
        </p:nvSpPr>
        <p:spPr>
          <a:xfrm>
            <a:off x="360680" y="3434080"/>
            <a:ext cx="340360" cy="13716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629537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生成、拡散の抑止</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en-US" altLang="ja-JP" dirty="0" smtClean="0"/>
              <a:t>Wang</a:t>
            </a:r>
            <a:r>
              <a:rPr lang="ja-JP" altLang="en-US" dirty="0" smtClean="0"/>
              <a:t>の手法</a:t>
            </a:r>
            <a:endParaRPr lang="en-US" altLang="ja-JP" dirty="0" smtClean="0"/>
          </a:p>
          <a:p>
            <a:pPr lvl="1"/>
            <a:r>
              <a:rPr lang="ja-JP" altLang="en-US" dirty="0" smtClean="0"/>
              <a:t>コピー元とコピー先に同様の修正をする必要がある場合に生成するコードクローンが危険なものであると判断する</a:t>
            </a:r>
            <a:endParaRPr lang="en-US" altLang="ja-JP" dirty="0" smtClean="0"/>
          </a:p>
          <a:p>
            <a:pPr lvl="1"/>
            <a:endParaRPr lang="en-US" altLang="ja-JP" dirty="0" smtClean="0"/>
          </a:p>
          <a:p>
            <a:r>
              <a:rPr lang="en-US" altLang="ja-JP" dirty="0" err="1"/>
              <a:t>Venkatasubramanyam</a:t>
            </a:r>
            <a:r>
              <a:rPr lang="ja-JP" altLang="en-US" dirty="0"/>
              <a:t>の手法</a:t>
            </a:r>
            <a:endParaRPr lang="en-US" altLang="ja-JP" dirty="0"/>
          </a:p>
          <a:p>
            <a:pPr lvl="1"/>
            <a:r>
              <a:rPr lang="ja-JP" altLang="en-US" dirty="0"/>
              <a:t>統合開発環境上でのフレームワークを提案　　　　　　　　複製をする際に定められた制約を満たすか判定して　　複製を判定する</a:t>
            </a:r>
            <a:endParaRPr lang="en-US" altLang="ja-JP" dirty="0"/>
          </a:p>
          <a:p>
            <a:endParaRPr lang="en-US" altLang="ja-JP" dirty="0" smtClean="0"/>
          </a:p>
          <a:p>
            <a:pPr marL="0" indent="0">
              <a:buNone/>
            </a:pP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6</a:t>
            </a:fld>
            <a:endParaRPr kumimoji="1" lang="ja-JP" altLang="en-US"/>
          </a:p>
        </p:txBody>
      </p:sp>
    </p:spTree>
    <p:extLst>
      <p:ext uri="{BB962C8B-B14F-4D97-AF65-F5344CB8AC3E}">
        <p14:creationId xmlns:p14="http://schemas.microsoft.com/office/powerpoint/2010/main" val="35706527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分析の効率　クローン手法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コードクローンは膨大な量のクローンが検出されるのでより効率的な分析</a:t>
            </a:r>
            <a:r>
              <a:rPr lang="ja-JP" altLang="en-US" dirty="0" smtClean="0"/>
              <a:t>が重要視されており、様々な手法が存在する</a:t>
            </a:r>
            <a:endParaRPr lang="en-US" altLang="ja-JP" dirty="0" smtClean="0"/>
          </a:p>
          <a:p>
            <a:endParaRPr kumimoji="1" lang="en-US" altLang="ja-JP" dirty="0"/>
          </a:p>
          <a:p>
            <a:r>
              <a:rPr lang="ja-JP" altLang="en-US" dirty="0" smtClean="0"/>
              <a:t>自分が気になった手法</a:t>
            </a:r>
            <a:endParaRPr lang="en-US" altLang="ja-JP" dirty="0" smtClean="0"/>
          </a:p>
          <a:p>
            <a:pPr lvl="1"/>
            <a:r>
              <a:rPr kumimoji="1" lang="ja-JP" altLang="en-US" dirty="0" smtClean="0"/>
              <a:t>プログラム依存グラフ上の差分をとり分析する</a:t>
            </a:r>
            <a:endParaRPr kumimoji="1" lang="en-US" altLang="ja-JP" dirty="0" smtClean="0"/>
          </a:p>
          <a:p>
            <a:pPr lvl="1"/>
            <a:r>
              <a:rPr lang="en-US" altLang="ja-JP" dirty="0" smtClean="0"/>
              <a:t>TF-IDF</a:t>
            </a:r>
            <a:r>
              <a:rPr lang="ja-JP" altLang="en-US" dirty="0" smtClean="0"/>
              <a:t>法を適用し個人のクローンセットの有用と判断する特徴値を求め有用か否かを判断するシステムを作成する</a:t>
            </a:r>
            <a:endParaRPr lang="en-US" altLang="ja-JP" dirty="0" smtClean="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7</a:t>
            </a:fld>
            <a:endParaRPr kumimoji="1" lang="ja-JP" altLang="en-US"/>
          </a:p>
        </p:txBody>
      </p:sp>
    </p:spTree>
    <p:extLst>
      <p:ext uri="{BB962C8B-B14F-4D97-AF65-F5344CB8AC3E}">
        <p14:creationId xmlns:p14="http://schemas.microsoft.com/office/powerpoint/2010/main" val="3062247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分析の効率　可視化</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コードクローンが全体のファイル中にどのくらい存在するのかを可視化する手段がいくつか存在する</a:t>
            </a:r>
            <a:endParaRPr kumimoji="1" lang="en-US" altLang="ja-JP" dirty="0" smtClean="0"/>
          </a:p>
          <a:p>
            <a:endParaRPr lang="en-US" altLang="ja-JP" dirty="0"/>
          </a:p>
          <a:p>
            <a:r>
              <a:rPr kumimoji="1" lang="en-US" altLang="ja-JP" dirty="0" err="1" smtClean="0"/>
              <a:t>Rieger</a:t>
            </a:r>
            <a:r>
              <a:rPr kumimoji="1" lang="ja-JP" altLang="en-US" dirty="0" smtClean="0"/>
              <a:t>　（</a:t>
            </a:r>
            <a:r>
              <a:rPr kumimoji="1" lang="en-US" altLang="ja-JP" dirty="0" smtClean="0"/>
              <a:t>Duplication Web</a:t>
            </a:r>
            <a:r>
              <a:rPr kumimoji="1" lang="ja-JP" altLang="en-US" dirty="0" smtClean="0"/>
              <a:t>）</a:t>
            </a:r>
            <a:endParaRPr kumimoji="1" lang="en-US" altLang="ja-JP" dirty="0" smtClean="0"/>
          </a:p>
          <a:p>
            <a:r>
              <a:rPr lang="en-US" altLang="ja-JP" dirty="0" smtClean="0"/>
              <a:t>Wattenberg</a:t>
            </a:r>
          </a:p>
          <a:p>
            <a:r>
              <a:rPr kumimoji="1" lang="en-US" altLang="ja-JP" dirty="0" smtClean="0"/>
              <a:t>Hauptmann</a:t>
            </a:r>
            <a:r>
              <a:rPr kumimoji="1" lang="ja-JP" altLang="en-US" dirty="0" smtClean="0"/>
              <a:t>　（</a:t>
            </a:r>
            <a:r>
              <a:rPr kumimoji="1" lang="en-US" altLang="ja-JP" dirty="0" smtClean="0"/>
              <a:t>Bundle Edge View</a:t>
            </a:r>
            <a:r>
              <a:rPr kumimoji="1" lang="ja-JP" altLang="en-US" dirty="0" smtClean="0"/>
              <a:t>）</a:t>
            </a:r>
            <a:endParaRPr kumimoji="1" lang="en-US" altLang="ja-JP" dirty="0" smtClean="0"/>
          </a:p>
          <a:p>
            <a:r>
              <a:rPr lang="en-US" altLang="ja-JP" dirty="0" err="1" smtClean="0"/>
              <a:t>Yosimura</a:t>
            </a:r>
            <a:r>
              <a:rPr lang="ja-JP" altLang="en-US" dirty="0"/>
              <a:t>と</a:t>
            </a:r>
            <a:r>
              <a:rPr lang="en-US" altLang="ja-JP" dirty="0" err="1" smtClean="0"/>
              <a:t>Mibe</a:t>
            </a:r>
            <a:r>
              <a:rPr lang="ja-JP" altLang="en-US" dirty="0" smtClean="0"/>
              <a:t>　</a:t>
            </a:r>
            <a:endParaRPr lang="en-US" altLang="ja-JP" dirty="0" smtClean="0"/>
          </a:p>
          <a:p>
            <a:r>
              <a:rPr kumimoji="1" lang="ja-JP" altLang="en-US" dirty="0" smtClean="0"/>
              <a:t>植田　</a:t>
            </a:r>
            <a:r>
              <a:rPr lang="ja-JP" altLang="en-US" dirty="0"/>
              <a:t>（</a:t>
            </a:r>
            <a:r>
              <a:rPr kumimoji="1" lang="en-US" altLang="ja-JP" dirty="0" smtClean="0"/>
              <a:t>Gemini</a:t>
            </a:r>
            <a:r>
              <a:rPr kumimoji="1" lang="ja-JP" altLang="en-US" dirty="0" smtClean="0"/>
              <a:t>）</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8</a:t>
            </a:fld>
            <a:endParaRPr kumimoji="1" lang="ja-JP" altLang="en-US"/>
          </a:p>
        </p:txBody>
      </p:sp>
    </p:spTree>
    <p:extLst>
      <p:ext uri="{BB962C8B-B14F-4D97-AF65-F5344CB8AC3E}">
        <p14:creationId xmlns:p14="http://schemas.microsoft.com/office/powerpoint/2010/main" val="3673385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Rieger</a:t>
            </a:r>
            <a:r>
              <a:rPr kumimoji="1" lang="ja-JP" altLang="en-US" dirty="0" smtClean="0"/>
              <a:t>の手法</a:t>
            </a:r>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9</a:t>
            </a:fld>
            <a:endParaRPr kumimoji="1" lang="ja-JP" altLang="en-US"/>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9086" y="1381760"/>
            <a:ext cx="8773314" cy="504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9219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不具合の混入防止</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Toomim</a:t>
            </a:r>
            <a:r>
              <a:rPr lang="ja-JP" altLang="en-US" dirty="0" smtClean="0"/>
              <a:t>（</a:t>
            </a:r>
            <a:r>
              <a:rPr lang="en-US" altLang="ja-JP" dirty="0" smtClean="0"/>
              <a:t>Linked Editing</a:t>
            </a:r>
            <a:r>
              <a:rPr lang="ja-JP" altLang="en-US" dirty="0" smtClean="0"/>
              <a:t>）</a:t>
            </a:r>
            <a:endParaRPr lang="en-US" altLang="ja-JP" dirty="0" smtClean="0"/>
          </a:p>
          <a:p>
            <a:pPr lvl="1"/>
            <a:r>
              <a:rPr lang="ja-JP" altLang="en-US" dirty="0" smtClean="0"/>
              <a:t>二つのコード片をリンクさせ一方のコード片の修正をもう一方のコード片に自動的に適用させることができる</a:t>
            </a:r>
            <a:endParaRPr lang="en-US" altLang="ja-JP" dirty="0" smtClean="0"/>
          </a:p>
          <a:p>
            <a:pPr lvl="1"/>
            <a:endParaRPr lang="en-US" altLang="ja-JP" dirty="0"/>
          </a:p>
          <a:p>
            <a:r>
              <a:rPr lang="en-US" altLang="ja-JP" dirty="0" smtClean="0"/>
              <a:t>Higo</a:t>
            </a:r>
          </a:p>
          <a:p>
            <a:pPr lvl="1"/>
            <a:r>
              <a:rPr lang="ja-JP" altLang="en-US" dirty="0" smtClean="0"/>
              <a:t>開発者が指定した</a:t>
            </a:r>
            <a:r>
              <a:rPr lang="ja-JP" altLang="en-US" smtClean="0"/>
              <a:t>コード片とクローン関係にあるコード片のみを検出し、提示して同時修正を支援する</a:t>
            </a:r>
            <a:endParaRPr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10</a:t>
            </a:fld>
            <a:endParaRPr kumimoji="1" lang="ja-JP" altLang="en-US"/>
          </a:p>
        </p:txBody>
      </p:sp>
    </p:spTree>
    <p:extLst>
      <p:ext uri="{BB962C8B-B14F-4D97-AF65-F5344CB8AC3E}">
        <p14:creationId xmlns:p14="http://schemas.microsoft.com/office/powerpoint/2010/main" val="3843478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コードクローンは様々な調査方法によって異なった結果がで</a:t>
            </a:r>
            <a:r>
              <a:rPr lang="ja-JP" altLang="en-US" dirty="0" smtClean="0"/>
              <a:t>ており統一された結論は得られていない</a:t>
            </a:r>
            <a:endParaRPr kumimoji="1" lang="en-US" altLang="ja-JP" dirty="0" smtClean="0"/>
          </a:p>
          <a:p>
            <a:endParaRPr lang="en-US" altLang="ja-JP" dirty="0"/>
          </a:p>
          <a:p>
            <a:r>
              <a:rPr kumimoji="1" lang="ja-JP" altLang="en-US" dirty="0" smtClean="0"/>
              <a:t>ソフトウェア保守に悪影響を与えるコードクローンもそうでないコードクローンも双方共に存在する</a:t>
            </a:r>
            <a:endParaRPr kumimoji="1" lang="en-US" altLang="ja-JP" dirty="0" smtClean="0"/>
          </a:p>
          <a:p>
            <a:endParaRPr lang="en-US" altLang="ja-JP" dirty="0"/>
          </a:p>
          <a:p>
            <a:r>
              <a:rPr kumimoji="1" lang="ja-JP" altLang="en-US" dirty="0" smtClean="0"/>
              <a:t>現在は悪影響を与えるコードクローンとそうでないコードクローンの区別がつけるようにしたい</a:t>
            </a:r>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11</a:t>
            </a:fld>
            <a:endParaRPr kumimoji="1" lang="ja-JP" altLang="en-US"/>
          </a:p>
        </p:txBody>
      </p:sp>
    </p:spTree>
    <p:extLst>
      <p:ext uri="{BB962C8B-B14F-4D97-AF65-F5344CB8AC3E}">
        <p14:creationId xmlns:p14="http://schemas.microsoft.com/office/powerpoint/2010/main" val="26432353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所感</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コードクローンの定義が論文毎に異なるのは　　　　研究として大丈夫なのだろうか</a:t>
            </a:r>
            <a:endParaRPr lang="en-US" altLang="ja-JP" dirty="0" smtClean="0"/>
          </a:p>
          <a:p>
            <a:endParaRPr lang="en-US" altLang="ja-JP" dirty="0"/>
          </a:p>
          <a:p>
            <a:r>
              <a:rPr lang="ja-JP" altLang="en-US" dirty="0" smtClean="0"/>
              <a:t>悪いコードクローンの原因として考えられる候補として開発者の理解度もしくは積極性がない人は悪いコードクローンが出現しやすいのではないか？</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12</a:t>
            </a:fld>
            <a:endParaRPr kumimoji="1" lang="ja-JP" altLang="en-US"/>
          </a:p>
        </p:txBody>
      </p:sp>
    </p:spTree>
    <p:extLst>
      <p:ext uri="{BB962C8B-B14F-4D97-AF65-F5344CB8AC3E}">
        <p14:creationId xmlns:p14="http://schemas.microsoft.com/office/powerpoint/2010/main" val="1996541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13</a:t>
            </a:fld>
            <a:endParaRPr kumimoji="1" lang="ja-JP" alt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5664" y="447040"/>
            <a:ext cx="8963246" cy="5659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91634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14</a:t>
            </a:fld>
            <a:endParaRPr kumimoji="1" lang="ja-JP"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1" y="731520"/>
            <a:ext cx="9107489" cy="5025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79795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pPr lvl="1"/>
            <a:endParaRPr lang="en-US" altLang="ja-JP" dirty="0"/>
          </a:p>
          <a:p>
            <a:r>
              <a:rPr lang="en-US" altLang="ja-JP" dirty="0" err="1"/>
              <a:t>Lague</a:t>
            </a:r>
            <a:r>
              <a:rPr lang="ja-JP" altLang="en-US" dirty="0"/>
              <a:t>の手法 （</a:t>
            </a:r>
            <a:r>
              <a:rPr lang="en-US" altLang="ja-JP" dirty="0"/>
              <a:t>Preventive Control</a:t>
            </a:r>
            <a:r>
              <a:rPr lang="ja-JP" altLang="en-US" dirty="0"/>
              <a:t>）</a:t>
            </a:r>
            <a:endParaRPr lang="en-US" altLang="ja-JP" dirty="0"/>
          </a:p>
          <a:p>
            <a:pPr lvl="1"/>
            <a:r>
              <a:rPr lang="ja-JP" altLang="en-US" dirty="0"/>
              <a:t>関数単位での複製を対象にしていて複製する際に理由を説明し、妥当であれば複製を許容する機能</a:t>
            </a:r>
            <a:endParaRPr lang="en-US" altLang="ja-JP" dirty="0"/>
          </a:p>
          <a:p>
            <a:pPr marL="0" indent="0">
              <a:buNone/>
            </a:pP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15</a:t>
            </a:fld>
            <a:endParaRPr kumimoji="1" lang="ja-JP" altLang="en-US"/>
          </a:p>
        </p:txBody>
      </p:sp>
    </p:spTree>
    <p:extLst>
      <p:ext uri="{BB962C8B-B14F-4D97-AF65-F5344CB8AC3E}">
        <p14:creationId xmlns:p14="http://schemas.microsoft.com/office/powerpoint/2010/main" val="39267402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知識用スライド</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フレームワーク</a:t>
            </a:r>
            <a:endParaRPr kumimoji="1" lang="en-US" altLang="ja-JP" dirty="0" smtClean="0"/>
          </a:p>
          <a:p>
            <a:pPr lvl="1"/>
            <a:r>
              <a:rPr lang="ja-JP" altLang="en-US" dirty="0" smtClean="0"/>
              <a:t>ソフトウェアの雛形</a:t>
            </a:r>
            <a:endParaRPr lang="en-US" altLang="ja-JP" dirty="0"/>
          </a:p>
          <a:p>
            <a:r>
              <a:rPr kumimoji="1" lang="ja-JP" altLang="en-US" dirty="0" smtClean="0"/>
              <a:t>統合開発環境</a:t>
            </a:r>
            <a:endParaRPr kumimoji="1" lang="en-US" altLang="ja-JP" dirty="0" smtClean="0"/>
          </a:p>
          <a:p>
            <a:pPr lvl="1"/>
            <a:r>
              <a:rPr lang="en-US" altLang="ja-JP" dirty="0" smtClean="0"/>
              <a:t>Eclipse</a:t>
            </a:r>
            <a:r>
              <a:rPr lang="ja-JP" altLang="en-US" dirty="0" smtClean="0"/>
              <a:t>などの開発をサポートするもの</a:t>
            </a:r>
            <a:endParaRPr lang="en-US" altLang="ja-JP" dirty="0" smtClean="0"/>
          </a:p>
          <a:p>
            <a:r>
              <a:rPr kumimoji="1" lang="ja-JP" altLang="en-US" dirty="0" smtClean="0"/>
              <a:t>プログラム依存グラフ</a:t>
            </a:r>
            <a:endParaRPr kumimoji="1" lang="en-US" altLang="ja-JP" dirty="0" smtClean="0"/>
          </a:p>
          <a:p>
            <a:pPr lvl="1"/>
            <a:r>
              <a:rPr lang="ja-JP" altLang="en-US" dirty="0" smtClean="0"/>
              <a:t>ソースコードの文をノードとしノード間の依存関係をエッジで表したグラフである</a:t>
            </a:r>
            <a:endParaRPr lang="en-US" altLang="ja-JP" dirty="0" smtClean="0"/>
          </a:p>
          <a:p>
            <a:r>
              <a:rPr kumimoji="1" lang="en-US" altLang="ja-JP" dirty="0" smtClean="0"/>
              <a:t>TFIDF</a:t>
            </a:r>
          </a:p>
          <a:p>
            <a:pPr lvl="1"/>
            <a:r>
              <a:rPr lang="ja-JP" altLang="en-US" dirty="0" smtClean="0"/>
              <a:t>特徴語を見つけるための計算方法</a:t>
            </a:r>
            <a:endParaRPr lang="en-US" altLang="ja-JP" dirty="0" smtClean="0"/>
          </a:p>
          <a:p>
            <a:pPr lvl="1"/>
            <a:r>
              <a:rPr kumimoji="1" lang="en-US" altLang="ja-JP" dirty="0" smtClean="0"/>
              <a:t>TF</a:t>
            </a:r>
            <a:r>
              <a:rPr kumimoji="1" lang="ja-JP" altLang="en-US" dirty="0" smtClean="0"/>
              <a:t>　一つの文章中での出現頻度</a:t>
            </a:r>
            <a:endParaRPr kumimoji="1" lang="en-US" altLang="ja-JP" dirty="0" smtClean="0"/>
          </a:p>
          <a:p>
            <a:pPr lvl="1"/>
            <a:r>
              <a:rPr lang="en-US" altLang="ja-JP" dirty="0" smtClean="0"/>
              <a:t>IDF</a:t>
            </a:r>
            <a:r>
              <a:rPr lang="ja-JP" altLang="en-US" dirty="0" smtClean="0"/>
              <a:t>　全体の文章中での出現</a:t>
            </a:r>
            <a:r>
              <a:rPr lang="ja-JP" altLang="en-US" dirty="0"/>
              <a:t>頻度</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2AEDB338-F0A6-4A33-980D-DC41DA315923}" type="slidenum">
              <a:rPr kumimoji="1" lang="ja-JP" altLang="en-US" smtClean="0"/>
              <a:t>16</a:t>
            </a:fld>
            <a:endParaRPr kumimoji="1" lang="ja-JP" altLang="en-US"/>
          </a:p>
        </p:txBody>
      </p:sp>
    </p:spTree>
    <p:extLst>
      <p:ext uri="{BB962C8B-B14F-4D97-AF65-F5344CB8AC3E}">
        <p14:creationId xmlns:p14="http://schemas.microsoft.com/office/powerpoint/2010/main" val="40479562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19658</TotalTime>
  <Words>651</Words>
  <Application>Microsoft Office PowerPoint</Application>
  <PresentationFormat>画面に合わせる (4:3)</PresentationFormat>
  <Paragraphs>109</Paragraphs>
  <Slides>17</Slides>
  <Notes>2</Notes>
  <HiddenSlides>4</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Office テーマ</vt:lpstr>
      <vt:lpstr>生成抑止、分析効率化、不具合検出を 中心としたコードクローン管理支援技術に関する研究動向</vt:lpstr>
      <vt:lpstr>コードクローンの定義</vt:lpstr>
      <vt:lpstr>コードクローンの悪影響の根拠</vt:lpstr>
      <vt:lpstr>研究でわかった問題の部分</vt:lpstr>
      <vt:lpstr>研究で分かった問題でない部分</vt:lpstr>
      <vt:lpstr>コードクローンの分類</vt:lpstr>
      <vt:lpstr>生成、拡散の抑止</vt:lpstr>
      <vt:lpstr>分析の効率　クローン手法</vt:lpstr>
      <vt:lpstr>分析の効率　可視化</vt:lpstr>
      <vt:lpstr>Riegerの手法</vt:lpstr>
      <vt:lpstr>不具合の混入防止</vt:lpstr>
      <vt:lpstr>まとめ</vt:lpstr>
      <vt:lpstr>所感</vt:lpstr>
      <vt:lpstr>PowerPoint プレゼンテーション</vt:lpstr>
      <vt:lpstr>PowerPoint プレゼンテーション</vt:lpstr>
      <vt:lpstr>PowerPoint プレゼンテーション</vt:lpstr>
      <vt:lpstr>知識用スライド</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生成抑止、分析効率化、不具合検出を 中心としたコードクローン管理支援技術に関する研究動向</dc:title>
  <dc:creator>松浦遊也</dc:creator>
  <cp:lastModifiedBy>matsuura</cp:lastModifiedBy>
  <cp:revision>27</cp:revision>
  <dcterms:created xsi:type="dcterms:W3CDTF">2016-03-27T04:49:29Z</dcterms:created>
  <dcterms:modified xsi:type="dcterms:W3CDTF">2016-04-18T08:45:43Z</dcterms:modified>
</cp:coreProperties>
</file>