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67" r:id="rId3"/>
    <p:sldId id="266" r:id="rId4"/>
    <p:sldId id="268" r:id="rId5"/>
    <p:sldId id="279" r:id="rId6"/>
    <p:sldId id="280" r:id="rId7"/>
    <p:sldId id="278" r:id="rId8"/>
    <p:sldId id="281" r:id="rId9"/>
    <p:sldId id="282" r:id="rId10"/>
    <p:sldId id="258" r:id="rId11"/>
    <p:sldId id="263" r:id="rId12"/>
    <p:sldId id="257" r:id="rId13"/>
    <p:sldId id="264" r:id="rId14"/>
    <p:sldId id="265" r:id="rId15"/>
    <p:sldId id="269" r:id="rId16"/>
    <p:sldId id="270" r:id="rId17"/>
    <p:sldId id="271" r:id="rId18"/>
    <p:sldId id="272" r:id="rId19"/>
    <p:sldId id="273" r:id="rId20"/>
    <p:sldId id="260" r:id="rId21"/>
    <p:sldId id="276" r:id="rId22"/>
    <p:sldId id="259" r:id="rId23"/>
    <p:sldId id="275" r:id="rId24"/>
    <p:sldId id="283" r:id="rId25"/>
    <p:sldId id="262" r:id="rId26"/>
    <p:sldId id="277" r:id="rId27"/>
    <p:sldId id="261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3" r:id="rId36"/>
    <p:sldId id="294" r:id="rId37"/>
    <p:sldId id="295" r:id="rId38"/>
    <p:sldId id="296" r:id="rId39"/>
    <p:sldId id="292" r:id="rId40"/>
    <p:sldId id="291" r:id="rId41"/>
    <p:sldId id="298" r:id="rId42"/>
    <p:sldId id="297" r:id="rId43"/>
    <p:sldId id="299" r:id="rId4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65413" autoAdjust="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A5C74-CBFE-42F5-8362-FDAA41D1907F}" type="datetimeFigureOut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E1738-7C34-40E9-AD7E-F2B698961B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663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E1738-7C34-40E9-AD7E-F2B698961B1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3786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E1738-7C34-40E9-AD7E-F2B698961B1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452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9E1738-7C34-40E9-AD7E-F2B698961B1F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2053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D02570-AE9F-4C5A-8040-E3AC4842C1D7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1388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98EA5-ADB0-4704-B1E3-71E9E0EB9475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8147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F4D4A-18E4-4A08-9295-2AEE215ECF66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465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2211F6-B056-4D81-B2FC-043C7EC3DC30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019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018E9-BD8F-4BF6-A871-E5EEE03109C9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605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A926B-0F9B-4E46-A8B6-49253A102B0D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90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E1EF64-1B9E-4199-8F55-76EF0C89883A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97518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42F08-E93B-4213-BE96-5C83BC1A66BD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5646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0ADD1-A3A2-4900-A2CC-FC0DC0DF7187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145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52571-40DD-4679-82C0-4C485FE0CCE4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8701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0BE90-C541-4514-993A-4FA2DD122773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651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59892-502B-42CB-B68F-BADB99411FEF}" type="datetime1">
              <a:rPr kumimoji="1" lang="ja-JP" altLang="en-US" smtClean="0"/>
              <a:t>2018/11/14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B9F1A-5F1E-49AE-9707-FE3878FF0A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9696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ctrTitle"/>
              </p:nvPr>
            </p:nvSpPr>
            <p:spPr/>
            <p:txBody>
              <a:bodyPr anchor="b">
                <a:norm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altLang="ja-JP" b="0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b="0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kumimoji="1"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，</a:t>
                </a:r>
                <a:r>
                  <a:rPr kumimoji="1" lang="en-US" altLang="ja-JP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t</a:t>
                </a:r>
                <a:r>
                  <a:rPr kumimoji="1"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分布，</a:t>
                </a:r>
                <a:r>
                  <a:rPr kumimoji="1" lang="en-US" altLang="ja-JP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F</a:t>
                </a:r>
                <a:r>
                  <a:rPr kumimoji="1" lang="ja-JP" altLang="en-US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分布</a:t>
                </a:r>
                <a:r>
                  <a:rPr lang="en-US" altLang="ja-JP" sz="2400" dirty="0">
                    <a:latin typeface="+mj-ea"/>
                  </a:rPr>
                  <a:t/>
                </a:r>
                <a:br>
                  <a:rPr lang="en-US" altLang="ja-JP" sz="2400" dirty="0">
                    <a:latin typeface="+mj-ea"/>
                  </a:rPr>
                </a:br>
                <a:r>
                  <a:rPr lang="ja-JP" altLang="en-US" sz="1600" dirty="0" smtClean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</a:rPr>
                  <a:t>自由度，ポアソン分布</a:t>
                </a:r>
                <a:r>
                  <a:rPr lang="en-US" altLang="ja-JP" sz="1600" dirty="0" smtClean="0">
                    <a:latin typeface="+mj-ea"/>
                  </a:rPr>
                  <a:t/>
                </a:r>
                <a:br>
                  <a:rPr lang="en-US" altLang="ja-JP" sz="1600" dirty="0" smtClean="0">
                    <a:latin typeface="+mj-ea"/>
                  </a:rPr>
                </a:br>
                <a:r>
                  <a:rPr lang="ja-JP" altLang="en-US" sz="2800" dirty="0">
                    <a:latin typeface="+mj-ea"/>
                  </a:rPr>
                  <a:t>意味</a:t>
                </a:r>
                <a:r>
                  <a:rPr lang="ja-JP" altLang="en-US" sz="2800" dirty="0" smtClean="0">
                    <a:latin typeface="+mj-ea"/>
                  </a:rPr>
                  <a:t>のわかる統計学　</a:t>
                </a:r>
                <a:r>
                  <a:rPr lang="en-US" altLang="ja-JP" sz="2800" dirty="0" smtClean="0">
                    <a:latin typeface="+mj-ea"/>
                  </a:rPr>
                  <a:t>P.260</a:t>
                </a:r>
                <a:r>
                  <a:rPr lang="ja-JP" altLang="en-US" sz="2800" dirty="0" smtClean="0">
                    <a:latin typeface="+mj-ea"/>
                  </a:rPr>
                  <a:t>～</a:t>
                </a:r>
                <a:r>
                  <a:rPr lang="en-US" altLang="ja-JP" sz="2800" dirty="0" smtClean="0">
                    <a:latin typeface="+mj-ea"/>
                  </a:rPr>
                  <a:t>P.280</a:t>
                </a:r>
                <a:endParaRPr kumimoji="1" lang="ja-JP" altLang="en-US" sz="1600" dirty="0">
                  <a:latin typeface="+mj-ea"/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blipFill rotWithShape="0">
                <a:blip r:embed="rId2"/>
                <a:stretch>
                  <a:fillRect r="-2275" b="-71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r"/>
            <a:endParaRPr lang="en-US" altLang="ja-JP" dirty="0"/>
          </a:p>
          <a:p>
            <a:pPr algn="r"/>
            <a:endParaRPr lang="en-US" altLang="ja-JP" dirty="0"/>
          </a:p>
          <a:p>
            <a:pPr algn="r"/>
            <a:r>
              <a:rPr lang="en-US" altLang="ja-JP" sz="1900" dirty="0">
                <a:latin typeface="+mj-ea"/>
              </a:rPr>
              <a:t>2018</a:t>
            </a:r>
            <a:r>
              <a:rPr lang="ja-JP" altLang="en-US" sz="1900" dirty="0">
                <a:latin typeface="+mj-ea"/>
              </a:rPr>
              <a:t>年</a:t>
            </a:r>
            <a:r>
              <a:rPr lang="en-US" altLang="ja-JP" sz="1900" dirty="0">
                <a:latin typeface="+mj-ea"/>
              </a:rPr>
              <a:t>11</a:t>
            </a:r>
            <a:r>
              <a:rPr lang="ja-JP" altLang="en-US" sz="1900" dirty="0" smtClean="0">
                <a:latin typeface="+mj-ea"/>
              </a:rPr>
              <a:t>月</a:t>
            </a:r>
            <a:r>
              <a:rPr lang="en-US" altLang="ja-JP" sz="1900" dirty="0" smtClean="0">
                <a:latin typeface="+mj-ea"/>
              </a:rPr>
              <a:t>1</a:t>
            </a:r>
            <a:r>
              <a:rPr lang="en-US" altLang="ja-JP" sz="1900" dirty="0">
                <a:latin typeface="+mj-ea"/>
              </a:rPr>
              <a:t>6</a:t>
            </a:r>
            <a:r>
              <a:rPr lang="ja-JP" altLang="en-US" sz="1900" dirty="0" smtClean="0">
                <a:latin typeface="+mj-ea"/>
              </a:rPr>
              <a:t>日</a:t>
            </a:r>
            <a:endParaRPr lang="en-US" altLang="ja-JP" sz="1900" dirty="0">
              <a:latin typeface="+mj-ea"/>
            </a:endParaRPr>
          </a:p>
          <a:p>
            <a:pPr algn="r"/>
            <a:r>
              <a:rPr lang="en-US" altLang="ja-JP" sz="1900" dirty="0">
                <a:latin typeface="+mn-ea"/>
              </a:rPr>
              <a:t>60216087</a:t>
            </a:r>
            <a:r>
              <a:rPr lang="ja-JP" altLang="en-US" sz="1900" dirty="0">
                <a:latin typeface="+mn-ea"/>
              </a:rPr>
              <a:t>　木村　祐太</a:t>
            </a:r>
          </a:p>
          <a:p>
            <a:endParaRPr kumimoji="1" lang="ja-JP" altLang="en-US" sz="19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19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おさらい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3512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推定に用いる統計量（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369576" cy="4351338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σ</a:t>
                </a:r>
                <a:r>
                  <a:rPr lang="ja-JP" altLang="en-US" dirty="0"/>
                  <a:t>が既知のとき，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を区間</a:t>
                </a:r>
                <a:r>
                  <a:rPr lang="ja-JP" altLang="en-US" dirty="0" smtClean="0"/>
                  <a:t>推定</a:t>
                </a:r>
                <a:endParaRPr lang="en-US" altLang="ja-JP" sz="9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 smtClean="0"/>
                  <a:t>，標準正規分布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(0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に従う</m:t>
                    </m:r>
                  </m:oMath>
                </a14:m>
                <a:r>
                  <a:rPr lang="ja-JP" altLang="en-US" dirty="0" smtClean="0"/>
                  <a:t>」</a:t>
                </a:r>
                <a:endParaRPr lang="en-US" altLang="ja-JP" dirty="0" smtClean="0"/>
              </a:p>
              <a:p>
                <a:pPr>
                  <a:lnSpc>
                    <a:spcPct val="100000"/>
                  </a:lnSpc>
                </a:pPr>
                <a:endParaRPr kumimoji="1" lang="en-US" altLang="ja-JP" dirty="0" smtClean="0"/>
              </a:p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σ</a:t>
                </a:r>
                <a:r>
                  <a:rPr lang="ja-JP" altLang="en-US" dirty="0" smtClean="0"/>
                  <a:t>が</a:t>
                </a:r>
                <a:r>
                  <a:rPr lang="ja-JP" altLang="en-US" dirty="0"/>
                  <a:t>未知</a:t>
                </a:r>
                <a:r>
                  <a:rPr lang="ja-JP" altLang="en-US" dirty="0" smtClean="0"/>
                  <a:t>の</a:t>
                </a:r>
                <a:r>
                  <a:rPr lang="ja-JP" altLang="en-US" dirty="0"/>
                  <a:t>とき，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を区間</a:t>
                </a:r>
                <a:r>
                  <a:rPr lang="ja-JP" altLang="en-US" dirty="0" smtClean="0"/>
                  <a:t>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 「</a:t>
                </a:r>
                <a:r>
                  <a:rPr lang="ja-JP" altLang="en-US" dirty="0"/>
                  <a:t>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ja-JP" altLang="en-US" dirty="0" smtClean="0"/>
                  <a:t>は自由度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ja-JP" altLang="en-US" dirty="0" smtClean="0"/>
                  <a:t>の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 smtClean="0"/>
                  <a:t>に従う」</a:t>
                </a:r>
                <a:endParaRPr lang="en-US" altLang="ja-JP" sz="800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 smtClean="0"/>
                  <a:t>※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rad>
                  </m:oMath>
                </a14:m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369576" cy="4351338"/>
              </a:xfrm>
              <a:blipFill rotWithShape="0">
                <a:blip r:embed="rId3"/>
                <a:stretch>
                  <a:fillRect l="-1457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98732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推定に用いる統計量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2/2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263559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μ</a:t>
                </a:r>
                <a:r>
                  <a:rPr lang="ja-JP" altLang="en-US" dirty="0" smtClean="0"/>
                  <a:t>が</a:t>
                </a:r>
                <a:r>
                  <a:rPr lang="ja-JP" altLang="en-US" dirty="0"/>
                  <a:t>既知のとき</a:t>
                </a:r>
                <a:r>
                  <a:rPr lang="ja-JP" altLang="en-US" dirty="0" smtClean="0"/>
                  <a:t>，</a:t>
                </a:r>
                <a:r>
                  <a:rPr lang="en-US" altLang="ja-JP" dirty="0"/>
                  <a:t>σ</a:t>
                </a:r>
                <a:r>
                  <a:rPr lang="ja-JP" altLang="en-US" dirty="0" smtClean="0"/>
                  <a:t>を</a:t>
                </a:r>
                <a:r>
                  <a:rPr lang="ja-JP" altLang="en-US" dirty="0"/>
                  <a:t>区間</a:t>
                </a:r>
                <a:r>
                  <a:rPr lang="ja-JP" altLang="en-US" dirty="0" smtClean="0"/>
                  <a:t>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 smtClean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 smtClean="0"/>
                  <a:t>に従う」</a:t>
                </a:r>
                <a:endParaRPr lang="en-US" altLang="ja-JP" dirty="0" smtClean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μ</a:t>
                </a:r>
                <a:r>
                  <a:rPr lang="ja-JP" altLang="en-US" dirty="0" smtClean="0"/>
                  <a:t>が</a:t>
                </a:r>
                <a:r>
                  <a:rPr lang="ja-JP" altLang="en-US" dirty="0"/>
                  <a:t>未知</a:t>
                </a:r>
                <a:r>
                  <a:rPr lang="ja-JP" altLang="en-US" dirty="0" smtClean="0"/>
                  <a:t>の</a:t>
                </a:r>
                <a:r>
                  <a:rPr lang="ja-JP" altLang="en-US" dirty="0"/>
                  <a:t>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</a:t>
                </a:r>
                <a:r>
                  <a:rPr lang="ja-JP" altLang="en-US" dirty="0" smtClean="0"/>
                  <a:t>推定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「</a:t>
                </a:r>
                <a:r>
                  <a:rPr lang="ja-JP" altLang="en-US" dirty="0"/>
                  <a:t>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 smtClean="0"/>
                  <a:t>，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263559" cy="4351338"/>
              </a:xfrm>
              <a:blipFill rotWithShape="0">
                <a:blip r:embed="rId4"/>
                <a:stretch>
                  <a:fillRect l="-1327" t="-1961" r="-74" b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9734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検定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に用いる統計量（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303315" cy="4351338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σ</a:t>
                </a:r>
                <a:r>
                  <a:rPr lang="ja-JP" altLang="en-US" dirty="0"/>
                  <a:t>が既知のとき，</a:t>
                </a:r>
                <a:r>
                  <a:rPr lang="en-US" altLang="ja-JP" dirty="0"/>
                  <a:t>μ</a:t>
                </a:r>
                <a:r>
                  <a:rPr lang="ja-JP" altLang="en-US" dirty="0" smtClean="0"/>
                  <a:t>を</a:t>
                </a:r>
                <a:r>
                  <a:rPr lang="ja-JP" altLang="en-US" dirty="0"/>
                  <a:t>検定</a:t>
                </a:r>
                <a:endParaRPr lang="en-US" altLang="ja-JP" sz="9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，標準正規分布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(0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1)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に従う</m:t>
                    </m:r>
                  </m:oMath>
                </a14:m>
                <a:r>
                  <a:rPr lang="ja-JP" altLang="en-US" dirty="0"/>
                  <a:t>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σ</a:t>
                </a:r>
                <a:r>
                  <a:rPr lang="ja-JP" altLang="en-US" dirty="0"/>
                  <a:t>が未知のとき，</a:t>
                </a:r>
                <a:r>
                  <a:rPr lang="en-US" altLang="ja-JP" dirty="0"/>
                  <a:t>μ</a:t>
                </a:r>
                <a:r>
                  <a:rPr lang="ja-JP" altLang="en-US" dirty="0" smtClean="0"/>
                  <a:t>を</a:t>
                </a:r>
                <a:r>
                  <a:rPr lang="ja-JP" altLang="en-US" dirty="0"/>
                  <a:t>検定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ja-JP" altLang="en-US" dirty="0"/>
                  <a:t>は自由度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ja-JP" altLang="en-US" dirty="0"/>
                  <a:t>の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sz="800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/>
                  <a:t>※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rad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303315" cy="4351338"/>
              </a:xfrm>
              <a:blipFill rotWithShape="0">
                <a:blip r:embed="rId2"/>
                <a:stretch>
                  <a:fillRect l="-1468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769854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検定に用いる統計量（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2/2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369576" cy="4351338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μ</a:t>
                </a:r>
                <a:r>
                  <a:rPr lang="ja-JP" altLang="en-US" dirty="0"/>
                  <a:t>が既知のとき，</a:t>
                </a:r>
                <a:r>
                  <a:rPr lang="en-US" altLang="ja-JP" dirty="0"/>
                  <a:t>σ</a:t>
                </a:r>
                <a:r>
                  <a:rPr lang="ja-JP" altLang="en-US" dirty="0" smtClean="0"/>
                  <a:t>を</a:t>
                </a:r>
                <a:r>
                  <a:rPr lang="ja-JP" altLang="en-US" dirty="0"/>
                  <a:t>検定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μ</a:t>
                </a:r>
                <a:r>
                  <a:rPr lang="ja-JP" altLang="en-US" dirty="0"/>
                  <a:t>が未知のとき，</a:t>
                </a:r>
                <a:r>
                  <a:rPr lang="en-US" altLang="ja-JP" dirty="0"/>
                  <a:t>σ</a:t>
                </a:r>
                <a:r>
                  <a:rPr lang="ja-JP" altLang="en-US" dirty="0" smtClean="0"/>
                  <a:t>を</a:t>
                </a:r>
                <a:r>
                  <a:rPr lang="ja-JP" altLang="en-US" dirty="0"/>
                  <a:t>検定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</a:t>
                </a:r>
                <a:r>
                  <a:rPr lang="ja-JP" altLang="en-US" dirty="0" smtClean="0"/>
                  <a:t>」</a:t>
                </a: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369576" cy="4351338"/>
              </a:xfrm>
              <a:blipFill rotWithShape="0">
                <a:blip r:embed="rId2"/>
                <a:stretch>
                  <a:fillRect l="-1311" t="-1961" b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8579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396080" cy="1325563"/>
          </a:xfrm>
        </p:spPr>
        <p:txBody>
          <a:bodyPr/>
          <a:lstStyle/>
          <a:p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変量の検定に用いる統計量（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/3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263560" cy="4351338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kumimoji="1" lang="ja-JP" altLang="en-US" dirty="0" smtClean="0">
                    <a:latin typeface="+mn-ea"/>
                  </a:rPr>
                  <a:t> （</a:t>
                </a:r>
                <a:r>
                  <a:rPr kumimoji="1" lang="en-US" altLang="ja-JP" dirty="0" smtClean="0">
                    <a:latin typeface="+mn-ea"/>
                  </a:rPr>
                  <a:t>2</a:t>
                </a:r>
                <a:r>
                  <a:rPr kumimoji="1" lang="ja-JP" altLang="en-US" dirty="0" smtClean="0">
                    <a:latin typeface="+mn-ea"/>
                  </a:rPr>
                  <a:t>変量の検定における前提）</a:t>
                </a:r>
                <a:endParaRPr kumimoji="1" lang="en-US" altLang="ja-JP" dirty="0" smtClean="0">
                  <a:latin typeface="+mn-ea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>
                    <a:latin typeface="+mn-ea"/>
                  </a:rPr>
                  <a:t>　 </a:t>
                </a:r>
                <a:r>
                  <a:rPr kumimoji="1" lang="ja-JP" altLang="en-US" dirty="0" smtClean="0">
                    <a:latin typeface="+mn-ea"/>
                  </a:rPr>
                  <a:t>正規分布</a:t>
                </a:r>
                <a:r>
                  <a:rPr kumimoji="1" lang="en-US" altLang="ja-JP" dirty="0" smtClean="0">
                    <a:latin typeface="+mn-ea"/>
                  </a:rPr>
                  <a:t>A</a:t>
                </a:r>
                <a:r>
                  <a:rPr kumimoji="1" lang="ja-JP" altLang="en-US" dirty="0" smtClean="0">
                    <a:latin typeface="+mn-ea"/>
                  </a:rPr>
                  <a:t>から抽出したサンプルを</a:t>
                </a:r>
                <a:r>
                  <a:rPr kumimoji="1" lang="en-US" altLang="ja-JP" dirty="0" smtClean="0">
                    <a:latin typeface="+mn-ea"/>
                  </a:rPr>
                  <a:t>X</a:t>
                </a:r>
                <a:r>
                  <a:rPr kumimoji="1" lang="ja-JP" altLang="en-US" dirty="0" err="1" smtClean="0">
                    <a:latin typeface="+mn-ea"/>
                  </a:rPr>
                  <a:t>，</a:t>
                </a:r>
                <a:r>
                  <a:rPr kumimoji="1" lang="en-US" altLang="ja-JP" dirty="0" smtClean="0">
                    <a:latin typeface="+mn-ea"/>
                  </a:rPr>
                  <a:t/>
                </a:r>
                <a:br>
                  <a:rPr kumimoji="1" lang="en-US" altLang="ja-JP" dirty="0" smtClean="0">
                    <a:latin typeface="+mn-ea"/>
                  </a:rPr>
                </a:br>
                <a:r>
                  <a:rPr kumimoji="1" lang="ja-JP" altLang="en-US" dirty="0" smtClean="0">
                    <a:latin typeface="+mn-ea"/>
                  </a:rPr>
                  <a:t>　 正規分布</a:t>
                </a:r>
                <a:r>
                  <a:rPr kumimoji="1" lang="en-US" altLang="ja-JP" dirty="0" smtClean="0">
                    <a:latin typeface="+mn-ea"/>
                  </a:rPr>
                  <a:t>B</a:t>
                </a:r>
                <a:r>
                  <a:rPr kumimoji="1" lang="ja-JP" altLang="en-US" dirty="0" smtClean="0">
                    <a:latin typeface="+mn-ea"/>
                  </a:rPr>
                  <a:t>から抽出したサンプルを</a:t>
                </a:r>
                <a:r>
                  <a:rPr kumimoji="1" lang="en-US" altLang="ja-JP" dirty="0" smtClean="0">
                    <a:latin typeface="+mn-ea"/>
                  </a:rPr>
                  <a:t>Y</a:t>
                </a:r>
                <a:r>
                  <a:rPr kumimoji="1" lang="ja-JP" altLang="en-US" dirty="0" smtClean="0">
                    <a:latin typeface="+mn-ea"/>
                  </a:rPr>
                  <a:t>とする．</a:t>
                </a:r>
                <a:endParaRPr kumimoji="1" lang="en-US" altLang="ja-JP" dirty="0" smtClean="0">
                  <a:latin typeface="+mn-ea"/>
                </a:endParaRPr>
              </a:p>
              <a:p>
                <a:pPr>
                  <a:lnSpc>
                    <a:spcPct val="100000"/>
                  </a:lnSpc>
                </a:pPr>
                <a:endParaRPr kumimoji="1" lang="en-US" altLang="ja-JP" sz="800" dirty="0" smtClean="0"/>
              </a:p>
              <a:p>
                <a:pPr>
                  <a:lnSpc>
                    <a:spcPct val="100000"/>
                  </a:lnSpc>
                </a:pPr>
                <a:r>
                  <a:rPr kumimoji="1" lang="en-US" altLang="ja-JP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kumimoji="1" lang="ja-JP" altLang="en-US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kumimoji="1" lang="ja-JP" altLang="en-US" dirty="0" smtClean="0"/>
                  <a:t>であることを検定</a:t>
                </a:r>
                <a:endParaRPr kumimoji="1"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 「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ja-JP" altLang="en-US" dirty="0" smtClean="0"/>
                  <a:t>のもとで，統計量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 smtClean="0"/>
                  <a:t>，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　　　　　　　自由度（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ja-JP" altLang="en-US" dirty="0" smtClean="0"/>
                  <a:t>）の</a:t>
                </a:r>
                <a:r>
                  <a:rPr lang="en-US" altLang="ja-JP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 </a:t>
                </a:r>
                <a:r>
                  <a:rPr lang="ja-JP" altLang="en-US" dirty="0" smtClean="0">
                    <a:latin typeface="+mn-ea"/>
                  </a:rPr>
                  <a:t>分布に従う</a:t>
                </a:r>
                <a:r>
                  <a:rPr lang="ja-JP" altLang="en-US" dirty="0" smtClean="0"/>
                  <a:t>」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263560" cy="4351338"/>
              </a:xfrm>
              <a:blipFill rotWithShape="0">
                <a:blip r:embed="rId6"/>
                <a:stretch>
                  <a:fillRect l="-1327" t="-14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3054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</p:spPr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変量の検定に用いる統計量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2/3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343072" cy="4351338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kumimoji="1" lang="ja-JP" altLang="en-US" dirty="0" smtClean="0"/>
                  <a:t>がともに既知のとき，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であること</a:t>
                </a:r>
                <a:endParaRPr kumimoji="1"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 smtClean="0"/>
                  <a:t>   </a:t>
                </a:r>
                <a:r>
                  <a:rPr kumimoji="1" lang="ja-JP" altLang="en-US" dirty="0" smtClean="0"/>
                  <a:t>を検定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kumimoji="1" lang="ja-JP" altLang="en-US" dirty="0"/>
                  <a:t>　</a:t>
                </a:r>
                <a:r>
                  <a:rPr kumimoji="1" lang="ja-JP" altLang="en-US" dirty="0" smtClean="0"/>
                  <a:t> 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のもとで，統計量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f>
                              <m:fPr>
                                <m:ctrlP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ja-JP" altLang="en-US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  <m:sup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den>
                            </m:f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1" lang="ja-JP" altLang="en-US" b="0" i="1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>
                                    <m:r>
                                      <a:rPr kumimoji="1"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bSup>
                              </m:num>
                              <m:den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rad>
                      </m:den>
                    </m:f>
                  </m:oMath>
                </a14:m>
                <a:r>
                  <a:rPr kumimoji="1" lang="ja-JP" altLang="en-US" dirty="0" smtClean="0"/>
                  <a:t>は，</a:t>
                </a:r>
                <a:endParaRPr kumimoji="1"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　　　　　　　　　　　　　　標準正規分布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(0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ja-JP" altLang="en-US" dirty="0" smtClean="0"/>
                  <a:t>に従う</a:t>
                </a:r>
                <a:r>
                  <a:rPr kumimoji="1" lang="ja-JP" altLang="en-US" dirty="0" smtClean="0"/>
                  <a:t>」</a:t>
                </a: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343072" cy="4351338"/>
              </a:xfrm>
              <a:blipFill rotWithShape="0">
                <a:blip r:embed="rId3"/>
                <a:stretch>
                  <a:fillRect l="-1315" t="-16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53589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8649" y="365126"/>
            <a:ext cx="8409333" cy="1325563"/>
          </a:xfrm>
        </p:spPr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変量の検定に用いる統計量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3/3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316567" cy="4351338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ja-JP" altLang="en-US" i="1">
                        <a:latin typeface="Cambria Math" panose="02040503050406030204" pitchFamily="18" charset="0"/>
                      </a:rPr>
                      <m:t>と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ja-JP" altLang="en-US" dirty="0" smtClean="0"/>
                  <a:t>が等しいと見なせるとき</a:t>
                </a:r>
                <a:r>
                  <a:rPr lang="ja-JP" altLang="en-US" dirty="0"/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ja-JP" altLang="en-US" dirty="0"/>
                  <a:t>であること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/>
                  <a:t>    </a:t>
                </a:r>
                <a:r>
                  <a:rPr lang="ja-JP" altLang="en-US" dirty="0"/>
                  <a:t>を</a:t>
                </a:r>
                <a:r>
                  <a:rPr lang="ja-JP" altLang="en-US" dirty="0" smtClean="0"/>
                  <a:t>検定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</a:t>
                </a:r>
                <a:r>
                  <a:rPr lang="ja-JP" altLang="en-US" dirty="0"/>
                  <a:t>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ja-JP" altLang="en-US" dirty="0"/>
                  <a:t>のもとで，統計量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ja-JP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den>
                                </m:f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</m:rad>
                        <m:sSubSup>
                          <m:sSubSup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ja-JP" altLang="en-US" dirty="0"/>
                  <a:t>は，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</a:t>
                </a:r>
                <a:r>
                  <a:rPr lang="ja-JP" altLang="en-US" dirty="0" smtClean="0"/>
                  <a:t>自由度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の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ja-JP" altLang="en-US" dirty="0" smtClean="0"/>
                  <a:t>分布に</a:t>
                </a:r>
                <a:r>
                  <a:rPr lang="ja-JP" altLang="en-US" dirty="0"/>
                  <a:t>従う</a:t>
                </a:r>
                <a:r>
                  <a:rPr lang="ja-JP" altLang="en-US" dirty="0" smtClean="0"/>
                  <a:t>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316567" cy="4351338"/>
              </a:xfrm>
              <a:blipFill rotWithShape="0">
                <a:blip r:embed="rId3"/>
                <a:stretch>
                  <a:fillRect l="-1320" t="-1681" r="-9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68061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χ</m:t>
                          </m:r>
                        </m:e>
                        <m:sup>
                          <m: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ja-JP" alt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分布</m:t>
                      </m:r>
                    </m:oMath>
                  </m:oMathPara>
                </a14:m>
                <a:endParaRPr kumimoji="1" lang="ja-JP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536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3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ja-JP" alt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分布と</m:t>
                      </m:r>
                      <m:r>
                        <a:rPr kumimoji="1" lang="ja-JP" altLang="en-US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は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4" name="タイトル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 </a:t>
            </a:r>
            <a:r>
              <a:rPr lang="ja-JP" altLang="en-US" dirty="0" smtClean="0">
                <a:solidFill>
                  <a:srgbClr val="FF0000"/>
                </a:solidFill>
              </a:rPr>
              <a:t>実現値</a:t>
            </a:r>
            <a:r>
              <a:rPr lang="ja-JP" altLang="en-US" dirty="0">
                <a:solidFill>
                  <a:srgbClr val="FF0000"/>
                </a:solidFill>
              </a:rPr>
              <a:t>と理論値の違い</a:t>
            </a:r>
            <a:r>
              <a:rPr lang="ja-JP" altLang="en-US" dirty="0"/>
              <a:t>を調べるための分布</a:t>
            </a:r>
          </a:p>
          <a:p>
            <a:endParaRPr lang="en-US" altLang="ja-JP" dirty="0" smtClean="0"/>
          </a:p>
          <a:p>
            <a:r>
              <a:rPr lang="ja-JP" altLang="en-US" dirty="0" smtClean="0"/>
              <a:t> 標本平均のみで判断できないときに用いる</a:t>
            </a:r>
            <a:endParaRPr lang="en-US" altLang="ja-JP" dirty="0" smtClean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（変量の散らばり、偏り）</a:t>
            </a:r>
            <a:endParaRPr lang="en-US" altLang="ja-JP" dirty="0" smtClean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7933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b="0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altLang="ja-JP" b="0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ja-JP" altLang="en-US" b="0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分布の</m:t>
                      </m:r>
                      <m:r>
                        <a:rPr kumimoji="1" lang="ja-JP" altLang="en-US" b="0" i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定義</m:t>
                      </m:r>
                    </m:oMath>
                  </m:oMathPara>
                </a14:m>
                <a:endParaRPr kumimoji="1" lang="ja-JP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，・・・，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kumimoji="1" lang="ja-JP" altLang="en-US" dirty="0" smtClean="0"/>
                  <a:t>が互いに独立な標準正規分布</a:t>
                </a:r>
                <a:r>
                  <a:rPr kumimoji="1" lang="en-US" altLang="ja-JP" dirty="0" smtClean="0"/>
                  <a:t/>
                </a:r>
                <a:br>
                  <a:rPr kumimoji="1" lang="en-US" altLang="ja-JP" dirty="0" smtClean="0"/>
                </a:br>
                <a:r>
                  <a:rPr kumimoji="1" lang="en-US" altLang="ja-JP" dirty="0" smtClean="0"/>
                  <a:t> N</a:t>
                </a:r>
                <a:r>
                  <a:rPr kumimoji="1" lang="ja-JP" altLang="en-US" dirty="0" smtClean="0"/>
                  <a:t>（</a:t>
                </a:r>
                <a:r>
                  <a:rPr kumimoji="1" lang="en-US" altLang="ja-JP" dirty="0" smtClean="0"/>
                  <a:t>0</a:t>
                </a:r>
                <a:r>
                  <a:rPr kumimoji="1" lang="ja-JP" altLang="en-US" dirty="0" smtClean="0"/>
                  <a:t>，</a:t>
                </a:r>
                <a:r>
                  <a:rPr kumimoji="1" lang="en-US" altLang="ja-JP" dirty="0" smtClean="0"/>
                  <a:t>1</a:t>
                </a:r>
                <a:r>
                  <a:rPr kumimoji="1" lang="ja-JP" altLang="en-US" dirty="0" smtClean="0"/>
                  <a:t>）に従うとする．</a:t>
                </a:r>
                <a:endParaRPr lang="en-US" altLang="ja-JP" dirty="0" smtClean="0"/>
              </a:p>
              <a:p>
                <a:endParaRPr kumimoji="1" lang="en-US" altLang="ja-JP" sz="8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…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𝑍</m:t>
                          </m:r>
                        </m:e>
                        <m:sub>
                          <m:r>
                            <a:rPr lang="en-US" altLang="ja-JP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kumimoji="1" lang="en-US" altLang="ja-JP" dirty="0" smtClean="0"/>
              </a:p>
              <a:p>
                <a:pPr marL="0" indent="0" algn="ctr">
                  <a:buNone/>
                </a:pPr>
                <a:endParaRPr lang="en-US" altLang="ja-JP" sz="800" dirty="0"/>
              </a:p>
              <a:p>
                <a:r>
                  <a:rPr lang="ja-JP" altLang="en-US" dirty="0" smtClean="0"/>
                  <a:t> この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kumimoji="1" lang="ja-JP" altLang="en-US" dirty="0" smtClean="0"/>
                  <a:t>分布を，自由度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effectLst/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effectLst/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kumimoji="1" lang="ja-JP" altLang="en-US" dirty="0" smtClean="0"/>
                  <a:t>という．</a:t>
                </a:r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147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ja-JP" i="1" smtClean="0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en-US" altLang="ja-JP" i="1">
                              <a:effectLst>
                                <a:outerShdw blurRad="38100" dist="38100" dir="2700000" algn="tl">
                                  <a:srgbClr val="000000">
                                    <a:alpha val="43137"/>
                                  </a:srgb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ja-JP" altLang="en-US" i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mbria Math" panose="02040503050406030204" pitchFamily="18" charset="0"/>
                        </a:rPr>
                        <m:t>分布のグラフ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https://to-kei.net/wp-content/uploads/2016/11/8257ac4ae349b9c4a73313cc3ca518a1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574" y="1690689"/>
            <a:ext cx="6268277" cy="4906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27628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推定の確認（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1/6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μ</a:t>
                </a:r>
                <a:r>
                  <a:rPr lang="ja-JP" altLang="en-US" dirty="0"/>
                  <a:t>が既知のとき，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「</a:t>
                </a:r>
                <a:r>
                  <a:rPr lang="ja-JP" altLang="en-US" dirty="0"/>
                  <a:t>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91" t="-19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2224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推定の確認（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2/6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ja-JP" altLang="en-US" dirty="0" smtClean="0"/>
                  <a:t> 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/>
                  <a:t>　</a:t>
                </a:r>
                <a14:m>
                  <m:oMath xmlns:m="http://schemas.openxmlformats.org/officeDocument/2006/math"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ja-JP" dirty="0" smtClean="0"/>
              </a:p>
              <a:p>
                <a:pPr marL="0" indent="0">
                  <a:buNone/>
                </a:pPr>
                <a:r>
                  <a:rPr kumimoji="1" lang="ja-JP" altLang="en-US" dirty="0" smtClean="0"/>
                  <a:t> 　   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kumimoji="1" lang="en-US" altLang="ja-JP" dirty="0" smtClean="0"/>
                  <a:t>       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num>
                              <m:den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num>
                              <m:den>
                                <m:r>
                                  <a:rPr lang="ja-JP" altLang="en-US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num>
                              <m:den>
                                <m:r>
                                  <a:rPr lang="ja-JP" altLang="en-US" i="1" smtClean="0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1" lang="en-US" altLang="ja-JP" b="0" dirty="0" smtClean="0"/>
              </a:p>
              <a:p>
                <a:pPr marL="0" indent="0">
                  <a:buNone/>
                </a:pPr>
                <a:r>
                  <a:rPr lang="en-US" altLang="ja-JP" dirty="0" smtClean="0"/>
                  <a:t>       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endParaRPr kumimoji="1" lang="en-US" altLang="ja-JP" b="0" dirty="0" smtClean="0"/>
              </a:p>
              <a:p>
                <a:pPr marL="0" indent="0">
                  <a:buNone/>
                </a:pPr>
                <a:endParaRPr kumimoji="1" lang="en-US" altLang="ja-JP" sz="800" b="0" dirty="0" smtClean="0"/>
              </a:p>
              <a:p>
                <a:pPr marL="0" indent="0">
                  <a:buNone/>
                </a:pPr>
                <a:r>
                  <a:rPr lang="ja-JP" altLang="en-US" dirty="0"/>
                  <a:t>　∴自由度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</a:t>
                </a:r>
                <a:endParaRPr kumimoji="1" lang="en-US" altLang="ja-JP" b="0" dirty="0" smtClean="0"/>
              </a:p>
              <a:p>
                <a:pPr marL="0" indent="0">
                  <a:buNone/>
                </a:pP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164437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推定の確認（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3/6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382828" cy="4351338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μ</a:t>
                </a:r>
                <a:r>
                  <a:rPr lang="ja-JP" altLang="en-US" dirty="0"/>
                  <a:t>が未知のとき，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「</a:t>
                </a:r>
                <a:r>
                  <a:rPr lang="ja-JP" altLang="en-US" dirty="0"/>
                  <a:t>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382828" cy="4351338"/>
              </a:xfrm>
              <a:blipFill rotWithShape="0">
                <a:blip r:embed="rId3"/>
                <a:stretch>
                  <a:fillRect l="-1309" t="-19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4381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の確認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(4/6)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ja-JP" altLang="en-US" dirty="0" smtClean="0"/>
                  <a:t> 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sSub>
                              <m:sSub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ja-JP" alt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kumimoji="1" lang="ja-JP" altLang="en-US" dirty="0" smtClean="0"/>
                  <a:t>  （∵</a:t>
                </a:r>
                <a14:m>
                  <m:oMath xmlns:m="http://schemas.openxmlformats.org/officeDocument/2006/math"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b="0" i="1" dirty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ja-JP" altLang="en-US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r>
                  <a:rPr lang="ja-JP" altLang="en-US" dirty="0" smtClean="0"/>
                  <a:t>）</a:t>
                </a:r>
                <a:endParaRPr lang="en-US" altLang="ja-JP" dirty="0" smtClean="0"/>
              </a:p>
              <a:p>
                <a:pPr marL="0" indent="0">
                  <a:buNone/>
                </a:pPr>
                <a:r>
                  <a:rPr kumimoji="1" lang="ja-JP" altLang="en-US" dirty="0"/>
                  <a:t>　</a:t>
                </a:r>
                <a:r>
                  <a:rPr kumimoji="1" lang="ja-JP" altLang="en-US" dirty="0" smtClean="0"/>
                  <a:t> 　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ja-JP" altLang="en-US" b="0" i="1" smtClean="0">
                        <a:latin typeface="Cambria Math" panose="02040503050406030204" pitchFamily="18" charset="0"/>
                      </a:rPr>
                      <m:t>𝜎</m:t>
                    </m:r>
                    <m:f>
                      <m:f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ja-JP" alt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kumimoji="1" lang="en-US" altLang="ja-JP" b="0" dirty="0" smtClean="0"/>
              </a:p>
              <a:p>
                <a:pPr marL="0" indent="0">
                  <a:buNone/>
                </a:pPr>
                <a:r>
                  <a:rPr kumimoji="1" lang="en-US" altLang="ja-JP" dirty="0" smtClean="0"/>
                  <a:t>       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kumimoji="1" lang="ja-JP" altLang="en-US" b="0" i="1" smtClean="0">
                        <a:latin typeface="Cambria Math" panose="02040503050406030204" pitchFamily="18" charset="0"/>
                      </a:rPr>
                      <m:t>𝜎</m:t>
                    </m:r>
                    <m:acc>
                      <m:accPr>
                        <m:chr m:val="̅"/>
                        <m:ctrlPr>
                          <a:rPr kumimoji="1" lang="ja-JP" alt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kumimoji="1" lang="ja-JP" alt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endParaRPr kumimoji="1" lang="en-US" altLang="ja-JP" b="0" dirty="0" smtClean="0"/>
              </a:p>
              <a:p>
                <a:pPr marL="0" indent="0">
                  <a:buNone/>
                </a:pPr>
                <a:r>
                  <a:rPr kumimoji="1" lang="en-US" altLang="ja-JP" dirty="0" smtClean="0"/>
                  <a:t>        </a:t>
                </a:r>
                <a14:m>
                  <m:oMath xmlns:m="http://schemas.openxmlformats.org/officeDocument/2006/math"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acc>
                      <m:accPr>
                        <m:chr m:val="̅"/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kumimoji="1"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kumimoji="1" lang="ja-JP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75268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の確認（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5/6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kumimoji="1" lang="ja-JP" altLang="en-US" dirty="0" smtClean="0"/>
                  <a:t>　 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acc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 dirty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ja-JP" altLang="en-US" i="1" dirty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 smtClean="0"/>
                  <a:t>               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en-US" altLang="ja-JP" dirty="0"/>
                  <a:t> </a:t>
                </a:r>
                <a:r>
                  <a:rPr lang="en-US" altLang="ja-JP" dirty="0" smtClean="0"/>
                  <a:t>               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</m:num>
                      <m:den>
                        <m:r>
                          <a:rPr lang="ja-JP" alt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158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推定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の確認（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6/6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ja-JP" altLang="en-US" dirty="0" smtClean="0"/>
                  <a:t>　</a:t>
                </a:r>
                <a14:m>
                  <m:oMath xmlns:m="http://schemas.openxmlformats.org/officeDocument/2006/math"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　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ja-JP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altLang="ja-JP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altLang="ja-JP" dirty="0"/>
              </a:p>
              <a:p>
                <a:pPr marL="0" indent="0">
                  <a:buNone/>
                </a:pPr>
                <a:r>
                  <a:rPr lang="en-US" altLang="ja-JP" dirty="0"/>
                  <a:t>    </a:t>
                </a:r>
                <a:r>
                  <a:rPr lang="en-US" altLang="ja-JP" dirty="0" smtClean="0"/>
                  <a:t>   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num>
                              <m:den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ja-JP" dirty="0" smtClean="0"/>
              </a:p>
              <a:p>
                <a:pPr marL="0" indent="0">
                  <a:buNone/>
                </a:pPr>
                <a:r>
                  <a:rPr lang="en-US" altLang="ja-JP" b="0" dirty="0"/>
                  <a:t> </a:t>
                </a:r>
                <a:r>
                  <a:rPr lang="en-US" altLang="ja-JP" b="0" dirty="0" smtClean="0"/>
                  <a:t>      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⋯+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  <m:sub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acc>
                              <m:accPr>
                                <m:chr m:val="̅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r>
                  <a:rPr lang="ja-JP" altLang="en-US" sz="800" dirty="0" smtClean="0"/>
                  <a:t>　</a:t>
                </a:r>
                <a:endParaRPr lang="en-US" altLang="ja-JP" sz="800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 </a:t>
                </a:r>
                <a:r>
                  <a:rPr lang="ja-JP" altLang="en-US" dirty="0"/>
                  <a:t>　</a:t>
                </a:r>
                <a:r>
                  <a:rPr lang="ja-JP" altLang="en-US" dirty="0" smtClean="0"/>
                  <a:t>再生性より</a:t>
                </a:r>
                <a:r>
                  <a:rPr lang="ja-JP" altLang="en-US" dirty="0"/>
                  <a:t>，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</m:t>
                    </m:r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acc>
                  </m:oMath>
                </a14:m>
                <a:r>
                  <a:rPr kumimoji="1" lang="ja-JP" altLang="en-US" dirty="0" smtClean="0"/>
                  <a:t>もまた標準正規分布</a:t>
                </a:r>
                <a:endParaRPr kumimoji="1" lang="en-US" altLang="ja-JP" dirty="0" smtClean="0"/>
              </a:p>
              <a:p>
                <a:pPr marL="0" indent="0">
                  <a:buNone/>
                </a:pPr>
                <a:endParaRPr kumimoji="1" lang="en-US" altLang="ja-JP" sz="800" dirty="0" smtClean="0"/>
              </a:p>
              <a:p>
                <a:pPr marL="0" indent="0">
                  <a:buNone/>
                </a:pPr>
                <a:r>
                  <a:rPr lang="ja-JP" altLang="en-US" dirty="0" smtClean="0"/>
                  <a:t>　∴</a:t>
                </a:r>
                <a:r>
                  <a:rPr lang="ja-JP" altLang="en-US" dirty="0" smtClean="0">
                    <a:solidFill>
                      <a:srgbClr val="0070C0"/>
                    </a:solidFill>
                  </a:rPr>
                  <a:t>自由度</a:t>
                </a:r>
                <a14:m>
                  <m:oMath xmlns:m="http://schemas.openxmlformats.org/officeDocument/2006/math">
                    <m:r>
                      <a:rPr lang="en-US" altLang="ja-JP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5"/>
                <a:stretch>
                  <a:fillRect b="-28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9443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t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分布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77934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t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分布と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は</a:t>
            </a:r>
            <a:endParaRPr kumimoji="1" lang="ja-JP" altLang="en-US" dirty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 </a:t>
            </a:r>
            <a:r>
              <a:rPr kumimoji="1" lang="ja-JP" altLang="en-US" dirty="0" smtClean="0">
                <a:solidFill>
                  <a:srgbClr val="FF0000"/>
                </a:solidFill>
              </a:rPr>
              <a:t>標本平均と不偏分散</a:t>
            </a:r>
            <a:r>
              <a:rPr kumimoji="1" lang="ja-JP" altLang="en-US" dirty="0" smtClean="0"/>
              <a:t>から母平均を推定</a:t>
            </a:r>
            <a:endParaRPr kumimoji="1" lang="en-US" altLang="ja-JP" dirty="0" smtClean="0"/>
          </a:p>
          <a:p>
            <a:endParaRPr lang="en-US" altLang="ja-JP" dirty="0"/>
          </a:p>
          <a:p>
            <a:r>
              <a:rPr lang="en-US" altLang="ja-JP" dirty="0"/>
              <a:t> </a:t>
            </a:r>
            <a:r>
              <a:rPr lang="ja-JP" altLang="en-US" dirty="0" smtClean="0"/>
              <a:t>十分なサンプルがないときに用いる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91871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t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分布の定義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が</m:t>
                    </m:r>
                    <m:r>
                      <a:rPr kumimoji="1" lang="ja-JP" altLang="en-US" i="1">
                        <a:latin typeface="Cambria Math" panose="02040503050406030204" pitchFamily="18" charset="0"/>
                      </a:rPr>
                      <m:t>互いに</m:t>
                    </m:r>
                  </m:oMath>
                </a14:m>
                <a:r>
                  <a:rPr kumimoji="1" lang="ja-JP" altLang="en-US" b="0" dirty="0" smtClean="0"/>
                  <a:t>独立な確率変数とする．</a:t>
                </a:r>
                <a:endParaRPr kumimoji="1" lang="en-US" altLang="ja-JP" b="0" dirty="0" smtClean="0"/>
              </a:p>
              <a:p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kumimoji="1" lang="ja-JP" altLang="en-US" b="0" dirty="0" smtClean="0"/>
                  <a:t>は標準正規分布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(0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ja-JP" altLang="en-US" b="0" dirty="0" smtClean="0"/>
                  <a:t>に従い，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kumimoji="1" lang="ja-JP" altLang="en-US" b="0" dirty="0" smtClean="0"/>
                  <a:t>は自由度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kumimoji="1" lang="ja-JP" altLang="en-US" b="0" dirty="0" smtClean="0"/>
                  <a:t>の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kumimoji="1" lang="ja-JP" altLang="en-US" b="0" dirty="0" smtClean="0"/>
                  <a:t>に従うものとする．</a:t>
                </a:r>
                <a:endParaRPr kumimoji="1" lang="en-US" altLang="ja-JP" b="0" dirty="0" smtClean="0"/>
              </a:p>
              <a:p>
                <a:endParaRPr lang="en-US" altLang="ja-JP" sz="8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num>
                                <m:den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kumimoji="1" lang="en-US" altLang="ja-JP" b="0" dirty="0" smtClean="0"/>
              </a:p>
              <a:p>
                <a:pPr marL="0" indent="0" algn="ctr">
                  <a:buNone/>
                </a:pPr>
                <a:endParaRPr kumimoji="1" lang="en-US" altLang="ja-JP" sz="800" b="0" dirty="0" smtClean="0"/>
              </a:p>
              <a:p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ja-JP" altLang="en-US" dirty="0"/>
                  <a:t>の分布を、自由度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という．</a:t>
                </a:r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83499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ja-JP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再掲載</a:t>
            </a:r>
            <a:r>
              <a:rPr lang="en-US" altLang="ja-JP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025020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σ</a:t>
                </a:r>
                <a:r>
                  <a:rPr lang="ja-JP" altLang="en-US" dirty="0" smtClean="0"/>
                  <a:t>が</a:t>
                </a:r>
                <a:r>
                  <a:rPr lang="ja-JP" altLang="en-US" dirty="0"/>
                  <a:t>未知</a:t>
                </a:r>
                <a:r>
                  <a:rPr lang="ja-JP" altLang="en-US" dirty="0" smtClean="0"/>
                  <a:t>の</a:t>
                </a:r>
                <a:r>
                  <a:rPr lang="ja-JP" altLang="en-US" dirty="0"/>
                  <a:t>とき，</a:t>
                </a:r>
                <a:r>
                  <a:rPr lang="en-US" altLang="ja-JP" dirty="0"/>
                  <a:t>μ</a:t>
                </a:r>
                <a:r>
                  <a:rPr lang="ja-JP" altLang="en-US" dirty="0"/>
                  <a:t>を区間</a:t>
                </a:r>
                <a:r>
                  <a:rPr lang="ja-JP" altLang="en-US" dirty="0" smtClean="0"/>
                  <a:t>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 smtClean="0"/>
                  <a:t>　 「</a:t>
                </a:r>
                <a:r>
                  <a:rPr lang="ja-JP" altLang="en-US" dirty="0"/>
                  <a:t>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rad>
                          </m:den>
                        </m:f>
                      </m:den>
                    </m:f>
                  </m:oMath>
                </a14:m>
                <a:r>
                  <a:rPr lang="ja-JP" altLang="en-US" dirty="0" smtClean="0"/>
                  <a:t>は自由度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ja-JP" altLang="en-US" dirty="0" smtClean="0"/>
                  <a:t>の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 smtClean="0"/>
                  <a:t>に従う」</a:t>
                </a:r>
                <a:endParaRPr lang="en-US" altLang="ja-JP" sz="800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 smtClean="0"/>
                  <a:t>※ 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⋯+</m:t>
                            </m:r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  <m:sub>
                                        <m:r>
                                          <a:rPr lang="en-US" altLang="ja-JP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sub>
                                    </m:s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ja-JP" i="1"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den>
                        </m:f>
                      </m:e>
                    </m:rad>
                  </m:oMath>
                </a14:m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025020" cy="4351338"/>
              </a:xfrm>
              <a:blipFill rotWithShape="0">
                <a:blip r:embed="rId3"/>
                <a:stretch>
                  <a:fillRect l="-1519" t="-19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04821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（再掲載）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290063" cy="4351338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ja-JP" altLang="en-US" i="1">
                        <a:latin typeface="Cambria Math" panose="02040503050406030204" pitchFamily="18" charset="0"/>
                      </a:rPr>
                      <m:t>と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ja-JP" altLang="en-US" dirty="0"/>
                  <a:t>が等しいと見なせるとき，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ja-JP" altLang="en-US" dirty="0"/>
                  <a:t>であること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/>
                  <a:t>    </a:t>
                </a:r>
                <a:r>
                  <a:rPr lang="ja-JP" altLang="en-US" dirty="0"/>
                  <a:t>を検定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ja-JP" altLang="en-US" dirty="0"/>
                  <a:t>のもとで，統計量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acc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̅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acc>
                      </m:num>
                      <m:den>
                        <m:rad>
                          <m:radPr>
                            <m:degHide m:val="on"/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den>
                                </m:f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</m:rad>
                        <m:sSubSup>
                          <m:sSub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𝑥𝑦</m:t>
                            </m:r>
                          </m:sub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ja-JP" altLang="en-US" dirty="0"/>
                  <a:t>は，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自由度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ja-JP" altLang="en-US" dirty="0"/>
                  <a:t>分布に従う」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ja-JP" altLang="en-US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290063" cy="4351338"/>
              </a:xfrm>
              <a:blipFill rotWithShape="0">
                <a:blip r:embed="rId2"/>
                <a:stretch>
                  <a:fillRect l="-1324" t="-1681" r="-1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58647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F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分布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8078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F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分布とは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 2</a:t>
            </a:r>
            <a:r>
              <a:rPr kumimoji="1" lang="ja-JP" altLang="en-US" dirty="0" smtClean="0"/>
              <a:t>つの</a:t>
            </a:r>
            <a:r>
              <a:rPr lang="ja-JP" altLang="en-US" dirty="0" smtClean="0"/>
              <a:t>サンプルの分散の違いを調べるための分布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 </a:t>
            </a:r>
            <a:r>
              <a:rPr lang="ja-JP" altLang="en-US" dirty="0" smtClean="0">
                <a:solidFill>
                  <a:srgbClr val="FF0000"/>
                </a:solidFill>
              </a:rPr>
              <a:t>自由度，不偏分散</a:t>
            </a:r>
            <a:r>
              <a:rPr lang="ja-JP" altLang="en-US" dirty="0" smtClean="0"/>
              <a:t>を用いる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195469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F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分布の定義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𝑍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が互いに</m:t>
                    </m:r>
                  </m:oMath>
                </a14:m>
                <a:r>
                  <a:rPr lang="ja-JP" altLang="en-US" dirty="0"/>
                  <a:t>独立な確率変数とする．</a:t>
                </a:r>
                <a:endParaRPr lang="en-US" altLang="ja-JP" dirty="0"/>
              </a:p>
              <a:p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ja-JP" altLang="en-US" dirty="0" smtClean="0"/>
                  <a:t>は自由度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ja-JP" altLang="en-US" dirty="0" smtClean="0"/>
                  <a:t>の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</a:t>
                </a:r>
                <a:r>
                  <a:rPr lang="ja-JP" altLang="en-US" dirty="0" smtClean="0"/>
                  <a:t>従</a:t>
                </a:r>
                <a:r>
                  <a:rPr lang="ja-JP" altLang="en-US" dirty="0"/>
                  <a:t>い</a:t>
                </a:r>
                <a:r>
                  <a:rPr lang="ja-JP" altLang="en-US" dirty="0" smtClean="0"/>
                  <a:t>，</a:t>
                </a:r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𝑍</m:t>
                    </m:r>
                  </m:oMath>
                </a14:m>
                <a:r>
                  <a:rPr lang="ja-JP" altLang="en-US" dirty="0"/>
                  <a:t>は自由度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ja-JP" altLang="en-US" dirty="0" smtClean="0"/>
                  <a:t>の</a:t>
                </a:r>
                <a:r>
                  <a:rPr lang="en-US" altLang="ja-JP" dirty="0"/>
                  <a:t/>
                </a:r>
                <a:br>
                  <a:rPr lang="en-US" altLang="ja-JP" dirty="0"/>
                </a:br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に従うものとする．</a:t>
                </a:r>
                <a:endParaRPr lang="en-US" altLang="ja-JP" dirty="0"/>
              </a:p>
              <a:p>
                <a:endParaRPr lang="en-US" altLang="ja-JP" sz="8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ja-JP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d>
                            <m:dPr>
                              <m:ctrlPr>
                                <a:rPr lang="en-US" altLang="ja-JP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𝑍</m:t>
                                  </m:r>
                                </m:num>
                                <m:den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den>
                              </m:f>
                            </m:e>
                          </m:d>
                        </m:den>
                      </m:f>
                    </m:oMath>
                  </m:oMathPara>
                </a14:m>
                <a:endParaRPr lang="en-US" altLang="ja-JP" dirty="0"/>
              </a:p>
              <a:p>
                <a:pPr marL="0" indent="0" algn="ctr">
                  <a:buNone/>
                </a:pPr>
                <a:endParaRPr lang="en-US" altLang="ja-JP" sz="800" dirty="0"/>
              </a:p>
              <a:p>
                <a:r>
                  <a:rPr lang="en-US" altLang="ja-JP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ja-JP" altLang="en-US" dirty="0"/>
                  <a:t>の分布を、自由度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という．</a:t>
                </a:r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915804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（再掲載）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250307" cy="4351338"/>
              </a:xfrm>
            </p:spPr>
            <p:txBody>
              <a:bodyPr/>
              <a:lstStyle/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>
                    <a:latin typeface="+mn-ea"/>
                  </a:rPr>
                  <a:t> （</a:t>
                </a:r>
                <a:r>
                  <a:rPr lang="en-US" altLang="ja-JP" dirty="0">
                    <a:latin typeface="+mn-ea"/>
                  </a:rPr>
                  <a:t>2</a:t>
                </a:r>
                <a:r>
                  <a:rPr lang="ja-JP" altLang="en-US" dirty="0">
                    <a:latin typeface="+mn-ea"/>
                  </a:rPr>
                  <a:t>変量の検定における前提）</a:t>
                </a:r>
                <a:endParaRPr lang="en-US" altLang="ja-JP" dirty="0">
                  <a:latin typeface="+mn-ea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>
                    <a:latin typeface="+mn-ea"/>
                  </a:rPr>
                  <a:t>　 正規分布</a:t>
                </a:r>
                <a:r>
                  <a:rPr lang="en-US" altLang="ja-JP" dirty="0">
                    <a:latin typeface="+mn-ea"/>
                  </a:rPr>
                  <a:t>A</a:t>
                </a:r>
                <a:r>
                  <a:rPr lang="ja-JP" altLang="en-US" dirty="0">
                    <a:latin typeface="+mn-ea"/>
                  </a:rPr>
                  <a:t>から抽出したサンプルを</a:t>
                </a:r>
                <a:r>
                  <a:rPr lang="en-US" altLang="ja-JP" dirty="0">
                    <a:latin typeface="+mn-ea"/>
                  </a:rPr>
                  <a:t>X</a:t>
                </a:r>
                <a:r>
                  <a:rPr lang="ja-JP" altLang="en-US" dirty="0" err="1">
                    <a:latin typeface="+mn-ea"/>
                  </a:rPr>
                  <a:t>，</a:t>
                </a:r>
                <a:r>
                  <a:rPr lang="en-US" altLang="ja-JP" dirty="0">
                    <a:latin typeface="+mn-ea"/>
                  </a:rPr>
                  <a:t/>
                </a:r>
                <a:br>
                  <a:rPr lang="en-US" altLang="ja-JP" dirty="0">
                    <a:latin typeface="+mn-ea"/>
                  </a:rPr>
                </a:br>
                <a:r>
                  <a:rPr lang="ja-JP" altLang="en-US" dirty="0">
                    <a:latin typeface="+mn-ea"/>
                  </a:rPr>
                  <a:t>　 正規分布</a:t>
                </a:r>
                <a:r>
                  <a:rPr lang="en-US" altLang="ja-JP" dirty="0">
                    <a:latin typeface="+mn-ea"/>
                  </a:rPr>
                  <a:t>B</a:t>
                </a:r>
                <a:r>
                  <a:rPr lang="ja-JP" altLang="en-US" dirty="0">
                    <a:latin typeface="+mn-ea"/>
                  </a:rPr>
                  <a:t>から抽出したサンプルを</a:t>
                </a:r>
                <a:r>
                  <a:rPr lang="en-US" altLang="ja-JP" dirty="0">
                    <a:latin typeface="+mn-ea"/>
                  </a:rPr>
                  <a:t>Y</a:t>
                </a:r>
                <a:r>
                  <a:rPr lang="ja-JP" altLang="en-US" dirty="0">
                    <a:latin typeface="+mn-ea"/>
                  </a:rPr>
                  <a:t>とする．</a:t>
                </a:r>
                <a:endParaRPr lang="en-US" altLang="ja-JP" dirty="0">
                  <a:latin typeface="+mn-ea"/>
                </a:endParaRPr>
              </a:p>
              <a:p>
                <a:pPr>
                  <a:lnSpc>
                    <a:spcPct val="100000"/>
                  </a:lnSpc>
                </a:pPr>
                <a:endParaRPr lang="en-US" altLang="ja-JP" sz="800" dirty="0"/>
              </a:p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ja-JP" altLang="en-US" dirty="0"/>
                  <a:t>であることを検定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ja-JP" alt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ja-JP" altLang="en-US" dirty="0"/>
                  <a:t>のもとで，統計量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自由度（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ja-JP" altLang="en-US" dirty="0"/>
                  <a:t>）の</a:t>
                </a:r>
                <a:r>
                  <a:rPr lang="en-US" altLang="ja-JP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F </a:t>
                </a:r>
                <a:r>
                  <a:rPr lang="ja-JP" altLang="en-US" dirty="0">
                    <a:latin typeface="+mn-ea"/>
                  </a:rPr>
                  <a:t>分布に従う</a:t>
                </a:r>
                <a:r>
                  <a:rPr lang="ja-JP" altLang="en-US" dirty="0"/>
                  <a:t>」</a:t>
                </a:r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250307" cy="4351338"/>
              </a:xfrm>
              <a:blipFill rotWithShape="0">
                <a:blip r:embed="rId2"/>
                <a:stretch>
                  <a:fillRect l="-1329" t="-140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875130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自由度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29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291777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自由度とは（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1/2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コンテンツ プレースホルダー 5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 lnSpcReduction="10000"/>
              </a:bodyPr>
              <a:lstStyle/>
              <a:p>
                <a:pPr>
                  <a:lnSpc>
                    <a:spcPct val="110000"/>
                  </a:lnSpc>
                </a:pPr>
                <a:r>
                  <a:rPr kumimoji="1" lang="en-US" altLang="ja-JP" dirty="0" smtClean="0"/>
                  <a:t> </a:t>
                </a:r>
                <a:r>
                  <a:rPr kumimoji="1" lang="ja-JP" altLang="en-US" dirty="0" smtClean="0"/>
                  <a:t>自由に動かすことのできる</a:t>
                </a:r>
                <a:r>
                  <a:rPr kumimoji="1" lang="ja-JP" altLang="en-US" dirty="0" smtClean="0">
                    <a:solidFill>
                      <a:srgbClr val="FF0000"/>
                    </a:solidFill>
                  </a:rPr>
                  <a:t>変数の個数</a:t>
                </a:r>
                <a:endParaRPr lang="en-US" altLang="ja-JP" dirty="0">
                  <a:solidFill>
                    <a:srgbClr val="FF0000"/>
                  </a:solidFill>
                </a:endParaRPr>
              </a:p>
              <a:p>
                <a:pPr>
                  <a:lnSpc>
                    <a:spcPct val="110000"/>
                  </a:lnSpc>
                </a:pPr>
                <a:r>
                  <a:rPr kumimoji="1" lang="ja-JP" altLang="en-US" dirty="0" smtClean="0"/>
                  <a:t> </a:t>
                </a:r>
                <a:r>
                  <a:rPr kumimoji="1" lang="en-US" altLang="ja-JP" dirty="0" smtClean="0"/>
                  <a:t>&lt;</a:t>
                </a:r>
                <a:r>
                  <a:rPr kumimoji="1" lang="ja-JP" altLang="en-US" dirty="0" smtClean="0"/>
                  <a:t>例</a:t>
                </a:r>
                <a:r>
                  <a:rPr kumimoji="1" lang="en-US" altLang="ja-JP" dirty="0" smtClean="0"/>
                  <a:t>&gt;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dirty="0" smtClean="0"/>
                  <a:t>　 変数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ja-JP" altLang="en-US" dirty="0" smtClean="0">
                    <a:latin typeface="+mn-ea"/>
                  </a:rPr>
                  <a:t>が存在．</a:t>
                </a:r>
                <a:endParaRPr lang="en-US" altLang="ja-JP" dirty="0" smtClean="0">
                  <a:latin typeface="+mn-ea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dirty="0">
                    <a:latin typeface="+mn-ea"/>
                  </a:rPr>
                  <a:t>　</a:t>
                </a:r>
                <a:r>
                  <a:rPr lang="ja-JP" altLang="en-US" dirty="0" smtClean="0">
                    <a:latin typeface="+mn-ea"/>
                  </a:rPr>
                  <a:t>　　　→　自由度</a:t>
                </a:r>
                <a:r>
                  <a:rPr lang="en-US" altLang="ja-JP" dirty="0" smtClean="0">
                    <a:latin typeface="+mn-ea"/>
                  </a:rPr>
                  <a:t>3</a:t>
                </a:r>
                <a:endParaRPr kumimoji="1" lang="en-US" altLang="ja-JP" dirty="0">
                  <a:latin typeface="+mn-ea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dirty="0" smtClean="0">
                    <a:latin typeface="+mn-ea"/>
                  </a:rPr>
                  <a:t>　 </a:t>
                </a:r>
                <a:r>
                  <a:rPr lang="ja-JP" altLang="en-US" dirty="0" smtClean="0"/>
                  <a:t>変数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ja-JP" altLang="en-US" dirty="0" err="1" smtClean="0">
                    <a:latin typeface="+mn-ea"/>
                  </a:rPr>
                  <a:t>が存</a:t>
                </a:r>
                <a:r>
                  <a:rPr lang="ja-JP" altLang="en-US" dirty="0" smtClean="0">
                    <a:latin typeface="+mn-ea"/>
                  </a:rPr>
                  <a:t>在し，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ja-JP" altLang="en-US" dirty="0" err="1" smtClean="0">
                    <a:latin typeface="+mn-ea"/>
                  </a:rPr>
                  <a:t>は</a:t>
                </a:r>
                <a:endParaRPr lang="en-US" altLang="ja-JP" dirty="0" smtClean="0">
                  <a:latin typeface="+mn-ea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kumimoji="1" lang="en-US" altLang="ja-JP" dirty="0">
                    <a:latin typeface="+mn-ea"/>
                  </a:rPr>
                  <a:t> </a:t>
                </a:r>
                <a:r>
                  <a:rPr kumimoji="1" lang="en-US" altLang="ja-JP" dirty="0" smtClean="0">
                    <a:latin typeface="+mn-ea"/>
                  </a:rPr>
                  <a:t>   </a:t>
                </a:r>
                <a14:m>
                  <m:oMath xmlns:m="http://schemas.openxmlformats.org/officeDocument/2006/math"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kumimoji="1" lang="ja-JP" altLang="en-US" dirty="0" smtClean="0"/>
                  <a:t>という関係式が成り立つ．</a:t>
                </a:r>
                <a:endParaRPr kumimoji="1" lang="en-US" altLang="ja-JP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　　　</a:t>
                </a:r>
                <a:r>
                  <a:rPr lang="ja-JP" altLang="en-US" dirty="0" smtClean="0">
                    <a:latin typeface="+mn-ea"/>
                  </a:rPr>
                  <a:t>→</a:t>
                </a:r>
                <a:r>
                  <a:rPr lang="ja-JP" altLang="en-US" dirty="0">
                    <a:latin typeface="+mn-ea"/>
                  </a:rPr>
                  <a:t>　</a:t>
                </a:r>
                <a:r>
                  <a:rPr lang="ja-JP" altLang="en-US" dirty="0" smtClean="0">
                    <a:latin typeface="+mn-ea"/>
                  </a:rPr>
                  <a:t>自由度</a:t>
                </a:r>
                <a:r>
                  <a:rPr lang="en-US" altLang="ja-JP" dirty="0" smtClean="0">
                    <a:latin typeface="+mn-ea"/>
                  </a:rPr>
                  <a:t>2</a:t>
                </a: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kumimoji="1" lang="ja-JP" altLang="en-US" dirty="0">
                    <a:latin typeface="+mn-ea"/>
                  </a:rPr>
                  <a:t>　</a:t>
                </a:r>
                <a:r>
                  <a:rPr kumimoji="1" lang="ja-JP" altLang="en-US" dirty="0" smtClean="0">
                    <a:latin typeface="+mn-ea"/>
                  </a:rPr>
                  <a:t>（理由）</a:t>
                </a: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，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r>
                      <a:rPr kumimoji="1" lang="ja-JP" altLang="en-US" i="1" dirty="0">
                        <a:latin typeface="Cambria Math" panose="02040503050406030204" pitchFamily="18" charset="0"/>
                      </a:rPr>
                      <m:t>値が決まれば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の</m:t>
                    </m:r>
                    <m:r>
                      <a:rPr kumimoji="1" lang="ja-JP" altLang="en-US" i="1" dirty="0" smtClean="0">
                        <a:latin typeface="Cambria Math" panose="02040503050406030204" pitchFamily="18" charset="0"/>
                      </a:rPr>
                      <m:t>値が決まる</m:t>
                    </m:r>
                  </m:oMath>
                </a14:m>
                <a:r>
                  <a:rPr kumimoji="1" lang="ja-JP" altLang="en-US" dirty="0" smtClean="0"/>
                  <a:t>．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6" name="コンテンツ プレースホルダー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 rotWithShape="0">
                <a:blip r:embed="rId5"/>
                <a:stretch>
                  <a:fillRect l="-1391" t="-1882" b="-13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022528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（再掲載）</a:t>
            </a:r>
            <a:endParaRPr kumimoji="1" lang="ja-JP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9" y="1825625"/>
                <a:ext cx="8276811" cy="4351338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μ</a:t>
                </a:r>
                <a:r>
                  <a:rPr lang="ja-JP" altLang="en-US" dirty="0"/>
                  <a:t>が既知のとき，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ja-JP" altLang="en-US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r>
                  <a:rPr lang="en-US" altLang="ja-JP" dirty="0"/>
                  <a:t> μ</a:t>
                </a:r>
                <a:r>
                  <a:rPr lang="ja-JP" altLang="en-US" dirty="0"/>
                  <a:t>が未知のとき，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 「統計量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ja-JP" alt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は</m:t>
                    </m:r>
                  </m:oMath>
                </a14:m>
                <a:r>
                  <a:rPr lang="ja-JP" altLang="en-US" dirty="0"/>
                  <a:t>，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　　　　　　　　　　　　　　自由度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−1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χ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latin typeface="Cambria Math" panose="02040503050406030204" pitchFamily="18" charset="0"/>
                      </a:rPr>
                      <m:t>分布</m:t>
                    </m:r>
                  </m:oMath>
                </a14:m>
                <a:r>
                  <a:rPr lang="ja-JP" altLang="en-US" dirty="0"/>
                  <a:t>に従う」</a:t>
                </a:r>
                <a:endParaRPr lang="en-US" altLang="ja-JP" dirty="0"/>
              </a:p>
              <a:p>
                <a:pPr>
                  <a:lnSpc>
                    <a:spcPct val="100000"/>
                  </a:lnSpc>
                </a:pPr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9" y="1825625"/>
                <a:ext cx="8276811" cy="4351338"/>
              </a:xfrm>
              <a:blipFill rotWithShape="0">
                <a:blip r:embed="rId2"/>
                <a:stretch>
                  <a:fillRect l="-1325" t="-1961" b="-25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98787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自由度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とは（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2/2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altLang="ja-JP" dirty="0" smtClean="0"/>
                  <a:t> μ</a:t>
                </a:r>
                <a:r>
                  <a:rPr lang="ja-JP" altLang="en-US" dirty="0"/>
                  <a:t>が既知のとき，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</a:t>
                </a:r>
                <a:r>
                  <a:rPr lang="ja-JP" altLang="en-US" dirty="0" smtClean="0"/>
                  <a:t>推定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　　  </a:t>
                </a:r>
                <a:r>
                  <a:rPr lang="ja-JP" altLang="en-US" dirty="0" smtClean="0">
                    <a:latin typeface="+mn-ea"/>
                  </a:rPr>
                  <a:t>→</a:t>
                </a:r>
                <a:r>
                  <a:rPr lang="ja-JP" altLang="en-US" dirty="0" smtClean="0"/>
                  <a:t>変量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ja-JP" altLang="en-US" dirty="0" smtClean="0"/>
                  <a:t>に対して制約なし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自由度はサンプルサイズと等しい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endParaRPr kumimoji="1" lang="en-US" altLang="ja-JP" dirty="0"/>
              </a:p>
              <a:p>
                <a:pPr>
                  <a:lnSpc>
                    <a:spcPct val="100000"/>
                  </a:lnSpc>
                </a:pPr>
                <a:r>
                  <a:rPr lang="ja-JP" altLang="en-US" dirty="0"/>
                  <a:t> </a:t>
                </a:r>
                <a:r>
                  <a:rPr lang="en-US" altLang="ja-JP" dirty="0" smtClean="0"/>
                  <a:t>μ</a:t>
                </a:r>
                <a:r>
                  <a:rPr lang="ja-JP" altLang="en-US" dirty="0"/>
                  <a:t>が未知のとき，</a:t>
                </a:r>
                <a:r>
                  <a:rPr lang="en-US" altLang="ja-JP" dirty="0"/>
                  <a:t>σ</a:t>
                </a:r>
                <a:r>
                  <a:rPr lang="ja-JP" altLang="en-US" dirty="0"/>
                  <a:t>を区間推定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kumimoji="1" lang="en-US" altLang="ja-JP" dirty="0" smtClean="0"/>
                  <a:t>           </a:t>
                </a:r>
                <a:r>
                  <a:rPr kumimoji="1" lang="ja-JP" altLang="en-US" dirty="0" smtClean="0">
                    <a:latin typeface="+mn-ea"/>
                  </a:rPr>
                  <a:t>→</a:t>
                </a:r>
                <a:r>
                  <a:rPr lang="ja-JP" altLang="en-US" dirty="0">
                    <a:latin typeface="+mn-ea"/>
                  </a:rPr>
                  <a:t>変量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kumimoji="1" lang="ja-JP" altLang="en-US" dirty="0" smtClean="0">
                    <a:latin typeface="+mn-ea"/>
                  </a:rPr>
                  <a:t>の標本平均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ja-JP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</m:oMath>
                </a14:m>
                <a:r>
                  <a:rPr kumimoji="1" lang="ja-JP" altLang="en-US" dirty="0" smtClean="0">
                    <a:latin typeface="+mn-ea"/>
                  </a:rPr>
                  <a:t>を用いるため，</a:t>
                </a:r>
                <a:endParaRPr kumimoji="1" lang="en-US" altLang="ja-JP" dirty="0" smtClean="0">
                  <a:latin typeface="+mn-ea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>
                    <a:latin typeface="+mn-ea"/>
                  </a:rPr>
                  <a:t>　</a:t>
                </a:r>
                <a:r>
                  <a:rPr lang="ja-JP" altLang="en-US" dirty="0" smtClean="0">
                    <a:latin typeface="+mn-ea"/>
                  </a:rPr>
                  <a:t>　　　　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ja-JP" alt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⋯+</m:t>
                        </m:r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ja-JP" altLang="en-US" i="1">
                        <a:latin typeface="Cambria Math" panose="02040503050406030204" pitchFamily="18" charset="0"/>
                      </a:rPr>
                      <m:t>の</m:t>
                    </m:r>
                  </m:oMath>
                </a14:m>
                <a:r>
                  <a:rPr kumimoji="1" lang="ja-JP" altLang="en-US" dirty="0" smtClean="0">
                    <a:latin typeface="+mn-ea"/>
                  </a:rPr>
                  <a:t>関係式が成り立つ</a:t>
                </a:r>
                <a:endParaRPr kumimoji="1" lang="en-US" altLang="ja-JP" dirty="0" smtClean="0">
                  <a:latin typeface="+mn-ea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>
                    <a:latin typeface="+mn-ea"/>
                  </a:rPr>
                  <a:t>　</a:t>
                </a:r>
                <a:r>
                  <a:rPr lang="ja-JP" altLang="en-US" dirty="0" smtClean="0">
                    <a:latin typeface="+mn-ea"/>
                  </a:rPr>
                  <a:t> 自由度はサンプルサイズに</a:t>
                </a:r>
                <a:r>
                  <a:rPr lang="en-US" altLang="ja-JP" dirty="0" smtClean="0">
                    <a:latin typeface="+mn-ea"/>
                  </a:rPr>
                  <a:t>-1</a:t>
                </a:r>
                <a:r>
                  <a:rPr lang="ja-JP" altLang="en-US" dirty="0" smtClean="0">
                    <a:latin typeface="+mn-ea"/>
                  </a:rPr>
                  <a:t>した値</a:t>
                </a:r>
                <a:endParaRPr kumimoji="1" lang="ja-JP" altLang="en-US" dirty="0">
                  <a:latin typeface="+mn-ea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91" t="-2941" b="-7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570224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47182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ポアソン分布と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は（</a:t>
            </a:r>
            <a:r>
              <a:rPr kumimoji="1"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1/5</a:t>
            </a:r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48" y="1825625"/>
                <a:ext cx="8342823" cy="4351338"/>
              </a:xfrm>
            </p:spPr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kumimoji="1" lang="en-US" altLang="ja-JP" dirty="0" smtClean="0"/>
                  <a:t> </a:t>
                </a:r>
                <a:r>
                  <a:rPr lang="ja-JP" altLang="en-US" dirty="0"/>
                  <a:t>稀</a:t>
                </a:r>
                <a:r>
                  <a:rPr lang="ja-JP" altLang="en-US" dirty="0" smtClean="0"/>
                  <a:t>にしか起こらない事象を単位時間</a:t>
                </a:r>
                <a:r>
                  <a:rPr lang="ja-JP" altLang="en-US" dirty="0" smtClean="0"/>
                  <a:t>あたり</a:t>
                </a:r>
                <a:r>
                  <a:rPr lang="ja-JP" altLang="en-US" dirty="0" smtClean="0"/>
                  <a:t>，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単位</a:t>
                </a:r>
                <a:r>
                  <a:rPr lang="ja-JP" altLang="en-US" dirty="0" smtClean="0"/>
                  <a:t>空間あたり何回起きるかの統計分布</a:t>
                </a:r>
                <a:endParaRPr lang="en-US" altLang="ja-JP" dirty="0" smtClean="0"/>
              </a:p>
              <a:p>
                <a:pPr>
                  <a:lnSpc>
                    <a:spcPct val="100000"/>
                  </a:lnSpc>
                </a:pPr>
                <a:r>
                  <a:rPr lang="ja-JP" altLang="en-US" dirty="0" smtClean="0"/>
                  <a:t> 平均発生回数を</a:t>
                </a:r>
                <a:r>
                  <a:rPr lang="en-US" altLang="ja-JP" dirty="0" smtClean="0"/>
                  <a:t>λ</a:t>
                </a:r>
                <a:r>
                  <a:rPr lang="ja-JP" altLang="en-US" dirty="0" err="1" smtClean="0"/>
                  <a:t>，</a:t>
                </a:r>
                <a:r>
                  <a:rPr lang="ja-JP" altLang="en-US" dirty="0" smtClean="0"/>
                  <a:t>発生回数を</a:t>
                </a:r>
                <a:r>
                  <a:rPr lang="en-US" altLang="ja-JP" dirty="0" smtClean="0"/>
                  <a:t>k</a:t>
                </a:r>
                <a:r>
                  <a:rPr lang="ja-JP" altLang="en-US" dirty="0" smtClean="0"/>
                  <a:t>とすると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14:m>
                  <m:oMath xmlns:m="http://schemas.openxmlformats.org/officeDocument/2006/math">
                    <m:r>
                      <a:rPr lang="ja-JP" altLang="en-US" b="0" i="1" dirty="0">
                        <a:latin typeface="Cambria Math" panose="02040503050406030204" pitchFamily="18" charset="0"/>
                      </a:rPr>
                      <m:t>　</m:t>
                    </m:r>
                    <m:r>
                      <a:rPr lang="en-US" altLang="ja-JP" b="0" i="1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d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ja-JP" i="1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p>
                  </m:oMath>
                </a14:m>
                <a:r>
                  <a:rPr lang="ja-JP" altLang="en-US" dirty="0" smtClean="0"/>
                  <a:t>で</a:t>
                </a:r>
                <a:r>
                  <a:rPr lang="ja-JP" altLang="en-US" dirty="0"/>
                  <a:t>近似</a:t>
                </a:r>
                <a:r>
                  <a:rPr lang="ja-JP" altLang="en-US" dirty="0" smtClean="0"/>
                  <a:t>できる</a:t>
                </a:r>
                <a:endParaRPr lang="en-US" altLang="ja-JP" dirty="0" smtClean="0"/>
              </a:p>
              <a:p>
                <a:pPr>
                  <a:lnSpc>
                    <a:spcPct val="100000"/>
                  </a:lnSpc>
                </a:pPr>
                <a:r>
                  <a:rPr lang="ja-JP" altLang="en-US" dirty="0"/>
                  <a:t>分布</a:t>
                </a:r>
                <a:r>
                  <a:rPr lang="ja-JP" altLang="en-US" dirty="0" smtClean="0"/>
                  <a:t>の平均，分散はとも</a:t>
                </a:r>
                <a:r>
                  <a:rPr lang="ja-JP" altLang="en-US" dirty="0" smtClean="0"/>
                  <a:t>に</a:t>
                </a:r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en-US" altLang="ja-JP" dirty="0" smtClean="0"/>
                  <a:t>λ</a:t>
                </a:r>
                <a:r>
                  <a:rPr lang="ja-JP" altLang="en-US" dirty="0" smtClean="0"/>
                  <a:t>（＝</a:t>
                </a:r>
                <a:r>
                  <a:rPr lang="en-US" altLang="ja-JP" dirty="0" smtClean="0"/>
                  <a:t>np</a:t>
                </a:r>
                <a:r>
                  <a:rPr lang="ja-JP" altLang="en-US" dirty="0" smtClean="0"/>
                  <a:t>（</a:t>
                </a:r>
                <a:r>
                  <a:rPr lang="en-US" altLang="ja-JP" dirty="0" smtClean="0"/>
                  <a:t>n</a:t>
                </a:r>
                <a:r>
                  <a:rPr lang="ja-JP" altLang="en-US" dirty="0" smtClean="0"/>
                  <a:t>：個数，</a:t>
                </a:r>
                <a:r>
                  <a:rPr lang="en-US" altLang="ja-JP" dirty="0" smtClean="0"/>
                  <a:t>p</a:t>
                </a:r>
                <a:r>
                  <a:rPr lang="ja-JP" altLang="en-US" dirty="0" smtClean="0"/>
                  <a:t>：発生確率）</a:t>
                </a:r>
                <a:r>
                  <a:rPr lang="ja-JP" altLang="en-US" dirty="0" smtClean="0"/>
                  <a:t>）</a:t>
                </a:r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en-US" altLang="ja-JP" dirty="0" smtClean="0"/>
                  <a:t>   </a:t>
                </a:r>
                <a:r>
                  <a:rPr lang="ja-JP" altLang="en-US" dirty="0" smtClean="0"/>
                  <a:t>（</a:t>
                </a:r>
                <a:r>
                  <a:rPr lang="ja-JP" altLang="en-US" dirty="0" smtClean="0"/>
                  <a:t>マクローリン展開より）</a:t>
                </a:r>
                <a:endParaRPr lang="en-US" altLang="ja-JP" dirty="0" smtClean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48" y="1825625"/>
                <a:ext cx="8342823" cy="4351338"/>
              </a:xfrm>
              <a:blipFill rotWithShape="0">
                <a:blip r:embed="rId2"/>
                <a:stretch>
                  <a:fillRect l="-1315" t="-19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61164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ポアソン分布とは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2/5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>
                  <a:lnSpc>
                    <a:spcPct val="100000"/>
                  </a:lnSpc>
                </a:pPr>
                <a:r>
                  <a:rPr kumimoji="1" lang="ja-JP" altLang="en-US" dirty="0" smtClean="0"/>
                  <a:t> 二項分布による近似</a:t>
                </a:r>
                <a:endParaRPr kumimoji="1"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二項分布：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sSup>
                      <m:sSupPr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ja-JP" altLang="en-US" dirty="0" err="1" smtClean="0"/>
                  <a:t>，</a:t>
                </a:r>
                <a:r>
                  <a:rPr lang="ja-JP" altLang="en-US" dirty="0" smtClean="0"/>
                  <a:t>平均：</a:t>
                </a: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𝑝𝑛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ja-JP" i="1">
                        <a:latin typeface="Cambria Math" panose="02040503050406030204" pitchFamily="18" charset="0"/>
                      </a:rPr>
                      <m:t>λ</m:t>
                    </m:r>
                  </m:oMath>
                </a14:m>
                <a:endParaRPr kumimoji="1"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sPre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−1)⋯(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num>
                              <m:den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altLang="ja-JP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b="0" dirty="0" smtClean="0"/>
                  <a:t>　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 panose="02040503050406030204" pitchFamily="18" charset="0"/>
                      </a:rPr>
                      <m:t>　</m:t>
                    </m:r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　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　　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−1)⋯(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sSup>
                          <m:s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den>
                    </m:f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f>
                              <m:f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num>
                              <m:den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kumimoji="1"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14:m>
                  <m:oMath xmlns:m="http://schemas.openxmlformats.org/officeDocument/2006/math">
                    <m:r>
                      <a:rPr lang="ja-JP" altLang="en-US" i="1">
                        <a:latin typeface="Cambria Math" panose="02040503050406030204" pitchFamily="18" charset="0"/>
                      </a:rPr>
                      <m:t>　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　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　　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 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1(1−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(1−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den>
                    </m:f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ja-JP" i="1" smtClean="0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altLang="ja-JP" dirty="0" smtClean="0"/>
              </a:p>
              <a:p>
                <a:pPr marL="0" indent="0">
                  <a:lnSpc>
                    <a:spcPct val="100000"/>
                  </a:lnSpc>
                  <a:buNone/>
                </a:pPr>
                <a:r>
                  <a:rPr lang="ja-JP" altLang="en-US" dirty="0"/>
                  <a:t>　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Pre>
                          <m:sPre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sSub>
                              <m:sSub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sPre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λ</m:t>
                                </m:r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!</m:t>
                            </m:r>
                          </m:den>
                        </m:f>
                      </m:e>
                    </m:func>
                  </m:oMath>
                </a14:m>
                <a:endParaRPr lang="en-US" altLang="ja-JP" dirty="0"/>
              </a:p>
              <a:p>
                <a:pPr marL="0" indent="0">
                  <a:lnSpc>
                    <a:spcPct val="100000"/>
                  </a:lnSpc>
                  <a:buNone/>
                </a:pP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9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5522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ポアソン分布とは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3/5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8230678" cy="435133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lnSpc>
                    <a:spcPct val="110000"/>
                  </a:lnSpc>
                  <a:buNone/>
                </a:pPr>
                <a:r>
                  <a:rPr kumimoji="1" lang="ja-JP" altLang="en-US" dirty="0" smtClean="0"/>
                  <a:t>　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(1−</m:t>
                        </m:r>
                        <m:f>
                          <m:f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altLang="ja-JP" i="1">
                                <a:latin typeface="Cambria Math" panose="02040503050406030204" pitchFamily="18" charset="0"/>
                              </a:rPr>
                              <m:t>λ</m:t>
                            </m:r>
                          </m:num>
                          <m:den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altLang="ja-JP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b="0" dirty="0" smtClean="0"/>
                  <a:t>　</a:t>
                </a:r>
                <a14:m>
                  <m:oMath xmlns:m="http://schemas.openxmlformats.org/officeDocument/2006/math">
                    <m:r>
                      <a:rPr lang="en-US" altLang="ja-JP" b="0" i="0" smtClean="0"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                    =</m:t>
                    </m:r>
                    <m:f>
                      <m:fPr>
                        <m:ctrlPr>
                          <a:rPr lang="en-US" altLang="ja-JP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f>
                                  <m:fPr>
                                    <m:ctrlP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num>
                                  <m:den>
                                    <m:r>
                                      <a:rPr lang="en-US" altLang="ja-JP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den>
                    </m:f>
                  </m:oMath>
                </a14:m>
                <a:endParaRPr kumimoji="1" lang="en-US" altLang="ja-JP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ja-JP" altLang="en-US" i="1">
                        <a:latin typeface="Cambria Math" panose="02040503050406030204" pitchFamily="18" charset="0"/>
                      </a:rPr>
                      <m:t>∵</m:t>
                    </m:r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fun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US" altLang="ja-JP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ja-JP" dirty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kumimoji="1" lang="ja-JP" altLang="en-US" dirty="0" smtClean="0"/>
                  <a:t>　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altLang="ja-JP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m:rPr>
                                        <m:sty m:val="p"/>
                                      </m:r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λ</m:t>
                                    </m:r>
                                  </m:num>
                                  <m:den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altLang="ja-JP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func>
                    <m:r>
                      <a:rPr lang="en-US" altLang="ja-JP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kumimoji="1" lang="en-US" altLang="ja-JP" dirty="0" smtClean="0"/>
              </a:p>
              <a:p>
                <a:pPr marL="0" indent="0">
                  <a:lnSpc>
                    <a:spcPct val="110000"/>
                  </a:lnSpc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fun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p>
                  </m:oMath>
                </a14:m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8230678" cy="4351338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3100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ポアソン分布とは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4/5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kumimoji="1" lang="ja-JP" altLang="en-US" dirty="0" smtClean="0"/>
                  <a:t>　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altLang="ja-JP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Pre>
                              <m:sPre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PrePr>
                              <m:sub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  <m:sup/>
                              <m:e>
                                <m:sSub>
                                  <m:sSubPr>
                                    <m:ctrlP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altLang="ja-JP" i="1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sub>
                                </m:sSub>
                              </m:e>
                            </m:sPre>
                            <m:sSup>
                              <m:sSup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p>
                            </m:sSup>
                            <m:d>
                              <m:dPr>
                                <m:ctrlP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altLang="ja-JP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altLang="ja-JP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func>
                    <m:f>
                      <m:f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ja-JP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ja-JP" i="1">
                                <a:latin typeface="Cambria Math" panose="02040503050406030204" pitchFamily="18" charset="0"/>
                              </a:rPr>
                              <m:t>λ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num>
                      <m:den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</m:den>
                    </m:f>
                    <m:sSup>
                      <m:sSupPr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US" altLang="ja-JP" i="1">
                            <a:latin typeface="Cambria Math" panose="02040503050406030204" pitchFamily="18" charset="0"/>
                          </a:rPr>
                          <m:t>λ</m:t>
                        </m:r>
                      </m:sup>
                    </m:sSup>
                  </m:oMath>
                </a14:m>
                <a:endParaRPr kumimoji="1" lang="en-US" altLang="ja-JP" dirty="0" smtClean="0"/>
              </a:p>
              <a:p>
                <a:pPr marL="0" indent="0">
                  <a:buNone/>
                </a:pPr>
                <a:endParaRPr lang="en-US" altLang="ja-JP" dirty="0"/>
              </a:p>
              <a:p>
                <a:pPr marL="0" indent="0">
                  <a:buNone/>
                </a:pPr>
                <a:r>
                  <a:rPr lang="ja-JP" altLang="en-US" dirty="0"/>
                  <a:t>　</a:t>
                </a:r>
                <a:r>
                  <a:rPr lang="ja-JP" altLang="en-US" dirty="0" smtClean="0"/>
                  <a:t> ∴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ja-JP" altLang="en-US" i="1" smtClean="0">
                        <a:latin typeface="Cambria Math" panose="02040503050406030204" pitchFamily="18" charset="0"/>
                      </a:rPr>
                      <m:t>が</m:t>
                    </m:r>
                  </m:oMath>
                </a14:m>
                <a:r>
                  <a:rPr kumimoji="1" lang="ja-JP" altLang="en-US" dirty="0" smtClean="0"/>
                  <a:t>大きくなると，ポアソン分布に近似する．</a:t>
                </a:r>
                <a:endParaRPr kumimoji="1" lang="ja-JP" altLang="en-US" dirty="0"/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2989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ポアソン分布とは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（</a:t>
            </a:r>
            <a:r>
              <a:rPr lang="en-US" altLang="ja-JP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5/5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）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ja-JP" dirty="0" smtClean="0"/>
              <a:t> λ</a:t>
            </a:r>
            <a:r>
              <a:rPr kumimoji="1" lang="ja-JP" altLang="en-US" dirty="0" smtClean="0"/>
              <a:t>の値が大きくなると，平均が</a:t>
            </a:r>
            <a:r>
              <a:rPr kumimoji="1" lang="en-US" altLang="ja-JP" dirty="0" smtClean="0"/>
              <a:t>λ</a:t>
            </a:r>
            <a:r>
              <a:rPr kumimoji="1" lang="ja-JP" altLang="en-US" dirty="0" err="1" smtClean="0"/>
              <a:t>，</a:t>
            </a:r>
            <a:r>
              <a:rPr kumimoji="1" lang="ja-JP" altLang="en-US" dirty="0" smtClean="0"/>
              <a:t>分散が</a:t>
            </a:r>
            <a:r>
              <a:rPr kumimoji="1" lang="en-US" altLang="ja-JP" dirty="0" smtClean="0"/>
              <a:t>λ</a:t>
            </a:r>
            <a:r>
              <a:rPr kumimoji="1" lang="ja-JP" altLang="en-US" dirty="0" smtClean="0"/>
              <a:t>の</a:t>
            </a:r>
            <a:endParaRPr kumimoji="1" lang="en-US" altLang="ja-JP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dirty="0"/>
              <a:t>　</a:t>
            </a:r>
            <a:r>
              <a:rPr lang="ja-JP" altLang="en-US" dirty="0" smtClean="0"/>
              <a:t> 正規分布に近づく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00328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</a:t>
            </a:r>
            <a:r>
              <a:rPr lang="ja-JP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分布</a:t>
            </a:r>
            <a:r>
              <a:rPr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のグラフ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39</a:t>
            </a:fld>
            <a:endParaRPr kumimoji="1" lang="ja-JP" altLang="en-US"/>
          </a:p>
        </p:txBody>
      </p:sp>
      <p:pic>
        <p:nvPicPr>
          <p:cNvPr id="1026" name="Picture 2" descr="https://bellcurve.jp/statistics/wp-body/wp-content/uploads/2016/08/c0d73d3247110db98f006fece052483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95" y="1690689"/>
            <a:ext cx="692042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円形吹き出し 4"/>
          <p:cNvSpPr/>
          <p:nvPr/>
        </p:nvSpPr>
        <p:spPr>
          <a:xfrm>
            <a:off x="3368614" y="2431946"/>
            <a:ext cx="2626744" cy="1061049"/>
          </a:xfrm>
          <a:prstGeom prst="wedgeEllipseCallout">
            <a:avLst>
              <a:gd name="adj1" fmla="val -45206"/>
              <a:gd name="adj2" fmla="val 7794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 smtClean="0"/>
              <a:t>λ</a:t>
            </a:r>
            <a:r>
              <a:rPr lang="ja-JP" altLang="en-US" dirty="0" smtClean="0"/>
              <a:t>の値に近いほど</a:t>
            </a:r>
            <a:endParaRPr lang="en-US" altLang="ja-JP" dirty="0" smtClean="0"/>
          </a:p>
          <a:p>
            <a:pPr algn="ctr"/>
            <a:r>
              <a:rPr lang="ja-JP" altLang="en-US" dirty="0" smtClean="0"/>
              <a:t>発生確率が高い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990081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ポアソン分布の実用例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kumimoji="1" lang="en-US" altLang="ja-JP" dirty="0" smtClean="0"/>
              <a:t>1</a:t>
            </a:r>
            <a:r>
              <a:rPr kumimoji="1" lang="ja-JP" altLang="en-US" dirty="0" smtClean="0"/>
              <a:t>ページ当たりの誤植の個数</a:t>
            </a:r>
            <a:endParaRPr kumimoji="1" lang="en-US" altLang="ja-JP" dirty="0" smtClean="0"/>
          </a:p>
          <a:p>
            <a:pPr>
              <a:lnSpc>
                <a:spcPct val="100000"/>
              </a:lnSpc>
            </a:pPr>
            <a:r>
              <a:rPr lang="en-US" altLang="ja-JP" dirty="0" smtClean="0"/>
              <a:t>1</a:t>
            </a:r>
            <a:r>
              <a:rPr lang="ja-JP" altLang="en-US" dirty="0" smtClean="0"/>
              <a:t>日</a:t>
            </a:r>
            <a:r>
              <a:rPr lang="ja-JP" altLang="en-US" dirty="0"/>
              <a:t>当</a:t>
            </a:r>
            <a:r>
              <a:rPr lang="ja-JP" altLang="en-US" dirty="0" smtClean="0"/>
              <a:t>たりの交通事故の件数</a:t>
            </a:r>
            <a:endParaRPr lang="en-US" altLang="ja-JP" dirty="0" smtClean="0"/>
          </a:p>
          <a:p>
            <a:pPr>
              <a:lnSpc>
                <a:spcPct val="100000"/>
              </a:lnSpc>
            </a:pPr>
            <a:r>
              <a:rPr lang="ja-JP" altLang="en-US" dirty="0"/>
              <a:t>生産物</a:t>
            </a:r>
            <a:r>
              <a:rPr lang="ja-JP" altLang="en-US" dirty="0" smtClean="0"/>
              <a:t>に</a:t>
            </a:r>
            <a:r>
              <a:rPr lang="ja-JP" altLang="en-US" dirty="0"/>
              <a:t>含</a:t>
            </a:r>
            <a:r>
              <a:rPr lang="ja-JP" altLang="en-US" dirty="0" smtClean="0"/>
              <a:t>まれる不良部品の個数</a:t>
            </a:r>
            <a:endParaRPr kumimoji="1" lang="en-US" altLang="ja-JP" dirty="0" smtClean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01132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まとめ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2121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まとめ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lnSpc>
                    <a:spcPct val="100000"/>
                  </a:lnSpc>
                </a:pPr>
                <a:r>
                  <a:rPr kumimoji="1" lang="en-US" altLang="ja-JP" dirty="0" smtClean="0">
                    <a:effectLst/>
                    <a:latin typeface="+mn-ea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>
                            <a:effectLst/>
                            <a:latin typeface="+mn-ea"/>
                          </a:rPr>
                        </m:ctrlPr>
                      </m:sSupPr>
                      <m:e>
                        <m:r>
                          <a:rPr lang="en-US" altLang="ja-JP" i="1">
                            <a:effectLst/>
                            <a:latin typeface="+mn-ea"/>
                          </a:rPr>
                          <m:t>𝜒</m:t>
                        </m:r>
                      </m:e>
                      <m:sup>
                        <m:r>
                          <a:rPr lang="en-US" altLang="ja-JP" i="1">
                            <a:effectLst/>
                            <a:latin typeface="+mn-ea"/>
                          </a:rPr>
                          <m:t>2</m:t>
                        </m:r>
                      </m:sup>
                    </m:sSup>
                    <m:r>
                      <a:rPr lang="ja-JP" altLang="en-US" i="1">
                        <a:effectLst/>
                        <a:latin typeface="+mn-ea"/>
                      </a:rPr>
                      <m:t>分布</m:t>
                    </m:r>
                  </m:oMath>
                </a14:m>
                <a:r>
                  <a:rPr lang="ja-JP" altLang="en-US" dirty="0">
                    <a:effectLst/>
                    <a:latin typeface="+mn-ea"/>
                  </a:rPr>
                  <a:t>，</a:t>
                </a:r>
                <a:r>
                  <a:rPr lang="en-US" altLang="ja-JP" dirty="0">
                    <a:effectLst/>
                    <a:latin typeface="+mn-ea"/>
                  </a:rPr>
                  <a:t>t</a:t>
                </a:r>
                <a:r>
                  <a:rPr lang="ja-JP" altLang="en-US" dirty="0">
                    <a:effectLst/>
                    <a:latin typeface="+mn-ea"/>
                  </a:rPr>
                  <a:t>分布，</a:t>
                </a:r>
                <a:r>
                  <a:rPr lang="en-US" altLang="ja-JP" dirty="0">
                    <a:effectLst/>
                    <a:latin typeface="+mn-ea"/>
                  </a:rPr>
                  <a:t>F</a:t>
                </a:r>
                <a:r>
                  <a:rPr lang="ja-JP" altLang="en-US" dirty="0" smtClean="0">
                    <a:effectLst/>
                    <a:latin typeface="+mn-ea"/>
                  </a:rPr>
                  <a:t>分布</a:t>
                </a:r>
                <a:r>
                  <a:rPr lang="ja-JP" altLang="en-US" dirty="0" smtClean="0">
                    <a:latin typeface="+mn-ea"/>
                  </a:rPr>
                  <a:t>の使い分け</a:t>
                </a:r>
                <a:endParaRPr lang="en-US" altLang="ja-JP" dirty="0" smtClean="0">
                  <a:latin typeface="+mn-ea"/>
                </a:endParaRPr>
              </a:p>
              <a:p>
                <a:pPr>
                  <a:lnSpc>
                    <a:spcPct val="100000"/>
                  </a:lnSpc>
                </a:pPr>
                <a:r>
                  <a:rPr lang="ja-JP" altLang="en-US" dirty="0" smtClean="0">
                    <a:latin typeface="+mn-ea"/>
                  </a:rPr>
                  <a:t>標本平均を用いた推定，検定は不偏分散</a:t>
                </a:r>
                <a:endParaRPr lang="en-US" altLang="ja-JP" dirty="0" smtClean="0">
                  <a:latin typeface="+mn-ea"/>
                </a:endParaRPr>
              </a:p>
              <a:p>
                <a:pPr>
                  <a:lnSpc>
                    <a:spcPct val="100000"/>
                  </a:lnSpc>
                </a:pPr>
                <a:r>
                  <a:rPr kumimoji="1" lang="ja-JP" altLang="en-US" dirty="0">
                    <a:latin typeface="+mn-ea"/>
                  </a:rPr>
                  <a:t>自由</a:t>
                </a:r>
                <a:r>
                  <a:rPr kumimoji="1" lang="ja-JP" altLang="en-US" dirty="0" smtClean="0">
                    <a:latin typeface="+mn-ea"/>
                  </a:rPr>
                  <a:t>度は条件式の数だけ少なくなる</a:t>
                </a:r>
                <a:endParaRPr kumimoji="1" lang="en-US" altLang="ja-JP" dirty="0" smtClean="0">
                  <a:latin typeface="+mn-ea"/>
                </a:endParaRPr>
              </a:p>
              <a:p>
                <a:pPr>
                  <a:lnSpc>
                    <a:spcPct val="100000"/>
                  </a:lnSpc>
                </a:pPr>
                <a:r>
                  <a:rPr kumimoji="1" lang="ja-JP" altLang="en-US" dirty="0" smtClean="0">
                    <a:latin typeface="+mn-ea"/>
                  </a:rPr>
                  <a:t>ポアソンってこんな人</a:t>
                </a:r>
                <a:endParaRPr kumimoji="1" lang="ja-JP" altLang="en-US" dirty="0">
                  <a:latin typeface="+mn-ea"/>
                </a:endParaRPr>
              </a:p>
            </p:txBody>
          </p:sp>
        </mc:Choice>
        <mc:Fallback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15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42</a:t>
            </a:fld>
            <a:endParaRPr kumimoji="1" lang="ja-JP" altLang="en-US"/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959" y="3666225"/>
            <a:ext cx="2050212" cy="2402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23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250" y="83867"/>
            <a:ext cx="560057" cy="656733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269" y="1062763"/>
            <a:ext cx="560057" cy="656733"/>
          </a:xfrm>
          <a:prstGeom prst="rect">
            <a:avLst/>
          </a:prstGeom>
        </p:spPr>
      </p:pic>
      <p:pic>
        <p:nvPicPr>
          <p:cNvPr id="26" name="図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790" y="1058899"/>
            <a:ext cx="560057" cy="656733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5107" y="194669"/>
            <a:ext cx="560057" cy="656733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870" y="193349"/>
            <a:ext cx="560057" cy="656733"/>
          </a:xfrm>
          <a:prstGeom prst="rect">
            <a:avLst/>
          </a:prstGeom>
        </p:spPr>
      </p:pic>
      <p:sp>
        <p:nvSpPr>
          <p:cNvPr id="8" name="タイトル 7"/>
          <p:cNvSpPr>
            <a:spLocks noGrp="1"/>
          </p:cNvSpPr>
          <p:nvPr>
            <p:ph type="title"/>
          </p:nvPr>
        </p:nvSpPr>
        <p:spPr>
          <a:xfrm>
            <a:off x="644813" y="1756687"/>
            <a:ext cx="7886700" cy="2852737"/>
          </a:xfrm>
        </p:spPr>
        <p:txBody>
          <a:bodyPr anchor="ctr"/>
          <a:lstStyle/>
          <a:p>
            <a:pPr algn="ctr"/>
            <a:r>
              <a:rPr kumimoji="1" lang="ja-JP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おわり</a:t>
            </a:r>
            <a:endParaRPr kumimoji="1" lang="ja-JP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B9F1A-5F1E-49AE-9707-FE3878FF0A13}" type="slidenum">
              <a:rPr kumimoji="1" lang="ja-JP" altLang="en-US" smtClean="0"/>
              <a:t>43</a:t>
            </a:fld>
            <a:endParaRPr kumimoji="1" lang="ja-JP" altLang="en-US"/>
          </a:p>
        </p:txBody>
      </p:sp>
      <p:pic>
        <p:nvPicPr>
          <p:cNvPr id="13" name="コンテンツ プレースホルダ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664" y="655712"/>
            <a:ext cx="982383" cy="1252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8786" y="655712"/>
            <a:ext cx="924916" cy="1167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6573" y="4472251"/>
            <a:ext cx="992202" cy="1279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378" y="3521477"/>
            <a:ext cx="2374021" cy="2887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3057" y="514621"/>
            <a:ext cx="2050212" cy="2402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6457950" y="3521801"/>
            <a:ext cx="2374021" cy="28878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9441" y="687621"/>
            <a:ext cx="560057" cy="656733"/>
          </a:xfrm>
          <a:prstGeom prst="rect">
            <a:avLst/>
          </a:prstGeom>
        </p:spPr>
      </p:pic>
      <p:pic>
        <p:nvPicPr>
          <p:cNvPr id="28" name="図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789" y="1705869"/>
            <a:ext cx="560057" cy="656733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744" y="1705868"/>
            <a:ext cx="560057" cy="656733"/>
          </a:xfrm>
          <a:prstGeom prst="rect">
            <a:avLst/>
          </a:prstGeom>
        </p:spPr>
      </p:pic>
      <p:pic>
        <p:nvPicPr>
          <p:cNvPr id="31" name="図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2505" y="671648"/>
            <a:ext cx="560057" cy="656733"/>
          </a:xfrm>
          <a:prstGeom prst="rect">
            <a:avLst/>
          </a:prstGeom>
        </p:spPr>
      </p:pic>
      <p:pic>
        <p:nvPicPr>
          <p:cNvPr id="32" name="図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861" y="2366300"/>
            <a:ext cx="560057" cy="656733"/>
          </a:xfrm>
          <a:prstGeom prst="rect">
            <a:avLst/>
          </a:prstGeom>
        </p:spPr>
      </p:pic>
      <p:pic>
        <p:nvPicPr>
          <p:cNvPr id="33" name="図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0421" y="2369681"/>
            <a:ext cx="560057" cy="656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120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TM03090434[[fn=木版活字]]</Template>
  <TotalTime>5017</TotalTime>
  <Words>564</Words>
  <Application>Microsoft Office PowerPoint</Application>
  <PresentationFormat>画面に合わせる (4:3)</PresentationFormat>
  <Paragraphs>258</Paragraphs>
  <Slides>43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9" baseType="lpstr">
      <vt:lpstr>ＭＳ Ｐゴシック</vt:lpstr>
      <vt:lpstr>Arial</vt:lpstr>
      <vt:lpstr>Calibri</vt:lpstr>
      <vt:lpstr>Calibri Light</vt:lpstr>
      <vt:lpstr>Cambria Math</vt:lpstr>
      <vt:lpstr>Office テーマ</vt:lpstr>
      <vt:lpstr>χ^2 分布，t分布，F分布 自由度，ポアソン分布 意味のわかる統計学　P.260～P.280</vt:lpstr>
      <vt:lpstr>おさらい</vt:lpstr>
      <vt:lpstr>推定に用いる統計量（1/2）</vt:lpstr>
      <vt:lpstr>推定に用いる統計量（2/2）</vt:lpstr>
      <vt:lpstr>検定に用いる統計量（1/2）</vt:lpstr>
      <vt:lpstr>検定に用いる統計量（2/2）</vt:lpstr>
      <vt:lpstr>2変量の検定に用いる統計量（1/3）</vt:lpstr>
      <vt:lpstr>2変量の検定に用いる統計量（2/3）</vt:lpstr>
      <vt:lpstr>2変量の検定に用いる統計量（3/3）</vt:lpstr>
      <vt:lpstr>χ^2 分布</vt:lpstr>
      <vt:lpstr>χ^2 分布とは</vt:lpstr>
      <vt:lpstr>χ^2 分布の定義</vt:lpstr>
      <vt:lpstr>χ^2 分布のグラフ</vt:lpstr>
      <vt:lpstr>推定の確認（1/6）</vt:lpstr>
      <vt:lpstr>推定の確認（2/6）</vt:lpstr>
      <vt:lpstr>推定の確認（3/6）</vt:lpstr>
      <vt:lpstr>推定の確認(4/6)</vt:lpstr>
      <vt:lpstr>推定の確認（5/6）</vt:lpstr>
      <vt:lpstr>推定の確認（6/6）</vt:lpstr>
      <vt:lpstr>t分布</vt:lpstr>
      <vt:lpstr>t分布とは</vt:lpstr>
      <vt:lpstr>t分布の定義</vt:lpstr>
      <vt:lpstr>(再掲載)</vt:lpstr>
      <vt:lpstr>（再掲載）</vt:lpstr>
      <vt:lpstr>F分布</vt:lpstr>
      <vt:lpstr>F分布とは</vt:lpstr>
      <vt:lpstr>F分布の定義</vt:lpstr>
      <vt:lpstr>（再掲載）</vt:lpstr>
      <vt:lpstr>自由度</vt:lpstr>
      <vt:lpstr>自由度とは（1/2）</vt:lpstr>
      <vt:lpstr>（再掲載）</vt:lpstr>
      <vt:lpstr>自由度とは（2/2）</vt:lpstr>
      <vt:lpstr>ポアソン分布</vt:lpstr>
      <vt:lpstr>ポアソン分布とは（1/5）</vt:lpstr>
      <vt:lpstr>ポアソン分布とは（2/5）</vt:lpstr>
      <vt:lpstr>ポアソン分布とは（3/5）</vt:lpstr>
      <vt:lpstr>ポアソン分布とは（4/5）</vt:lpstr>
      <vt:lpstr>ポアソン分布とは（5/5）</vt:lpstr>
      <vt:lpstr>ポアソン分布のグラフ</vt:lpstr>
      <vt:lpstr>ポアソン分布の実用例</vt:lpstr>
      <vt:lpstr>まとめ</vt:lpstr>
      <vt:lpstr>まとめ</vt:lpstr>
      <vt:lpstr>おわり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χ^2 分布，t分布，F分布 ところに自由度</dc:title>
  <dc:creator>Yuta</dc:creator>
  <cp:lastModifiedBy>Yuta</cp:lastModifiedBy>
  <cp:revision>61</cp:revision>
  <dcterms:created xsi:type="dcterms:W3CDTF">2018-11-10T14:15:38Z</dcterms:created>
  <dcterms:modified xsi:type="dcterms:W3CDTF">2018-11-14T15:12:31Z</dcterms:modified>
</cp:coreProperties>
</file>