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469" autoAdjust="0"/>
  </p:normalViewPr>
  <p:slideViewPr>
    <p:cSldViewPr snapToGrid="0">
      <p:cViewPr varScale="1">
        <p:scale>
          <a:sx n="113" d="100"/>
          <a:sy n="113" d="100"/>
        </p:scale>
        <p:origin x="510" y="11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33FF0F-DE34-45FC-863B-C1EAD77EBE4C}" type="datetimeFigureOut">
              <a:rPr kumimoji="1" lang="ja-JP" altLang="en-US" smtClean="0"/>
              <a:t>2014/10/21</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7B2923-D6E3-4BDB-82D6-40DE9C00BC7D}" type="slidenum">
              <a:rPr kumimoji="1" lang="ja-JP" altLang="en-US" smtClean="0"/>
              <a:t>‹#›</a:t>
            </a:fld>
            <a:endParaRPr kumimoji="1" lang="ja-JP" altLang="en-US"/>
          </a:p>
        </p:txBody>
      </p:sp>
    </p:spTree>
    <p:extLst>
      <p:ext uri="{BB962C8B-B14F-4D97-AF65-F5344CB8AC3E}">
        <p14:creationId xmlns:p14="http://schemas.microsoft.com/office/powerpoint/2010/main" val="59306794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l">
              <a:defRPr sz="5400">
                <a:solidFill>
                  <a:schemeClr val="accent1"/>
                </a:solidFill>
              </a:defRPr>
            </a:lvl1pPr>
          </a:lstStyle>
          <a:p>
            <a:r>
              <a:rPr lang="ja-JP" altLang="en-US" dirty="0" smtClean="0"/>
              <a:t>マスター タイトルの書式設定</a:t>
            </a:r>
            <a:endParaRPr lang="en-US" dirty="0"/>
          </a:p>
        </p:txBody>
      </p:sp>
      <p:sp>
        <p:nvSpPr>
          <p:cNvPr id="3" name="Subtitle 2"/>
          <p:cNvSpPr>
            <a:spLocks noGrp="1"/>
          </p:cNvSpPr>
          <p:nvPr>
            <p:ph type="subTitle" idx="1"/>
          </p:nvPr>
        </p:nvSpPr>
        <p:spPr>
          <a:xfrm>
            <a:off x="1507067" y="4050833"/>
            <a:ext cx="7766936" cy="1096899"/>
          </a:xfrm>
        </p:spPr>
        <p:txBody>
          <a:bodyPr anchor="t">
            <a:normAutofit/>
          </a:bodyPr>
          <a:lstStyle>
            <a:lvl1pPr marL="0" indent="0" algn="l">
              <a:buNone/>
              <a:defRPr sz="280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dirty="0" smtClean="0"/>
              <a:t>マスター サブタイトルの書式設定</a:t>
            </a:r>
            <a:endParaRPr lang="en-US" dirty="0"/>
          </a:p>
        </p:txBody>
      </p:sp>
      <p:sp>
        <p:nvSpPr>
          <p:cNvPr id="6" name="Slide Number Placeholder 5"/>
          <p:cNvSpPr>
            <a:spLocks noGrp="1"/>
          </p:cNvSpPr>
          <p:nvPr>
            <p:ph type="sldNum" sz="quarter" idx="12"/>
          </p:nvPr>
        </p:nvSpPr>
        <p:spPr>
          <a:xfrm>
            <a:off x="8590663" y="6049945"/>
            <a:ext cx="683339" cy="365125"/>
          </a:xfrm>
        </p:spPr>
        <p:txBody>
          <a:bodyPr/>
          <a:lstStyle>
            <a:lvl1pPr>
              <a:defRPr sz="1400"/>
            </a:lvl1pPr>
          </a:lstStyle>
          <a:p>
            <a:fld id="{2F3B2AE4-9B07-44E7-BF6A-4B5CDBED8927}" type="slidenum">
              <a:rPr lang="ja-JP" altLang="en-US" smtClean="0"/>
              <a:pPr/>
              <a:t>‹#›</a:t>
            </a:fld>
            <a:endParaRPr lang="ja-JP" altLang="en-US" dirty="0"/>
          </a:p>
        </p:txBody>
      </p:sp>
    </p:spTree>
    <p:extLst>
      <p:ext uri="{BB962C8B-B14F-4D97-AF65-F5344CB8AC3E}">
        <p14:creationId xmlns:p14="http://schemas.microsoft.com/office/powerpoint/2010/main" val="1364993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vl1pPr>
          </a:lstStyle>
          <a:p>
            <a:r>
              <a:rPr lang="ja-JP" altLang="en-US" dirty="0" smtClean="0"/>
              <a:t>マスター タイトルの書式設定</a:t>
            </a:r>
            <a:endParaRPr lang="en-US" dirty="0"/>
          </a:p>
        </p:txBody>
      </p:sp>
      <p:sp>
        <p:nvSpPr>
          <p:cNvPr id="3" name="Content Placeholder 2"/>
          <p:cNvSpPr>
            <a:spLocks noGrp="1"/>
          </p:cNvSpPr>
          <p:nvPr>
            <p:ph idx="1"/>
          </p:nvPr>
        </p:nvSpPr>
        <p:spPr/>
        <p:txBody>
          <a:bodyPr>
            <a:normAutofit/>
          </a:bodyPr>
          <a:lstStyle>
            <a:lvl1pPr>
              <a:defRPr sz="3200"/>
            </a:lvl1pPr>
            <a:lvl2pPr>
              <a:defRPr sz="2800"/>
            </a:lvl2pPr>
            <a:lvl3pPr>
              <a:defRPr sz="2400"/>
            </a:lvl3pPr>
            <a:lvl4pPr>
              <a:defRPr sz="2000"/>
            </a:lvl4pPr>
            <a:lvl5pPr>
              <a:defRPr sz="2000"/>
            </a:lvl5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
        <p:nvSpPr>
          <p:cNvPr id="4" name="Date Placeholder 3"/>
          <p:cNvSpPr>
            <a:spLocks noGrp="1"/>
          </p:cNvSpPr>
          <p:nvPr>
            <p:ph type="dt" sz="half" idx="10"/>
          </p:nvPr>
        </p:nvSpPr>
        <p:spPr/>
        <p:txBody>
          <a:bodyPr/>
          <a:lstStyle/>
          <a:p>
            <a:fld id="{90978A70-2BD2-4ED2-9151-D5461A665357}" type="datetime1">
              <a:rPr kumimoji="1" lang="ja-JP" altLang="en-US" smtClean="0"/>
              <a:t>2014/10/21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lvl1pPr>
              <a:defRPr sz="1400"/>
            </a:lvl1pPr>
          </a:lstStyle>
          <a:p>
            <a:fld id="{2F3B2AE4-9B07-44E7-BF6A-4B5CDBED8927}" type="slidenum">
              <a:rPr lang="ja-JP" altLang="en-US" smtClean="0"/>
              <a:pPr/>
              <a:t>‹#›</a:t>
            </a:fld>
            <a:endParaRPr lang="ja-JP" altLang="en-US" dirty="0"/>
          </a:p>
        </p:txBody>
      </p:sp>
    </p:spTree>
    <p:extLst>
      <p:ext uri="{BB962C8B-B14F-4D97-AF65-F5344CB8AC3E}">
        <p14:creationId xmlns:p14="http://schemas.microsoft.com/office/powerpoint/2010/main" val="649637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4CE6A283-A992-40E8-BDDC-3D3915C24742}" type="datetime1">
              <a:rPr kumimoji="1" lang="ja-JP" altLang="en-US" smtClean="0"/>
              <a:t>2014/10/21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F3B2AE4-9B07-44E7-BF6A-4B5CDBED8927}" type="slidenum">
              <a:rPr kumimoji="1" lang="ja-JP" altLang="en-US" smtClean="0"/>
              <a:t>‹#›</a:t>
            </a:fld>
            <a:endParaRPr kumimoji="1" lang="ja-JP" altLang="en-US"/>
          </a:p>
        </p:txBody>
      </p:sp>
    </p:spTree>
    <p:extLst>
      <p:ext uri="{BB962C8B-B14F-4D97-AF65-F5344CB8AC3E}">
        <p14:creationId xmlns:p14="http://schemas.microsoft.com/office/powerpoint/2010/main" val="255584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54A1B18F-48E8-4250-82CE-90C25A8DE7A7}" type="datetime1">
              <a:rPr kumimoji="1" lang="ja-JP" altLang="en-US" smtClean="0"/>
              <a:t>2014/10/21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F3B2AE4-9B07-44E7-BF6A-4B5CDBED8927}" type="slidenum">
              <a:rPr kumimoji="1" lang="ja-JP" altLang="en-US" smtClean="0"/>
              <a:t>‹#›</a:t>
            </a:fld>
            <a:endParaRPr kumimoji="1" lang="ja-JP" altLang="en-US"/>
          </a:p>
        </p:txBody>
      </p:sp>
    </p:spTree>
    <p:extLst>
      <p:ext uri="{BB962C8B-B14F-4D97-AF65-F5344CB8AC3E}">
        <p14:creationId xmlns:p14="http://schemas.microsoft.com/office/powerpoint/2010/main" val="265486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B47147BF-6B3D-4206-AE7E-21EF8375C9C9}" type="datetime1">
              <a:rPr kumimoji="1" lang="ja-JP" altLang="en-US" smtClean="0"/>
              <a:t>2014/10/21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F3B2AE4-9B07-44E7-BF6A-4B5CDBED8927}" type="slidenum">
              <a:rPr kumimoji="1" lang="ja-JP" altLang="en-US" smtClean="0"/>
              <a:t>‹#›</a:t>
            </a:fld>
            <a:endParaRPr kumimoji="1" lang="ja-JP" altLang="en-US"/>
          </a:p>
        </p:txBody>
      </p:sp>
    </p:spTree>
    <p:extLst>
      <p:ext uri="{BB962C8B-B14F-4D97-AF65-F5344CB8AC3E}">
        <p14:creationId xmlns:p14="http://schemas.microsoft.com/office/powerpoint/2010/main" val="2521152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07C89203-3EA6-4975-8528-C09F0F96B976}" type="datetime1">
              <a:rPr kumimoji="1" lang="ja-JP" altLang="en-US" smtClean="0"/>
              <a:t>2014/10/21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F3B2AE4-9B07-44E7-BF6A-4B5CDBED8927}" type="slidenum">
              <a:rPr kumimoji="1" lang="ja-JP" altLang="en-US" smtClean="0"/>
              <a:t>‹#›</a:t>
            </a:fld>
            <a:endParaRPr kumimoji="1" lang="ja-JP" altLang="en-US"/>
          </a:p>
        </p:txBody>
      </p:sp>
    </p:spTree>
    <p:extLst>
      <p:ext uri="{BB962C8B-B14F-4D97-AF65-F5344CB8AC3E}">
        <p14:creationId xmlns:p14="http://schemas.microsoft.com/office/powerpoint/2010/main" val="1582902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84F81C-95CA-43BF-AFB7-FDA9A6587414}" type="datetime1">
              <a:rPr kumimoji="1" lang="ja-JP" altLang="en-US" smtClean="0"/>
              <a:t>2014/10/21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F3B2AE4-9B07-44E7-BF6A-4B5CDBED8927}" type="slidenum">
              <a:rPr kumimoji="1" lang="ja-JP" altLang="en-US" smtClean="0"/>
              <a:t>‹#›</a:t>
            </a:fld>
            <a:endParaRPr kumimoji="1" lang="ja-JP" altLang="en-US"/>
          </a:p>
        </p:txBody>
      </p:sp>
    </p:spTree>
    <p:extLst>
      <p:ext uri="{BB962C8B-B14F-4D97-AF65-F5344CB8AC3E}">
        <p14:creationId xmlns:p14="http://schemas.microsoft.com/office/powerpoint/2010/main" val="4271074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0EFAEEA4-9411-49BC-8E7B-2D3AAB4BAF6D}" type="datetime1">
              <a:rPr kumimoji="1" lang="ja-JP" altLang="en-US" smtClean="0"/>
              <a:t>2014/10/21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F3B2AE4-9B07-44E7-BF6A-4B5CDBED8927}" type="slidenum">
              <a:rPr kumimoji="1" lang="ja-JP" altLang="en-US" smtClean="0"/>
              <a:t>‹#›</a:t>
            </a:fld>
            <a:endParaRPr kumimoji="1" lang="ja-JP" altLang="en-US"/>
          </a:p>
        </p:txBody>
      </p:sp>
    </p:spTree>
    <p:extLst>
      <p:ext uri="{BB962C8B-B14F-4D97-AF65-F5344CB8AC3E}">
        <p14:creationId xmlns:p14="http://schemas.microsoft.com/office/powerpoint/2010/main" val="36581504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smtClean="0"/>
              <a:t>図を追加</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99A81E9E-A791-421B-A2B0-72241DB4BD0C}" type="datetime1">
              <a:rPr kumimoji="1" lang="ja-JP" altLang="en-US" smtClean="0"/>
              <a:t>2014/10/21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F3B2AE4-9B07-44E7-BF6A-4B5CDBED8927}" type="slidenum">
              <a:rPr kumimoji="1" lang="ja-JP" altLang="en-US" smtClean="0"/>
              <a:t>‹#›</a:t>
            </a:fld>
            <a:endParaRPr kumimoji="1" lang="ja-JP" altLang="en-US"/>
          </a:p>
        </p:txBody>
      </p:sp>
    </p:spTree>
    <p:extLst>
      <p:ext uri="{BB962C8B-B14F-4D97-AF65-F5344CB8AC3E}">
        <p14:creationId xmlns:p14="http://schemas.microsoft.com/office/powerpoint/2010/main" val="3086479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55F24769-FCA3-4F5B-8B91-2689A8751F77}" type="datetime1">
              <a:rPr kumimoji="1" lang="ja-JP" altLang="en-US" smtClean="0"/>
              <a:t>2014/10/21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F3B2AE4-9B07-44E7-BF6A-4B5CDBED8927}" type="slidenum">
              <a:rPr kumimoji="1" lang="ja-JP" altLang="en-US" smtClean="0"/>
              <a:t>‹#›</a:t>
            </a:fld>
            <a:endParaRPr kumimoji="1" lang="ja-JP" altLang="en-US"/>
          </a:p>
        </p:txBody>
      </p:sp>
    </p:spTree>
    <p:extLst>
      <p:ext uri="{BB962C8B-B14F-4D97-AF65-F5344CB8AC3E}">
        <p14:creationId xmlns:p14="http://schemas.microsoft.com/office/powerpoint/2010/main" val="275181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ja-JP" altLang="en-US" smtClean="0"/>
              <a:t>マスター タイトルの書式設定</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smtClean="0"/>
              <a:t>マスター テキストの書式設定</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F4DD7CCA-D9EA-427F-AF4D-57C67998C5E7}" type="datetime1">
              <a:rPr kumimoji="1" lang="ja-JP" altLang="en-US" smtClean="0"/>
              <a:t>2014/10/21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F3B2AE4-9B07-44E7-BF6A-4B5CDBED8927}" type="slidenum">
              <a:rPr kumimoji="1" lang="ja-JP" altLang="en-US" smtClean="0"/>
              <a:t>‹#›</a:t>
            </a:fld>
            <a:endParaRPr kumimoji="1" lang="ja-JP" alt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158962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04507B6D-492B-4975-8A22-BC14E1B8DD33}" type="datetime1">
              <a:rPr kumimoji="1" lang="ja-JP" altLang="en-US" smtClean="0"/>
              <a:t>2014/10/21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F3B2AE4-9B07-44E7-BF6A-4B5CDBED8927}" type="slidenum">
              <a:rPr kumimoji="1" lang="ja-JP" altLang="en-US" smtClean="0"/>
              <a:t>‹#›</a:t>
            </a:fld>
            <a:endParaRPr kumimoji="1" lang="ja-JP" altLang="en-US"/>
          </a:p>
        </p:txBody>
      </p:sp>
    </p:spTree>
    <p:extLst>
      <p:ext uri="{BB962C8B-B14F-4D97-AF65-F5344CB8AC3E}">
        <p14:creationId xmlns:p14="http://schemas.microsoft.com/office/powerpoint/2010/main" val="42007044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用付きの名札">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ja-JP" altLang="en-US" smtClean="0"/>
              <a:t>マスター タイトルの書式設定</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smtClean="0"/>
              <a:t>マスター テキストの書式設定</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359B0C8F-03DC-4BE8-862F-01A114996AFC}" type="datetime1">
              <a:rPr kumimoji="1" lang="ja-JP" altLang="en-US" smtClean="0"/>
              <a:t>2014/10/21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F3B2AE4-9B07-44E7-BF6A-4B5CDBED8927}" type="slidenum">
              <a:rPr kumimoji="1" lang="ja-JP" altLang="en-US" smtClean="0"/>
              <a:t>‹#›</a:t>
            </a:fld>
            <a:endParaRPr kumimoji="1" lang="ja-JP" alt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747151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または偽">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ja-JP" altLang="en-US" smtClean="0"/>
              <a:t>マスター タイトルの書式設定</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smtClean="0"/>
              <a:t>マスター テキストの書式設定</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3ABDB07B-EAD0-4D56-9C23-012690F548CB}" type="datetime1">
              <a:rPr kumimoji="1" lang="ja-JP" altLang="en-US" smtClean="0"/>
              <a:t>2014/10/21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F3B2AE4-9B07-44E7-BF6A-4B5CDBED8927}" type="slidenum">
              <a:rPr kumimoji="1" lang="ja-JP" altLang="en-US" smtClean="0"/>
              <a:t>‹#›</a:t>
            </a:fld>
            <a:endParaRPr kumimoji="1" lang="ja-JP" altLang="en-US"/>
          </a:p>
        </p:txBody>
      </p:sp>
    </p:spTree>
    <p:extLst>
      <p:ext uri="{BB962C8B-B14F-4D97-AF65-F5344CB8AC3E}">
        <p14:creationId xmlns:p14="http://schemas.microsoft.com/office/powerpoint/2010/main" val="39288184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6E718EED-2DDE-4477-8197-3574ED3F0060}" type="datetime1">
              <a:rPr kumimoji="1" lang="ja-JP" altLang="en-US" smtClean="0"/>
              <a:t>2014/10/21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F3B2AE4-9B07-44E7-BF6A-4B5CDBED8927}" type="slidenum">
              <a:rPr kumimoji="1" lang="ja-JP" altLang="en-US" smtClean="0"/>
              <a:t>‹#›</a:t>
            </a:fld>
            <a:endParaRPr kumimoji="1" lang="ja-JP" altLang="en-US"/>
          </a:p>
        </p:txBody>
      </p:sp>
    </p:spTree>
    <p:extLst>
      <p:ext uri="{BB962C8B-B14F-4D97-AF65-F5344CB8AC3E}">
        <p14:creationId xmlns:p14="http://schemas.microsoft.com/office/powerpoint/2010/main" val="31076811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DA09574-9219-435A-A418-ADFD73F77E7C}" type="datetime1">
              <a:rPr kumimoji="1" lang="ja-JP" altLang="en-US" smtClean="0"/>
              <a:t>2014/10/21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F3B2AE4-9B07-44E7-BF6A-4B5CDBED8927}" type="slidenum">
              <a:rPr kumimoji="1" lang="ja-JP" altLang="en-US" smtClean="0"/>
              <a:t>‹#›</a:t>
            </a:fld>
            <a:endParaRPr kumimoji="1" lang="ja-JP" altLang="en-US"/>
          </a:p>
        </p:txBody>
      </p:sp>
    </p:spTree>
    <p:extLst>
      <p:ext uri="{BB962C8B-B14F-4D97-AF65-F5344CB8AC3E}">
        <p14:creationId xmlns:p14="http://schemas.microsoft.com/office/powerpoint/2010/main" val="4128989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D7C3C95-307C-40F2-BDEE-D1BC431930BA}" type="datetime1">
              <a:rPr kumimoji="1" lang="ja-JP" altLang="en-US" smtClean="0"/>
              <a:t>2014/10/21</a:t>
            </a:fld>
            <a:endParaRPr kumimoji="1" lang="ja-JP" alt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F3B2AE4-9B07-44E7-BF6A-4B5CDBED8927}" type="slidenum">
              <a:rPr kumimoji="1" lang="ja-JP" altLang="en-US" smtClean="0"/>
              <a:t>‹#›</a:t>
            </a:fld>
            <a:endParaRPr kumimoji="1" lang="ja-JP" altLang="en-US"/>
          </a:p>
        </p:txBody>
      </p:sp>
    </p:spTree>
    <p:extLst>
      <p:ext uri="{BB962C8B-B14F-4D97-AF65-F5344CB8AC3E}">
        <p14:creationId xmlns:p14="http://schemas.microsoft.com/office/powerpoint/2010/main" val="24991172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0" eaLnBrk="1" latinLnBrk="0" hangingPunct="1">
        <a:spcBef>
          <a:spcPct val="0"/>
        </a:spcBef>
        <a:buNone/>
        <a:defRPr kumimoji="1" sz="3600" kern="1200">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07067" y="1401121"/>
            <a:ext cx="7766936" cy="1646302"/>
          </a:xfrm>
        </p:spPr>
        <p:txBody>
          <a:bodyPr/>
          <a:lstStyle/>
          <a:p>
            <a:pPr algn="l"/>
            <a:r>
              <a:rPr kumimoji="1" lang="ja-JP" altLang="en-US" dirty="0" smtClean="0"/>
              <a:t>ソフトウェアはどのように作られるのか</a:t>
            </a:r>
            <a:endParaRPr kumimoji="1" lang="ja-JP" altLang="en-US" dirty="0"/>
          </a:p>
        </p:txBody>
      </p:sp>
      <p:sp>
        <p:nvSpPr>
          <p:cNvPr id="3" name="サブタイトル 2"/>
          <p:cNvSpPr>
            <a:spLocks noGrp="1"/>
          </p:cNvSpPr>
          <p:nvPr>
            <p:ph type="subTitle" idx="1"/>
          </p:nvPr>
        </p:nvSpPr>
        <p:spPr>
          <a:xfrm>
            <a:off x="513691" y="4183107"/>
            <a:ext cx="9228186" cy="2490254"/>
          </a:xfrm>
        </p:spPr>
        <p:txBody>
          <a:bodyPr>
            <a:normAutofit lnSpcReduction="10000"/>
          </a:bodyPr>
          <a:lstStyle/>
          <a:p>
            <a:r>
              <a:rPr kumimoji="1" lang="ja-JP" altLang="en-US" dirty="0" smtClean="0"/>
              <a:t>資料：図解でわかるソフトウェア開発のすべて・第</a:t>
            </a:r>
            <a:r>
              <a:rPr kumimoji="1" lang="en-US" altLang="ja-JP" dirty="0" smtClean="0"/>
              <a:t>2</a:t>
            </a:r>
            <a:r>
              <a:rPr kumimoji="1" lang="ja-JP" altLang="en-US" dirty="0" smtClean="0"/>
              <a:t>章</a:t>
            </a:r>
            <a:endParaRPr kumimoji="1" lang="en-US" altLang="ja-JP" dirty="0" smtClean="0"/>
          </a:p>
          <a:p>
            <a:r>
              <a:rPr kumimoji="1" lang="en-US" altLang="ja-JP" dirty="0" smtClean="0"/>
              <a:t>          ISBM</a:t>
            </a:r>
            <a:r>
              <a:rPr lang="en-US" altLang="ja-JP" dirty="0" smtClean="0"/>
              <a:t>-534-03109-2 </a:t>
            </a:r>
            <a:r>
              <a:rPr lang="ja-JP" altLang="en-US" dirty="0" smtClean="0"/>
              <a:t>日本実業出版社</a:t>
            </a:r>
            <a:endParaRPr kumimoji="1" lang="en-US" altLang="ja-JP" dirty="0" smtClean="0"/>
          </a:p>
          <a:p>
            <a:r>
              <a:rPr kumimoji="1" lang="ja-JP" altLang="en-US" dirty="0" smtClean="0"/>
              <a:t>著者：</a:t>
            </a:r>
            <a:r>
              <a:rPr kumimoji="1" lang="en-US" altLang="ja-JP" dirty="0" smtClean="0"/>
              <a:t>Mint(</a:t>
            </a:r>
            <a:r>
              <a:rPr kumimoji="1" lang="ja-JP" altLang="en-US" dirty="0" smtClean="0"/>
              <a:t>経営情報研究会</a:t>
            </a:r>
            <a:r>
              <a:rPr kumimoji="1" lang="en-US" altLang="ja-JP" dirty="0" smtClean="0"/>
              <a:t>)</a:t>
            </a:r>
            <a:r>
              <a:rPr lang="ja-JP" altLang="en-US" dirty="0"/>
              <a:t>・</a:t>
            </a:r>
            <a:r>
              <a:rPr kumimoji="1" lang="ja-JP" altLang="en-US" dirty="0" smtClean="0"/>
              <a:t>中村 実</a:t>
            </a:r>
            <a:r>
              <a:rPr kumimoji="1" lang="en-US" altLang="ja-JP" dirty="0" smtClean="0"/>
              <a:t>(</a:t>
            </a:r>
            <a:r>
              <a:rPr kumimoji="1" lang="ja-JP" altLang="en-US" dirty="0" smtClean="0"/>
              <a:t>本章担当</a:t>
            </a:r>
            <a:r>
              <a:rPr kumimoji="1" lang="en-US" altLang="ja-JP" dirty="0" smtClean="0"/>
              <a:t>)</a:t>
            </a:r>
          </a:p>
          <a:p>
            <a:endParaRPr kumimoji="1" lang="en-US" altLang="ja-JP" dirty="0" smtClean="0"/>
          </a:p>
          <a:p>
            <a:r>
              <a:rPr lang="en-US" altLang="ja-JP" sz="1800" dirty="0" smtClean="0"/>
              <a:t>60171050 </a:t>
            </a:r>
            <a:r>
              <a:rPr lang="ja-JP" altLang="en-US" sz="1800" dirty="0" smtClean="0"/>
              <a:t>松野祐介</a:t>
            </a:r>
            <a:endParaRPr kumimoji="1" lang="ja-JP" altLang="en-US" sz="1800" dirty="0"/>
          </a:p>
        </p:txBody>
      </p:sp>
      <p:sp>
        <p:nvSpPr>
          <p:cNvPr id="4" name="スライド番号プレースホルダー 3"/>
          <p:cNvSpPr>
            <a:spLocks noGrp="1"/>
          </p:cNvSpPr>
          <p:nvPr>
            <p:ph type="sldNum" sz="quarter" idx="12"/>
          </p:nvPr>
        </p:nvSpPr>
        <p:spPr>
          <a:xfrm>
            <a:off x="8730762" y="6049945"/>
            <a:ext cx="543240" cy="365125"/>
          </a:xfrm>
        </p:spPr>
        <p:txBody>
          <a:bodyPr/>
          <a:lstStyle/>
          <a:p>
            <a:fld id="{2F3B2AE4-9B07-44E7-BF6A-4B5CDBED8927}" type="slidenum">
              <a:rPr kumimoji="1" lang="ja-JP" altLang="en-US" smtClean="0"/>
              <a:t>1</a:t>
            </a:fld>
            <a:endParaRPr kumimoji="1" lang="ja-JP" altLang="en-US" dirty="0"/>
          </a:p>
        </p:txBody>
      </p:sp>
    </p:spTree>
    <p:extLst>
      <p:ext uri="{BB962C8B-B14F-4D97-AF65-F5344CB8AC3E}">
        <p14:creationId xmlns:p14="http://schemas.microsoft.com/office/powerpoint/2010/main" val="13100942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4000" dirty="0" smtClean="0"/>
              <a:t>概要</a:t>
            </a:r>
            <a:endParaRPr kumimoji="1" lang="ja-JP" altLang="en-US" sz="4000" dirty="0"/>
          </a:p>
        </p:txBody>
      </p:sp>
      <p:sp>
        <p:nvSpPr>
          <p:cNvPr id="3" name="コンテンツ プレースホルダー 2"/>
          <p:cNvSpPr>
            <a:spLocks noGrp="1"/>
          </p:cNvSpPr>
          <p:nvPr>
            <p:ph idx="1"/>
          </p:nvPr>
        </p:nvSpPr>
        <p:spPr>
          <a:xfrm>
            <a:off x="677334" y="2014933"/>
            <a:ext cx="8596668" cy="3880773"/>
          </a:xfrm>
        </p:spPr>
        <p:txBody>
          <a:bodyPr/>
          <a:lstStyle/>
          <a:p>
            <a:r>
              <a:rPr kumimoji="1" lang="ja-JP" altLang="en-US" dirty="0" smtClean="0"/>
              <a:t>ソフトウェア工学の中で重要になる</a:t>
            </a:r>
            <a:r>
              <a:rPr kumimoji="1" lang="ja-JP" altLang="en-US" u="sng" dirty="0" smtClean="0"/>
              <a:t>プロセスモデル</a:t>
            </a:r>
            <a:r>
              <a:rPr kumimoji="1" lang="ja-JP" altLang="en-US" dirty="0" smtClean="0"/>
              <a:t>について説明</a:t>
            </a:r>
            <a:endParaRPr kumimoji="1" lang="en-US" altLang="ja-JP" dirty="0" smtClean="0"/>
          </a:p>
          <a:p>
            <a:endParaRPr lang="en-US" altLang="ja-JP" dirty="0" smtClean="0">
              <a:solidFill>
                <a:srgbClr val="FF0000"/>
              </a:solidFill>
            </a:endParaRPr>
          </a:p>
          <a:p>
            <a:pPr marL="0" indent="0">
              <a:buNone/>
            </a:pPr>
            <a:endParaRPr lang="en-US" altLang="ja-JP" dirty="0">
              <a:solidFill>
                <a:srgbClr val="FF0000"/>
              </a:solidFill>
            </a:endParaRPr>
          </a:p>
          <a:p>
            <a:r>
              <a:rPr lang="ja-JP" altLang="en-US" u="sng" dirty="0" smtClean="0"/>
              <a:t>プロセスモデル</a:t>
            </a:r>
            <a:endParaRPr lang="en-US" altLang="ja-JP" u="sng" dirty="0" smtClean="0"/>
          </a:p>
          <a:p>
            <a:pPr lvl="1"/>
            <a:r>
              <a:rPr lang="ja-JP" altLang="en-US" dirty="0" smtClean="0"/>
              <a:t>工程手順をモデル化して記述したもの</a:t>
            </a:r>
          </a:p>
        </p:txBody>
      </p:sp>
      <p:sp>
        <p:nvSpPr>
          <p:cNvPr id="4" name="スライド番号プレースホルダー 3"/>
          <p:cNvSpPr>
            <a:spLocks noGrp="1"/>
          </p:cNvSpPr>
          <p:nvPr>
            <p:ph type="sldNum" sz="quarter" idx="12"/>
          </p:nvPr>
        </p:nvSpPr>
        <p:spPr/>
        <p:txBody>
          <a:bodyPr/>
          <a:lstStyle/>
          <a:p>
            <a:fld id="{2F3B2AE4-9B07-44E7-BF6A-4B5CDBED8927}" type="slidenum">
              <a:rPr kumimoji="1" lang="ja-JP" altLang="en-US" smtClean="0"/>
              <a:t>2</a:t>
            </a:fld>
            <a:endParaRPr kumimoji="1" lang="ja-JP" altLang="en-US"/>
          </a:p>
        </p:txBody>
      </p:sp>
    </p:spTree>
    <p:extLst>
      <p:ext uri="{BB962C8B-B14F-4D97-AF65-F5344CB8AC3E}">
        <p14:creationId xmlns:p14="http://schemas.microsoft.com/office/powerpoint/2010/main" val="6258897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ウォーターフォール・モデル</a:t>
            </a:r>
            <a:endParaRPr kumimoji="1" lang="ja-JP" altLang="en-US" dirty="0"/>
          </a:p>
        </p:txBody>
      </p:sp>
      <p:sp>
        <p:nvSpPr>
          <p:cNvPr id="3" name="コンテンツ プレースホルダー 2"/>
          <p:cNvSpPr>
            <a:spLocks noGrp="1"/>
          </p:cNvSpPr>
          <p:nvPr>
            <p:ph idx="1"/>
          </p:nvPr>
        </p:nvSpPr>
        <p:spPr>
          <a:xfrm>
            <a:off x="677334" y="4316097"/>
            <a:ext cx="8596668" cy="2448497"/>
          </a:xfrm>
        </p:spPr>
        <p:txBody>
          <a:bodyPr/>
          <a:lstStyle/>
          <a:p>
            <a:r>
              <a:rPr kumimoji="1" lang="ja-JP" altLang="en-US" dirty="0" smtClean="0"/>
              <a:t>滝のように逆流することなくステップを確実に一つずつ進めていく</a:t>
            </a:r>
            <a:endParaRPr kumimoji="1" lang="ja-JP" altLang="en-US" dirty="0"/>
          </a:p>
        </p:txBody>
      </p:sp>
      <p:sp>
        <p:nvSpPr>
          <p:cNvPr id="4" name="正方形/長方形 3"/>
          <p:cNvSpPr/>
          <p:nvPr/>
        </p:nvSpPr>
        <p:spPr>
          <a:xfrm>
            <a:off x="752559" y="1441282"/>
            <a:ext cx="1772156" cy="509798"/>
          </a:xfrm>
          <a:prstGeom prst="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要求定義</a:t>
            </a:r>
            <a:endParaRPr kumimoji="1" lang="ja-JP" altLang="en-US" sz="2400" dirty="0"/>
          </a:p>
        </p:txBody>
      </p:sp>
      <p:sp>
        <p:nvSpPr>
          <p:cNvPr id="5" name="正方形/長方形 4"/>
          <p:cNvSpPr/>
          <p:nvPr/>
        </p:nvSpPr>
        <p:spPr>
          <a:xfrm>
            <a:off x="1261009" y="1951080"/>
            <a:ext cx="1781596" cy="509798"/>
          </a:xfrm>
          <a:prstGeom prst="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smtClean="0"/>
              <a:t>外部</a:t>
            </a:r>
            <a:r>
              <a:rPr lang="ja-JP" altLang="en-US" sz="2400" dirty="0"/>
              <a:t>設計</a:t>
            </a:r>
            <a:endParaRPr kumimoji="1" lang="ja-JP" altLang="en-US" sz="2400" dirty="0"/>
          </a:p>
        </p:txBody>
      </p:sp>
      <p:sp>
        <p:nvSpPr>
          <p:cNvPr id="6" name="正方形/長方形 5"/>
          <p:cNvSpPr/>
          <p:nvPr/>
        </p:nvSpPr>
        <p:spPr>
          <a:xfrm>
            <a:off x="1769459" y="2460878"/>
            <a:ext cx="1807221" cy="509798"/>
          </a:xfrm>
          <a:prstGeom prst="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内部設計</a:t>
            </a:r>
            <a:endParaRPr kumimoji="1" lang="ja-JP" altLang="en-US" sz="2400" dirty="0"/>
          </a:p>
        </p:txBody>
      </p:sp>
      <p:sp>
        <p:nvSpPr>
          <p:cNvPr id="7" name="正方形/長方形 6"/>
          <p:cNvSpPr/>
          <p:nvPr/>
        </p:nvSpPr>
        <p:spPr>
          <a:xfrm>
            <a:off x="2277909" y="2970676"/>
            <a:ext cx="1792385" cy="509798"/>
          </a:xfrm>
          <a:prstGeom prst="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プログラミング</a:t>
            </a:r>
            <a:endParaRPr kumimoji="1" lang="ja-JP" altLang="en-US" dirty="0"/>
          </a:p>
        </p:txBody>
      </p:sp>
      <p:sp>
        <p:nvSpPr>
          <p:cNvPr id="8" name="正方形/長方形 7"/>
          <p:cNvSpPr/>
          <p:nvPr/>
        </p:nvSpPr>
        <p:spPr>
          <a:xfrm>
            <a:off x="2786359" y="3480474"/>
            <a:ext cx="1792385" cy="509798"/>
          </a:xfrm>
          <a:prstGeom prst="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テスト</a:t>
            </a:r>
            <a:endParaRPr kumimoji="1" lang="ja-JP" altLang="en-US" sz="2400" dirty="0"/>
          </a:p>
        </p:txBody>
      </p:sp>
      <p:cxnSp>
        <p:nvCxnSpPr>
          <p:cNvPr id="10" name="直線矢印コネクタ 9"/>
          <p:cNvCxnSpPr/>
          <p:nvPr/>
        </p:nvCxnSpPr>
        <p:spPr>
          <a:xfrm>
            <a:off x="3233106" y="1381941"/>
            <a:ext cx="2182826" cy="2465373"/>
          </a:xfrm>
          <a:prstGeom prst="straightConnector1">
            <a:avLst/>
          </a:prstGeom>
          <a:ln w="38100" cap="rnd">
            <a:solidFill>
              <a:srgbClr val="00B0F0"/>
            </a:solidFill>
            <a:tailEnd type="triangle" w="lg" len="lg"/>
          </a:ln>
        </p:spPr>
        <p:style>
          <a:lnRef idx="1">
            <a:schemeClr val="accent1"/>
          </a:lnRef>
          <a:fillRef idx="0">
            <a:schemeClr val="accent1"/>
          </a:fillRef>
          <a:effectRef idx="0">
            <a:schemeClr val="accent1"/>
          </a:effectRef>
          <a:fontRef idx="minor">
            <a:schemeClr val="tx1"/>
          </a:fontRef>
        </p:style>
      </p:cxnSp>
      <p:sp>
        <p:nvSpPr>
          <p:cNvPr id="9" name="スライド番号プレースホルダー 8"/>
          <p:cNvSpPr>
            <a:spLocks noGrp="1"/>
          </p:cNvSpPr>
          <p:nvPr>
            <p:ph type="sldNum" sz="quarter" idx="12"/>
          </p:nvPr>
        </p:nvSpPr>
        <p:spPr/>
        <p:txBody>
          <a:bodyPr/>
          <a:lstStyle/>
          <a:p>
            <a:fld id="{2F3B2AE4-9B07-44E7-BF6A-4B5CDBED8927}" type="slidenum">
              <a:rPr kumimoji="1" lang="ja-JP" altLang="en-US" smtClean="0"/>
              <a:t>3</a:t>
            </a:fld>
            <a:endParaRPr kumimoji="1" lang="ja-JP" altLang="en-US"/>
          </a:p>
        </p:txBody>
      </p:sp>
    </p:spTree>
    <p:extLst>
      <p:ext uri="{BB962C8B-B14F-4D97-AF65-F5344CB8AC3E}">
        <p14:creationId xmlns:p14="http://schemas.microsoft.com/office/powerpoint/2010/main" val="2167739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要求定義</a:t>
            </a:r>
            <a:endParaRPr kumimoji="1" lang="ja-JP" altLang="en-US" dirty="0"/>
          </a:p>
        </p:txBody>
      </p:sp>
      <p:sp>
        <p:nvSpPr>
          <p:cNvPr id="3" name="コンテンツ プレースホルダー 2"/>
          <p:cNvSpPr>
            <a:spLocks noGrp="1"/>
          </p:cNvSpPr>
          <p:nvPr>
            <p:ph idx="1"/>
          </p:nvPr>
        </p:nvSpPr>
        <p:spPr>
          <a:xfrm>
            <a:off x="677334" y="2273878"/>
            <a:ext cx="8596668" cy="3880773"/>
          </a:xfrm>
        </p:spPr>
        <p:txBody>
          <a:bodyPr/>
          <a:lstStyle/>
          <a:p>
            <a:r>
              <a:rPr kumimoji="1" lang="ja-JP" altLang="en-US" dirty="0" smtClean="0"/>
              <a:t>開発するソフトウェアが「どのような要求を満たすか」を明確化</a:t>
            </a:r>
            <a:endParaRPr kumimoji="1" lang="en-US" altLang="ja-JP" dirty="0" smtClean="0"/>
          </a:p>
          <a:p>
            <a:endParaRPr lang="en-US" altLang="ja-JP" dirty="0"/>
          </a:p>
          <a:p>
            <a:r>
              <a:rPr kumimoji="1" lang="ja-JP" altLang="en-US" dirty="0" smtClean="0"/>
              <a:t>経営課題や業務課題を通して</a:t>
            </a:r>
            <a:r>
              <a:rPr kumimoji="1" lang="en-US" altLang="ja-JP" dirty="0" smtClean="0"/>
              <a:t>,</a:t>
            </a:r>
            <a:r>
              <a:rPr kumimoji="1" lang="ja-JP" altLang="en-US" dirty="0" smtClean="0"/>
              <a:t>情報システムの目的と達成目標を決める</a:t>
            </a:r>
            <a:endParaRPr kumimoji="1" lang="en-US" altLang="ja-JP" dirty="0" smtClean="0"/>
          </a:p>
          <a:p>
            <a:endParaRPr kumimoji="1" lang="en-US" altLang="ja-JP" dirty="0" smtClean="0"/>
          </a:p>
        </p:txBody>
      </p:sp>
      <p:sp>
        <p:nvSpPr>
          <p:cNvPr id="4" name="テキスト ボックス 3"/>
          <p:cNvSpPr txBox="1"/>
          <p:nvPr/>
        </p:nvSpPr>
        <p:spPr>
          <a:xfrm>
            <a:off x="2735108" y="5723450"/>
            <a:ext cx="3463391" cy="461665"/>
          </a:xfrm>
          <a:prstGeom prst="rect">
            <a:avLst/>
          </a:prstGeom>
          <a:noFill/>
        </p:spPr>
        <p:txBody>
          <a:bodyPr wrap="square" rtlCol="0">
            <a:spAutoFit/>
          </a:bodyPr>
          <a:lstStyle/>
          <a:p>
            <a:r>
              <a:rPr kumimoji="1" lang="ja-JP" altLang="en-US" sz="2400" dirty="0" smtClean="0"/>
              <a:t>要求定義書にまとめる</a:t>
            </a:r>
            <a:endParaRPr kumimoji="1" lang="ja-JP" altLang="en-US" sz="2400" dirty="0"/>
          </a:p>
        </p:txBody>
      </p:sp>
      <p:sp>
        <p:nvSpPr>
          <p:cNvPr id="8" name="右矢印 7"/>
          <p:cNvSpPr/>
          <p:nvPr/>
        </p:nvSpPr>
        <p:spPr>
          <a:xfrm>
            <a:off x="1998733" y="5759625"/>
            <a:ext cx="663546" cy="3283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スライド番号プレースホルダー 4"/>
          <p:cNvSpPr>
            <a:spLocks noGrp="1"/>
          </p:cNvSpPr>
          <p:nvPr>
            <p:ph type="sldNum" sz="quarter" idx="12"/>
          </p:nvPr>
        </p:nvSpPr>
        <p:spPr/>
        <p:txBody>
          <a:bodyPr/>
          <a:lstStyle/>
          <a:p>
            <a:fld id="{2F3B2AE4-9B07-44E7-BF6A-4B5CDBED8927}" type="slidenum">
              <a:rPr kumimoji="1" lang="ja-JP" altLang="en-US" smtClean="0"/>
              <a:t>4</a:t>
            </a:fld>
            <a:endParaRPr kumimoji="1" lang="ja-JP" altLang="en-US"/>
          </a:p>
        </p:txBody>
      </p:sp>
    </p:spTree>
    <p:extLst>
      <p:ext uri="{BB962C8B-B14F-4D97-AF65-F5344CB8AC3E}">
        <p14:creationId xmlns:p14="http://schemas.microsoft.com/office/powerpoint/2010/main" val="656363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外部設計</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ユーザや周辺の情報システムから見える部分のシステム設計を行う</a:t>
            </a:r>
            <a:endParaRPr lang="en-US" altLang="ja-JP" dirty="0" smtClean="0"/>
          </a:p>
          <a:p>
            <a:endParaRPr kumimoji="1" lang="en-US" altLang="ja-JP" dirty="0"/>
          </a:p>
          <a:p>
            <a:r>
              <a:rPr kumimoji="1" lang="ja-JP" altLang="en-US" dirty="0" smtClean="0"/>
              <a:t>ある程度以上の規模の情報システムではシステム全体を</a:t>
            </a:r>
            <a:r>
              <a:rPr kumimoji="1" lang="ja-JP" altLang="en-US" u="sng" dirty="0" smtClean="0"/>
              <a:t>サブシステム</a:t>
            </a:r>
            <a:r>
              <a:rPr kumimoji="1" lang="ja-JP" altLang="en-US" dirty="0" smtClean="0"/>
              <a:t>に分割する</a:t>
            </a:r>
            <a:endParaRPr kumimoji="1" lang="ja-JP" altLang="en-US" dirty="0"/>
          </a:p>
        </p:txBody>
      </p:sp>
      <p:sp>
        <p:nvSpPr>
          <p:cNvPr id="4" name="テキスト ボックス 3"/>
          <p:cNvSpPr txBox="1"/>
          <p:nvPr/>
        </p:nvSpPr>
        <p:spPr>
          <a:xfrm>
            <a:off x="2735108" y="5723450"/>
            <a:ext cx="3463391" cy="461665"/>
          </a:xfrm>
          <a:prstGeom prst="rect">
            <a:avLst/>
          </a:prstGeom>
          <a:noFill/>
        </p:spPr>
        <p:txBody>
          <a:bodyPr wrap="square" rtlCol="0">
            <a:spAutoFit/>
          </a:bodyPr>
          <a:lstStyle/>
          <a:p>
            <a:r>
              <a:rPr kumimoji="1" lang="ja-JP" altLang="en-US" sz="2400" dirty="0" smtClean="0"/>
              <a:t>外部設計書にまとめる</a:t>
            </a:r>
            <a:endParaRPr kumimoji="1" lang="ja-JP" altLang="en-US" sz="2400" dirty="0"/>
          </a:p>
        </p:txBody>
      </p:sp>
      <p:sp>
        <p:nvSpPr>
          <p:cNvPr id="6" name="右矢印 5"/>
          <p:cNvSpPr/>
          <p:nvPr/>
        </p:nvSpPr>
        <p:spPr>
          <a:xfrm>
            <a:off x="1998733" y="5759625"/>
            <a:ext cx="663546" cy="3283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スライド番号プレースホルダー 4"/>
          <p:cNvSpPr>
            <a:spLocks noGrp="1"/>
          </p:cNvSpPr>
          <p:nvPr>
            <p:ph type="sldNum" sz="quarter" idx="12"/>
          </p:nvPr>
        </p:nvSpPr>
        <p:spPr/>
        <p:txBody>
          <a:bodyPr/>
          <a:lstStyle/>
          <a:p>
            <a:fld id="{2F3B2AE4-9B07-44E7-BF6A-4B5CDBED8927}" type="slidenum">
              <a:rPr kumimoji="1" lang="ja-JP" altLang="en-US" smtClean="0"/>
              <a:t>5</a:t>
            </a:fld>
            <a:endParaRPr kumimoji="1" lang="ja-JP" altLang="en-US"/>
          </a:p>
        </p:txBody>
      </p:sp>
    </p:spTree>
    <p:extLst>
      <p:ext uri="{BB962C8B-B14F-4D97-AF65-F5344CB8AC3E}">
        <p14:creationId xmlns:p14="http://schemas.microsoft.com/office/powerpoint/2010/main" val="2731172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内部設計</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外部設計で決めた機能を実現するための仕組みをプログラムの観点から設計</a:t>
            </a:r>
            <a:endParaRPr kumimoji="1" lang="en-US" altLang="ja-JP" dirty="0" smtClean="0"/>
          </a:p>
          <a:p>
            <a:endParaRPr lang="en-US" altLang="ja-JP" dirty="0"/>
          </a:p>
          <a:p>
            <a:r>
              <a:rPr kumimoji="1" lang="ja-JP" altLang="en-US" dirty="0" smtClean="0"/>
              <a:t>サブシステムをどのようにモジュールに分割するのかを検討</a:t>
            </a:r>
            <a:endParaRPr kumimoji="1" lang="ja-JP" altLang="en-US" dirty="0"/>
          </a:p>
        </p:txBody>
      </p:sp>
      <p:sp>
        <p:nvSpPr>
          <p:cNvPr id="4" name="スライド番号プレースホルダー 3"/>
          <p:cNvSpPr>
            <a:spLocks noGrp="1"/>
          </p:cNvSpPr>
          <p:nvPr>
            <p:ph type="sldNum" sz="quarter" idx="12"/>
          </p:nvPr>
        </p:nvSpPr>
        <p:spPr/>
        <p:txBody>
          <a:bodyPr/>
          <a:lstStyle/>
          <a:p>
            <a:fld id="{2F3B2AE4-9B07-44E7-BF6A-4B5CDBED8927}" type="slidenum">
              <a:rPr kumimoji="1" lang="ja-JP" altLang="en-US" smtClean="0"/>
              <a:t>6</a:t>
            </a:fld>
            <a:endParaRPr kumimoji="1" lang="ja-JP" altLang="en-US"/>
          </a:p>
        </p:txBody>
      </p:sp>
    </p:spTree>
    <p:extLst>
      <p:ext uri="{BB962C8B-B14F-4D97-AF65-F5344CB8AC3E}">
        <p14:creationId xmlns:p14="http://schemas.microsoft.com/office/powerpoint/2010/main" val="3359499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プログラミング</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ja-JP" altLang="en-US" dirty="0" smtClean="0"/>
              <a:t>コーディングを実施する際の標準ルールを確立</a:t>
            </a:r>
            <a:endParaRPr kumimoji="1" lang="en-US" altLang="ja-JP" dirty="0" smtClean="0"/>
          </a:p>
          <a:p>
            <a:endParaRPr lang="en-US" altLang="ja-JP" dirty="0"/>
          </a:p>
          <a:p>
            <a:r>
              <a:rPr lang="ja-JP" altLang="en-US" dirty="0" smtClean="0"/>
              <a:t>モジュールをコーディングし</a:t>
            </a:r>
            <a:r>
              <a:rPr lang="en-US" altLang="ja-JP" dirty="0" smtClean="0"/>
              <a:t>,</a:t>
            </a:r>
            <a:r>
              <a:rPr lang="ja-JP" altLang="en-US" dirty="0" smtClean="0"/>
              <a:t>単体でのテストを実施</a:t>
            </a:r>
            <a:endParaRPr lang="en-US" altLang="ja-JP" dirty="0" smtClean="0"/>
          </a:p>
          <a:p>
            <a:endParaRPr kumimoji="1" lang="en-US" altLang="ja-JP" dirty="0"/>
          </a:p>
          <a:p>
            <a:pPr marL="0" indent="0">
              <a:buNone/>
            </a:pPr>
            <a:r>
              <a:rPr kumimoji="1" lang="ja-JP" altLang="en-US" sz="2800" dirty="0" smtClean="0"/>
              <a:t>＊一般に最も人手のかかる作業</a:t>
            </a:r>
            <a:endParaRPr kumimoji="1" lang="ja-JP" altLang="en-US" sz="2800" dirty="0"/>
          </a:p>
        </p:txBody>
      </p:sp>
      <p:sp>
        <p:nvSpPr>
          <p:cNvPr id="4" name="スライド番号プレースホルダー 3"/>
          <p:cNvSpPr>
            <a:spLocks noGrp="1"/>
          </p:cNvSpPr>
          <p:nvPr>
            <p:ph type="sldNum" sz="quarter" idx="12"/>
          </p:nvPr>
        </p:nvSpPr>
        <p:spPr/>
        <p:txBody>
          <a:bodyPr/>
          <a:lstStyle/>
          <a:p>
            <a:fld id="{2F3B2AE4-9B07-44E7-BF6A-4B5CDBED8927}" type="slidenum">
              <a:rPr kumimoji="1" lang="ja-JP" altLang="en-US" smtClean="0"/>
              <a:t>7</a:t>
            </a:fld>
            <a:endParaRPr kumimoji="1" lang="ja-JP" altLang="en-US"/>
          </a:p>
        </p:txBody>
      </p:sp>
    </p:spTree>
    <p:extLst>
      <p:ext uri="{BB962C8B-B14F-4D97-AF65-F5344CB8AC3E}">
        <p14:creationId xmlns:p14="http://schemas.microsoft.com/office/powerpoint/2010/main" val="923446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テスト</a:t>
            </a:r>
            <a:endParaRPr kumimoji="1" lang="ja-JP" altLang="en-US" dirty="0"/>
          </a:p>
        </p:txBody>
      </p:sp>
      <p:sp>
        <p:nvSpPr>
          <p:cNvPr id="3" name="コンテンツ プレースホルダー 2"/>
          <p:cNvSpPr>
            <a:spLocks noGrp="1"/>
          </p:cNvSpPr>
          <p:nvPr>
            <p:ph idx="1"/>
          </p:nvPr>
        </p:nvSpPr>
        <p:spPr/>
        <p:txBody>
          <a:bodyPr/>
          <a:lstStyle/>
          <a:p>
            <a:r>
              <a:rPr lang="ja-JP" altLang="en-US" dirty="0"/>
              <a:t>開発</a:t>
            </a:r>
            <a:r>
              <a:rPr lang="ja-JP" altLang="en-US" dirty="0" smtClean="0"/>
              <a:t>したシステムの統合的なテストを行う</a:t>
            </a:r>
            <a:endParaRPr lang="en-US" altLang="ja-JP" dirty="0" smtClean="0"/>
          </a:p>
          <a:p>
            <a:endParaRPr kumimoji="1" lang="en-US" altLang="ja-JP" dirty="0"/>
          </a:p>
          <a:p>
            <a:pPr>
              <a:lnSpc>
                <a:spcPct val="150000"/>
              </a:lnSpc>
            </a:pPr>
            <a:r>
              <a:rPr lang="ja-JP" altLang="en-US" dirty="0" smtClean="0"/>
              <a:t>結合テスト</a:t>
            </a:r>
            <a:r>
              <a:rPr lang="en-US" altLang="ja-JP" dirty="0" smtClean="0"/>
              <a:t>…</a:t>
            </a:r>
            <a:r>
              <a:rPr lang="ja-JP" altLang="en-US" dirty="0" smtClean="0"/>
              <a:t>サブシステム間</a:t>
            </a:r>
            <a:endParaRPr lang="en-US" altLang="ja-JP" dirty="0" smtClean="0"/>
          </a:p>
          <a:p>
            <a:pPr>
              <a:lnSpc>
                <a:spcPct val="150000"/>
              </a:lnSpc>
            </a:pPr>
            <a:r>
              <a:rPr kumimoji="1" lang="ja-JP" altLang="en-US" dirty="0" smtClean="0"/>
              <a:t>システムテスト</a:t>
            </a:r>
            <a:r>
              <a:rPr kumimoji="1" lang="en-US" altLang="ja-JP" dirty="0" smtClean="0"/>
              <a:t>…</a:t>
            </a:r>
            <a:r>
              <a:rPr kumimoji="1" lang="ja-JP" altLang="en-US" dirty="0" smtClean="0"/>
              <a:t>システム全体</a:t>
            </a:r>
            <a:endParaRPr kumimoji="1" lang="en-US" altLang="ja-JP" dirty="0" smtClean="0"/>
          </a:p>
          <a:p>
            <a:pPr>
              <a:lnSpc>
                <a:spcPct val="150000"/>
              </a:lnSpc>
            </a:pPr>
            <a:r>
              <a:rPr lang="ja-JP" altLang="en-US" dirty="0" smtClean="0"/>
              <a:t>運用テスト</a:t>
            </a:r>
            <a:r>
              <a:rPr lang="en-US" altLang="ja-JP" dirty="0" smtClean="0"/>
              <a:t>…</a:t>
            </a:r>
            <a:r>
              <a:rPr lang="ja-JP" altLang="en-US" dirty="0" smtClean="0"/>
              <a:t>業務遂行を確認</a:t>
            </a:r>
            <a:endParaRPr kumimoji="1" lang="ja-JP" altLang="en-US" dirty="0"/>
          </a:p>
        </p:txBody>
      </p:sp>
      <p:sp>
        <p:nvSpPr>
          <p:cNvPr id="4" name="スライド番号プレースホルダー 3"/>
          <p:cNvSpPr>
            <a:spLocks noGrp="1"/>
          </p:cNvSpPr>
          <p:nvPr>
            <p:ph type="sldNum" sz="quarter" idx="12"/>
          </p:nvPr>
        </p:nvSpPr>
        <p:spPr/>
        <p:txBody>
          <a:bodyPr/>
          <a:lstStyle/>
          <a:p>
            <a:fld id="{2F3B2AE4-9B07-44E7-BF6A-4B5CDBED8927}" type="slidenum">
              <a:rPr kumimoji="1" lang="ja-JP" altLang="en-US" smtClean="0"/>
              <a:t>8</a:t>
            </a:fld>
            <a:endParaRPr kumimoji="1" lang="ja-JP" altLang="en-US"/>
          </a:p>
        </p:txBody>
      </p:sp>
    </p:spTree>
    <p:extLst>
      <p:ext uri="{BB962C8B-B14F-4D97-AF65-F5344CB8AC3E}">
        <p14:creationId xmlns:p14="http://schemas.microsoft.com/office/powerpoint/2010/main" val="3166862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Ｖ</a:t>
            </a:r>
            <a:r>
              <a:rPr kumimoji="1" lang="ja-JP" altLang="en-US" dirty="0" smtClean="0"/>
              <a:t>カーブ</a:t>
            </a:r>
            <a:endParaRPr kumimoji="1" lang="ja-JP" altLang="en-US" dirty="0"/>
          </a:p>
        </p:txBody>
      </p:sp>
      <p:sp>
        <p:nvSpPr>
          <p:cNvPr id="3" name="コンテンツ プレースホルダー 2"/>
          <p:cNvSpPr>
            <a:spLocks noGrp="1"/>
          </p:cNvSpPr>
          <p:nvPr>
            <p:ph idx="1"/>
          </p:nvPr>
        </p:nvSpPr>
        <p:spPr>
          <a:xfrm>
            <a:off x="1176601" y="4445445"/>
            <a:ext cx="8596668" cy="2231580"/>
          </a:xfrm>
        </p:spPr>
        <p:txBody>
          <a:bodyPr>
            <a:normAutofit lnSpcReduction="10000"/>
          </a:bodyPr>
          <a:lstStyle/>
          <a:p>
            <a:r>
              <a:rPr lang="ja-JP" altLang="en-US" dirty="0" smtClean="0"/>
              <a:t>統合化と詳細化はそれぞれ対応</a:t>
            </a:r>
            <a:endParaRPr lang="en-US" altLang="ja-JP" dirty="0" smtClean="0"/>
          </a:p>
          <a:p>
            <a:endParaRPr lang="en-US" altLang="ja-JP" dirty="0"/>
          </a:p>
          <a:p>
            <a:r>
              <a:rPr lang="ja-JP" altLang="en-US" dirty="0" smtClean="0"/>
              <a:t>上流工程･･･要求定義</a:t>
            </a:r>
            <a:r>
              <a:rPr lang="en-US" altLang="ja-JP" dirty="0" smtClean="0"/>
              <a:t>,</a:t>
            </a:r>
            <a:r>
              <a:rPr lang="ja-JP" altLang="en-US" dirty="0" smtClean="0"/>
              <a:t>外部設計</a:t>
            </a:r>
            <a:endParaRPr lang="en-US" altLang="ja-JP" dirty="0" smtClean="0"/>
          </a:p>
          <a:p>
            <a:r>
              <a:rPr lang="ja-JP" altLang="en-US" dirty="0" smtClean="0"/>
              <a:t>下流工程･･･内部設計以後</a:t>
            </a:r>
            <a:endParaRPr lang="en-US" altLang="ja-JP" dirty="0" smtClean="0"/>
          </a:p>
        </p:txBody>
      </p:sp>
      <p:sp>
        <p:nvSpPr>
          <p:cNvPr id="6" name="正方形/長方形 5"/>
          <p:cNvSpPr/>
          <p:nvPr/>
        </p:nvSpPr>
        <p:spPr>
          <a:xfrm>
            <a:off x="1307276" y="1422844"/>
            <a:ext cx="1933997" cy="626683"/>
          </a:xfrm>
          <a:prstGeom prst="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smtClean="0"/>
              <a:t>要求定義</a:t>
            </a:r>
            <a:endParaRPr kumimoji="1" lang="ja-JP" altLang="en-US" sz="2400" dirty="0"/>
          </a:p>
        </p:txBody>
      </p:sp>
      <p:sp>
        <p:nvSpPr>
          <p:cNvPr id="7" name="正方形/長方形 6"/>
          <p:cNvSpPr/>
          <p:nvPr/>
        </p:nvSpPr>
        <p:spPr>
          <a:xfrm>
            <a:off x="1888970" y="2050368"/>
            <a:ext cx="1933997" cy="626683"/>
          </a:xfrm>
          <a:prstGeom prst="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smtClean="0"/>
              <a:t>外部設計</a:t>
            </a:r>
            <a:endParaRPr kumimoji="1" lang="ja-JP" altLang="en-US" sz="2400" dirty="0"/>
          </a:p>
        </p:txBody>
      </p:sp>
      <p:sp>
        <p:nvSpPr>
          <p:cNvPr id="8" name="正方形/長方形 7"/>
          <p:cNvSpPr/>
          <p:nvPr/>
        </p:nvSpPr>
        <p:spPr>
          <a:xfrm>
            <a:off x="2488299" y="2673966"/>
            <a:ext cx="1933997" cy="626683"/>
          </a:xfrm>
          <a:prstGeom prst="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smtClean="0"/>
              <a:t>内部設計</a:t>
            </a:r>
            <a:endParaRPr kumimoji="1" lang="ja-JP" altLang="en-US" sz="2400" dirty="0"/>
          </a:p>
        </p:txBody>
      </p:sp>
      <p:sp>
        <p:nvSpPr>
          <p:cNvPr id="9" name="正方形/長方形 8"/>
          <p:cNvSpPr/>
          <p:nvPr/>
        </p:nvSpPr>
        <p:spPr>
          <a:xfrm>
            <a:off x="3540938" y="3300649"/>
            <a:ext cx="1933997" cy="626683"/>
          </a:xfrm>
          <a:prstGeom prst="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t>プログラミング</a:t>
            </a:r>
            <a:endParaRPr kumimoji="1" lang="ja-JP" altLang="en-US" dirty="0"/>
          </a:p>
        </p:txBody>
      </p:sp>
      <p:sp>
        <p:nvSpPr>
          <p:cNvPr id="10" name="正方形/長方形 9"/>
          <p:cNvSpPr/>
          <p:nvPr/>
        </p:nvSpPr>
        <p:spPr>
          <a:xfrm>
            <a:off x="4593577" y="2673966"/>
            <a:ext cx="1933997" cy="626683"/>
          </a:xfrm>
          <a:prstGeom prst="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dirty="0" smtClean="0"/>
              <a:t>結合テスト</a:t>
            </a:r>
            <a:endParaRPr kumimoji="1" lang="ja-JP" altLang="en-US" sz="2000" dirty="0"/>
          </a:p>
        </p:txBody>
      </p:sp>
      <p:sp>
        <p:nvSpPr>
          <p:cNvPr id="11" name="正方形/長方形 10"/>
          <p:cNvSpPr/>
          <p:nvPr/>
        </p:nvSpPr>
        <p:spPr>
          <a:xfrm>
            <a:off x="5784422" y="1422844"/>
            <a:ext cx="1933997" cy="626683"/>
          </a:xfrm>
          <a:prstGeom prst="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dirty="0" smtClean="0"/>
              <a:t>運用テスト</a:t>
            </a:r>
            <a:endParaRPr kumimoji="1" lang="ja-JP" altLang="en-US" sz="2000" dirty="0"/>
          </a:p>
        </p:txBody>
      </p:sp>
      <p:sp>
        <p:nvSpPr>
          <p:cNvPr id="12" name="正方形/長方形 11"/>
          <p:cNvSpPr/>
          <p:nvPr/>
        </p:nvSpPr>
        <p:spPr>
          <a:xfrm>
            <a:off x="5158979" y="2045939"/>
            <a:ext cx="1933997" cy="626683"/>
          </a:xfrm>
          <a:prstGeom prst="rect">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t>システムテスト</a:t>
            </a:r>
            <a:endParaRPr kumimoji="1" lang="ja-JP" altLang="en-US" dirty="0"/>
          </a:p>
        </p:txBody>
      </p:sp>
      <p:cxnSp>
        <p:nvCxnSpPr>
          <p:cNvPr id="18" name="直線矢印コネクタ 17"/>
          <p:cNvCxnSpPr/>
          <p:nvPr/>
        </p:nvCxnSpPr>
        <p:spPr>
          <a:xfrm>
            <a:off x="677334" y="1414757"/>
            <a:ext cx="1895933" cy="2512575"/>
          </a:xfrm>
          <a:prstGeom prst="straightConnector1">
            <a:avLst/>
          </a:prstGeom>
          <a:ln w="38100">
            <a:solidFill>
              <a:schemeClr val="accent5"/>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p:nvPr/>
        </p:nvCxnSpPr>
        <p:spPr>
          <a:xfrm flipV="1">
            <a:off x="6423928" y="1459152"/>
            <a:ext cx="1943558" cy="2468180"/>
          </a:xfrm>
          <a:prstGeom prst="straightConnector1">
            <a:avLst/>
          </a:prstGeom>
          <a:ln w="3810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sp>
        <p:nvSpPr>
          <p:cNvPr id="22" name="テキスト ボックス 21"/>
          <p:cNvSpPr txBox="1"/>
          <p:nvPr/>
        </p:nvSpPr>
        <p:spPr>
          <a:xfrm>
            <a:off x="210545" y="3373434"/>
            <a:ext cx="2031325" cy="461665"/>
          </a:xfrm>
          <a:prstGeom prst="rect">
            <a:avLst/>
          </a:prstGeom>
          <a:noFill/>
        </p:spPr>
        <p:txBody>
          <a:bodyPr wrap="none" rtlCol="0">
            <a:spAutoFit/>
          </a:bodyPr>
          <a:lstStyle/>
          <a:p>
            <a:r>
              <a:rPr kumimoji="1" lang="ja-JP" altLang="en-US" sz="2400" dirty="0" smtClean="0">
                <a:solidFill>
                  <a:schemeClr val="accent5"/>
                </a:solidFill>
              </a:rPr>
              <a:t>段階的詳細化</a:t>
            </a:r>
            <a:endParaRPr kumimoji="1" lang="ja-JP" altLang="en-US" sz="2400" dirty="0">
              <a:solidFill>
                <a:schemeClr val="accent5"/>
              </a:solidFill>
            </a:endParaRPr>
          </a:p>
        </p:txBody>
      </p:sp>
      <p:sp>
        <p:nvSpPr>
          <p:cNvPr id="23" name="テキスト ボックス 22"/>
          <p:cNvSpPr txBox="1"/>
          <p:nvPr/>
        </p:nvSpPr>
        <p:spPr>
          <a:xfrm>
            <a:off x="7242677" y="3443149"/>
            <a:ext cx="2031325" cy="461665"/>
          </a:xfrm>
          <a:prstGeom prst="rect">
            <a:avLst/>
          </a:prstGeom>
          <a:noFill/>
        </p:spPr>
        <p:txBody>
          <a:bodyPr wrap="none" rtlCol="0">
            <a:spAutoFit/>
          </a:bodyPr>
          <a:lstStyle/>
          <a:p>
            <a:r>
              <a:rPr kumimoji="1" lang="ja-JP" altLang="en-US" sz="2400" dirty="0" smtClean="0">
                <a:solidFill>
                  <a:schemeClr val="accent2"/>
                </a:solidFill>
              </a:rPr>
              <a:t>段階的統合化</a:t>
            </a:r>
            <a:endParaRPr kumimoji="1" lang="ja-JP" altLang="en-US" sz="2400" dirty="0">
              <a:solidFill>
                <a:schemeClr val="accent2"/>
              </a:solidFill>
            </a:endParaRPr>
          </a:p>
        </p:txBody>
      </p:sp>
      <p:sp>
        <p:nvSpPr>
          <p:cNvPr id="4" name="スライド番号プレースホルダー 3"/>
          <p:cNvSpPr>
            <a:spLocks noGrp="1"/>
          </p:cNvSpPr>
          <p:nvPr>
            <p:ph type="sldNum" sz="quarter" idx="12"/>
          </p:nvPr>
        </p:nvSpPr>
        <p:spPr/>
        <p:txBody>
          <a:bodyPr/>
          <a:lstStyle/>
          <a:p>
            <a:fld id="{2F3B2AE4-9B07-44E7-BF6A-4B5CDBED8927}" type="slidenum">
              <a:rPr kumimoji="1" lang="ja-JP" altLang="en-US" smtClean="0"/>
              <a:t>9</a:t>
            </a:fld>
            <a:endParaRPr kumimoji="1" lang="ja-JP" altLang="en-US"/>
          </a:p>
        </p:txBody>
      </p:sp>
    </p:spTree>
    <p:extLst>
      <p:ext uri="{BB962C8B-B14F-4D97-AF65-F5344CB8AC3E}">
        <p14:creationId xmlns:p14="http://schemas.microsoft.com/office/powerpoint/2010/main" val="3032817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開発の期間と工数</a:t>
            </a:r>
            <a:endParaRPr kumimoji="1" lang="ja-JP" altLang="en-US" dirty="0"/>
          </a:p>
        </p:txBody>
      </p:sp>
      <p:sp>
        <p:nvSpPr>
          <p:cNvPr id="13" name="コンテンツ プレースホルダー 12"/>
          <p:cNvSpPr>
            <a:spLocks noGrp="1"/>
          </p:cNvSpPr>
          <p:nvPr>
            <p:ph idx="1"/>
          </p:nvPr>
        </p:nvSpPr>
        <p:spPr/>
        <p:txBody>
          <a:bodyPr>
            <a:normAutofit lnSpcReduction="10000"/>
          </a:bodyPr>
          <a:lstStyle/>
          <a:p>
            <a:r>
              <a:rPr kumimoji="1" lang="ja-JP" altLang="en-US" dirty="0" smtClean="0"/>
              <a:t>順次ステップを進めていくにつれ</a:t>
            </a:r>
            <a:r>
              <a:rPr kumimoji="1" lang="en-US" altLang="ja-JP" dirty="0" smtClean="0"/>
              <a:t>,</a:t>
            </a:r>
            <a:r>
              <a:rPr kumimoji="1" lang="ja-JP" altLang="en-US" dirty="0" smtClean="0"/>
              <a:t>必要な工数が大きくなっていく</a:t>
            </a:r>
            <a:endParaRPr kumimoji="1" lang="en-US" altLang="ja-JP" dirty="0" smtClean="0"/>
          </a:p>
          <a:p>
            <a:endParaRPr lang="en-US" altLang="ja-JP" dirty="0"/>
          </a:p>
          <a:p>
            <a:r>
              <a:rPr kumimoji="1" lang="ja-JP" altLang="en-US" dirty="0" smtClean="0"/>
              <a:t>上流工程は時間をかけて確実に行う</a:t>
            </a:r>
            <a:endParaRPr kumimoji="1" lang="en-US" altLang="ja-JP" dirty="0" smtClean="0"/>
          </a:p>
          <a:p>
            <a:endParaRPr lang="en-US" altLang="ja-JP" dirty="0"/>
          </a:p>
          <a:p>
            <a:r>
              <a:rPr kumimoji="1" lang="ja-JP" altLang="en-US" u="sng" dirty="0" smtClean="0"/>
              <a:t>開発者間で確実なコミニュケーションをとることが重要</a:t>
            </a:r>
            <a:endParaRPr kumimoji="1" lang="ja-JP" altLang="en-US" u="sng" dirty="0"/>
          </a:p>
        </p:txBody>
      </p:sp>
      <p:sp>
        <p:nvSpPr>
          <p:cNvPr id="3" name="スライド番号プレースホルダー 2"/>
          <p:cNvSpPr>
            <a:spLocks noGrp="1"/>
          </p:cNvSpPr>
          <p:nvPr>
            <p:ph type="sldNum" sz="quarter" idx="12"/>
          </p:nvPr>
        </p:nvSpPr>
        <p:spPr/>
        <p:txBody>
          <a:bodyPr/>
          <a:lstStyle/>
          <a:p>
            <a:fld id="{2F3B2AE4-9B07-44E7-BF6A-4B5CDBED8927}" type="slidenum">
              <a:rPr kumimoji="1" lang="ja-JP" altLang="en-US" smtClean="0"/>
              <a:t>10</a:t>
            </a:fld>
            <a:endParaRPr kumimoji="1" lang="ja-JP" altLang="en-US"/>
          </a:p>
        </p:txBody>
      </p:sp>
    </p:spTree>
    <p:extLst>
      <p:ext uri="{BB962C8B-B14F-4D97-AF65-F5344CB8AC3E}">
        <p14:creationId xmlns:p14="http://schemas.microsoft.com/office/powerpoint/2010/main" val="2366358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メリットと課題</a:t>
            </a:r>
            <a:endParaRPr kumimoji="1" lang="ja-JP" altLang="en-US" dirty="0"/>
          </a:p>
        </p:txBody>
      </p:sp>
      <p:sp>
        <p:nvSpPr>
          <p:cNvPr id="3" name="コンテンツ プレースホルダー 2"/>
          <p:cNvSpPr>
            <a:spLocks noGrp="1"/>
          </p:cNvSpPr>
          <p:nvPr>
            <p:ph idx="1"/>
          </p:nvPr>
        </p:nvSpPr>
        <p:spPr>
          <a:xfrm>
            <a:off x="677334" y="1577961"/>
            <a:ext cx="8596668" cy="4968495"/>
          </a:xfrm>
        </p:spPr>
        <p:txBody>
          <a:bodyPr/>
          <a:lstStyle/>
          <a:p>
            <a:r>
              <a:rPr kumimoji="1" lang="ja-JP" altLang="en-US" dirty="0" smtClean="0"/>
              <a:t>メリット</a:t>
            </a:r>
            <a:endParaRPr kumimoji="1" lang="en-US" altLang="ja-JP" dirty="0" smtClean="0"/>
          </a:p>
          <a:p>
            <a:pPr lvl="1"/>
            <a:r>
              <a:rPr lang="ja-JP" altLang="en-US" dirty="0"/>
              <a:t>開発</a:t>
            </a:r>
            <a:r>
              <a:rPr lang="ja-JP" altLang="en-US" dirty="0" smtClean="0"/>
              <a:t>の進捗管理がしやすい</a:t>
            </a:r>
            <a:endParaRPr lang="en-US" altLang="ja-JP" dirty="0" smtClean="0"/>
          </a:p>
          <a:p>
            <a:pPr lvl="1"/>
            <a:r>
              <a:rPr lang="ja-JP" altLang="en-US" dirty="0" smtClean="0"/>
              <a:t>多人数の共同作業になる大規模システムの開発においても</a:t>
            </a:r>
            <a:r>
              <a:rPr lang="en-US" altLang="ja-JP" dirty="0" smtClean="0"/>
              <a:t>,</a:t>
            </a:r>
            <a:r>
              <a:rPr lang="ja-JP" altLang="en-US" dirty="0" smtClean="0"/>
              <a:t>信頼性の高いシステムを構築できる</a:t>
            </a:r>
            <a:endParaRPr lang="en-US" altLang="ja-JP" dirty="0" smtClean="0"/>
          </a:p>
          <a:p>
            <a:r>
              <a:rPr lang="ja-JP" altLang="en-US" dirty="0" smtClean="0"/>
              <a:t>課題</a:t>
            </a:r>
            <a:endParaRPr lang="en-US" altLang="ja-JP" dirty="0" smtClean="0"/>
          </a:p>
          <a:p>
            <a:pPr lvl="1"/>
            <a:r>
              <a:rPr kumimoji="1" lang="ja-JP" altLang="en-US" dirty="0" smtClean="0"/>
              <a:t>コーディングまでに全て確定する必要がある</a:t>
            </a:r>
            <a:endParaRPr kumimoji="1" lang="en-US" altLang="ja-JP" dirty="0" smtClean="0"/>
          </a:p>
          <a:p>
            <a:pPr lvl="1"/>
            <a:r>
              <a:rPr kumimoji="1" lang="ja-JP" altLang="en-US" dirty="0" smtClean="0"/>
              <a:t>工程の流れが最後まで終了しないかぎり</a:t>
            </a:r>
            <a:r>
              <a:rPr kumimoji="1" lang="en-US" altLang="ja-JP" dirty="0" smtClean="0"/>
              <a:t>,</a:t>
            </a:r>
            <a:r>
              <a:rPr kumimoji="1" lang="ja-JP" altLang="en-US" dirty="0" smtClean="0"/>
              <a:t>ユーザはシステムに触れられない</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2F3B2AE4-9B07-44E7-BF6A-4B5CDBED8927}" type="slidenum">
              <a:rPr kumimoji="1" lang="ja-JP" altLang="en-US" smtClean="0"/>
              <a:t>11</a:t>
            </a:fld>
            <a:endParaRPr kumimoji="1" lang="ja-JP" altLang="en-US"/>
          </a:p>
        </p:txBody>
      </p:sp>
    </p:spTree>
    <p:extLst>
      <p:ext uri="{BB962C8B-B14F-4D97-AF65-F5344CB8AC3E}">
        <p14:creationId xmlns:p14="http://schemas.microsoft.com/office/powerpoint/2010/main" val="4113416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20786" y="2855797"/>
            <a:ext cx="10651516" cy="3493062"/>
          </a:xfrm>
        </p:spPr>
        <p:txBody>
          <a:bodyPr>
            <a:normAutofit/>
          </a:bodyPr>
          <a:lstStyle/>
          <a:p>
            <a:r>
              <a:rPr kumimoji="1" lang="ja-JP" altLang="en-US" sz="6000" dirty="0" smtClean="0"/>
              <a:t>さまざまなプロセスモデル</a:t>
            </a:r>
            <a:endParaRPr kumimoji="1" lang="ja-JP" altLang="en-US" sz="6000" dirty="0"/>
          </a:p>
        </p:txBody>
      </p:sp>
      <p:sp>
        <p:nvSpPr>
          <p:cNvPr id="3" name="スライド番号プレースホルダー 2"/>
          <p:cNvSpPr>
            <a:spLocks noGrp="1"/>
          </p:cNvSpPr>
          <p:nvPr>
            <p:ph type="sldNum" sz="quarter" idx="12"/>
          </p:nvPr>
        </p:nvSpPr>
        <p:spPr/>
        <p:txBody>
          <a:bodyPr/>
          <a:lstStyle/>
          <a:p>
            <a:fld id="{2F3B2AE4-9B07-44E7-BF6A-4B5CDBED8927}" type="slidenum">
              <a:rPr kumimoji="1" lang="ja-JP" altLang="en-US" smtClean="0"/>
              <a:t>12</a:t>
            </a:fld>
            <a:endParaRPr kumimoji="1" lang="ja-JP" altLang="en-US"/>
          </a:p>
        </p:txBody>
      </p:sp>
    </p:spTree>
    <p:extLst>
      <p:ext uri="{BB962C8B-B14F-4D97-AF65-F5344CB8AC3E}">
        <p14:creationId xmlns:p14="http://schemas.microsoft.com/office/powerpoint/2010/main" val="39534191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成長モデル</a:t>
            </a:r>
            <a:endParaRPr kumimoji="1" lang="ja-JP" altLang="en-US" dirty="0"/>
          </a:p>
        </p:txBody>
      </p:sp>
      <p:sp>
        <p:nvSpPr>
          <p:cNvPr id="3" name="コンテンツ プレースホルダー 2"/>
          <p:cNvSpPr>
            <a:spLocks noGrp="1"/>
          </p:cNvSpPr>
          <p:nvPr>
            <p:ph idx="1"/>
          </p:nvPr>
        </p:nvSpPr>
        <p:spPr>
          <a:xfrm>
            <a:off x="677334" y="4341588"/>
            <a:ext cx="8596668" cy="2516412"/>
          </a:xfrm>
        </p:spPr>
        <p:txBody>
          <a:bodyPr>
            <a:normAutofit/>
          </a:bodyPr>
          <a:lstStyle/>
          <a:p>
            <a:r>
              <a:rPr kumimoji="1" lang="ja-JP" altLang="en-US" dirty="0" smtClean="0"/>
              <a:t>小さな開発プロセルを繰り返して</a:t>
            </a:r>
            <a:r>
              <a:rPr kumimoji="1" lang="en-US" altLang="ja-JP" dirty="0" smtClean="0"/>
              <a:t>,</a:t>
            </a:r>
            <a:r>
              <a:rPr kumimoji="1" lang="ja-JP" altLang="en-US" dirty="0" smtClean="0"/>
              <a:t>徐々に成長させていくプロセルモデル</a:t>
            </a:r>
            <a:endParaRPr kumimoji="1" lang="en-US" altLang="ja-JP" dirty="0" smtClean="0"/>
          </a:p>
          <a:p>
            <a:endParaRPr lang="en-US" altLang="ja-JP" dirty="0"/>
          </a:p>
          <a:p>
            <a:pPr marL="0" indent="0">
              <a:buNone/>
            </a:pPr>
            <a:r>
              <a:rPr kumimoji="1" lang="ja-JP" altLang="en-US" dirty="0" smtClean="0"/>
              <a:t>＊柔軟性はあるが</a:t>
            </a:r>
            <a:r>
              <a:rPr kumimoji="1" lang="en-US" altLang="ja-JP" dirty="0" smtClean="0"/>
              <a:t>,</a:t>
            </a:r>
            <a:r>
              <a:rPr kumimoji="1" lang="ja-JP" altLang="en-US" dirty="0" smtClean="0"/>
              <a:t>プロジェクト管理が難しい</a:t>
            </a:r>
            <a:endParaRPr kumimoji="1" lang="ja-JP" altLang="en-US" dirty="0"/>
          </a:p>
        </p:txBody>
      </p:sp>
      <p:sp>
        <p:nvSpPr>
          <p:cNvPr id="4" name="正方形/長方形 3"/>
          <p:cNvSpPr/>
          <p:nvPr/>
        </p:nvSpPr>
        <p:spPr>
          <a:xfrm>
            <a:off x="3815807" y="1439029"/>
            <a:ext cx="1933997" cy="626683"/>
          </a:xfrm>
          <a:prstGeom prst="rect">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smtClean="0"/>
              <a:t>要求定義</a:t>
            </a:r>
            <a:endParaRPr kumimoji="1" lang="ja-JP" altLang="en-US" sz="2400" dirty="0"/>
          </a:p>
        </p:txBody>
      </p:sp>
      <p:sp>
        <p:nvSpPr>
          <p:cNvPr id="5" name="正方形/長方形 4"/>
          <p:cNvSpPr/>
          <p:nvPr/>
        </p:nvSpPr>
        <p:spPr>
          <a:xfrm>
            <a:off x="6412002" y="2441093"/>
            <a:ext cx="1933997" cy="626683"/>
          </a:xfrm>
          <a:prstGeom prst="rect">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smtClean="0"/>
              <a:t>設計</a:t>
            </a:r>
            <a:endParaRPr kumimoji="1" lang="ja-JP" altLang="en-US" sz="2400" dirty="0"/>
          </a:p>
        </p:txBody>
      </p:sp>
      <p:sp>
        <p:nvSpPr>
          <p:cNvPr id="6" name="正方形/長方形 5"/>
          <p:cNvSpPr/>
          <p:nvPr/>
        </p:nvSpPr>
        <p:spPr>
          <a:xfrm>
            <a:off x="1219611" y="2441092"/>
            <a:ext cx="1933997" cy="626683"/>
          </a:xfrm>
          <a:prstGeom prst="rect">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smtClean="0"/>
              <a:t>評価</a:t>
            </a:r>
            <a:endParaRPr kumimoji="1" lang="ja-JP" altLang="en-US" sz="2400" dirty="0"/>
          </a:p>
        </p:txBody>
      </p:sp>
      <p:sp>
        <p:nvSpPr>
          <p:cNvPr id="7" name="正方形/長方形 6"/>
          <p:cNvSpPr/>
          <p:nvPr/>
        </p:nvSpPr>
        <p:spPr>
          <a:xfrm>
            <a:off x="3815807" y="3457880"/>
            <a:ext cx="1933997" cy="626683"/>
          </a:xfrm>
          <a:prstGeom prst="rect">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t>プログラミング</a:t>
            </a:r>
            <a:endParaRPr kumimoji="1" lang="ja-JP" altLang="en-US" dirty="0"/>
          </a:p>
        </p:txBody>
      </p:sp>
      <p:cxnSp>
        <p:nvCxnSpPr>
          <p:cNvPr id="11" name="直線矢印コネクタ 10"/>
          <p:cNvCxnSpPr>
            <a:endCxn id="5" idx="0"/>
          </p:cNvCxnSpPr>
          <p:nvPr/>
        </p:nvCxnSpPr>
        <p:spPr>
          <a:xfrm>
            <a:off x="7379000" y="1775743"/>
            <a:ext cx="1" cy="665350"/>
          </a:xfrm>
          <a:prstGeom prst="straightConnector1">
            <a:avLst/>
          </a:prstGeom>
          <a:ln w="3810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flipV="1">
            <a:off x="5749804" y="1775743"/>
            <a:ext cx="1629196" cy="1"/>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p:nvPr/>
        </p:nvCxnSpPr>
        <p:spPr>
          <a:xfrm>
            <a:off x="2186609" y="1752370"/>
            <a:ext cx="1629198" cy="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p:nvCxnSpPr>
        <p:spPr>
          <a:xfrm>
            <a:off x="2186609" y="1765858"/>
            <a:ext cx="0" cy="665349"/>
          </a:xfrm>
          <a:prstGeom prst="line">
            <a:avLst/>
          </a:prstGeom>
          <a:ln w="38100">
            <a:solidFill>
              <a:schemeClr val="accent2"/>
            </a:solidFill>
            <a:tailEnd w="lg" len="lg"/>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a:endCxn id="7" idx="3"/>
          </p:cNvCxnSpPr>
          <p:nvPr/>
        </p:nvCxnSpPr>
        <p:spPr>
          <a:xfrm flipH="1">
            <a:off x="5749804" y="3771221"/>
            <a:ext cx="1629196" cy="1"/>
          </a:xfrm>
          <a:prstGeom prst="straightConnector1">
            <a:avLst/>
          </a:prstGeom>
          <a:ln w="3810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a:stCxn id="5" idx="2"/>
          </p:cNvCxnSpPr>
          <p:nvPr/>
        </p:nvCxnSpPr>
        <p:spPr>
          <a:xfrm flipH="1">
            <a:off x="7379000" y="3067776"/>
            <a:ext cx="1" cy="703445"/>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a:stCxn id="7" idx="1"/>
          </p:cNvCxnSpPr>
          <p:nvPr/>
        </p:nvCxnSpPr>
        <p:spPr>
          <a:xfrm flipH="1" flipV="1">
            <a:off x="2186609" y="3771221"/>
            <a:ext cx="1629198" cy="1"/>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a:endCxn id="6" idx="2"/>
          </p:cNvCxnSpPr>
          <p:nvPr/>
        </p:nvCxnSpPr>
        <p:spPr>
          <a:xfrm flipV="1">
            <a:off x="2186609" y="3067775"/>
            <a:ext cx="1" cy="703447"/>
          </a:xfrm>
          <a:prstGeom prst="straightConnector1">
            <a:avLst/>
          </a:prstGeom>
          <a:ln w="3810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sp>
        <p:nvSpPr>
          <p:cNvPr id="8" name="スライド番号プレースホルダー 7"/>
          <p:cNvSpPr>
            <a:spLocks noGrp="1"/>
          </p:cNvSpPr>
          <p:nvPr>
            <p:ph type="sldNum" sz="quarter" idx="12"/>
          </p:nvPr>
        </p:nvSpPr>
        <p:spPr/>
        <p:txBody>
          <a:bodyPr/>
          <a:lstStyle/>
          <a:p>
            <a:fld id="{2F3B2AE4-9B07-44E7-BF6A-4B5CDBED8927}" type="slidenum">
              <a:rPr kumimoji="1" lang="ja-JP" altLang="en-US" smtClean="0"/>
              <a:t>13</a:t>
            </a:fld>
            <a:endParaRPr kumimoji="1" lang="ja-JP" altLang="en-US"/>
          </a:p>
        </p:txBody>
      </p:sp>
    </p:spTree>
    <p:extLst>
      <p:ext uri="{BB962C8B-B14F-4D97-AF65-F5344CB8AC3E}">
        <p14:creationId xmlns:p14="http://schemas.microsoft.com/office/powerpoint/2010/main" val="1326303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15409" y="307279"/>
            <a:ext cx="8596668" cy="1320800"/>
          </a:xfrm>
        </p:spPr>
        <p:txBody>
          <a:bodyPr/>
          <a:lstStyle/>
          <a:p>
            <a:r>
              <a:rPr kumimoji="1" lang="ja-JP" altLang="en-US" dirty="0" smtClean="0"/>
              <a:t>プロトタイピング・モデル</a:t>
            </a:r>
            <a:endParaRPr kumimoji="1" lang="ja-JP" altLang="en-US" dirty="0"/>
          </a:p>
        </p:txBody>
      </p:sp>
      <p:sp>
        <p:nvSpPr>
          <p:cNvPr id="3" name="コンテンツ プレースホルダー 2"/>
          <p:cNvSpPr>
            <a:spLocks noGrp="1"/>
          </p:cNvSpPr>
          <p:nvPr>
            <p:ph idx="1"/>
          </p:nvPr>
        </p:nvSpPr>
        <p:spPr>
          <a:xfrm>
            <a:off x="677334" y="4427680"/>
            <a:ext cx="8596668" cy="2251858"/>
          </a:xfrm>
        </p:spPr>
        <p:txBody>
          <a:bodyPr>
            <a:normAutofit lnSpcReduction="10000"/>
          </a:bodyPr>
          <a:lstStyle/>
          <a:p>
            <a:r>
              <a:rPr kumimoji="1" lang="ja-JP" altLang="en-US" dirty="0" smtClean="0"/>
              <a:t>要求定義の段階で簡単な試作ソフトウェアを作成する</a:t>
            </a:r>
            <a:endParaRPr kumimoji="1" lang="en-US" altLang="ja-JP" dirty="0" smtClean="0"/>
          </a:p>
          <a:p>
            <a:pPr marL="0" indent="0">
              <a:buNone/>
            </a:pPr>
            <a:endParaRPr lang="en-US" altLang="ja-JP" dirty="0"/>
          </a:p>
          <a:p>
            <a:pPr marL="0" indent="0">
              <a:buNone/>
            </a:pPr>
            <a:r>
              <a:rPr kumimoji="1" lang="ja-JP" altLang="en-US" dirty="0" smtClean="0"/>
              <a:t>＊確実にユーザ要求を把握する</a:t>
            </a:r>
            <a:endParaRPr kumimoji="1" lang="ja-JP" altLang="en-US" dirty="0"/>
          </a:p>
        </p:txBody>
      </p:sp>
      <p:sp>
        <p:nvSpPr>
          <p:cNvPr id="4" name="正方形/長方形 3"/>
          <p:cNvSpPr/>
          <p:nvPr/>
        </p:nvSpPr>
        <p:spPr>
          <a:xfrm>
            <a:off x="752559" y="1441282"/>
            <a:ext cx="1772156" cy="509798"/>
          </a:xfrm>
          <a:prstGeom prst="rect">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要求定義</a:t>
            </a:r>
            <a:endParaRPr kumimoji="1" lang="ja-JP" altLang="en-US" sz="2400" dirty="0"/>
          </a:p>
        </p:txBody>
      </p:sp>
      <p:sp>
        <p:nvSpPr>
          <p:cNvPr id="5" name="正方形/長方形 4"/>
          <p:cNvSpPr/>
          <p:nvPr/>
        </p:nvSpPr>
        <p:spPr>
          <a:xfrm>
            <a:off x="1261009" y="1951080"/>
            <a:ext cx="1781596" cy="509798"/>
          </a:xfrm>
          <a:prstGeom prst="rect">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smtClean="0"/>
              <a:t>外部</a:t>
            </a:r>
            <a:r>
              <a:rPr lang="ja-JP" altLang="en-US" sz="2400" dirty="0"/>
              <a:t>設計</a:t>
            </a:r>
            <a:endParaRPr kumimoji="1" lang="ja-JP" altLang="en-US" sz="2400" dirty="0"/>
          </a:p>
        </p:txBody>
      </p:sp>
      <p:sp>
        <p:nvSpPr>
          <p:cNvPr id="6" name="正方形/長方形 5"/>
          <p:cNvSpPr/>
          <p:nvPr/>
        </p:nvSpPr>
        <p:spPr>
          <a:xfrm>
            <a:off x="1769459" y="2460878"/>
            <a:ext cx="1807221" cy="509798"/>
          </a:xfrm>
          <a:prstGeom prst="rect">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内部設計</a:t>
            </a:r>
            <a:endParaRPr kumimoji="1" lang="ja-JP" altLang="en-US" sz="2400" dirty="0"/>
          </a:p>
        </p:txBody>
      </p:sp>
      <p:sp>
        <p:nvSpPr>
          <p:cNvPr id="7" name="正方形/長方形 6"/>
          <p:cNvSpPr/>
          <p:nvPr/>
        </p:nvSpPr>
        <p:spPr>
          <a:xfrm>
            <a:off x="2277909" y="2970676"/>
            <a:ext cx="1792385" cy="509798"/>
          </a:xfrm>
          <a:prstGeom prst="rect">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プログラミング</a:t>
            </a:r>
            <a:endParaRPr kumimoji="1" lang="ja-JP" altLang="en-US" dirty="0"/>
          </a:p>
        </p:txBody>
      </p:sp>
      <p:sp>
        <p:nvSpPr>
          <p:cNvPr id="8" name="正方形/長方形 7"/>
          <p:cNvSpPr/>
          <p:nvPr/>
        </p:nvSpPr>
        <p:spPr>
          <a:xfrm>
            <a:off x="2786359" y="3480474"/>
            <a:ext cx="1792385" cy="509798"/>
          </a:xfrm>
          <a:prstGeom prst="rect">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テスト</a:t>
            </a:r>
            <a:endParaRPr kumimoji="1" lang="ja-JP" altLang="en-US" sz="2400" dirty="0"/>
          </a:p>
        </p:txBody>
      </p:sp>
      <p:sp>
        <p:nvSpPr>
          <p:cNvPr id="9" name="正方形/長方形 8"/>
          <p:cNvSpPr/>
          <p:nvPr/>
        </p:nvSpPr>
        <p:spPr>
          <a:xfrm>
            <a:off x="5953209" y="1582063"/>
            <a:ext cx="2247816" cy="778043"/>
          </a:xfrm>
          <a:prstGeom prst="rect">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プロトタイプ作成・改善</a:t>
            </a:r>
            <a:endParaRPr kumimoji="1" lang="ja-JP" altLang="en-US" sz="2400" dirty="0"/>
          </a:p>
        </p:txBody>
      </p:sp>
      <p:sp>
        <p:nvSpPr>
          <p:cNvPr id="10" name="正方形/長方形 9"/>
          <p:cNvSpPr/>
          <p:nvPr/>
        </p:nvSpPr>
        <p:spPr>
          <a:xfrm>
            <a:off x="5953209" y="2811153"/>
            <a:ext cx="2247816" cy="828843"/>
          </a:xfrm>
          <a:prstGeom prst="rect">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プロトタイプ評価</a:t>
            </a:r>
            <a:endParaRPr kumimoji="1" lang="ja-JP" altLang="en-US" sz="2400" dirty="0"/>
          </a:p>
        </p:txBody>
      </p:sp>
      <p:cxnSp>
        <p:nvCxnSpPr>
          <p:cNvPr id="12" name="直線矢印コネクタ 11"/>
          <p:cNvCxnSpPr>
            <a:stCxn id="9" idx="2"/>
            <a:endCxn id="10" idx="0"/>
          </p:cNvCxnSpPr>
          <p:nvPr/>
        </p:nvCxnSpPr>
        <p:spPr>
          <a:xfrm>
            <a:off x="7077117" y="2360106"/>
            <a:ext cx="0" cy="451047"/>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a:endCxn id="9" idx="0"/>
          </p:cNvCxnSpPr>
          <p:nvPr/>
        </p:nvCxnSpPr>
        <p:spPr>
          <a:xfrm>
            <a:off x="7077117" y="1162050"/>
            <a:ext cx="0" cy="420013"/>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flipV="1">
            <a:off x="7077117" y="1152358"/>
            <a:ext cx="1543008" cy="9692"/>
          </a:xfrm>
          <a:prstGeom prst="line">
            <a:avLst/>
          </a:prstGeom>
          <a:ln w="38100">
            <a:tailEnd w="lg" len="lg"/>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a:off x="8620125" y="1162050"/>
            <a:ext cx="0" cy="2708682"/>
          </a:xfrm>
          <a:prstGeom prst="line">
            <a:avLst/>
          </a:prstGeom>
          <a:ln w="38100">
            <a:tailEnd w="lg" len="lg"/>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flipH="1">
            <a:off x="7077117" y="3886200"/>
            <a:ext cx="1543008" cy="9525"/>
          </a:xfrm>
          <a:prstGeom prst="line">
            <a:avLst/>
          </a:prstGeom>
          <a:ln w="38100">
            <a:tailEnd w="lg" len="lg"/>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a:stCxn id="10" idx="2"/>
          </p:cNvCxnSpPr>
          <p:nvPr/>
        </p:nvCxnSpPr>
        <p:spPr>
          <a:xfrm>
            <a:off x="7077117" y="3639996"/>
            <a:ext cx="0" cy="255729"/>
          </a:xfrm>
          <a:prstGeom prst="line">
            <a:avLst/>
          </a:prstGeom>
          <a:ln w="38100">
            <a:tailEnd w="lg" len="lg"/>
          </a:ln>
        </p:spPr>
        <p:style>
          <a:lnRef idx="1">
            <a:schemeClr val="accent1"/>
          </a:lnRef>
          <a:fillRef idx="0">
            <a:schemeClr val="accent1"/>
          </a:fillRef>
          <a:effectRef idx="0">
            <a:schemeClr val="accent1"/>
          </a:effectRef>
          <a:fontRef idx="minor">
            <a:schemeClr val="tx1"/>
          </a:fontRef>
        </p:style>
      </p:cxnSp>
      <p:sp>
        <p:nvSpPr>
          <p:cNvPr id="28" name="左矢印 27"/>
          <p:cNvSpPr/>
          <p:nvPr/>
        </p:nvSpPr>
        <p:spPr>
          <a:xfrm>
            <a:off x="2600179" y="1732297"/>
            <a:ext cx="3142744" cy="23755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角丸四角形 29"/>
          <p:cNvSpPr/>
          <p:nvPr/>
        </p:nvSpPr>
        <p:spPr>
          <a:xfrm>
            <a:off x="5742923" y="974324"/>
            <a:ext cx="3171826" cy="3207151"/>
          </a:xfrm>
          <a:prstGeom prst="round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スライド番号プレースホルダー 10"/>
          <p:cNvSpPr>
            <a:spLocks noGrp="1"/>
          </p:cNvSpPr>
          <p:nvPr>
            <p:ph type="sldNum" sz="quarter" idx="12"/>
          </p:nvPr>
        </p:nvSpPr>
        <p:spPr/>
        <p:txBody>
          <a:bodyPr/>
          <a:lstStyle/>
          <a:p>
            <a:fld id="{2F3B2AE4-9B07-44E7-BF6A-4B5CDBED8927}" type="slidenum">
              <a:rPr kumimoji="1" lang="ja-JP" altLang="en-US" smtClean="0"/>
              <a:t>14</a:t>
            </a:fld>
            <a:endParaRPr kumimoji="1" lang="ja-JP" altLang="en-US"/>
          </a:p>
        </p:txBody>
      </p:sp>
    </p:spTree>
    <p:extLst>
      <p:ext uri="{BB962C8B-B14F-4D97-AF65-F5344CB8AC3E}">
        <p14:creationId xmlns:p14="http://schemas.microsoft.com/office/powerpoint/2010/main" val="32268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17420" y="180031"/>
            <a:ext cx="8596668" cy="1320800"/>
          </a:xfrm>
        </p:spPr>
        <p:txBody>
          <a:bodyPr/>
          <a:lstStyle/>
          <a:p>
            <a:r>
              <a:rPr kumimoji="1" lang="ja-JP" altLang="en-US" dirty="0" smtClean="0"/>
              <a:t>スパイラルモデル</a:t>
            </a:r>
            <a:endParaRPr kumimoji="1" lang="ja-JP" altLang="en-US" dirty="0"/>
          </a:p>
        </p:txBody>
      </p:sp>
      <p:sp>
        <p:nvSpPr>
          <p:cNvPr id="3" name="コンテンツ プレースホルダー 2"/>
          <p:cNvSpPr>
            <a:spLocks noGrp="1"/>
          </p:cNvSpPr>
          <p:nvPr>
            <p:ph idx="1"/>
          </p:nvPr>
        </p:nvSpPr>
        <p:spPr>
          <a:xfrm>
            <a:off x="805392" y="5090752"/>
            <a:ext cx="8340552" cy="1766224"/>
          </a:xfrm>
        </p:spPr>
        <p:txBody>
          <a:bodyPr/>
          <a:lstStyle/>
          <a:p>
            <a:r>
              <a:rPr kumimoji="1" lang="ja-JP" altLang="en-US" dirty="0" smtClean="0"/>
              <a:t>プロジェクトを分割してウォータフォール・プロセスを繰り返す</a:t>
            </a:r>
            <a:endParaRPr kumimoji="1" lang="en-US" altLang="ja-JP" dirty="0" smtClean="0"/>
          </a:p>
        </p:txBody>
      </p:sp>
      <p:cxnSp>
        <p:nvCxnSpPr>
          <p:cNvPr id="18" name="直線コネクタ 17"/>
          <p:cNvCxnSpPr/>
          <p:nvPr/>
        </p:nvCxnSpPr>
        <p:spPr>
          <a:xfrm>
            <a:off x="4966143" y="1270000"/>
            <a:ext cx="0" cy="35210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a:off x="1051368" y="3030537"/>
            <a:ext cx="784498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flipH="1" flipV="1">
            <a:off x="4815754" y="2730859"/>
            <a:ext cx="158105" cy="308557"/>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flipV="1">
            <a:off x="4797507" y="2575861"/>
            <a:ext cx="349712" cy="154999"/>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a:off x="5165466" y="2585425"/>
            <a:ext cx="320934" cy="62450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flipH="1">
            <a:off x="4808039" y="3209925"/>
            <a:ext cx="678361" cy="309265"/>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flipH="1" flipV="1">
            <a:off x="4295498" y="2653360"/>
            <a:ext cx="520256" cy="86583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p:nvCxnSpPr>
        <p:spPr>
          <a:xfrm flipV="1">
            <a:off x="4286250" y="2130584"/>
            <a:ext cx="1183313" cy="522777"/>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a:off x="5469563" y="2130584"/>
            <a:ext cx="673008" cy="1233973"/>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flipH="1">
            <a:off x="4529978" y="3364557"/>
            <a:ext cx="1619478" cy="664518"/>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flipH="1" flipV="1">
            <a:off x="3686175" y="2529532"/>
            <a:ext cx="853662" cy="1508713"/>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flipV="1">
            <a:off x="3686175" y="1655463"/>
            <a:ext cx="2011812" cy="844197"/>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直線コネクタ 58"/>
          <p:cNvCxnSpPr/>
          <p:nvPr/>
        </p:nvCxnSpPr>
        <p:spPr>
          <a:xfrm>
            <a:off x="5685722" y="1655463"/>
            <a:ext cx="1006774" cy="1954512"/>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1" name="直線矢印コネクタ 60"/>
          <p:cNvCxnSpPr/>
          <p:nvPr/>
        </p:nvCxnSpPr>
        <p:spPr>
          <a:xfrm flipH="1">
            <a:off x="4408172" y="3630813"/>
            <a:ext cx="2284324" cy="929429"/>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64" name="角丸四角形 63"/>
          <p:cNvSpPr/>
          <p:nvPr/>
        </p:nvSpPr>
        <p:spPr>
          <a:xfrm>
            <a:off x="817954" y="1269998"/>
            <a:ext cx="2977439" cy="461665"/>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新目標設定フェーズ</a:t>
            </a:r>
            <a:endParaRPr kumimoji="1" lang="ja-JP" altLang="en-US" sz="2400" dirty="0"/>
          </a:p>
        </p:txBody>
      </p:sp>
      <p:sp>
        <p:nvSpPr>
          <p:cNvPr id="65" name="角丸四角形 64"/>
          <p:cNvSpPr/>
          <p:nvPr/>
        </p:nvSpPr>
        <p:spPr>
          <a:xfrm>
            <a:off x="6352808" y="1265879"/>
            <a:ext cx="2977439" cy="461665"/>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分析・開発フェーズ</a:t>
            </a:r>
            <a:endParaRPr kumimoji="1" lang="ja-JP" altLang="en-US" sz="2400" dirty="0"/>
          </a:p>
        </p:txBody>
      </p:sp>
      <p:sp>
        <p:nvSpPr>
          <p:cNvPr id="66" name="角丸四角形 65"/>
          <p:cNvSpPr/>
          <p:nvPr/>
        </p:nvSpPr>
        <p:spPr>
          <a:xfrm>
            <a:off x="6497626" y="4405612"/>
            <a:ext cx="2648318" cy="461665"/>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検証フェーズ</a:t>
            </a:r>
            <a:endParaRPr kumimoji="1" lang="ja-JP" altLang="en-US" sz="2400" dirty="0"/>
          </a:p>
        </p:txBody>
      </p:sp>
      <p:sp>
        <p:nvSpPr>
          <p:cNvPr id="67" name="角丸四角形 66"/>
          <p:cNvSpPr/>
          <p:nvPr/>
        </p:nvSpPr>
        <p:spPr>
          <a:xfrm>
            <a:off x="827930" y="4405611"/>
            <a:ext cx="2616707" cy="461665"/>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smtClean="0"/>
              <a:t>計画</a:t>
            </a:r>
            <a:r>
              <a:rPr lang="ja-JP" altLang="en-US" sz="2400" dirty="0"/>
              <a:t>フェーズ</a:t>
            </a:r>
            <a:endParaRPr kumimoji="1" lang="ja-JP" altLang="en-US" sz="2400" dirty="0"/>
          </a:p>
        </p:txBody>
      </p:sp>
      <p:sp>
        <p:nvSpPr>
          <p:cNvPr id="68" name="四角形吹き出し 67"/>
          <p:cNvSpPr/>
          <p:nvPr/>
        </p:nvSpPr>
        <p:spPr>
          <a:xfrm>
            <a:off x="1126203" y="3630813"/>
            <a:ext cx="2098657" cy="599403"/>
          </a:xfrm>
          <a:prstGeom prst="wedgeRectCallout">
            <a:avLst>
              <a:gd name="adj1" fmla="val -20379"/>
              <a:gd name="adj2" fmla="val 76802"/>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ここで</a:t>
            </a:r>
            <a:r>
              <a:rPr kumimoji="1" lang="en-US" altLang="ja-JP" dirty="0" smtClean="0">
                <a:solidFill>
                  <a:schemeClr val="tx1"/>
                </a:solidFill>
              </a:rPr>
              <a:t>1</a:t>
            </a:r>
            <a:r>
              <a:rPr kumimoji="1" lang="ja-JP" altLang="en-US" dirty="0" smtClean="0">
                <a:solidFill>
                  <a:schemeClr val="tx1"/>
                </a:solidFill>
              </a:rPr>
              <a:t>サイクル終了</a:t>
            </a:r>
            <a:endParaRPr kumimoji="1" lang="ja-JP" altLang="en-US" dirty="0">
              <a:solidFill>
                <a:schemeClr val="tx1"/>
              </a:solidFill>
            </a:endParaRPr>
          </a:p>
        </p:txBody>
      </p:sp>
      <p:sp>
        <p:nvSpPr>
          <p:cNvPr id="4" name="スライド番号プレースホルダー 3"/>
          <p:cNvSpPr>
            <a:spLocks noGrp="1"/>
          </p:cNvSpPr>
          <p:nvPr>
            <p:ph type="sldNum" sz="quarter" idx="12"/>
          </p:nvPr>
        </p:nvSpPr>
        <p:spPr/>
        <p:txBody>
          <a:bodyPr/>
          <a:lstStyle/>
          <a:p>
            <a:fld id="{2F3B2AE4-9B07-44E7-BF6A-4B5CDBED8927}" type="slidenum">
              <a:rPr kumimoji="1" lang="ja-JP" altLang="en-US" smtClean="0"/>
              <a:t>15</a:t>
            </a:fld>
            <a:endParaRPr kumimoji="1" lang="ja-JP" altLang="en-US" dirty="0"/>
          </a:p>
        </p:txBody>
      </p:sp>
      <p:sp>
        <p:nvSpPr>
          <p:cNvPr id="5" name="テキスト ボックス 4"/>
          <p:cNvSpPr txBox="1"/>
          <p:nvPr/>
        </p:nvSpPr>
        <p:spPr>
          <a:xfrm>
            <a:off x="827930" y="6398505"/>
            <a:ext cx="7879080" cy="400110"/>
          </a:xfrm>
          <a:prstGeom prst="rect">
            <a:avLst/>
          </a:prstGeom>
          <a:noFill/>
        </p:spPr>
        <p:txBody>
          <a:bodyPr wrap="none" rtlCol="0">
            <a:spAutoFit/>
          </a:bodyPr>
          <a:lstStyle/>
          <a:p>
            <a:r>
              <a:rPr kumimoji="1" lang="ja-JP" altLang="en-US" sz="2000" dirty="0" smtClean="0"/>
              <a:t>＊成長モデルとウォータフォール・モデルの長所を取り入れている</a:t>
            </a:r>
            <a:endParaRPr kumimoji="1" lang="ja-JP" altLang="en-US" sz="2000" dirty="0"/>
          </a:p>
        </p:txBody>
      </p:sp>
    </p:spTree>
    <p:extLst>
      <p:ext uri="{BB962C8B-B14F-4D97-AF65-F5344CB8AC3E}">
        <p14:creationId xmlns:p14="http://schemas.microsoft.com/office/powerpoint/2010/main" val="22048687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発展的プロトタイピング・モデル</a:t>
            </a:r>
            <a:endParaRPr kumimoji="1" lang="ja-JP" altLang="en-US" dirty="0"/>
          </a:p>
        </p:txBody>
      </p:sp>
      <p:sp>
        <p:nvSpPr>
          <p:cNvPr id="3" name="コンテンツ プレースホルダー 2"/>
          <p:cNvSpPr>
            <a:spLocks noGrp="1"/>
          </p:cNvSpPr>
          <p:nvPr>
            <p:ph idx="1"/>
          </p:nvPr>
        </p:nvSpPr>
        <p:spPr>
          <a:xfrm>
            <a:off x="677334" y="4690533"/>
            <a:ext cx="8596668" cy="2019695"/>
          </a:xfrm>
        </p:spPr>
        <p:txBody>
          <a:bodyPr>
            <a:normAutofit lnSpcReduction="10000"/>
          </a:bodyPr>
          <a:lstStyle/>
          <a:p>
            <a:r>
              <a:rPr kumimoji="1" lang="ja-JP" altLang="en-US" dirty="0" smtClean="0"/>
              <a:t>最も重要な部分からシステムのプロトタイプを作成</a:t>
            </a:r>
            <a:endParaRPr kumimoji="1" lang="en-US" altLang="ja-JP" dirty="0" smtClean="0"/>
          </a:p>
          <a:p>
            <a:r>
              <a:rPr lang="ja-JP" altLang="en-US" dirty="0"/>
              <a:t>ユーザ</a:t>
            </a:r>
            <a:r>
              <a:rPr lang="ja-JP" altLang="en-US" dirty="0" smtClean="0"/>
              <a:t>の</a:t>
            </a:r>
            <a:r>
              <a:rPr lang="ja-JP" altLang="en-US" dirty="0"/>
              <a:t>要求</a:t>
            </a:r>
            <a:r>
              <a:rPr lang="ja-JP" altLang="en-US" dirty="0" smtClean="0"/>
              <a:t>を取り入れながら</a:t>
            </a:r>
            <a:r>
              <a:rPr lang="en-US" altLang="ja-JP" dirty="0" smtClean="0"/>
              <a:t>,</a:t>
            </a:r>
            <a:r>
              <a:rPr lang="ja-JP" altLang="en-US" dirty="0" smtClean="0"/>
              <a:t>ソフトウェアを完成させる</a:t>
            </a:r>
            <a:endParaRPr kumimoji="1" lang="ja-JP" altLang="en-US" dirty="0"/>
          </a:p>
        </p:txBody>
      </p:sp>
      <p:sp>
        <p:nvSpPr>
          <p:cNvPr id="4" name="スライド番号プレースホルダー 3"/>
          <p:cNvSpPr>
            <a:spLocks noGrp="1"/>
          </p:cNvSpPr>
          <p:nvPr>
            <p:ph type="sldNum" sz="quarter" idx="12"/>
          </p:nvPr>
        </p:nvSpPr>
        <p:spPr/>
        <p:txBody>
          <a:bodyPr/>
          <a:lstStyle/>
          <a:p>
            <a:fld id="{2F3B2AE4-9B07-44E7-BF6A-4B5CDBED8927}" type="slidenum">
              <a:rPr kumimoji="1" lang="ja-JP" altLang="en-US" smtClean="0"/>
              <a:t>16</a:t>
            </a:fld>
            <a:endParaRPr kumimoji="1" lang="ja-JP" altLang="en-US"/>
          </a:p>
        </p:txBody>
      </p:sp>
      <p:sp>
        <p:nvSpPr>
          <p:cNvPr id="5" name="正方形/長方形 4"/>
          <p:cNvSpPr/>
          <p:nvPr/>
        </p:nvSpPr>
        <p:spPr>
          <a:xfrm>
            <a:off x="3836543" y="2022330"/>
            <a:ext cx="2247816" cy="778043"/>
          </a:xfrm>
          <a:prstGeom prst="rect">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プロトタイプ作成・改善</a:t>
            </a:r>
            <a:endParaRPr kumimoji="1" lang="ja-JP" altLang="en-US" sz="2400" dirty="0"/>
          </a:p>
        </p:txBody>
      </p:sp>
      <p:sp>
        <p:nvSpPr>
          <p:cNvPr id="6" name="正方形/長方形 5"/>
          <p:cNvSpPr/>
          <p:nvPr/>
        </p:nvSpPr>
        <p:spPr>
          <a:xfrm>
            <a:off x="3836543" y="3251420"/>
            <a:ext cx="2247816" cy="828843"/>
          </a:xfrm>
          <a:prstGeom prst="rect">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プロトタイプ評価</a:t>
            </a:r>
            <a:endParaRPr kumimoji="1" lang="ja-JP" altLang="en-US" sz="2400" dirty="0"/>
          </a:p>
        </p:txBody>
      </p:sp>
      <p:cxnSp>
        <p:nvCxnSpPr>
          <p:cNvPr id="7" name="直線矢印コネクタ 6"/>
          <p:cNvCxnSpPr>
            <a:stCxn id="5" idx="2"/>
            <a:endCxn id="6" idx="0"/>
          </p:cNvCxnSpPr>
          <p:nvPr/>
        </p:nvCxnSpPr>
        <p:spPr>
          <a:xfrm>
            <a:off x="4960451" y="2800373"/>
            <a:ext cx="0" cy="451047"/>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8" name="直線矢印コネクタ 7"/>
          <p:cNvCxnSpPr>
            <a:endCxn id="5" idx="0"/>
          </p:cNvCxnSpPr>
          <p:nvPr/>
        </p:nvCxnSpPr>
        <p:spPr>
          <a:xfrm>
            <a:off x="4960451" y="1602317"/>
            <a:ext cx="0" cy="420013"/>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flipV="1">
            <a:off x="4960451" y="1592625"/>
            <a:ext cx="1543008" cy="9692"/>
          </a:xfrm>
          <a:prstGeom prst="line">
            <a:avLst/>
          </a:prstGeom>
          <a:ln w="38100">
            <a:tailEnd w="lg" len="lg"/>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6503459" y="1602317"/>
            <a:ext cx="0" cy="2708682"/>
          </a:xfrm>
          <a:prstGeom prst="line">
            <a:avLst/>
          </a:prstGeom>
          <a:ln w="38100">
            <a:tailEnd w="lg" len="lg"/>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flipH="1">
            <a:off x="4960451" y="4326467"/>
            <a:ext cx="1543008" cy="9525"/>
          </a:xfrm>
          <a:prstGeom prst="line">
            <a:avLst/>
          </a:prstGeom>
          <a:ln w="38100">
            <a:tailEnd w="lg" len="lg"/>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a:stCxn id="6" idx="2"/>
          </p:cNvCxnSpPr>
          <p:nvPr/>
        </p:nvCxnSpPr>
        <p:spPr>
          <a:xfrm>
            <a:off x="4960451" y="4080263"/>
            <a:ext cx="0" cy="255729"/>
          </a:xfrm>
          <a:prstGeom prst="line">
            <a:avLst/>
          </a:prstGeom>
          <a:ln w="38100">
            <a:tailEnd w="lg" len="lg"/>
          </a:ln>
        </p:spPr>
        <p:style>
          <a:lnRef idx="1">
            <a:schemeClr val="accent1"/>
          </a:lnRef>
          <a:fillRef idx="0">
            <a:schemeClr val="accent1"/>
          </a:fillRef>
          <a:effectRef idx="0">
            <a:schemeClr val="accent1"/>
          </a:effectRef>
          <a:fontRef idx="minor">
            <a:schemeClr val="tx1"/>
          </a:fontRef>
        </p:style>
      </p:cxnSp>
      <p:sp>
        <p:nvSpPr>
          <p:cNvPr id="13" name="角丸四角形 12"/>
          <p:cNvSpPr/>
          <p:nvPr/>
        </p:nvSpPr>
        <p:spPr>
          <a:xfrm>
            <a:off x="3626257" y="1414591"/>
            <a:ext cx="3171826" cy="3207151"/>
          </a:xfrm>
          <a:prstGeom prst="roundRect">
            <a:avLst/>
          </a:prstGeom>
          <a:noFill/>
          <a:ln w="190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p:cNvSpPr/>
          <p:nvPr/>
        </p:nvSpPr>
        <p:spPr>
          <a:xfrm>
            <a:off x="147235" y="1355123"/>
            <a:ext cx="2663697" cy="8462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最初のコンセプト</a:t>
            </a:r>
            <a:endParaRPr kumimoji="1" lang="ja-JP" altLang="en-US" sz="2400" dirty="0"/>
          </a:p>
        </p:txBody>
      </p:sp>
      <p:cxnSp>
        <p:nvCxnSpPr>
          <p:cNvPr id="16" name="直線矢印コネクタ 15"/>
          <p:cNvCxnSpPr/>
          <p:nvPr/>
        </p:nvCxnSpPr>
        <p:spPr>
          <a:xfrm>
            <a:off x="1479083" y="3006324"/>
            <a:ext cx="2147174" cy="3832"/>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a:stCxn id="14" idx="2"/>
          </p:cNvCxnSpPr>
          <p:nvPr/>
        </p:nvCxnSpPr>
        <p:spPr>
          <a:xfrm flipH="1">
            <a:off x="1479083" y="2201333"/>
            <a:ext cx="1" cy="804991"/>
          </a:xfrm>
          <a:prstGeom prst="line">
            <a:avLst/>
          </a:prstGeom>
          <a:ln w="38100">
            <a:tailEnd w="lg" len="lg"/>
          </a:ln>
        </p:spPr>
        <p:style>
          <a:lnRef idx="1">
            <a:schemeClr val="accent1"/>
          </a:lnRef>
          <a:fillRef idx="0">
            <a:schemeClr val="accent1"/>
          </a:fillRef>
          <a:effectRef idx="0">
            <a:schemeClr val="accent1"/>
          </a:effectRef>
          <a:fontRef idx="minor">
            <a:schemeClr val="tx1"/>
          </a:fontRef>
        </p:style>
      </p:cxnSp>
      <p:sp>
        <p:nvSpPr>
          <p:cNvPr id="25" name="正方形/長方形 24"/>
          <p:cNvSpPr/>
          <p:nvPr/>
        </p:nvSpPr>
        <p:spPr>
          <a:xfrm>
            <a:off x="7351878" y="2644410"/>
            <a:ext cx="2820822" cy="9680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t>最終的なプロトタイプのテスト・完成</a:t>
            </a:r>
            <a:endParaRPr kumimoji="1" lang="ja-JP" altLang="en-US" sz="2000" dirty="0"/>
          </a:p>
        </p:txBody>
      </p:sp>
      <p:cxnSp>
        <p:nvCxnSpPr>
          <p:cNvPr id="26" name="直線矢印コネクタ 25"/>
          <p:cNvCxnSpPr>
            <a:endCxn id="25" idx="1"/>
          </p:cNvCxnSpPr>
          <p:nvPr/>
        </p:nvCxnSpPr>
        <p:spPr>
          <a:xfrm>
            <a:off x="6798083" y="3125963"/>
            <a:ext cx="553795" cy="2471"/>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5321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段階的配布モデル</a:t>
            </a:r>
            <a:endParaRPr kumimoji="1" lang="ja-JP" altLang="en-US" dirty="0"/>
          </a:p>
        </p:txBody>
      </p:sp>
      <p:sp>
        <p:nvSpPr>
          <p:cNvPr id="3" name="コンテンツ プレースホルダー 2"/>
          <p:cNvSpPr>
            <a:spLocks noGrp="1"/>
          </p:cNvSpPr>
          <p:nvPr>
            <p:ph idx="1"/>
          </p:nvPr>
        </p:nvSpPr>
        <p:spPr>
          <a:xfrm>
            <a:off x="677334" y="5114925"/>
            <a:ext cx="8596668" cy="1669387"/>
          </a:xfrm>
        </p:spPr>
        <p:txBody>
          <a:bodyPr>
            <a:normAutofit fontScale="92500" lnSpcReduction="10000"/>
          </a:bodyPr>
          <a:lstStyle/>
          <a:p>
            <a:r>
              <a:rPr lang="ja-JP" altLang="en-US" dirty="0" smtClean="0"/>
              <a:t>下流工程を段階的に実施</a:t>
            </a:r>
            <a:endParaRPr lang="en-US" altLang="ja-JP" dirty="0" smtClean="0"/>
          </a:p>
          <a:p>
            <a:endParaRPr kumimoji="1" lang="en-US" altLang="ja-JP" dirty="0"/>
          </a:p>
          <a:p>
            <a:pPr marL="0" indent="0">
              <a:buNone/>
            </a:pPr>
            <a:r>
              <a:rPr lang="ja-JP" altLang="en-US" dirty="0" smtClean="0"/>
              <a:t>＊ソフトウェアをいち早くユーザに提供できる</a:t>
            </a:r>
            <a:endParaRPr kumimoji="1" lang="ja-JP" altLang="en-US" dirty="0"/>
          </a:p>
        </p:txBody>
      </p:sp>
      <p:sp>
        <p:nvSpPr>
          <p:cNvPr id="4" name="スライド番号プレースホルダー 3"/>
          <p:cNvSpPr>
            <a:spLocks noGrp="1"/>
          </p:cNvSpPr>
          <p:nvPr>
            <p:ph type="sldNum" sz="quarter" idx="12"/>
          </p:nvPr>
        </p:nvSpPr>
        <p:spPr/>
        <p:txBody>
          <a:bodyPr/>
          <a:lstStyle/>
          <a:p>
            <a:fld id="{2F3B2AE4-9B07-44E7-BF6A-4B5CDBED8927}" type="slidenum">
              <a:rPr lang="ja-JP" altLang="en-US" smtClean="0"/>
              <a:pPr/>
              <a:t>17</a:t>
            </a:fld>
            <a:endParaRPr lang="ja-JP" altLang="en-US" dirty="0"/>
          </a:p>
        </p:txBody>
      </p:sp>
      <p:sp>
        <p:nvSpPr>
          <p:cNvPr id="5" name="正方形/長方形 4"/>
          <p:cNvSpPr/>
          <p:nvPr/>
        </p:nvSpPr>
        <p:spPr>
          <a:xfrm>
            <a:off x="677333" y="1346032"/>
            <a:ext cx="1789641" cy="509798"/>
          </a:xfrm>
          <a:prstGeom prst="rect">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t>基本</a:t>
            </a:r>
            <a:r>
              <a:rPr lang="ja-JP" altLang="en-US" dirty="0"/>
              <a:t>コンセプト</a:t>
            </a:r>
            <a:endParaRPr kumimoji="1" lang="ja-JP" altLang="en-US" dirty="0"/>
          </a:p>
        </p:txBody>
      </p:sp>
      <p:sp>
        <p:nvSpPr>
          <p:cNvPr id="6" name="正方形/長方形 5"/>
          <p:cNvSpPr/>
          <p:nvPr/>
        </p:nvSpPr>
        <p:spPr>
          <a:xfrm>
            <a:off x="1185784" y="1855830"/>
            <a:ext cx="1781596" cy="509798"/>
          </a:xfrm>
          <a:prstGeom prst="rect">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smtClean="0"/>
              <a:t>要求定義</a:t>
            </a:r>
            <a:endParaRPr kumimoji="1" lang="ja-JP" altLang="en-US" sz="2400" dirty="0"/>
          </a:p>
        </p:txBody>
      </p:sp>
      <p:sp>
        <p:nvSpPr>
          <p:cNvPr id="7" name="正方形/長方形 6"/>
          <p:cNvSpPr/>
          <p:nvPr/>
        </p:nvSpPr>
        <p:spPr>
          <a:xfrm>
            <a:off x="1694234" y="2365628"/>
            <a:ext cx="1807221" cy="509798"/>
          </a:xfrm>
          <a:prstGeom prst="rect">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基本設計</a:t>
            </a:r>
            <a:endParaRPr kumimoji="1" lang="ja-JP" altLang="en-US" sz="2400" dirty="0"/>
          </a:p>
        </p:txBody>
      </p:sp>
      <p:cxnSp>
        <p:nvCxnSpPr>
          <p:cNvPr id="9" name="直線コネクタ 8"/>
          <p:cNvCxnSpPr>
            <a:stCxn id="7" idx="2"/>
          </p:cNvCxnSpPr>
          <p:nvPr/>
        </p:nvCxnSpPr>
        <p:spPr>
          <a:xfrm>
            <a:off x="2597845" y="2875426"/>
            <a:ext cx="2480" cy="18108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線矢印コネクタ 10"/>
          <p:cNvCxnSpPr/>
          <p:nvPr/>
        </p:nvCxnSpPr>
        <p:spPr>
          <a:xfrm>
            <a:off x="2600325" y="3133725"/>
            <a:ext cx="13335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直線矢印コネクタ 11"/>
          <p:cNvCxnSpPr/>
          <p:nvPr/>
        </p:nvCxnSpPr>
        <p:spPr>
          <a:xfrm>
            <a:off x="2600325" y="3895725"/>
            <a:ext cx="13335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直線矢印コネクタ 12"/>
          <p:cNvCxnSpPr/>
          <p:nvPr/>
        </p:nvCxnSpPr>
        <p:spPr>
          <a:xfrm>
            <a:off x="2600325" y="4686300"/>
            <a:ext cx="13335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正方形/長方形 13"/>
          <p:cNvSpPr/>
          <p:nvPr/>
        </p:nvSpPr>
        <p:spPr>
          <a:xfrm>
            <a:off x="3933824" y="2919412"/>
            <a:ext cx="6115051" cy="428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t>段階１：詳細設計・プログラミング・テスト・配布</a:t>
            </a:r>
            <a:endParaRPr kumimoji="1" lang="ja-JP" altLang="en-US" sz="2000" dirty="0"/>
          </a:p>
        </p:txBody>
      </p:sp>
      <p:sp>
        <p:nvSpPr>
          <p:cNvPr id="15" name="正方形/長方形 14"/>
          <p:cNvSpPr/>
          <p:nvPr/>
        </p:nvSpPr>
        <p:spPr>
          <a:xfrm>
            <a:off x="3933824" y="3681412"/>
            <a:ext cx="6115051" cy="428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t>段階</a:t>
            </a:r>
            <a:r>
              <a:rPr lang="ja-JP" altLang="en-US" sz="2000" dirty="0"/>
              <a:t>２</a:t>
            </a:r>
            <a:r>
              <a:rPr kumimoji="1" lang="ja-JP" altLang="en-US" sz="2000" dirty="0" smtClean="0"/>
              <a:t>：詳細設計・プログラミング・テスト・配布</a:t>
            </a:r>
            <a:endParaRPr kumimoji="1" lang="ja-JP" altLang="en-US" sz="2000" dirty="0"/>
          </a:p>
        </p:txBody>
      </p:sp>
      <p:sp>
        <p:nvSpPr>
          <p:cNvPr id="16" name="正方形/長方形 15"/>
          <p:cNvSpPr/>
          <p:nvPr/>
        </p:nvSpPr>
        <p:spPr>
          <a:xfrm>
            <a:off x="3933823" y="4471987"/>
            <a:ext cx="6115051" cy="4286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t>段階</a:t>
            </a:r>
            <a:r>
              <a:rPr kumimoji="1" lang="en-US" altLang="ja-JP" sz="2000" dirty="0" smtClean="0"/>
              <a:t>n</a:t>
            </a:r>
            <a:r>
              <a:rPr kumimoji="1" lang="ja-JP" altLang="en-US" sz="2000" dirty="0" smtClean="0"/>
              <a:t>：詳細設計・プログラミング・テスト・配布</a:t>
            </a:r>
            <a:endParaRPr kumimoji="1" lang="ja-JP" altLang="en-US" sz="2000" dirty="0"/>
          </a:p>
        </p:txBody>
      </p:sp>
    </p:spTree>
    <p:extLst>
      <p:ext uri="{BB962C8B-B14F-4D97-AF65-F5344CB8AC3E}">
        <p14:creationId xmlns:p14="http://schemas.microsoft.com/office/powerpoint/2010/main" val="33817493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発展的配布モデル</a:t>
            </a:r>
            <a:endParaRPr kumimoji="1" lang="ja-JP" altLang="en-US" dirty="0"/>
          </a:p>
        </p:txBody>
      </p:sp>
      <p:sp>
        <p:nvSpPr>
          <p:cNvPr id="3" name="コンテンツ プレースホルダー 2"/>
          <p:cNvSpPr>
            <a:spLocks noGrp="1"/>
          </p:cNvSpPr>
          <p:nvPr>
            <p:ph idx="1"/>
          </p:nvPr>
        </p:nvSpPr>
        <p:spPr>
          <a:xfrm>
            <a:off x="677334" y="5457978"/>
            <a:ext cx="8596668" cy="1336012"/>
          </a:xfrm>
        </p:spPr>
        <p:txBody>
          <a:bodyPr/>
          <a:lstStyle/>
          <a:p>
            <a:r>
              <a:rPr kumimoji="1" lang="ja-JP" altLang="en-US" dirty="0" smtClean="0"/>
              <a:t>ユーザの評価と設計のバランスを考慮して</a:t>
            </a:r>
            <a:r>
              <a:rPr kumimoji="1" lang="en-US" altLang="ja-JP" dirty="0" smtClean="0"/>
              <a:t>,</a:t>
            </a:r>
            <a:r>
              <a:rPr kumimoji="1" lang="ja-JP" altLang="en-US" dirty="0" smtClean="0"/>
              <a:t>段階的配布を行う</a:t>
            </a:r>
            <a:endParaRPr kumimoji="1" lang="ja-JP" altLang="en-US" dirty="0"/>
          </a:p>
        </p:txBody>
      </p:sp>
      <p:sp>
        <p:nvSpPr>
          <p:cNvPr id="4" name="スライド番号プレースホルダー 3"/>
          <p:cNvSpPr>
            <a:spLocks noGrp="1"/>
          </p:cNvSpPr>
          <p:nvPr>
            <p:ph type="sldNum" sz="quarter" idx="12"/>
          </p:nvPr>
        </p:nvSpPr>
        <p:spPr/>
        <p:txBody>
          <a:bodyPr/>
          <a:lstStyle/>
          <a:p>
            <a:fld id="{2F3B2AE4-9B07-44E7-BF6A-4B5CDBED8927}" type="slidenum">
              <a:rPr lang="ja-JP" altLang="en-US" smtClean="0"/>
              <a:pPr/>
              <a:t>18</a:t>
            </a:fld>
            <a:endParaRPr lang="ja-JP" altLang="en-US" dirty="0"/>
          </a:p>
        </p:txBody>
      </p:sp>
      <p:sp>
        <p:nvSpPr>
          <p:cNvPr id="5" name="正方形/長方形 4"/>
          <p:cNvSpPr/>
          <p:nvPr/>
        </p:nvSpPr>
        <p:spPr>
          <a:xfrm>
            <a:off x="270926" y="1257076"/>
            <a:ext cx="1789641" cy="509798"/>
          </a:xfrm>
          <a:prstGeom prst="rect">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t>基本</a:t>
            </a:r>
            <a:r>
              <a:rPr lang="ja-JP" altLang="en-US" dirty="0"/>
              <a:t>コンセプト</a:t>
            </a:r>
            <a:endParaRPr kumimoji="1" lang="ja-JP" altLang="en-US" dirty="0"/>
          </a:p>
        </p:txBody>
      </p:sp>
      <p:sp>
        <p:nvSpPr>
          <p:cNvPr id="6" name="正方形/長方形 5"/>
          <p:cNvSpPr/>
          <p:nvPr/>
        </p:nvSpPr>
        <p:spPr>
          <a:xfrm>
            <a:off x="779377" y="1766874"/>
            <a:ext cx="1781596" cy="509798"/>
          </a:xfrm>
          <a:prstGeom prst="rect">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smtClean="0"/>
              <a:t>要求定義</a:t>
            </a:r>
            <a:endParaRPr kumimoji="1" lang="ja-JP" altLang="en-US" sz="2400" dirty="0"/>
          </a:p>
        </p:txBody>
      </p:sp>
      <p:sp>
        <p:nvSpPr>
          <p:cNvPr id="7" name="正方形/長方形 6"/>
          <p:cNvSpPr/>
          <p:nvPr/>
        </p:nvSpPr>
        <p:spPr>
          <a:xfrm>
            <a:off x="1287827" y="2276672"/>
            <a:ext cx="1807221" cy="509798"/>
          </a:xfrm>
          <a:prstGeom prst="rect">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smtClean="0"/>
              <a:t>設計</a:t>
            </a:r>
            <a:endParaRPr kumimoji="1" lang="ja-JP" altLang="en-US" sz="2400" dirty="0"/>
          </a:p>
        </p:txBody>
      </p:sp>
      <p:sp>
        <p:nvSpPr>
          <p:cNvPr id="8" name="正方形/長方形 7"/>
          <p:cNvSpPr/>
          <p:nvPr/>
        </p:nvSpPr>
        <p:spPr>
          <a:xfrm>
            <a:off x="5563577" y="2531571"/>
            <a:ext cx="1933997" cy="626683"/>
          </a:xfrm>
          <a:prstGeom prst="rect">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dirty="0" smtClean="0"/>
              <a:t>新バージョンの開発</a:t>
            </a:r>
            <a:endParaRPr kumimoji="1" lang="ja-JP" altLang="en-US" sz="2000" dirty="0"/>
          </a:p>
        </p:txBody>
      </p:sp>
      <p:sp>
        <p:nvSpPr>
          <p:cNvPr id="9" name="正方形/長方形 8"/>
          <p:cNvSpPr/>
          <p:nvPr/>
        </p:nvSpPr>
        <p:spPr>
          <a:xfrm>
            <a:off x="8159772" y="3533635"/>
            <a:ext cx="1933997" cy="626683"/>
          </a:xfrm>
          <a:prstGeom prst="rect">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dirty="0" smtClean="0"/>
              <a:t>新バージョンの配布</a:t>
            </a:r>
            <a:endParaRPr kumimoji="1" lang="ja-JP" altLang="en-US" sz="2000" dirty="0"/>
          </a:p>
        </p:txBody>
      </p:sp>
      <p:sp>
        <p:nvSpPr>
          <p:cNvPr id="10" name="正方形/長方形 9"/>
          <p:cNvSpPr/>
          <p:nvPr/>
        </p:nvSpPr>
        <p:spPr>
          <a:xfrm>
            <a:off x="3128074" y="3523749"/>
            <a:ext cx="1623669" cy="626683"/>
          </a:xfrm>
          <a:prstGeom prst="rect">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smtClean="0"/>
              <a:t>評価結果の反映</a:t>
            </a:r>
            <a:r>
              <a:rPr kumimoji="1" lang="en-US" altLang="ja-JP" sz="2000" dirty="0" smtClean="0"/>
              <a:t>(</a:t>
            </a:r>
            <a:r>
              <a:rPr kumimoji="1" lang="ja-JP" altLang="en-US" sz="2000" dirty="0" smtClean="0"/>
              <a:t>設計</a:t>
            </a:r>
            <a:r>
              <a:rPr kumimoji="1" lang="en-US" altLang="ja-JP" sz="2000" dirty="0" smtClean="0"/>
              <a:t>)</a:t>
            </a:r>
            <a:endParaRPr kumimoji="1" lang="ja-JP" altLang="en-US" sz="2000" dirty="0"/>
          </a:p>
        </p:txBody>
      </p:sp>
      <p:sp>
        <p:nvSpPr>
          <p:cNvPr id="11" name="正方形/長方形 10"/>
          <p:cNvSpPr/>
          <p:nvPr/>
        </p:nvSpPr>
        <p:spPr>
          <a:xfrm>
            <a:off x="5563577" y="4550422"/>
            <a:ext cx="1933997" cy="626683"/>
          </a:xfrm>
          <a:prstGeom prst="rect">
            <a:avLst/>
          </a:prstGeom>
          <a:solidFill>
            <a:schemeClr val="accent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smtClean="0"/>
              <a:t>評価</a:t>
            </a:r>
            <a:endParaRPr kumimoji="1" lang="ja-JP" altLang="en-US" sz="2400" dirty="0"/>
          </a:p>
        </p:txBody>
      </p:sp>
      <p:cxnSp>
        <p:nvCxnSpPr>
          <p:cNvPr id="12" name="直線矢印コネクタ 11"/>
          <p:cNvCxnSpPr>
            <a:endCxn id="9" idx="0"/>
          </p:cNvCxnSpPr>
          <p:nvPr/>
        </p:nvCxnSpPr>
        <p:spPr>
          <a:xfrm>
            <a:off x="9126770" y="2868285"/>
            <a:ext cx="1" cy="665350"/>
          </a:xfrm>
          <a:prstGeom prst="straightConnector1">
            <a:avLst/>
          </a:prstGeom>
          <a:ln w="3810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flipV="1">
            <a:off x="7497574" y="2868285"/>
            <a:ext cx="1629196" cy="1"/>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p:nvPr/>
        </p:nvCxnSpPr>
        <p:spPr>
          <a:xfrm>
            <a:off x="3934379" y="2844912"/>
            <a:ext cx="1629198" cy="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3934379" y="2858400"/>
            <a:ext cx="0" cy="665349"/>
          </a:xfrm>
          <a:prstGeom prst="line">
            <a:avLst/>
          </a:prstGeom>
          <a:ln w="38100">
            <a:solidFill>
              <a:schemeClr val="accent2"/>
            </a:solidFill>
            <a:tailEnd w="lg" len="lg"/>
          </a:ln>
        </p:spPr>
        <p:style>
          <a:lnRef idx="1">
            <a:schemeClr val="accent1"/>
          </a:lnRef>
          <a:fillRef idx="0">
            <a:schemeClr val="accent1"/>
          </a:fillRef>
          <a:effectRef idx="0">
            <a:schemeClr val="accent1"/>
          </a:effectRef>
          <a:fontRef idx="minor">
            <a:schemeClr val="tx1"/>
          </a:fontRef>
        </p:style>
      </p:cxnSp>
      <p:cxnSp>
        <p:nvCxnSpPr>
          <p:cNvPr id="16" name="直線矢印コネクタ 15"/>
          <p:cNvCxnSpPr>
            <a:endCxn id="11" idx="3"/>
          </p:cNvCxnSpPr>
          <p:nvPr/>
        </p:nvCxnSpPr>
        <p:spPr>
          <a:xfrm flipH="1">
            <a:off x="7497574" y="4863763"/>
            <a:ext cx="1629196" cy="1"/>
          </a:xfrm>
          <a:prstGeom prst="straightConnector1">
            <a:avLst/>
          </a:prstGeom>
          <a:ln w="3810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a:stCxn id="9" idx="2"/>
          </p:cNvCxnSpPr>
          <p:nvPr/>
        </p:nvCxnSpPr>
        <p:spPr>
          <a:xfrm flipH="1">
            <a:off x="9126770" y="4160318"/>
            <a:ext cx="1" cy="703445"/>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a:stCxn id="11" idx="1"/>
          </p:cNvCxnSpPr>
          <p:nvPr/>
        </p:nvCxnSpPr>
        <p:spPr>
          <a:xfrm flipH="1" flipV="1">
            <a:off x="3934379" y="4863763"/>
            <a:ext cx="1629198" cy="1"/>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a:endCxn id="10" idx="2"/>
          </p:cNvCxnSpPr>
          <p:nvPr/>
        </p:nvCxnSpPr>
        <p:spPr>
          <a:xfrm flipV="1">
            <a:off x="3934379" y="4150432"/>
            <a:ext cx="5530" cy="713331"/>
          </a:xfrm>
          <a:prstGeom prst="straightConnector1">
            <a:avLst/>
          </a:prstGeom>
          <a:ln w="3810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sp>
        <p:nvSpPr>
          <p:cNvPr id="22" name="円/楕円 21"/>
          <p:cNvSpPr/>
          <p:nvPr/>
        </p:nvSpPr>
        <p:spPr>
          <a:xfrm>
            <a:off x="2602517" y="2333010"/>
            <a:ext cx="7905750" cy="309689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4" name="直線矢印コネクタ 23"/>
          <p:cNvCxnSpPr>
            <a:stCxn id="7" idx="2"/>
            <a:endCxn id="22" idx="2"/>
          </p:cNvCxnSpPr>
          <p:nvPr/>
        </p:nvCxnSpPr>
        <p:spPr>
          <a:xfrm>
            <a:off x="2191438" y="2786470"/>
            <a:ext cx="411079" cy="1094985"/>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36882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まとめ・実際の開発環境でどの</a:t>
            </a:r>
            <a:r>
              <a:rPr kumimoji="1" lang="ja-JP" altLang="en-US" dirty="0" smtClean="0"/>
              <a:t>プロセスモデルを選</a:t>
            </a:r>
            <a:r>
              <a:rPr lang="ja-JP" altLang="en-US" dirty="0" smtClean="0"/>
              <a:t>べ</a:t>
            </a:r>
            <a:r>
              <a:rPr kumimoji="1" lang="ja-JP" altLang="en-US" dirty="0" smtClean="0"/>
              <a:t>ばよいのか</a:t>
            </a:r>
            <a:endParaRPr kumimoji="1" lang="ja-JP" altLang="en-US" dirty="0"/>
          </a:p>
        </p:txBody>
      </p:sp>
      <p:sp>
        <p:nvSpPr>
          <p:cNvPr id="3" name="コンテンツ プレースホルダー 2"/>
          <p:cNvSpPr>
            <a:spLocks noGrp="1"/>
          </p:cNvSpPr>
          <p:nvPr>
            <p:ph idx="1"/>
          </p:nvPr>
        </p:nvSpPr>
        <p:spPr>
          <a:xfrm>
            <a:off x="677334" y="2160589"/>
            <a:ext cx="8596668" cy="4144961"/>
          </a:xfrm>
        </p:spPr>
        <p:txBody>
          <a:bodyPr>
            <a:normAutofit fontScale="92500" lnSpcReduction="10000"/>
          </a:bodyPr>
          <a:lstStyle/>
          <a:p>
            <a:r>
              <a:rPr lang="ja-JP" altLang="en-US" dirty="0" smtClean="0"/>
              <a:t>開発ツールとプロセスモデル</a:t>
            </a:r>
            <a:r>
              <a:rPr lang="en-US" altLang="ja-JP" dirty="0" smtClean="0"/>
              <a:t>(</a:t>
            </a:r>
            <a:r>
              <a:rPr lang="ja-JP" altLang="en-US" dirty="0" smtClean="0"/>
              <a:t>第</a:t>
            </a:r>
            <a:r>
              <a:rPr lang="en-US" altLang="ja-JP" dirty="0" smtClean="0"/>
              <a:t>6</a:t>
            </a:r>
            <a:r>
              <a:rPr lang="ja-JP" altLang="en-US" dirty="0" smtClean="0"/>
              <a:t>章</a:t>
            </a:r>
            <a:r>
              <a:rPr lang="en-US" altLang="ja-JP" dirty="0" smtClean="0"/>
              <a:t>)</a:t>
            </a:r>
          </a:p>
          <a:p>
            <a:pPr lvl="1"/>
            <a:r>
              <a:rPr kumimoji="1" lang="ja-JP" altLang="en-US" dirty="0" smtClean="0"/>
              <a:t>それぞれの特性は密接につながっている</a:t>
            </a:r>
            <a:endParaRPr kumimoji="1" lang="en-US" altLang="ja-JP" dirty="0" smtClean="0"/>
          </a:p>
          <a:p>
            <a:endParaRPr lang="en-US" altLang="ja-JP" dirty="0"/>
          </a:p>
          <a:p>
            <a:r>
              <a:rPr kumimoji="1" lang="ja-JP" altLang="en-US" dirty="0" smtClean="0"/>
              <a:t>ソフトウェアパッケージ</a:t>
            </a:r>
            <a:r>
              <a:rPr kumimoji="1" lang="en-US" altLang="ja-JP" dirty="0" smtClean="0"/>
              <a:t>(</a:t>
            </a:r>
            <a:r>
              <a:rPr kumimoji="1" lang="ja-JP" altLang="en-US" dirty="0" smtClean="0"/>
              <a:t>第</a:t>
            </a:r>
            <a:r>
              <a:rPr kumimoji="1" lang="en-US" altLang="ja-JP" dirty="0" smtClean="0"/>
              <a:t>8</a:t>
            </a:r>
            <a:r>
              <a:rPr kumimoji="1" lang="ja-JP" altLang="en-US" smtClean="0"/>
              <a:t>章</a:t>
            </a:r>
            <a:r>
              <a:rPr kumimoji="1" lang="en-US" altLang="ja-JP" smtClean="0"/>
              <a:t>)</a:t>
            </a:r>
            <a:endParaRPr kumimoji="1" lang="en-US" altLang="ja-JP" dirty="0" smtClean="0"/>
          </a:p>
          <a:p>
            <a:pPr lvl="1"/>
            <a:r>
              <a:rPr kumimoji="1" lang="en-US" altLang="ja-JP" dirty="0" smtClean="0"/>
              <a:t>1</a:t>
            </a:r>
            <a:r>
              <a:rPr kumimoji="1" lang="ja-JP" altLang="en-US" dirty="0" smtClean="0"/>
              <a:t>からでなく</a:t>
            </a:r>
            <a:r>
              <a:rPr kumimoji="1" lang="en-US" altLang="ja-JP" dirty="0" smtClean="0"/>
              <a:t>,</a:t>
            </a:r>
            <a:r>
              <a:rPr kumimoji="1" lang="ja-JP" altLang="en-US" dirty="0" smtClean="0"/>
              <a:t>パッケージを活用して構築</a:t>
            </a:r>
            <a:endParaRPr kumimoji="1" lang="en-US" altLang="ja-JP" dirty="0" smtClean="0"/>
          </a:p>
          <a:p>
            <a:pPr lvl="1"/>
            <a:endParaRPr lang="en-US" altLang="ja-JP" dirty="0"/>
          </a:p>
          <a:p>
            <a:r>
              <a:rPr kumimoji="1" lang="ja-JP" altLang="en-US" u="sng" dirty="0" smtClean="0"/>
              <a:t>上記を考慮した上でプロジェクトの特性に合わせたプロセスモデルを選択することが重要</a:t>
            </a:r>
            <a:endParaRPr kumimoji="1" lang="ja-JP" altLang="en-US" u="sng" dirty="0"/>
          </a:p>
        </p:txBody>
      </p:sp>
      <p:sp>
        <p:nvSpPr>
          <p:cNvPr id="4" name="スライド番号プレースホルダー 3"/>
          <p:cNvSpPr>
            <a:spLocks noGrp="1"/>
          </p:cNvSpPr>
          <p:nvPr>
            <p:ph type="sldNum" sz="quarter" idx="12"/>
          </p:nvPr>
        </p:nvSpPr>
        <p:spPr/>
        <p:txBody>
          <a:bodyPr/>
          <a:lstStyle/>
          <a:p>
            <a:fld id="{2F3B2AE4-9B07-44E7-BF6A-4B5CDBED8927}" type="slidenum">
              <a:rPr lang="ja-JP" altLang="en-US" smtClean="0"/>
              <a:pPr/>
              <a:t>19</a:t>
            </a:fld>
            <a:endParaRPr lang="ja-JP" altLang="en-US" dirty="0"/>
          </a:p>
        </p:txBody>
      </p:sp>
    </p:spTree>
    <p:extLst>
      <p:ext uri="{BB962C8B-B14F-4D97-AF65-F5344CB8AC3E}">
        <p14:creationId xmlns:p14="http://schemas.microsoft.com/office/powerpoint/2010/main" val="2609424199"/>
      </p:ext>
    </p:extLst>
  </p:cSld>
  <p:clrMapOvr>
    <a:masterClrMapping/>
  </p:clrMapOvr>
</p:sld>
</file>

<file path=ppt/theme/theme1.xml><?xml version="1.0" encoding="utf-8"?>
<a:theme xmlns:a="http://schemas.openxmlformats.org/drawingml/2006/main" name="ファセット">
  <a:themeElements>
    <a:clrScheme name="ファセット">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ファセット">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ファセット">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234</TotalTime>
  <Words>713</Words>
  <Application>Microsoft Office PowerPoint</Application>
  <PresentationFormat>ワイド画面</PresentationFormat>
  <Paragraphs>153</Paragraphs>
  <Slides>19</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19</vt:i4>
      </vt:variant>
    </vt:vector>
  </HeadingPairs>
  <TitlesOfParts>
    <vt:vector size="26" baseType="lpstr">
      <vt:lpstr>ＭＳ Ｐゴシック</vt:lpstr>
      <vt:lpstr>メイリオ</vt:lpstr>
      <vt:lpstr>Arial</vt:lpstr>
      <vt:lpstr>Calibri</vt:lpstr>
      <vt:lpstr>Trebuchet MS</vt:lpstr>
      <vt:lpstr>Wingdings 3</vt:lpstr>
      <vt:lpstr>ファセット</vt:lpstr>
      <vt:lpstr>ソフトウェアはどのように作られるのか</vt:lpstr>
      <vt:lpstr>概要</vt:lpstr>
      <vt:lpstr>ウォーターフォール・モデル</vt:lpstr>
      <vt:lpstr>要求定義</vt:lpstr>
      <vt:lpstr>外部設計</vt:lpstr>
      <vt:lpstr>内部設計</vt:lpstr>
      <vt:lpstr>プログラミング</vt:lpstr>
      <vt:lpstr>テスト</vt:lpstr>
      <vt:lpstr>Ｖカーブ</vt:lpstr>
      <vt:lpstr>開発の期間と工数</vt:lpstr>
      <vt:lpstr>メリットと課題</vt:lpstr>
      <vt:lpstr>さまざまなプロセスモデル</vt:lpstr>
      <vt:lpstr>成長モデル</vt:lpstr>
      <vt:lpstr>プロトタイピング・モデル</vt:lpstr>
      <vt:lpstr>スパイラルモデル</vt:lpstr>
      <vt:lpstr>発展的プロトタイピング・モデル</vt:lpstr>
      <vt:lpstr>段階的配布モデル</vt:lpstr>
      <vt:lpstr>発展的配布モデル</vt:lpstr>
      <vt:lpstr>まとめ・実際の開発環境でどのプロセスモデルを選べばよいのか</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ソフトウェアはどのようにして作られるのか</dc:title>
  <dc:creator>ysk</dc:creator>
  <cp:lastModifiedBy>ysk</cp:lastModifiedBy>
  <cp:revision>85</cp:revision>
  <dcterms:created xsi:type="dcterms:W3CDTF">2014-10-15T23:07:50Z</dcterms:created>
  <dcterms:modified xsi:type="dcterms:W3CDTF">2014-10-20T22:22:28Z</dcterms:modified>
</cp:coreProperties>
</file>