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9"/>
  </p:notesMasterIdLst>
  <p:sldIdLst>
    <p:sldId id="256" r:id="rId2"/>
    <p:sldId id="260" r:id="rId3"/>
    <p:sldId id="261" r:id="rId4"/>
    <p:sldId id="262" r:id="rId5"/>
    <p:sldId id="259" r:id="rId6"/>
    <p:sldId id="263" r:id="rId7"/>
    <p:sldId id="264" r:id="rId8"/>
    <p:sldId id="266" r:id="rId9"/>
    <p:sldId id="267" r:id="rId10"/>
    <p:sldId id="265" r:id="rId11"/>
    <p:sldId id="268" r:id="rId12"/>
    <p:sldId id="269" r:id="rId13"/>
    <p:sldId id="270" r:id="rId14"/>
    <p:sldId id="272" r:id="rId15"/>
    <p:sldId id="273" r:id="rId16"/>
    <p:sldId id="274" r:id="rId17"/>
    <p:sldId id="271"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ユーザー" initials="Office"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96"/>
    <p:restoredTop sz="94595"/>
  </p:normalViewPr>
  <p:slideViewPr>
    <p:cSldViewPr snapToGrid="0" snapToObjects="1">
      <p:cViewPr varScale="1">
        <p:scale>
          <a:sx n="112" d="100"/>
          <a:sy n="112" d="100"/>
        </p:scale>
        <p:origin x="3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10-04T16:22:31.645" idx="1">
    <p:pos x="719" y="1619"/>
    <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10-04T16:22:31.645" idx="1">
    <p:pos x="719" y="1619"/>
    <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0D899D-5F4A-7D4C-BD2A-F210023BC653}" type="datetimeFigureOut">
              <a:rPr kumimoji="1" lang="ja-JP" altLang="en-US" smtClean="0"/>
              <a:t>2016/10/18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70B30-9212-5E43-8641-7F80FA82B8B3}" type="slidenum">
              <a:rPr kumimoji="1" lang="ja-JP" altLang="en-US" smtClean="0"/>
              <a:t>‹#›</a:t>
            </a:fld>
            <a:endParaRPr kumimoji="1" lang="ja-JP" altLang="en-US"/>
          </a:p>
        </p:txBody>
      </p:sp>
    </p:spTree>
    <p:extLst>
      <p:ext uri="{BB962C8B-B14F-4D97-AF65-F5344CB8AC3E}">
        <p14:creationId xmlns:p14="http://schemas.microsoft.com/office/powerpoint/2010/main" val="9291850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1170B30-9212-5E43-8641-7F80FA82B8B3}" type="slidenum">
              <a:rPr kumimoji="1" lang="ja-JP" altLang="en-US" smtClean="0"/>
              <a:t>1</a:t>
            </a:fld>
            <a:endParaRPr kumimoji="1" lang="ja-JP" altLang="en-US"/>
          </a:p>
        </p:txBody>
      </p:sp>
    </p:spTree>
    <p:extLst>
      <p:ext uri="{BB962C8B-B14F-4D97-AF65-F5344CB8AC3E}">
        <p14:creationId xmlns:p14="http://schemas.microsoft.com/office/powerpoint/2010/main" val="312491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99C8F44-CCDA-384F-92F0-FF2036D4B1DD}" type="datetime1">
              <a:rPr kumimoji="1" lang="ja-JP" altLang="en-US" smtClean="0"/>
              <a:t>2016/10/18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13907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62AC360-AF63-6041-9ED1-C9937F0D45A9}" type="datetime1">
              <a:rPr kumimoji="1" lang="ja-JP" altLang="en-US" smtClean="0"/>
              <a:t>2016/10/18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74078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67899E3-FE4A-D342-90B2-7C8F6D7DC374}" type="datetime1">
              <a:rPr kumimoji="1" lang="ja-JP" altLang="en-US" smtClean="0"/>
              <a:t>2016/10/18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677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1CCD03F-652C-C443-B4E9-25DF9790C1DC}" type="datetime1">
              <a:rPr kumimoji="1" lang="ja-JP" altLang="en-US" smtClean="0"/>
              <a:t>2016/10/18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617319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6D2E496-ED6D-864B-AA62-2EB41F61E03D}" type="datetime1">
              <a:rPr kumimoji="1" lang="ja-JP" altLang="en-US" smtClean="0"/>
              <a:t>2016/10/18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792783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23FC8DF3-AE64-2E49-92F4-172DAD8EAF63}" type="datetime1">
              <a:rPr kumimoji="1" lang="ja-JP" altLang="en-US" smtClean="0"/>
              <a:t>2016/10/18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31834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144427-059A-5F4F-B200-A32FDAB37C3E}" type="datetime1">
              <a:rPr kumimoji="1" lang="ja-JP" altLang="en-US" smtClean="0"/>
              <a:t>2016/10/18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809830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2BB4F1-24A6-8C4A-B144-F069A01FF2FC}" type="datetime1">
              <a:rPr kumimoji="1" lang="ja-JP" altLang="en-US" smtClean="0"/>
              <a:t>2016/10/18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85705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プレースホルダーまでドラッグするかアイコンをクリックして図を追加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2AE0E72-AF1C-014C-94D9-1459B0E285AF}" type="datetime1">
              <a:rPr kumimoji="1" lang="ja-JP" altLang="en-US" smtClean="0"/>
              <a:t>2016/10/18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36374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CF88AEA-9525-DA44-AFFF-2BAEE3A48668}" type="datetime1">
              <a:rPr kumimoji="1" lang="ja-JP" altLang="en-US" smtClean="0"/>
              <a:t>2016/10/18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30637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3D4DB99-D7EC-4E4B-A1CA-1E8EF3A9A25E}" type="datetime1">
              <a:rPr kumimoji="1" lang="ja-JP" altLang="en-US" smtClean="0"/>
              <a:t>2016/10/18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7361048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B14AB-636F-6043-AB04-B8D4C24DB56D}" type="datetime1">
              <a:rPr kumimoji="1" lang="ja-JP" altLang="en-US" smtClean="0"/>
              <a:t>2016/10/18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48B8C-BA98-C149-9577-35C794C14F59}" type="slidenum">
              <a:rPr kumimoji="1" lang="ja-JP" altLang="en-US" smtClean="0"/>
              <a:t>‹#›</a:t>
            </a:fld>
            <a:endParaRPr kumimoji="1" lang="ja-JP" altLang="en-US"/>
          </a:p>
        </p:txBody>
      </p:sp>
    </p:spTree>
    <p:extLst>
      <p:ext uri="{BB962C8B-B14F-4D97-AF65-F5344CB8AC3E}">
        <p14:creationId xmlns:p14="http://schemas.microsoft.com/office/powerpoint/2010/main" val="1833484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comments" Target="../comments/commen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comments" Target="../comments/commen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 y="0"/>
            <a:ext cx="9296400" cy="2387600"/>
          </a:xfrm>
        </p:spPr>
        <p:txBody>
          <a:bodyPr>
            <a:normAutofit fontScale="90000"/>
          </a:bodyPr>
          <a:lstStyle/>
          <a:p>
            <a:pPr lvl="0">
              <a:spcBef>
                <a:spcPts val="0"/>
              </a:spcBef>
            </a:pPr>
            <a:r>
              <a:rPr lang="en-US" altLang="ja-JP" dirty="0"/>
              <a:t/>
            </a:r>
            <a:br>
              <a:rPr lang="en-US" altLang="ja-JP" dirty="0"/>
            </a:br>
            <a:r>
              <a:rPr lang="en-US" altLang="ja" sz="5300" dirty="0"/>
              <a:t>Predicting Failures </a:t>
            </a:r>
            <a:r>
              <a:rPr lang="en-US" altLang="ja" sz="5300" dirty="0" smtClean="0"/>
              <a:t>with</a:t>
            </a:r>
            <a:r>
              <a:rPr lang="en-US" altLang="ja" sz="5300" dirty="0"/>
              <a:t> </a:t>
            </a:r>
            <a:r>
              <a:rPr lang="en-US" altLang="ja" sz="5300" dirty="0" smtClean="0"/>
              <a:t>Developer Networks </a:t>
            </a:r>
            <a:r>
              <a:rPr lang="en-US" altLang="ja" sz="5300" dirty="0"/>
              <a:t>and </a:t>
            </a:r>
            <a:r>
              <a:rPr lang="en-US" altLang="ja" sz="5300" dirty="0" smtClean="0"/>
              <a:t>Social Network Analysis</a:t>
            </a:r>
            <a:endParaRPr kumimoji="1" lang="ja-JP" altLang="en-US" dirty="0"/>
          </a:p>
        </p:txBody>
      </p:sp>
      <p:pic>
        <p:nvPicPr>
          <p:cNvPr id="4" name="Shape 59"/>
          <p:cNvPicPr preferRelativeResize="0"/>
          <p:nvPr/>
        </p:nvPicPr>
        <p:blipFill>
          <a:blip r:embed="rId3">
            <a:alphaModFix/>
          </a:blip>
          <a:stretch>
            <a:fillRect/>
          </a:stretch>
        </p:blipFill>
        <p:spPr>
          <a:xfrm>
            <a:off x="161365" y="2276592"/>
            <a:ext cx="1701725" cy="1982180"/>
          </a:xfrm>
          <a:prstGeom prst="rect">
            <a:avLst/>
          </a:prstGeom>
          <a:noFill/>
          <a:ln>
            <a:noFill/>
          </a:ln>
          <a:effectLst>
            <a:outerShdw blurRad="50800" dist="76200" dir="2700000" algn="tl" rotWithShape="0">
              <a:prstClr val="black">
                <a:alpha val="40000"/>
              </a:prstClr>
            </a:outerShdw>
          </a:effectLst>
        </p:spPr>
      </p:pic>
      <p:pic>
        <p:nvPicPr>
          <p:cNvPr id="5" name="Shape 60"/>
          <p:cNvPicPr preferRelativeResize="0"/>
          <p:nvPr/>
        </p:nvPicPr>
        <p:blipFill>
          <a:blip r:embed="rId4">
            <a:alphaModFix/>
          </a:blip>
          <a:stretch>
            <a:fillRect/>
          </a:stretch>
        </p:blipFill>
        <p:spPr>
          <a:xfrm>
            <a:off x="1947503" y="2302073"/>
            <a:ext cx="1779994" cy="1956699"/>
          </a:xfrm>
          <a:prstGeom prst="rect">
            <a:avLst/>
          </a:prstGeom>
          <a:noFill/>
          <a:ln>
            <a:noFill/>
          </a:ln>
          <a:effectLst>
            <a:outerShdw blurRad="50800" dist="76200" dir="2700000" algn="tl" rotWithShape="0">
              <a:prstClr val="black">
                <a:alpha val="40000"/>
              </a:prstClr>
            </a:outerShdw>
          </a:effectLst>
        </p:spPr>
      </p:pic>
      <p:pic>
        <p:nvPicPr>
          <p:cNvPr id="6" name="Shape 61"/>
          <p:cNvPicPr preferRelativeResize="0"/>
          <p:nvPr/>
        </p:nvPicPr>
        <p:blipFill>
          <a:blip r:embed="rId5">
            <a:alphaModFix/>
          </a:blip>
          <a:stretch>
            <a:fillRect/>
          </a:stretch>
        </p:blipFill>
        <p:spPr>
          <a:xfrm>
            <a:off x="3938442" y="2351709"/>
            <a:ext cx="1764143" cy="1942955"/>
          </a:xfrm>
          <a:prstGeom prst="rect">
            <a:avLst/>
          </a:prstGeom>
          <a:noFill/>
          <a:ln>
            <a:noFill/>
          </a:ln>
          <a:effectLst>
            <a:outerShdw blurRad="50800" dist="76200" dir="2700000" algn="tl" rotWithShape="0">
              <a:prstClr val="black">
                <a:alpha val="40000"/>
              </a:prstClr>
            </a:outerShdw>
          </a:effectLst>
        </p:spPr>
      </p:pic>
      <p:pic>
        <p:nvPicPr>
          <p:cNvPr id="7" name="Shape 62"/>
          <p:cNvPicPr preferRelativeResize="0"/>
          <p:nvPr/>
        </p:nvPicPr>
        <p:blipFill>
          <a:blip r:embed="rId6">
            <a:alphaModFix/>
          </a:blip>
          <a:stretch>
            <a:fillRect/>
          </a:stretch>
        </p:blipFill>
        <p:spPr>
          <a:xfrm>
            <a:off x="6690256" y="2351708"/>
            <a:ext cx="1641988" cy="1942956"/>
          </a:xfrm>
          <a:prstGeom prst="rect">
            <a:avLst/>
          </a:prstGeom>
          <a:noFill/>
          <a:ln>
            <a:noFill/>
          </a:ln>
          <a:effectLst>
            <a:outerShdw blurRad="50800" dist="76200" dir="2700000" algn="tl" rotWithShape="0">
              <a:prstClr val="black">
                <a:alpha val="40000"/>
              </a:prstClr>
            </a:outerShdw>
          </a:effectLst>
        </p:spPr>
      </p:pic>
      <p:sp>
        <p:nvSpPr>
          <p:cNvPr id="8" name="Shape 55"/>
          <p:cNvSpPr txBox="1">
            <a:spLocks/>
          </p:cNvSpPr>
          <p:nvPr/>
        </p:nvSpPr>
        <p:spPr>
          <a:xfrm>
            <a:off x="-152400" y="4481327"/>
            <a:ext cx="3800400" cy="1056900"/>
          </a:xfrm>
          <a:prstGeom prst="rect">
            <a:avLst/>
          </a:prstGeom>
        </p:spPr>
        <p:txBody>
          <a:bodyPr vert="horz" lIns="91425" tIns="91425" rIns="91425" bIns="91425"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spcBef>
                <a:spcPts val="0"/>
              </a:spcBef>
            </a:pPr>
            <a:r>
              <a:rPr lang="en-US" altLang="ja" sz="2000" smtClean="0"/>
              <a:t>Andrew </a:t>
            </a:r>
            <a:r>
              <a:rPr lang="en-US" altLang="ja" sz="2000" dirty="0" err="1" smtClean="0"/>
              <a:t>Meneely</a:t>
            </a:r>
            <a:endParaRPr lang="en-US" altLang="ja" sz="2000" dirty="0" smtClean="0"/>
          </a:p>
          <a:p>
            <a:pPr>
              <a:spcBef>
                <a:spcPts val="0"/>
              </a:spcBef>
            </a:pPr>
            <a:r>
              <a:rPr lang="en-US" altLang="ja" sz="2000" dirty="0" smtClean="0"/>
              <a:t> Laurie Williams</a:t>
            </a:r>
          </a:p>
          <a:p>
            <a:pPr>
              <a:spcBef>
                <a:spcPts val="0"/>
              </a:spcBef>
              <a:buClr>
                <a:schemeClr val="dk1"/>
              </a:buClr>
              <a:buSzPct val="61111"/>
              <a:buFont typeface="Arial"/>
              <a:buNone/>
            </a:pPr>
            <a:r>
              <a:rPr lang="en-US" altLang="ja" sz="1800" dirty="0" smtClean="0"/>
              <a:t>Department of Computer </a:t>
            </a:r>
          </a:p>
          <a:p>
            <a:pPr>
              <a:spcBef>
                <a:spcPts val="0"/>
              </a:spcBef>
              <a:buClr>
                <a:schemeClr val="dk1"/>
              </a:buClr>
              <a:buSzPct val="61111"/>
              <a:buFont typeface="Arial"/>
              <a:buNone/>
            </a:pPr>
            <a:r>
              <a:rPr lang="en-US" altLang="ja" sz="1800" dirty="0" smtClean="0"/>
              <a:t>Science, North Carolina State University, Raleigh, NC, USA</a:t>
            </a:r>
          </a:p>
          <a:p>
            <a:pPr>
              <a:spcBef>
                <a:spcPts val="0"/>
              </a:spcBef>
            </a:pPr>
            <a:endParaRPr lang="en-US" sz="1800" dirty="0"/>
          </a:p>
        </p:txBody>
      </p:sp>
      <p:sp>
        <p:nvSpPr>
          <p:cNvPr id="9" name="Shape 57"/>
          <p:cNvSpPr txBox="1"/>
          <p:nvPr/>
        </p:nvSpPr>
        <p:spPr>
          <a:xfrm>
            <a:off x="2971314" y="4410181"/>
            <a:ext cx="3698400" cy="902700"/>
          </a:xfrm>
          <a:prstGeom prst="rect">
            <a:avLst/>
          </a:prstGeom>
          <a:noFill/>
          <a:ln>
            <a:noFill/>
          </a:ln>
        </p:spPr>
        <p:txBody>
          <a:bodyPr lIns="91425" tIns="91425" rIns="91425" bIns="91425" anchor="t" anchorCtr="0">
            <a:noAutofit/>
          </a:bodyPr>
          <a:lstStyle/>
          <a:p>
            <a:pPr lvl="0" algn="ctr" rtl="0">
              <a:spcBef>
                <a:spcPts val="0"/>
              </a:spcBef>
              <a:buNone/>
            </a:pPr>
            <a:r>
              <a:rPr lang="ja" sz="2000" dirty="0"/>
              <a:t>Will Snipes</a:t>
            </a:r>
          </a:p>
          <a:p>
            <a:pPr lvl="0" algn="ctr" rtl="0">
              <a:spcBef>
                <a:spcPts val="0"/>
              </a:spcBef>
              <a:buClr>
                <a:schemeClr val="dk1"/>
              </a:buClr>
              <a:buSzPct val="61111"/>
              <a:buFont typeface="Arial"/>
              <a:buNone/>
            </a:pPr>
            <a:r>
              <a:rPr lang="ja" sz="1800" dirty="0"/>
              <a:t>Nortel Networks, </a:t>
            </a:r>
            <a:endParaRPr lang="en-US" altLang="ja" sz="1800" dirty="0" smtClean="0"/>
          </a:p>
          <a:p>
            <a:pPr lvl="0" algn="ctr" rtl="0">
              <a:spcBef>
                <a:spcPts val="0"/>
              </a:spcBef>
              <a:buClr>
                <a:schemeClr val="dk1"/>
              </a:buClr>
              <a:buSzPct val="61111"/>
              <a:buFont typeface="Arial"/>
              <a:buNone/>
            </a:pPr>
            <a:r>
              <a:rPr lang="ja" sz="1800" dirty="0" smtClean="0"/>
              <a:t>Research </a:t>
            </a:r>
            <a:r>
              <a:rPr lang="ja" sz="1800" dirty="0"/>
              <a:t>Triangle Park, </a:t>
            </a:r>
            <a:endParaRPr lang="en-US" altLang="ja" sz="1800" dirty="0" smtClean="0"/>
          </a:p>
          <a:p>
            <a:pPr lvl="0" algn="ctr" rtl="0">
              <a:spcBef>
                <a:spcPts val="0"/>
              </a:spcBef>
              <a:buClr>
                <a:schemeClr val="dk1"/>
              </a:buClr>
              <a:buSzPct val="61111"/>
              <a:buFont typeface="Arial"/>
              <a:buNone/>
            </a:pPr>
            <a:r>
              <a:rPr lang="ja" sz="1800" dirty="0" smtClean="0"/>
              <a:t>NC</a:t>
            </a:r>
            <a:r>
              <a:rPr lang="ja" sz="1800" dirty="0"/>
              <a:t>, USA. </a:t>
            </a:r>
            <a:endParaRPr lang="en-US" altLang="ja" sz="1800" dirty="0" smtClean="0"/>
          </a:p>
          <a:p>
            <a:pPr lvl="0" algn="ctr" rtl="0">
              <a:spcBef>
                <a:spcPts val="0"/>
              </a:spcBef>
              <a:buClr>
                <a:schemeClr val="dk1"/>
              </a:buClr>
              <a:buSzPct val="61111"/>
              <a:buFont typeface="Arial"/>
              <a:buNone/>
            </a:pPr>
            <a:r>
              <a:rPr lang="ja" sz="1800" dirty="0" smtClean="0"/>
              <a:t>wbsnipes</a:t>
            </a:r>
            <a:r>
              <a:rPr lang="ja" sz="1800" dirty="0"/>
              <a:t>@nortel.com</a:t>
            </a:r>
          </a:p>
        </p:txBody>
      </p:sp>
      <p:sp>
        <p:nvSpPr>
          <p:cNvPr id="10" name="Shape 58"/>
          <p:cNvSpPr txBox="1"/>
          <p:nvPr/>
        </p:nvSpPr>
        <p:spPr>
          <a:xfrm>
            <a:off x="5805800" y="4328470"/>
            <a:ext cx="3410900" cy="902700"/>
          </a:xfrm>
          <a:prstGeom prst="rect">
            <a:avLst/>
          </a:prstGeom>
          <a:noFill/>
          <a:ln>
            <a:noFill/>
          </a:ln>
        </p:spPr>
        <p:txBody>
          <a:bodyPr lIns="91425" tIns="91425" rIns="91425" bIns="91425" anchor="t" anchorCtr="0">
            <a:noAutofit/>
          </a:bodyPr>
          <a:lstStyle/>
          <a:p>
            <a:pPr lvl="0" algn="ctr" rtl="0">
              <a:spcBef>
                <a:spcPts val="0"/>
              </a:spcBef>
              <a:buNone/>
            </a:pPr>
            <a:r>
              <a:rPr lang="ja" sz="2400" dirty="0"/>
              <a:t>Jason Osborne</a:t>
            </a:r>
          </a:p>
          <a:p>
            <a:pPr lvl="0" algn="ctr" rtl="0">
              <a:spcBef>
                <a:spcPts val="0"/>
              </a:spcBef>
              <a:buNone/>
            </a:pPr>
            <a:r>
              <a:rPr lang="ja" sz="1800" dirty="0"/>
              <a:t>Nortel Networks</a:t>
            </a:r>
            <a:r>
              <a:rPr lang="ja" sz="1800" dirty="0" smtClean="0"/>
              <a:t>,Department </a:t>
            </a:r>
            <a:r>
              <a:rPr lang="ja" sz="1800" dirty="0"/>
              <a:t>of Statistics, North Carolina State University, Raleigh, NC, US</a:t>
            </a:r>
          </a:p>
        </p:txBody>
      </p:sp>
      <p:sp>
        <p:nvSpPr>
          <p:cNvPr id="11" name="Shape 63"/>
          <p:cNvSpPr txBox="1"/>
          <p:nvPr/>
        </p:nvSpPr>
        <p:spPr>
          <a:xfrm>
            <a:off x="738410" y="6044214"/>
            <a:ext cx="7178400" cy="480600"/>
          </a:xfrm>
          <a:prstGeom prst="rect">
            <a:avLst/>
          </a:prstGeom>
          <a:noFill/>
          <a:ln>
            <a:noFill/>
          </a:ln>
        </p:spPr>
        <p:txBody>
          <a:bodyPr lIns="91425" tIns="91425" rIns="91425" bIns="91425" anchor="t" anchorCtr="0">
            <a:noAutofit/>
          </a:bodyPr>
          <a:lstStyle/>
          <a:p>
            <a:pPr lvl="0">
              <a:spcBef>
                <a:spcPts val="0"/>
              </a:spcBef>
              <a:buClr>
                <a:schemeClr val="dk1"/>
              </a:buClr>
              <a:buFont typeface="Arial"/>
              <a:buNone/>
            </a:pPr>
            <a:r>
              <a:rPr lang="ja"/>
              <a:t>SIGSOFT '08/FSE-16 Proceedings of the 16th ACM SIGSOFT International Symposium on Foundations of software engineering Pages 13-23 </a:t>
            </a:r>
          </a:p>
          <a:p>
            <a:pPr lvl="0">
              <a:spcBef>
                <a:spcPts val="0"/>
              </a:spcBef>
              <a:buNone/>
            </a:pPr>
            <a:endParaRPr/>
          </a:p>
        </p:txBody>
      </p:sp>
    </p:spTree>
    <p:extLst>
      <p:ext uri="{BB962C8B-B14F-4D97-AF65-F5344CB8AC3E}">
        <p14:creationId xmlns:p14="http://schemas.microsoft.com/office/powerpoint/2010/main" val="19594789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ソフトウェアの不具合修正は非常にコストがかかる</a:t>
            </a:r>
            <a:endParaRPr kumimoji="1" lang="en-US" altLang="ja-JP" dirty="0" smtClean="0"/>
          </a:p>
          <a:p>
            <a:endParaRPr lang="en-US" altLang="ja-JP" dirty="0"/>
          </a:p>
          <a:p>
            <a:r>
              <a:rPr kumimoji="1" lang="ja-JP" altLang="en-US" dirty="0" smtClean="0"/>
              <a:t>多くの研究で高い精度の不具合予測モデルの構築がされてきている</a:t>
            </a:r>
            <a:endParaRPr kumimoji="1" lang="en-US" altLang="ja-JP" dirty="0" smtClean="0"/>
          </a:p>
          <a:p>
            <a:endParaRPr lang="en-US" altLang="ja-JP" dirty="0"/>
          </a:p>
          <a:p>
            <a:r>
              <a:rPr kumimoji="1" lang="ja-JP" altLang="en-US" dirty="0" smtClean="0"/>
              <a:t>しかし，開発者の性質をメトリクスとした予測モデルはあまりない</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2</a:t>
            </a:fld>
            <a:endParaRPr kumimoji="1" lang="ja-JP" altLang="en-US"/>
          </a:p>
        </p:txBody>
      </p:sp>
    </p:spTree>
    <p:extLst>
      <p:ext uri="{BB962C8B-B14F-4D97-AF65-F5344CB8AC3E}">
        <p14:creationId xmlns:p14="http://schemas.microsoft.com/office/powerpoint/2010/main" val="1045455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pPr>
              <a:lnSpc>
                <a:spcPct val="100000"/>
              </a:lnSpc>
            </a:pPr>
            <a:r>
              <a:rPr kumimoji="1" lang="ja-JP" altLang="en-US" dirty="0" smtClean="0"/>
              <a:t>重要なコンポーネントほど不具合を</a:t>
            </a:r>
            <a:r>
              <a:rPr lang="ja-JP" altLang="en-US" dirty="0" smtClean="0"/>
              <a:t>含みやすい</a:t>
            </a:r>
            <a:r>
              <a:rPr lang="en-US" altLang="ja-JP" dirty="0" smtClean="0"/>
              <a:t>[1]</a:t>
            </a:r>
            <a:endParaRPr kumimoji="1" lang="en-US" altLang="ja-JP" dirty="0"/>
          </a:p>
          <a:p>
            <a:pPr>
              <a:lnSpc>
                <a:spcPct val="100000"/>
              </a:lnSpc>
            </a:pPr>
            <a:r>
              <a:rPr lang="ja-JP" altLang="en-US" dirty="0" smtClean="0"/>
              <a:t>開発者の情報（</a:t>
            </a:r>
            <a:r>
              <a:rPr lang="en-US" altLang="ja-JP" dirty="0" smtClean="0"/>
              <a:t>ex.</a:t>
            </a:r>
            <a:r>
              <a:rPr lang="ja-JP" altLang="en-US" dirty="0" smtClean="0"/>
              <a:t>コード変更の数）をメトリクスにとりいれたモデルの構築</a:t>
            </a:r>
            <a:r>
              <a:rPr lang="en-US" altLang="ja-JP" dirty="0" smtClean="0"/>
              <a:t>[2]</a:t>
            </a:r>
            <a:endParaRPr kumimoji="1" lang="en-US" altLang="ja-JP" dirty="0"/>
          </a:p>
          <a:p>
            <a:pPr>
              <a:lnSpc>
                <a:spcPct val="100000"/>
              </a:lnSpc>
            </a:pPr>
            <a:r>
              <a:rPr kumimoji="1" lang="ja-JP" altLang="en-US" dirty="0" smtClean="0"/>
              <a:t>オブジェクト指向システムにおいて開発</a:t>
            </a:r>
            <a:r>
              <a:rPr lang="ja-JP" altLang="en-US" dirty="0" smtClean="0"/>
              <a:t>者の経験やスキルはフォールトプレーンに影響を与える</a:t>
            </a:r>
            <a:r>
              <a:rPr lang="en-US" altLang="ja-JP" dirty="0" smtClean="0"/>
              <a:t>[3]</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3</a:t>
            </a:fld>
            <a:endParaRPr kumimoji="1" lang="ja-JP" altLang="en-US"/>
          </a:p>
        </p:txBody>
      </p:sp>
      <p:sp>
        <p:nvSpPr>
          <p:cNvPr id="5" name="正方形/長方形 4"/>
          <p:cNvSpPr/>
          <p:nvPr/>
        </p:nvSpPr>
        <p:spPr>
          <a:xfrm>
            <a:off x="416859" y="4527395"/>
            <a:ext cx="8098491" cy="13251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rPr>
              <a:t>開発者の能力を考慮した予測モデルは多いが，</a:t>
            </a:r>
            <a:endParaRPr lang="en-US" altLang="ja-JP" sz="2800" dirty="0" smtClean="0">
              <a:solidFill>
                <a:schemeClr val="tx1"/>
              </a:solidFill>
            </a:endParaRPr>
          </a:p>
          <a:p>
            <a:pPr algn="ctr"/>
            <a:r>
              <a:rPr kumimoji="1" lang="ja-JP" altLang="en-US" sz="2800" dirty="0" smtClean="0">
                <a:solidFill>
                  <a:schemeClr val="tx1"/>
                </a:solidFill>
              </a:rPr>
              <a:t>開発</a:t>
            </a:r>
            <a:r>
              <a:rPr lang="ja-JP" altLang="en-US" sz="2800" dirty="0" smtClean="0">
                <a:solidFill>
                  <a:schemeClr val="tx1"/>
                </a:solidFill>
              </a:rPr>
              <a:t>者のネットワークをメトリクスにした</a:t>
            </a:r>
            <a:r>
              <a:rPr kumimoji="1" lang="ja-JP" altLang="en-US" sz="2800" dirty="0" smtClean="0">
                <a:solidFill>
                  <a:schemeClr val="tx1"/>
                </a:solidFill>
              </a:rPr>
              <a:t>予測モデルの構築はされていない</a:t>
            </a:r>
            <a:endParaRPr kumimoji="1" lang="ja-JP" altLang="en-US" sz="2800" dirty="0">
              <a:solidFill>
                <a:schemeClr val="tx1"/>
              </a:solidFill>
            </a:endParaRPr>
          </a:p>
        </p:txBody>
      </p:sp>
      <p:sp>
        <p:nvSpPr>
          <p:cNvPr id="7" name="テキスト ボックス 6"/>
          <p:cNvSpPr txBox="1"/>
          <p:nvPr/>
        </p:nvSpPr>
        <p:spPr>
          <a:xfrm>
            <a:off x="416859" y="5886991"/>
            <a:ext cx="7330853" cy="938719"/>
          </a:xfrm>
          <a:prstGeom prst="rect">
            <a:avLst/>
          </a:prstGeom>
          <a:noFill/>
        </p:spPr>
        <p:txBody>
          <a:bodyPr wrap="none" rtlCol="0">
            <a:spAutoFit/>
          </a:bodyPr>
          <a:lstStyle/>
          <a:p>
            <a:r>
              <a:rPr lang="en-US" altLang="ja-JP" sz="1100" dirty="0" smtClean="0"/>
              <a:t>[1]</a:t>
            </a:r>
            <a:r>
              <a:rPr lang="en-US" altLang="ja-JP" sz="1100" dirty="0"/>
              <a:t> Zimmermann, T. and </a:t>
            </a:r>
            <a:r>
              <a:rPr lang="en-US" altLang="ja-JP" sz="1100" dirty="0" err="1"/>
              <a:t>Nagappan</a:t>
            </a:r>
            <a:r>
              <a:rPr lang="en-US" altLang="ja-JP" sz="1100" dirty="0"/>
              <a:t>, N., "Predicting Defects using Network Analysis on Dependency Graphs," </a:t>
            </a:r>
            <a:endParaRPr lang="en-US" altLang="ja-JP" sz="1100" dirty="0" smtClean="0"/>
          </a:p>
          <a:p>
            <a:r>
              <a:rPr lang="en-US" altLang="ja-JP" sz="1100" dirty="0" smtClean="0"/>
              <a:t>in </a:t>
            </a:r>
            <a:r>
              <a:rPr lang="en-US" altLang="ja-JP" sz="1100" dirty="0"/>
              <a:t>29th </a:t>
            </a:r>
            <a:r>
              <a:rPr lang="en-US" altLang="ja-JP" sz="1100" dirty="0" smtClean="0"/>
              <a:t>International </a:t>
            </a:r>
            <a:r>
              <a:rPr lang="en-US" altLang="ja-JP" sz="1100" dirty="0"/>
              <a:t>Conference on Software Engineering, 2007. </a:t>
            </a:r>
            <a:endParaRPr lang="en-US" altLang="ja-JP" sz="1100" dirty="0" smtClean="0"/>
          </a:p>
          <a:p>
            <a:r>
              <a:rPr lang="en-US" altLang="ja-JP" sz="1100" dirty="0" smtClean="0"/>
              <a:t>[2]</a:t>
            </a:r>
            <a:r>
              <a:rPr lang="en-US" altLang="ja-JP" sz="1100" dirty="0"/>
              <a:t> </a:t>
            </a:r>
            <a:r>
              <a:rPr lang="en-US" altLang="ja-JP" sz="1100" dirty="0" err="1"/>
              <a:t>Mockus</a:t>
            </a:r>
            <a:r>
              <a:rPr lang="en-US" altLang="ja-JP" sz="1100" dirty="0"/>
              <a:t>, A. and Weiss, D. M., "Predicting Risk of Software Changes," Bell Labs Technical Journal, vol. 5,pp. 169-180, 2002. </a:t>
            </a:r>
            <a:endParaRPr lang="en-US" altLang="ja-JP" sz="1100" dirty="0" smtClean="0"/>
          </a:p>
          <a:p>
            <a:r>
              <a:rPr lang="en-US" altLang="ja-JP" sz="1100" dirty="0" smtClean="0"/>
              <a:t>[3]</a:t>
            </a:r>
            <a:r>
              <a:rPr lang="en-US" altLang="ja-JP" sz="1100" dirty="0" err="1" smtClean="0"/>
              <a:t>Arisholm</a:t>
            </a:r>
            <a:r>
              <a:rPr lang="en-US" altLang="ja-JP" sz="1100" dirty="0"/>
              <a:t>, E. and Briand, L. C., "Predicting Fault-prone Components in a Java Legacy System," in 2006 </a:t>
            </a:r>
            <a:endParaRPr lang="en-US" altLang="ja-JP" sz="1100" dirty="0" smtClean="0"/>
          </a:p>
          <a:p>
            <a:r>
              <a:rPr lang="en-US" altLang="ja-JP" sz="1100" dirty="0" smtClean="0"/>
              <a:t>ACM/IEEE </a:t>
            </a:r>
            <a:r>
              <a:rPr lang="en-US" altLang="ja-JP" sz="1100" dirty="0"/>
              <a:t>International Symposium on Empirical Software Engineering, 2006, pp. 8-17. </a:t>
            </a:r>
            <a:endParaRPr lang="en-US" altLang="ja-JP" sz="1100" dirty="0" smtClean="0">
              <a:effectLst/>
            </a:endParaRPr>
          </a:p>
        </p:txBody>
      </p:sp>
    </p:spTree>
    <p:extLst>
      <p:ext uri="{BB962C8B-B14F-4D97-AF65-F5344CB8AC3E}">
        <p14:creationId xmlns:p14="http://schemas.microsoft.com/office/powerpoint/2010/main" val="204359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コードチャム（修正や追加などの変更）の情報に</a:t>
            </a:r>
            <a:r>
              <a:rPr lang="en-US" altLang="ja-JP" dirty="0" smtClean="0"/>
              <a:t>SNA</a:t>
            </a:r>
            <a:r>
              <a:rPr lang="ja-JP" altLang="en-US" dirty="0" smtClean="0"/>
              <a:t>（</a:t>
            </a:r>
            <a:r>
              <a:rPr lang="en-US" altLang="ja-JP" dirty="0" smtClean="0"/>
              <a:t>Social Network Analysis</a:t>
            </a:r>
            <a:r>
              <a:rPr lang="ja-JP" altLang="en-US" dirty="0" smtClean="0"/>
              <a:t>）を適用することで，不具合予測における人的要因を調査すること</a:t>
            </a:r>
            <a:endParaRPr lang="en-US" altLang="ja-JP" dirty="0" smtClean="0"/>
          </a:p>
          <a:p>
            <a:pPr lvl="1"/>
            <a:endParaRPr kumimoji="1" lang="en-US" altLang="ja-JP" dirty="0"/>
          </a:p>
          <a:p>
            <a:r>
              <a:rPr lang="ja-JP" altLang="en-US" dirty="0" smtClean="0"/>
              <a:t>アプローチ</a:t>
            </a:r>
            <a:endParaRPr lang="en-US" altLang="ja-JP" dirty="0" smtClean="0"/>
          </a:p>
          <a:p>
            <a:pPr lvl="1"/>
            <a:r>
              <a:rPr kumimoji="1" lang="en-US" altLang="ja-JP" dirty="0" smtClean="0"/>
              <a:t>SNA</a:t>
            </a:r>
            <a:r>
              <a:rPr kumimoji="1" lang="ja-JP" altLang="en-US" dirty="0" smtClean="0"/>
              <a:t>を適応した予測モデル</a:t>
            </a:r>
            <a:r>
              <a:rPr kumimoji="1" lang="ja-JP" altLang="en-US" smtClean="0"/>
              <a:t>の構築</a:t>
            </a:r>
            <a:r>
              <a:rPr lang="ja-JP" altLang="en-US" smtClean="0"/>
              <a:t>（２つ）</a:t>
            </a:r>
            <a:endParaRPr kumimoji="1" lang="en-US" altLang="ja-JP" dirty="0" smtClean="0"/>
          </a:p>
          <a:p>
            <a:pPr lvl="1"/>
            <a:r>
              <a:rPr kumimoji="1" lang="ja-JP" altLang="en-US" dirty="0" smtClean="0"/>
              <a:t>予測モデルの優先順位付け（</a:t>
            </a:r>
            <a:r>
              <a:rPr kumimoji="1" lang="en-US" altLang="ja-JP" dirty="0" smtClean="0"/>
              <a:t>predicted prioritization</a:t>
            </a:r>
            <a:r>
              <a:rPr kumimoji="1" lang="ja-JP" altLang="en-US" dirty="0" smtClean="0"/>
              <a:t>）と最適優先順位付け</a:t>
            </a:r>
            <a:r>
              <a:rPr lang="ja-JP" altLang="en-US" dirty="0" smtClean="0"/>
              <a:t>（</a:t>
            </a:r>
            <a:r>
              <a:rPr kumimoji="1" lang="en-US" altLang="ja-JP" dirty="0" smtClean="0"/>
              <a:t>optimal prioritization</a:t>
            </a:r>
            <a:r>
              <a:rPr kumimoji="1" lang="ja-JP" altLang="en-US" dirty="0" smtClean="0"/>
              <a:t>）での発見率の割合を比較</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4</a:t>
            </a:fld>
            <a:endParaRPr kumimoji="1" lang="ja-JP" altLang="en-US"/>
          </a:p>
        </p:txBody>
      </p:sp>
    </p:spTree>
    <p:extLst>
      <p:ext uri="{BB962C8B-B14F-4D97-AF65-F5344CB8AC3E}">
        <p14:creationId xmlns:p14="http://schemas.microsoft.com/office/powerpoint/2010/main" val="110558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SNA</a:t>
            </a:r>
            <a:endParaRPr kumimoji="1" lang="ja-JP" altLang="en-US" dirty="0"/>
          </a:p>
        </p:txBody>
      </p:sp>
      <p:sp>
        <p:nvSpPr>
          <p:cNvPr id="3" name="コンテンツ プレースホルダー 2"/>
          <p:cNvSpPr>
            <a:spLocks noGrp="1"/>
          </p:cNvSpPr>
          <p:nvPr>
            <p:ph idx="1"/>
          </p:nvPr>
        </p:nvSpPr>
        <p:spPr>
          <a:xfrm>
            <a:off x="628650" y="1364246"/>
            <a:ext cx="7886700" cy="4992106"/>
          </a:xfrm>
        </p:spPr>
        <p:txBody>
          <a:bodyPr>
            <a:normAutofit fontScale="92500" lnSpcReduction="10000"/>
          </a:bodyPr>
          <a:lstStyle/>
          <a:p>
            <a:pPr>
              <a:lnSpc>
                <a:spcPct val="120000"/>
              </a:lnSpc>
            </a:pPr>
            <a:r>
              <a:rPr kumimoji="1" lang="ja-JP" altLang="en-US" sz="2400" dirty="0" smtClean="0"/>
              <a:t>本</a:t>
            </a:r>
            <a:r>
              <a:rPr lang="ja-JP" altLang="en-US" sz="2400" dirty="0" smtClean="0"/>
              <a:t>研究</a:t>
            </a:r>
            <a:r>
              <a:rPr kumimoji="1" lang="ja-JP" altLang="en-US" sz="2400" dirty="0" smtClean="0"/>
              <a:t>におけるノードのつなげ方</a:t>
            </a:r>
            <a:endParaRPr kumimoji="1" lang="en-US" altLang="ja-JP" sz="2400" dirty="0" smtClean="0"/>
          </a:p>
          <a:p>
            <a:pPr lvl="1">
              <a:lnSpc>
                <a:spcPct val="120000"/>
              </a:lnSpc>
            </a:pPr>
            <a:r>
              <a:rPr lang="ja-JP" altLang="en-US" sz="2000" dirty="0" smtClean="0"/>
              <a:t>同じリビジョン間に少なくとも一つは共通のファイルの変更を行った場合，エッジをつなげる</a:t>
            </a:r>
            <a:endParaRPr lang="en-US" altLang="ja-JP" sz="2000" dirty="0" smtClean="0"/>
          </a:p>
          <a:p>
            <a:pPr lvl="1">
              <a:lnSpc>
                <a:spcPct val="120000"/>
              </a:lnSpc>
            </a:pPr>
            <a:endParaRPr lang="en-US" altLang="ja-JP" sz="2000" dirty="0"/>
          </a:p>
          <a:p>
            <a:pPr>
              <a:lnSpc>
                <a:spcPct val="120000"/>
              </a:lnSpc>
            </a:pPr>
            <a:endParaRPr kumimoji="1" lang="en-US" altLang="ja-JP" sz="2400" dirty="0" smtClean="0"/>
          </a:p>
          <a:p>
            <a:pPr>
              <a:lnSpc>
                <a:spcPct val="120000"/>
              </a:lnSpc>
            </a:pPr>
            <a:endParaRPr kumimoji="1" lang="en-US" altLang="ja-JP" sz="2400" dirty="0" smtClean="0"/>
          </a:p>
          <a:p>
            <a:pPr>
              <a:lnSpc>
                <a:spcPct val="120000"/>
              </a:lnSpc>
            </a:pPr>
            <a:endParaRPr kumimoji="1" lang="en-US" altLang="ja-JP" sz="2400" dirty="0" smtClean="0"/>
          </a:p>
          <a:p>
            <a:pPr>
              <a:lnSpc>
                <a:spcPct val="120000"/>
              </a:lnSpc>
            </a:pPr>
            <a:r>
              <a:rPr kumimoji="1" lang="ja-JP" altLang="en-US" sz="2400" dirty="0" smtClean="0"/>
              <a:t>本研究で用いたメトリクス</a:t>
            </a:r>
            <a:endParaRPr kumimoji="1" lang="en-US" altLang="ja-JP" sz="2400" dirty="0" smtClean="0"/>
          </a:p>
          <a:p>
            <a:pPr lvl="1">
              <a:lnSpc>
                <a:spcPct val="120000"/>
              </a:lnSpc>
            </a:pPr>
            <a:r>
              <a:rPr lang="en-US" altLang="ja-JP" sz="2000" dirty="0" smtClean="0"/>
              <a:t>d</a:t>
            </a:r>
            <a:r>
              <a:rPr kumimoji="1" lang="en-US" altLang="ja-JP" sz="2000" dirty="0" smtClean="0"/>
              <a:t>egree:</a:t>
            </a:r>
            <a:r>
              <a:rPr kumimoji="1" lang="ja-JP" altLang="en-US" sz="2000" dirty="0" smtClean="0"/>
              <a:t>あるノードが直接繋がっているノードの数</a:t>
            </a:r>
            <a:endParaRPr kumimoji="1" lang="en-US" altLang="ja-JP" sz="2000" dirty="0" smtClean="0"/>
          </a:p>
          <a:p>
            <a:pPr lvl="1">
              <a:lnSpc>
                <a:spcPct val="120000"/>
              </a:lnSpc>
            </a:pPr>
            <a:r>
              <a:rPr lang="en-US" altLang="ja-JP" sz="2000" dirty="0" err="1" smtClean="0"/>
              <a:t>Betweenness</a:t>
            </a:r>
            <a:r>
              <a:rPr lang="ja-JP" altLang="en-US" sz="2000" dirty="0" smtClean="0"/>
              <a:t>：あるノードが全ての経路内でどれだけ含まれてるか</a:t>
            </a:r>
            <a:endParaRPr lang="en-US" altLang="ja-JP" sz="2000" dirty="0" smtClean="0"/>
          </a:p>
          <a:p>
            <a:pPr lvl="1">
              <a:lnSpc>
                <a:spcPct val="120000"/>
              </a:lnSpc>
            </a:pPr>
            <a:r>
              <a:rPr lang="en-US" altLang="ja-JP" sz="2000" dirty="0" smtClean="0"/>
              <a:t>c</a:t>
            </a:r>
            <a:r>
              <a:rPr kumimoji="1" lang="en-US" altLang="ja-JP" sz="2000" dirty="0" smtClean="0"/>
              <a:t>loseness:</a:t>
            </a:r>
            <a:r>
              <a:rPr kumimoji="1" lang="ja-JP" altLang="en-US" sz="2000" dirty="0" smtClean="0"/>
              <a:t>あるノードから</a:t>
            </a:r>
            <a:r>
              <a:rPr lang="ja-JP" altLang="en-US" sz="2000" dirty="0" smtClean="0"/>
              <a:t>その他全</a:t>
            </a:r>
            <a:r>
              <a:rPr kumimoji="1" lang="ja-JP" altLang="en-US" sz="2000" dirty="0" smtClean="0"/>
              <a:t>ノードへの距離の平均の</a:t>
            </a:r>
            <a:r>
              <a:rPr lang="ja-JP" altLang="en-US" sz="2000" dirty="0" smtClean="0"/>
              <a:t>長さ</a:t>
            </a:r>
            <a:endParaRPr kumimoji="1" lang="ja-JP" altLang="en-US" sz="2000"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5</a:t>
            </a:fld>
            <a:endParaRPr kumimoji="1" lang="ja-JP" altLang="en-US"/>
          </a:p>
        </p:txBody>
      </p:sp>
      <p:pic>
        <p:nvPicPr>
          <p:cNvPr id="5" name="図 4"/>
          <p:cNvPicPr>
            <a:picLocks noChangeAspect="1"/>
          </p:cNvPicPr>
          <p:nvPr/>
        </p:nvPicPr>
        <p:blipFill>
          <a:blip r:embed="rId2"/>
          <a:stretch>
            <a:fillRect/>
          </a:stretch>
        </p:blipFill>
        <p:spPr>
          <a:xfrm>
            <a:off x="1287910" y="2970824"/>
            <a:ext cx="304555" cy="444038"/>
          </a:xfrm>
          <a:prstGeom prst="rect">
            <a:avLst/>
          </a:prstGeom>
        </p:spPr>
      </p:pic>
      <p:pic>
        <p:nvPicPr>
          <p:cNvPr id="7" name="MC900433944.png"/>
          <p:cNvPicPr/>
          <p:nvPr/>
        </p:nvPicPr>
        <p:blipFill>
          <a:blip r:embed="rId3">
            <a:extLst/>
          </a:blip>
          <a:stretch>
            <a:fillRect/>
          </a:stretch>
        </p:blipFill>
        <p:spPr>
          <a:xfrm>
            <a:off x="1572135" y="2485713"/>
            <a:ext cx="500306" cy="525197"/>
          </a:xfrm>
          <a:prstGeom prst="rect">
            <a:avLst/>
          </a:prstGeom>
          <a:ln w="12700">
            <a:miter lim="400000"/>
          </a:ln>
        </p:spPr>
      </p:pic>
      <p:pic>
        <p:nvPicPr>
          <p:cNvPr id="8" name="MC900433943.png"/>
          <p:cNvPicPr/>
          <p:nvPr/>
        </p:nvPicPr>
        <p:blipFill>
          <a:blip r:embed="rId4">
            <a:extLst/>
          </a:blip>
          <a:stretch>
            <a:fillRect/>
          </a:stretch>
        </p:blipFill>
        <p:spPr>
          <a:xfrm>
            <a:off x="744989" y="2507099"/>
            <a:ext cx="500306" cy="525197"/>
          </a:xfrm>
          <a:prstGeom prst="rect">
            <a:avLst/>
          </a:prstGeom>
          <a:ln w="12700">
            <a:miter lim="400000"/>
          </a:ln>
        </p:spPr>
      </p:pic>
      <p:pic>
        <p:nvPicPr>
          <p:cNvPr id="9" name="MC900433941.png"/>
          <p:cNvPicPr/>
          <p:nvPr/>
        </p:nvPicPr>
        <p:blipFill>
          <a:blip r:embed="rId5">
            <a:extLst/>
          </a:blip>
          <a:stretch>
            <a:fillRect/>
          </a:stretch>
        </p:blipFill>
        <p:spPr>
          <a:xfrm>
            <a:off x="1687097" y="3301791"/>
            <a:ext cx="500306" cy="525197"/>
          </a:xfrm>
          <a:prstGeom prst="rect">
            <a:avLst/>
          </a:prstGeom>
          <a:ln w="12700">
            <a:miter lim="400000"/>
          </a:ln>
        </p:spPr>
      </p:pic>
      <p:pic>
        <p:nvPicPr>
          <p:cNvPr id="10" name="MC900433942.png"/>
          <p:cNvPicPr/>
          <p:nvPr/>
        </p:nvPicPr>
        <p:blipFill>
          <a:blip r:embed="rId6">
            <a:extLst/>
          </a:blip>
          <a:stretch>
            <a:fillRect/>
          </a:stretch>
        </p:blipFill>
        <p:spPr>
          <a:xfrm>
            <a:off x="2809306" y="2783938"/>
            <a:ext cx="501183" cy="526117"/>
          </a:xfrm>
          <a:prstGeom prst="rect">
            <a:avLst/>
          </a:prstGeom>
          <a:ln w="12700">
            <a:miter lim="400000"/>
          </a:ln>
        </p:spPr>
      </p:pic>
      <p:pic>
        <p:nvPicPr>
          <p:cNvPr id="11" name="図 10"/>
          <p:cNvPicPr>
            <a:picLocks noChangeAspect="1"/>
          </p:cNvPicPr>
          <p:nvPr/>
        </p:nvPicPr>
        <p:blipFill>
          <a:blip r:embed="rId2"/>
          <a:stretch>
            <a:fillRect/>
          </a:stretch>
        </p:blipFill>
        <p:spPr>
          <a:xfrm>
            <a:off x="2342005" y="2949438"/>
            <a:ext cx="304555" cy="444038"/>
          </a:xfrm>
          <a:prstGeom prst="rect">
            <a:avLst/>
          </a:prstGeom>
        </p:spPr>
      </p:pic>
      <p:cxnSp>
        <p:nvCxnSpPr>
          <p:cNvPr id="13" name="直線矢印コネクタ 12"/>
          <p:cNvCxnSpPr>
            <a:stCxn id="8" idx="2"/>
          </p:cNvCxnSpPr>
          <p:nvPr/>
        </p:nvCxnSpPr>
        <p:spPr>
          <a:xfrm>
            <a:off x="995142" y="3032296"/>
            <a:ext cx="213571" cy="113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7" idx="2"/>
          </p:cNvCxnSpPr>
          <p:nvPr/>
        </p:nvCxnSpPr>
        <p:spPr>
          <a:xfrm flipH="1">
            <a:off x="1570197" y="3010910"/>
            <a:ext cx="252091" cy="155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7" idx="2"/>
          </p:cNvCxnSpPr>
          <p:nvPr/>
        </p:nvCxnSpPr>
        <p:spPr>
          <a:xfrm>
            <a:off x="1822288" y="3010910"/>
            <a:ext cx="519718" cy="155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9" idx="0"/>
            <a:endCxn id="11" idx="1"/>
          </p:cNvCxnSpPr>
          <p:nvPr/>
        </p:nvCxnSpPr>
        <p:spPr>
          <a:xfrm flipV="1">
            <a:off x="1937250" y="3171457"/>
            <a:ext cx="404755" cy="1303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10" idx="1"/>
            <a:endCxn id="11" idx="3"/>
          </p:cNvCxnSpPr>
          <p:nvPr/>
        </p:nvCxnSpPr>
        <p:spPr>
          <a:xfrm flipH="1">
            <a:off x="2646560" y="3046997"/>
            <a:ext cx="162746" cy="1244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右矢印 27"/>
          <p:cNvSpPr/>
          <p:nvPr/>
        </p:nvSpPr>
        <p:spPr>
          <a:xfrm>
            <a:off x="3533246" y="2699251"/>
            <a:ext cx="1479802" cy="7694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SNA</a:t>
            </a:r>
            <a:endParaRPr kumimoji="1" lang="ja-JP" altLang="en-US" dirty="0"/>
          </a:p>
        </p:txBody>
      </p:sp>
      <p:sp>
        <p:nvSpPr>
          <p:cNvPr id="29" name="テキスト ボックス 28"/>
          <p:cNvSpPr txBox="1"/>
          <p:nvPr/>
        </p:nvSpPr>
        <p:spPr>
          <a:xfrm>
            <a:off x="1116071" y="3729395"/>
            <a:ext cx="1732452" cy="523220"/>
          </a:xfrm>
          <a:prstGeom prst="rect">
            <a:avLst/>
          </a:prstGeom>
          <a:noFill/>
        </p:spPr>
        <p:txBody>
          <a:bodyPr wrap="square" rtlCol="0">
            <a:spAutoFit/>
          </a:bodyPr>
          <a:lstStyle/>
          <a:p>
            <a:r>
              <a:rPr kumimoji="1" lang="ja-JP" altLang="en-US" sz="1400" dirty="0" smtClean="0"/>
              <a:t>あるリビジョンでの</a:t>
            </a:r>
            <a:endParaRPr kumimoji="1" lang="en-US" altLang="ja-JP" sz="1400" dirty="0" smtClean="0"/>
          </a:p>
          <a:p>
            <a:r>
              <a:rPr kumimoji="1" lang="ja-JP" altLang="en-US" sz="1400" dirty="0" smtClean="0"/>
              <a:t>ファイル変更の図</a:t>
            </a:r>
            <a:endParaRPr kumimoji="1" lang="ja-JP" altLang="en-US" sz="1400" dirty="0"/>
          </a:p>
        </p:txBody>
      </p:sp>
      <p:pic>
        <p:nvPicPr>
          <p:cNvPr id="30" name="MC900433944.png"/>
          <p:cNvPicPr/>
          <p:nvPr/>
        </p:nvPicPr>
        <p:blipFill>
          <a:blip r:embed="rId3">
            <a:extLst/>
          </a:blip>
          <a:stretch>
            <a:fillRect/>
          </a:stretch>
        </p:blipFill>
        <p:spPr>
          <a:xfrm>
            <a:off x="6039589" y="2838067"/>
            <a:ext cx="500306" cy="525197"/>
          </a:xfrm>
          <a:prstGeom prst="rect">
            <a:avLst/>
          </a:prstGeom>
          <a:ln w="12700">
            <a:miter lim="400000"/>
          </a:ln>
        </p:spPr>
      </p:pic>
      <p:pic>
        <p:nvPicPr>
          <p:cNvPr id="31" name="MC900433943.png"/>
          <p:cNvPicPr/>
          <p:nvPr/>
        </p:nvPicPr>
        <p:blipFill>
          <a:blip r:embed="rId4">
            <a:extLst/>
          </a:blip>
          <a:stretch>
            <a:fillRect/>
          </a:stretch>
        </p:blipFill>
        <p:spPr>
          <a:xfrm>
            <a:off x="5115186" y="2797761"/>
            <a:ext cx="500306" cy="525197"/>
          </a:xfrm>
          <a:prstGeom prst="rect">
            <a:avLst/>
          </a:prstGeom>
          <a:ln w="12700">
            <a:miter lim="400000"/>
          </a:ln>
        </p:spPr>
      </p:pic>
      <p:pic>
        <p:nvPicPr>
          <p:cNvPr id="32" name="MC900433941.png"/>
          <p:cNvPicPr/>
          <p:nvPr/>
        </p:nvPicPr>
        <p:blipFill>
          <a:blip r:embed="rId5">
            <a:extLst/>
          </a:blip>
          <a:stretch>
            <a:fillRect/>
          </a:stretch>
        </p:blipFill>
        <p:spPr>
          <a:xfrm>
            <a:off x="7128426" y="2348733"/>
            <a:ext cx="500306" cy="525197"/>
          </a:xfrm>
          <a:prstGeom prst="rect">
            <a:avLst/>
          </a:prstGeom>
          <a:ln w="12700">
            <a:miter lim="400000"/>
          </a:ln>
        </p:spPr>
      </p:pic>
      <p:pic>
        <p:nvPicPr>
          <p:cNvPr id="33" name="MC900433942.png"/>
          <p:cNvPicPr/>
          <p:nvPr/>
        </p:nvPicPr>
        <p:blipFill>
          <a:blip r:embed="rId6">
            <a:extLst/>
          </a:blip>
          <a:stretch>
            <a:fillRect/>
          </a:stretch>
        </p:blipFill>
        <p:spPr>
          <a:xfrm>
            <a:off x="7065253" y="3192843"/>
            <a:ext cx="501183" cy="526117"/>
          </a:xfrm>
          <a:prstGeom prst="rect">
            <a:avLst/>
          </a:prstGeom>
          <a:ln w="12700">
            <a:miter lim="400000"/>
          </a:ln>
        </p:spPr>
      </p:pic>
      <p:cxnSp>
        <p:nvCxnSpPr>
          <p:cNvPr id="35" name="直線コネクタ 34"/>
          <p:cNvCxnSpPr>
            <a:stCxn id="33" idx="0"/>
            <a:endCxn id="32" idx="2"/>
          </p:cNvCxnSpPr>
          <p:nvPr/>
        </p:nvCxnSpPr>
        <p:spPr>
          <a:xfrm flipV="1">
            <a:off x="7315845" y="2873930"/>
            <a:ext cx="62734" cy="318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線コネクタ 35"/>
          <p:cNvCxnSpPr>
            <a:stCxn id="30" idx="3"/>
          </p:cNvCxnSpPr>
          <p:nvPr/>
        </p:nvCxnSpPr>
        <p:spPr>
          <a:xfrm flipV="1">
            <a:off x="6539895" y="2611331"/>
            <a:ext cx="588531" cy="489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p:cNvCxnSpPr>
            <a:stCxn id="30" idx="1"/>
            <a:endCxn id="31" idx="3"/>
          </p:cNvCxnSpPr>
          <p:nvPr/>
        </p:nvCxnSpPr>
        <p:spPr>
          <a:xfrm flipH="1" flipV="1">
            <a:off x="5615492" y="3060360"/>
            <a:ext cx="424097" cy="40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p:cNvCxnSpPr>
            <a:stCxn id="33" idx="1"/>
            <a:endCxn id="30" idx="3"/>
          </p:cNvCxnSpPr>
          <p:nvPr/>
        </p:nvCxnSpPr>
        <p:spPr>
          <a:xfrm flipH="1" flipV="1">
            <a:off x="6539895" y="3100666"/>
            <a:ext cx="525358" cy="355236"/>
          </a:xfrm>
          <a:prstGeom prst="line">
            <a:avLst/>
          </a:prstGeom>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5682081" y="3753914"/>
            <a:ext cx="2025179" cy="307777"/>
          </a:xfrm>
          <a:prstGeom prst="rect">
            <a:avLst/>
          </a:prstGeom>
          <a:noFill/>
        </p:spPr>
        <p:txBody>
          <a:bodyPr wrap="square" rtlCol="0">
            <a:spAutoFit/>
          </a:bodyPr>
          <a:lstStyle/>
          <a:p>
            <a:r>
              <a:rPr kumimoji="1" lang="ja-JP" altLang="en-US" sz="1400" dirty="0" smtClean="0"/>
              <a:t>得られたネットワーク</a:t>
            </a:r>
            <a:endParaRPr kumimoji="1" lang="ja-JP" altLang="en-US" sz="1400" dirty="0"/>
          </a:p>
        </p:txBody>
      </p:sp>
    </p:spTree>
    <p:extLst>
      <p:ext uri="{BB962C8B-B14F-4D97-AF65-F5344CB8AC3E}">
        <p14:creationId xmlns:p14="http://schemas.microsoft.com/office/powerpoint/2010/main" val="500317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rmAutofit/>
              </a:bodyPr>
              <a:lstStyle/>
              <a:p>
                <a:r>
                  <a:rPr kumimoji="1" lang="ja-JP" altLang="en-US" dirty="0" smtClean="0"/>
                  <a:t>データセット</a:t>
                </a:r>
                <a:endParaRPr kumimoji="1" lang="en-US" altLang="ja-JP" dirty="0" smtClean="0"/>
              </a:p>
              <a:p>
                <a:pPr lvl="1"/>
                <a:r>
                  <a:rPr lang="ja-JP" altLang="en-US" dirty="0" smtClean="0"/>
                  <a:t>対象プロジェクト</a:t>
                </a:r>
                <a:endParaRPr lang="en-US" altLang="ja-JP" dirty="0" smtClean="0"/>
              </a:p>
              <a:p>
                <a:pPr lvl="2"/>
                <a:r>
                  <a:rPr lang="en-US" altLang="ja-JP" dirty="0" smtClean="0"/>
                  <a:t>Nortel Network</a:t>
                </a:r>
                <a:r>
                  <a:rPr lang="ja-JP" altLang="en-US" dirty="0" smtClean="0"/>
                  <a:t>（企業）のプロダクト</a:t>
                </a:r>
                <a:endParaRPr lang="en-US" altLang="ja-JP" dirty="0" smtClean="0"/>
              </a:p>
              <a:p>
                <a:pPr lvl="1"/>
                <a:r>
                  <a:rPr lang="ja-JP" altLang="en-US" dirty="0" smtClean="0"/>
                  <a:t>対象ファイル</a:t>
                </a:r>
                <a:endParaRPr lang="en-US" altLang="ja-JP" dirty="0" smtClean="0"/>
              </a:p>
              <a:p>
                <a:pPr lvl="2"/>
                <a:r>
                  <a:rPr lang="en-US" altLang="ja-JP" dirty="0"/>
                  <a:t>2,500</a:t>
                </a:r>
                <a:r>
                  <a:rPr lang="ja-JP" altLang="en-US" dirty="0" smtClean="0"/>
                  <a:t>ファイル</a:t>
                </a:r>
                <a:r>
                  <a:rPr lang="en-US" altLang="ja-JP" dirty="0" smtClean="0"/>
                  <a:t>/11,000</a:t>
                </a:r>
                <a:r>
                  <a:rPr lang="ja-JP" altLang="en-US" dirty="0" smtClean="0"/>
                  <a:t>ファイル</a:t>
                </a:r>
                <a:endParaRPr lang="en-US" altLang="ja-JP" dirty="0" smtClean="0"/>
              </a:p>
              <a:p>
                <a:pPr lvl="2"/>
                <a:r>
                  <a:rPr lang="en-US" altLang="ja-JP" dirty="0" smtClean="0"/>
                  <a:t>3</a:t>
                </a:r>
                <a:r>
                  <a:rPr lang="ja-JP" altLang="en-US" dirty="0" smtClean="0"/>
                  <a:t>つのリビジョンを対象（</a:t>
                </a:r>
                <a14:m>
                  <m:oMath xmlns:m="http://schemas.openxmlformats.org/officeDocument/2006/math">
                    <m:sSub>
                      <m:sSubPr>
                        <m:ctrlPr>
                          <a:rPr lang="en-US" altLang="ja-JP" i="1" smtClean="0">
                            <a:latin typeface="Cambria Math" charset="0"/>
                          </a:rPr>
                        </m:ctrlPr>
                      </m:sSubPr>
                      <m:e>
                        <m:r>
                          <a:rPr lang="en-US" altLang="ja-JP" b="0" i="1" smtClean="0">
                            <a:latin typeface="Cambria Math" charset="0"/>
                          </a:rPr>
                          <m:t>𝑅</m:t>
                        </m:r>
                      </m:e>
                      <m:sub>
                        <m:r>
                          <a:rPr lang="en-US" altLang="ja-JP" b="0" i="1" smtClean="0">
                            <a:latin typeface="Cambria Math" charset="0"/>
                          </a:rPr>
                          <m:t>𝑛</m:t>
                        </m:r>
                      </m:sub>
                    </m:sSub>
                    <m:r>
                      <a:rPr lang="en-US" altLang="ja-JP" b="0" i="1" smtClean="0">
                        <a:latin typeface="Cambria Math" charset="0"/>
                      </a:rPr>
                      <m:t>,</m:t>
                    </m:r>
                    <m:sSub>
                      <m:sSubPr>
                        <m:ctrlPr>
                          <a:rPr lang="en-US" altLang="ja-JP" i="1" smtClean="0">
                            <a:latin typeface="Cambria Math" charset="0"/>
                          </a:rPr>
                        </m:ctrlPr>
                      </m:sSubPr>
                      <m:e>
                        <m:r>
                          <a:rPr lang="en-US" altLang="ja-JP" b="0" i="1" smtClean="0">
                            <a:latin typeface="Cambria Math" charset="0"/>
                          </a:rPr>
                          <m:t>𝑅</m:t>
                        </m:r>
                      </m:e>
                      <m:sub>
                        <m:r>
                          <a:rPr lang="en-US" altLang="ja-JP" b="0" i="1" smtClean="0">
                            <a:latin typeface="Cambria Math" charset="0"/>
                          </a:rPr>
                          <m:t>𝑛</m:t>
                        </m:r>
                        <m:r>
                          <a:rPr lang="en-US" altLang="ja-JP" b="0" i="1" smtClean="0">
                            <a:latin typeface="Cambria Math" charset="0"/>
                          </a:rPr>
                          <m:t>+1</m:t>
                        </m:r>
                      </m:sub>
                    </m:sSub>
                    <m:sSub>
                      <m:sSubPr>
                        <m:ctrlPr>
                          <a:rPr lang="en-US" altLang="ja-JP" i="1" smtClean="0">
                            <a:latin typeface="Cambria Math" charset="0"/>
                          </a:rPr>
                        </m:ctrlPr>
                      </m:sSubPr>
                      <m:e>
                        <m:r>
                          <a:rPr lang="en-US" altLang="ja-JP" b="0" i="1" smtClean="0">
                            <a:latin typeface="Cambria Math" charset="0"/>
                          </a:rPr>
                          <m:t>,</m:t>
                        </m:r>
                        <m:r>
                          <a:rPr lang="en-US" altLang="ja-JP" b="0" i="1" smtClean="0">
                            <a:latin typeface="Cambria Math" charset="0"/>
                          </a:rPr>
                          <m:t>𝑅</m:t>
                        </m:r>
                      </m:e>
                      <m:sub>
                        <m:r>
                          <a:rPr lang="en-US" altLang="ja-JP" b="0" i="1" smtClean="0">
                            <a:latin typeface="Cambria Math" charset="0"/>
                          </a:rPr>
                          <m:t>𝑛</m:t>
                        </m:r>
                        <m:r>
                          <a:rPr lang="en-US" altLang="ja-JP" b="0" i="1" smtClean="0">
                            <a:latin typeface="Cambria Math" charset="0"/>
                          </a:rPr>
                          <m:t>+2</m:t>
                        </m:r>
                      </m:sub>
                    </m:sSub>
                    <m:r>
                      <a:rPr lang="ja-JP" altLang="en-US" b="0" i="1" smtClean="0">
                        <a:latin typeface="Cambria Math" charset="0"/>
                      </a:rPr>
                      <m:t>）</m:t>
                    </m:r>
                  </m:oMath>
                </a14:m>
                <a:endParaRPr lang="en-US" altLang="ja-JP" b="0" dirty="0" smtClean="0"/>
              </a:p>
              <a:p>
                <a:pPr lvl="2"/>
                <a:endParaRPr lang="en-US" altLang="ja-JP" b="0" dirty="0" smtClean="0"/>
              </a:p>
              <a:p>
                <a:r>
                  <a:rPr lang="ja-JP" altLang="en-US" dirty="0" smtClean="0"/>
                  <a:t>提案</a:t>
                </a:r>
                <a:r>
                  <a:rPr lang="ja-JP" altLang="en-US" dirty="0" smtClean="0"/>
                  <a:t>モデル</a:t>
                </a:r>
                <a:endParaRPr lang="en-US" altLang="ja-JP" i="1" dirty="0" smtClean="0">
                  <a:latin typeface="Cambria Math" charset="0"/>
                </a:endParaRPr>
              </a:p>
              <a:p>
                <a:pPr lvl="1"/>
                <a14:m>
                  <m:oMath xmlns:m="http://schemas.openxmlformats.org/officeDocument/2006/math">
                    <m:sSub>
                      <m:sSubPr>
                        <m:ctrlPr>
                          <a:rPr lang="en-US" altLang="ja-JP" i="1" smtClean="0">
                            <a:latin typeface="Cambria Math" charset="0"/>
                          </a:rPr>
                        </m:ctrlPr>
                      </m:sSubPr>
                      <m:e>
                        <m:r>
                          <a:rPr lang="en-US" altLang="ja-JP" i="1">
                            <a:latin typeface="Cambria Math" charset="0"/>
                          </a:rPr>
                          <m:t>𝑅</m:t>
                        </m:r>
                      </m:e>
                      <m:sub>
                        <m:r>
                          <a:rPr lang="en-US" altLang="ja-JP" i="1">
                            <a:latin typeface="Cambria Math" charset="0"/>
                          </a:rPr>
                          <m:t>𝑛</m:t>
                        </m:r>
                      </m:sub>
                    </m:sSub>
                    <m:r>
                      <a:rPr lang="en-US" altLang="ja-JP" i="1">
                        <a:latin typeface="Cambria Math" charset="0"/>
                      </a:rPr>
                      <m:t>,</m:t>
                    </m:r>
                    <m:sSub>
                      <m:sSubPr>
                        <m:ctrlPr>
                          <a:rPr lang="en-US" altLang="ja-JP" i="1">
                            <a:latin typeface="Cambria Math" charset="0"/>
                          </a:rPr>
                        </m:ctrlPr>
                      </m:sSubPr>
                      <m:e>
                        <m:r>
                          <a:rPr lang="en-US" altLang="ja-JP" i="1">
                            <a:latin typeface="Cambria Math" charset="0"/>
                          </a:rPr>
                          <m:t>𝑅</m:t>
                        </m:r>
                      </m:e>
                      <m:sub>
                        <m:r>
                          <a:rPr lang="en-US" altLang="ja-JP" i="1">
                            <a:latin typeface="Cambria Math" charset="0"/>
                          </a:rPr>
                          <m:t>𝑛</m:t>
                        </m:r>
                        <m:r>
                          <a:rPr lang="en-US" altLang="ja-JP" i="1">
                            <a:latin typeface="Cambria Math" charset="0"/>
                          </a:rPr>
                          <m:t>+1</m:t>
                        </m:r>
                      </m:sub>
                    </m:sSub>
                  </m:oMath>
                </a14:m>
                <a:r>
                  <a:rPr lang="ja-JP" altLang="en-US" i="1" dirty="0" smtClean="0">
                    <a:latin typeface="Cambria Math" charset="0"/>
                  </a:rPr>
                  <a:t>を学習データとして機械学習</a:t>
                </a:r>
                <a:endParaRPr lang="en-US" altLang="ja-JP" i="1" dirty="0" smtClean="0">
                  <a:latin typeface="Cambria Math" charset="0"/>
                </a:endParaRPr>
              </a:p>
              <a:p>
                <a:pPr lvl="1"/>
                <a:r>
                  <a:rPr lang="ja-JP" altLang="en-US" i="1" dirty="0" smtClean="0">
                    <a:latin typeface="Cambria Math" charset="0"/>
                  </a:rPr>
                  <a:t>１０個のモデルを構築し，スピアマンの順位相関係数を用いモデルを</a:t>
                </a:r>
                <a:r>
                  <a:rPr lang="ja-JP" altLang="en-US" i="1" dirty="0" smtClean="0">
                    <a:latin typeface="Cambria Math" charset="0"/>
                  </a:rPr>
                  <a:t>決定</a:t>
                </a:r>
                <a:endParaRPr lang="en-US" altLang="ja-JP" i="1" dirty="0" smtClean="0">
                  <a:latin typeface="Cambria Math" charset="0"/>
                </a:endParaRPr>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391" t="-2941" r="-309" b="-14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6</a:t>
            </a:fld>
            <a:endParaRPr kumimoji="1" lang="ja-JP" altLang="en-US"/>
          </a:p>
        </p:txBody>
      </p:sp>
    </p:spTree>
    <p:extLst>
      <p:ext uri="{BB962C8B-B14F-4D97-AF65-F5344CB8AC3E}">
        <p14:creationId xmlns:p14="http://schemas.microsoft.com/office/powerpoint/2010/main" val="94891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提案モデルのメトリクス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7</a:t>
            </a:fld>
            <a:endParaRPr kumimoji="1" lang="ja-JP" altLang="en-US"/>
          </a:p>
        </p:txBody>
      </p:sp>
      <p:pic>
        <p:nvPicPr>
          <p:cNvPr id="5" name="Shape 106"/>
          <p:cNvPicPr preferRelativeResize="0"/>
          <p:nvPr/>
        </p:nvPicPr>
        <p:blipFill>
          <a:blip r:embed="rId2">
            <a:alphaModFix/>
          </a:blip>
          <a:stretch>
            <a:fillRect/>
          </a:stretch>
        </p:blipFill>
        <p:spPr>
          <a:xfrm>
            <a:off x="1653702" y="1360687"/>
            <a:ext cx="5674796" cy="5092184"/>
          </a:xfrm>
          <a:prstGeom prst="rect">
            <a:avLst/>
          </a:prstGeom>
          <a:noFill/>
          <a:ln>
            <a:noFill/>
          </a:ln>
        </p:spPr>
      </p:pic>
    </p:spTree>
    <p:extLst>
      <p:ext uri="{BB962C8B-B14F-4D97-AF65-F5344CB8AC3E}">
        <p14:creationId xmlns:p14="http://schemas.microsoft.com/office/powerpoint/2010/main" val="1668259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提案モデル</a:t>
            </a:r>
            <a:r>
              <a:rPr lang="ja-JP" altLang="en-US" dirty="0" smtClean="0"/>
              <a:t>①</a:t>
            </a:r>
            <a:r>
              <a:rPr kumimoji="1" lang="en-US" altLang="ja-JP" dirty="0" smtClean="0"/>
              <a:t/>
            </a:r>
            <a:br>
              <a:rPr kumimoji="1" lang="en-US" altLang="ja-JP" dirty="0" smtClean="0"/>
            </a:br>
            <a:r>
              <a:rPr kumimoji="1" lang="en-US" altLang="ja-JP" dirty="0" smtClean="0"/>
              <a:t>System Testing Model</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8</a:t>
            </a:fld>
            <a:endParaRPr kumimoji="1"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350" y="2391570"/>
            <a:ext cx="7099300" cy="3263900"/>
          </a:xfrm>
          <a:prstGeom prst="rect">
            <a:avLst/>
          </a:prstGeom>
        </p:spPr>
      </p:pic>
      <p:sp>
        <p:nvSpPr>
          <p:cNvPr id="7" name="テキスト ボックス 6"/>
          <p:cNvSpPr txBox="1"/>
          <p:nvPr/>
        </p:nvSpPr>
        <p:spPr>
          <a:xfrm>
            <a:off x="1126273" y="1773044"/>
            <a:ext cx="5062654" cy="523220"/>
          </a:xfrm>
          <a:prstGeom prst="rect">
            <a:avLst/>
          </a:prstGeom>
          <a:noFill/>
        </p:spPr>
        <p:txBody>
          <a:bodyPr wrap="square" rtlCol="0">
            <a:spAutoFit/>
          </a:bodyPr>
          <a:lstStyle/>
          <a:p>
            <a:r>
              <a:rPr kumimoji="1" lang="ja-JP" altLang="en-US" sz="2800" dirty="0" smtClean="0"/>
              <a:t>用いたメトリクス</a:t>
            </a:r>
            <a:endParaRPr kumimoji="1" lang="ja-JP" altLang="en-US" sz="2800" dirty="0"/>
          </a:p>
        </p:txBody>
      </p:sp>
    </p:spTree>
    <p:extLst>
      <p:ext uri="{BB962C8B-B14F-4D97-AF65-F5344CB8AC3E}">
        <p14:creationId xmlns:p14="http://schemas.microsoft.com/office/powerpoint/2010/main" val="325627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a:t>
            </a:r>
            <a:r>
              <a:rPr kumimoji="1" lang="ja-JP" altLang="en-US" dirty="0" smtClean="0"/>
              <a:t>実験</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9</a:t>
            </a:fld>
            <a:endParaRPr kumimoji="1" lang="ja-JP" altLang="en-US"/>
          </a:p>
        </p:txBody>
      </p:sp>
      <p:pic>
        <p:nvPicPr>
          <p:cNvPr id="5" name="Shape 115"/>
          <p:cNvPicPr preferRelativeResize="0"/>
          <p:nvPr/>
        </p:nvPicPr>
        <p:blipFill>
          <a:blip r:embed="rId2">
            <a:alphaModFix/>
          </a:blip>
          <a:stretch>
            <a:fillRect/>
          </a:stretch>
        </p:blipFill>
        <p:spPr>
          <a:xfrm>
            <a:off x="1462350" y="1625214"/>
            <a:ext cx="6219300" cy="4913699"/>
          </a:xfrm>
          <a:prstGeom prst="rect">
            <a:avLst/>
          </a:prstGeom>
          <a:noFill/>
          <a:ln>
            <a:noFill/>
          </a:ln>
        </p:spPr>
      </p:pic>
      <p:sp>
        <p:nvSpPr>
          <p:cNvPr id="3" name="正方形/長方形 2"/>
          <p:cNvSpPr/>
          <p:nvPr/>
        </p:nvSpPr>
        <p:spPr>
          <a:xfrm>
            <a:off x="109354" y="5787482"/>
            <a:ext cx="8672052" cy="93399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ja-JP" sz="2800" dirty="0" smtClean="0"/>
              <a:t>Optimal</a:t>
            </a:r>
            <a:r>
              <a:rPr kumimoji="1" lang="ja-JP" altLang="en-US" sz="2800" dirty="0" smtClean="0"/>
              <a:t>とほぼ同じ</a:t>
            </a:r>
            <a:r>
              <a:rPr lang="ja-JP" altLang="en-US" sz="2800" dirty="0" smtClean="0"/>
              <a:t>割合で不具合を発見</a:t>
            </a:r>
            <a:r>
              <a:rPr kumimoji="1" lang="ja-JP" altLang="en-US" sz="2800" dirty="0" smtClean="0"/>
              <a:t>できた</a:t>
            </a:r>
            <a:endParaRPr kumimoji="1" lang="ja-JP" altLang="en-US" sz="2800" dirty="0"/>
          </a:p>
        </p:txBody>
      </p:sp>
    </p:spTree>
    <p:extLst>
      <p:ext uri="{BB962C8B-B14F-4D97-AF65-F5344CB8AC3E}">
        <p14:creationId xmlns:p14="http://schemas.microsoft.com/office/powerpoint/2010/main" val="2019007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提案モデル②</a:t>
            </a:r>
            <a:r>
              <a:rPr kumimoji="1" lang="en-US" altLang="ja-JP" dirty="0" smtClean="0"/>
              <a:t/>
            </a:r>
            <a:br>
              <a:rPr kumimoji="1" lang="en-US" altLang="ja-JP" dirty="0" smtClean="0"/>
            </a:br>
            <a:r>
              <a:rPr lang="en-US" altLang="ja-JP" dirty="0" smtClean="0"/>
              <a:t>Post-Release Model</a:t>
            </a:r>
            <a:endParaRPr kumimoji="1" lang="ja-JP" altLang="en-US" dirty="0"/>
          </a:p>
        </p:txBody>
      </p:sp>
      <p:pic>
        <p:nvPicPr>
          <p:cNvPr id="6" name="コンテンツ プレースホルダー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2200" y="2591594"/>
            <a:ext cx="6959600" cy="2819400"/>
          </a:xfrm>
        </p:spPr>
      </p:pic>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10</a:t>
            </a:fld>
            <a:endParaRPr kumimoji="1" lang="ja-JP" altLang="en-US"/>
          </a:p>
        </p:txBody>
      </p:sp>
      <p:sp>
        <p:nvSpPr>
          <p:cNvPr id="7" name="テキスト ボックス 6"/>
          <p:cNvSpPr txBox="1"/>
          <p:nvPr/>
        </p:nvSpPr>
        <p:spPr>
          <a:xfrm>
            <a:off x="1126273" y="1773044"/>
            <a:ext cx="5062654" cy="523220"/>
          </a:xfrm>
          <a:prstGeom prst="rect">
            <a:avLst/>
          </a:prstGeom>
          <a:noFill/>
        </p:spPr>
        <p:txBody>
          <a:bodyPr wrap="square" rtlCol="0">
            <a:spAutoFit/>
          </a:bodyPr>
          <a:lstStyle/>
          <a:p>
            <a:r>
              <a:rPr kumimoji="1" lang="ja-JP" altLang="en-US" sz="2800" dirty="0" smtClean="0"/>
              <a:t>用いたメトリクス</a:t>
            </a:r>
            <a:endParaRPr kumimoji="1" lang="ja-JP" altLang="en-US" sz="2800" dirty="0"/>
          </a:p>
        </p:txBody>
      </p:sp>
    </p:spTree>
    <p:extLst>
      <p:ext uri="{BB962C8B-B14F-4D97-AF65-F5344CB8AC3E}">
        <p14:creationId xmlns:p14="http://schemas.microsoft.com/office/powerpoint/2010/main" val="67018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a:t>
            </a:r>
            <a:r>
              <a:rPr kumimoji="1" lang="ja-JP" altLang="en-US" dirty="0" smtClean="0"/>
              <a:t>実験</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11</a:t>
            </a:fld>
            <a:endParaRPr kumimoji="1" lang="ja-JP" altLang="en-US"/>
          </a:p>
        </p:txBody>
      </p:sp>
      <p:pic>
        <p:nvPicPr>
          <p:cNvPr id="5" name="Shape 132"/>
          <p:cNvPicPr preferRelativeResize="0"/>
          <p:nvPr/>
        </p:nvPicPr>
        <p:blipFill>
          <a:blip r:embed="rId2">
            <a:alphaModFix/>
          </a:blip>
          <a:stretch>
            <a:fillRect/>
          </a:stretch>
        </p:blipFill>
        <p:spPr>
          <a:xfrm>
            <a:off x="1418311" y="1656913"/>
            <a:ext cx="5941146" cy="4882000"/>
          </a:xfrm>
          <a:prstGeom prst="rect">
            <a:avLst/>
          </a:prstGeom>
          <a:noFill/>
          <a:ln>
            <a:noFill/>
          </a:ln>
        </p:spPr>
      </p:pic>
      <p:sp>
        <p:nvSpPr>
          <p:cNvPr id="6" name="正方形/長方形 5"/>
          <p:cNvSpPr/>
          <p:nvPr/>
        </p:nvSpPr>
        <p:spPr>
          <a:xfrm>
            <a:off x="235974" y="5619367"/>
            <a:ext cx="8672052" cy="1098934"/>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ja-JP" altLang="en-US" sz="2800" dirty="0" smtClean="0"/>
              <a:t>ランダム手法と比較すると高い精度ではあったが</a:t>
            </a:r>
            <a:endParaRPr lang="en-US" altLang="ja-JP" sz="2800" dirty="0" smtClean="0"/>
          </a:p>
          <a:p>
            <a:pPr algn="ctr"/>
            <a:r>
              <a:rPr lang="en-US" altLang="ja-JP" sz="2800" dirty="0" smtClean="0"/>
              <a:t>Optimal</a:t>
            </a:r>
            <a:r>
              <a:rPr kumimoji="1" lang="ja-JP" altLang="en-US" sz="2800" dirty="0" smtClean="0"/>
              <a:t>よりも</a:t>
            </a:r>
            <a:r>
              <a:rPr lang="ja-JP" altLang="en-US" sz="2800" dirty="0" smtClean="0"/>
              <a:t>発見率は低かった</a:t>
            </a:r>
            <a:endParaRPr kumimoji="1" lang="ja-JP" altLang="en-US" sz="2800" dirty="0"/>
          </a:p>
        </p:txBody>
      </p:sp>
    </p:spTree>
    <p:extLst>
      <p:ext uri="{BB962C8B-B14F-4D97-AF65-F5344CB8AC3E}">
        <p14:creationId xmlns:p14="http://schemas.microsoft.com/office/powerpoint/2010/main" val="546984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Next-Release</a:t>
            </a:r>
            <a:r>
              <a:rPr lang="ja-JP" altLang="en-US" dirty="0" smtClean="0"/>
              <a:t>時における</a:t>
            </a:r>
            <a:r>
              <a:rPr lang="en-US" altLang="ja-JP" dirty="0" smtClean="0"/>
              <a:t/>
            </a:r>
            <a:br>
              <a:rPr lang="en-US" altLang="ja-JP" dirty="0" smtClean="0"/>
            </a:br>
            <a:r>
              <a:rPr lang="en-US" altLang="ja-JP" dirty="0" smtClean="0"/>
              <a:t>System </a:t>
            </a:r>
            <a:r>
              <a:rPr lang="en-US" altLang="ja-JP" dirty="0"/>
              <a:t>Testing </a:t>
            </a:r>
            <a:r>
              <a:rPr lang="en-US" altLang="ja-JP" dirty="0" smtClean="0"/>
              <a:t>Model</a:t>
            </a:r>
            <a:r>
              <a:rPr lang="ja-JP" altLang="en-US" dirty="0" smtClean="0"/>
              <a:t>の</a:t>
            </a:r>
            <a:r>
              <a:rPr lang="ja-JP" altLang="en-US" dirty="0"/>
              <a:t>評価</a:t>
            </a:r>
            <a:r>
              <a:rPr lang="ja-JP" altLang="en-US" dirty="0" smtClean="0"/>
              <a:t>実験</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12</a:t>
            </a:fld>
            <a:endParaRPr kumimoji="1" lang="ja-JP" altLang="en-US"/>
          </a:p>
        </p:txBody>
      </p:sp>
      <p:pic>
        <p:nvPicPr>
          <p:cNvPr id="5" name="Shape 149"/>
          <p:cNvPicPr preferRelativeResize="0"/>
          <p:nvPr/>
        </p:nvPicPr>
        <p:blipFill>
          <a:blip r:embed="rId2">
            <a:alphaModFix/>
          </a:blip>
          <a:stretch>
            <a:fillRect/>
          </a:stretch>
        </p:blipFill>
        <p:spPr>
          <a:xfrm>
            <a:off x="1590522" y="1597413"/>
            <a:ext cx="5896128" cy="4758938"/>
          </a:xfrm>
          <a:prstGeom prst="rect">
            <a:avLst/>
          </a:prstGeom>
          <a:noFill/>
          <a:ln>
            <a:noFill/>
          </a:ln>
        </p:spPr>
      </p:pic>
      <p:sp>
        <p:nvSpPr>
          <p:cNvPr id="8" name="正方形/長方形 7"/>
          <p:cNvSpPr/>
          <p:nvPr/>
        </p:nvSpPr>
        <p:spPr>
          <a:xfrm>
            <a:off x="347486" y="5668242"/>
            <a:ext cx="8672052" cy="112517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ja-JP" sz="2800" dirty="0"/>
              <a:t>Optimal</a:t>
            </a:r>
            <a:r>
              <a:rPr lang="ja-JP" altLang="en-US" sz="2800" dirty="0" smtClean="0"/>
              <a:t>とわずかに同じ発見率だった</a:t>
            </a:r>
            <a:endParaRPr lang="ja-JP" altLang="en-US" sz="2800" dirty="0"/>
          </a:p>
        </p:txBody>
      </p:sp>
    </p:spTree>
    <p:extLst>
      <p:ext uri="{BB962C8B-B14F-4D97-AF65-F5344CB8AC3E}">
        <p14:creationId xmlns:p14="http://schemas.microsoft.com/office/powerpoint/2010/main" val="751642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Next-Release</a:t>
            </a:r>
            <a:r>
              <a:rPr lang="ja-JP" altLang="en-US" dirty="0"/>
              <a:t>時における</a:t>
            </a:r>
            <a:r>
              <a:rPr lang="en-US" altLang="ja-JP" dirty="0" smtClean="0"/>
              <a:t/>
            </a:r>
            <a:br>
              <a:rPr lang="en-US" altLang="ja-JP" dirty="0" smtClean="0"/>
            </a:br>
            <a:r>
              <a:rPr lang="en-US" altLang="ja-JP" dirty="0" smtClean="0"/>
              <a:t>System </a:t>
            </a:r>
            <a:r>
              <a:rPr lang="en-US" altLang="ja-JP" dirty="0"/>
              <a:t>Testing </a:t>
            </a:r>
            <a:r>
              <a:rPr lang="en-US" altLang="ja-JP" dirty="0" smtClean="0"/>
              <a:t>Model</a:t>
            </a:r>
            <a:r>
              <a:rPr lang="ja-JP" altLang="en-US" dirty="0" smtClean="0"/>
              <a:t>の</a:t>
            </a:r>
            <a:r>
              <a:rPr kumimoji="1" lang="ja-JP" altLang="en-US" dirty="0" smtClean="0"/>
              <a:t>評価実験</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13</a:t>
            </a:fld>
            <a:endParaRPr kumimoji="1" lang="ja-JP" altLang="en-US"/>
          </a:p>
        </p:txBody>
      </p:sp>
      <p:pic>
        <p:nvPicPr>
          <p:cNvPr id="6" name="Shape 150"/>
          <p:cNvPicPr preferRelativeResize="0"/>
          <p:nvPr/>
        </p:nvPicPr>
        <p:blipFill>
          <a:blip r:embed="rId2">
            <a:alphaModFix/>
          </a:blip>
          <a:stretch>
            <a:fillRect/>
          </a:stretch>
        </p:blipFill>
        <p:spPr>
          <a:xfrm>
            <a:off x="1553326" y="1733300"/>
            <a:ext cx="6037348" cy="4438217"/>
          </a:xfrm>
          <a:prstGeom prst="rect">
            <a:avLst/>
          </a:prstGeom>
          <a:noFill/>
          <a:ln>
            <a:noFill/>
          </a:ln>
        </p:spPr>
      </p:pic>
      <p:sp>
        <p:nvSpPr>
          <p:cNvPr id="9" name="正方形/長方形 8"/>
          <p:cNvSpPr/>
          <p:nvPr/>
        </p:nvSpPr>
        <p:spPr>
          <a:xfrm>
            <a:off x="3121784" y="4217671"/>
            <a:ext cx="512956" cy="466357"/>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94790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Next-Release</a:t>
            </a:r>
            <a:r>
              <a:rPr lang="ja-JP" altLang="en-US" dirty="0"/>
              <a:t>時における</a:t>
            </a:r>
            <a:r>
              <a:rPr lang="en-US" altLang="ja-JP" dirty="0" smtClean="0"/>
              <a:t/>
            </a:r>
            <a:br>
              <a:rPr lang="en-US" altLang="ja-JP" dirty="0" smtClean="0"/>
            </a:br>
            <a:r>
              <a:rPr lang="en-US" altLang="ja-JP" dirty="0" smtClean="0"/>
              <a:t>System </a:t>
            </a:r>
            <a:r>
              <a:rPr lang="en-US" altLang="ja-JP" dirty="0"/>
              <a:t>Testing </a:t>
            </a:r>
            <a:r>
              <a:rPr lang="en-US" altLang="ja-JP" dirty="0" smtClean="0"/>
              <a:t>Model</a:t>
            </a:r>
            <a:r>
              <a:rPr lang="ja-JP" altLang="en-US" dirty="0" smtClean="0"/>
              <a:t>の評価実験</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14</a:t>
            </a:fld>
            <a:endParaRPr kumimoji="1" lang="ja-JP" altLang="en-US"/>
          </a:p>
        </p:txBody>
      </p:sp>
      <p:pic>
        <p:nvPicPr>
          <p:cNvPr id="6" name="Shape 150"/>
          <p:cNvPicPr preferRelativeResize="0"/>
          <p:nvPr/>
        </p:nvPicPr>
        <p:blipFill>
          <a:blip r:embed="rId2">
            <a:alphaModFix/>
          </a:blip>
          <a:stretch>
            <a:fillRect/>
          </a:stretch>
        </p:blipFill>
        <p:spPr>
          <a:xfrm>
            <a:off x="1553326" y="1733300"/>
            <a:ext cx="6037348" cy="4438217"/>
          </a:xfrm>
          <a:prstGeom prst="rect">
            <a:avLst/>
          </a:prstGeom>
          <a:noFill/>
          <a:ln>
            <a:noFill/>
          </a:ln>
        </p:spPr>
      </p:pic>
      <p:sp>
        <p:nvSpPr>
          <p:cNvPr id="7" name="正方形/長方形 6"/>
          <p:cNvSpPr/>
          <p:nvPr/>
        </p:nvSpPr>
        <p:spPr>
          <a:xfrm>
            <a:off x="235974" y="5341434"/>
            <a:ext cx="8672052" cy="113864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ja-JP" sz="2800" dirty="0" smtClean="0"/>
              <a:t>8</a:t>
            </a:r>
            <a:r>
              <a:rPr lang="ja-JP" altLang="en-US" sz="2800" dirty="0" smtClean="0"/>
              <a:t>週目で提案モデルで見つけた不具合の割合が</a:t>
            </a:r>
            <a:endParaRPr lang="en-US" altLang="ja-JP" sz="2800" dirty="0" smtClean="0"/>
          </a:p>
          <a:p>
            <a:pPr algn="ctr"/>
            <a:r>
              <a:rPr lang="en-US" altLang="ja-JP" sz="2800" dirty="0" smtClean="0"/>
              <a:t>baseline</a:t>
            </a:r>
            <a:r>
              <a:rPr lang="ja-JP" altLang="en-US" sz="2800" dirty="0" smtClean="0"/>
              <a:t>の割合を超えている</a:t>
            </a:r>
            <a:endParaRPr kumimoji="1" lang="ja-JP" altLang="en-US" sz="2800" dirty="0"/>
          </a:p>
        </p:txBody>
      </p:sp>
      <p:sp>
        <p:nvSpPr>
          <p:cNvPr id="8" name="正方形/長方形 7"/>
          <p:cNvSpPr/>
          <p:nvPr/>
        </p:nvSpPr>
        <p:spPr>
          <a:xfrm>
            <a:off x="3121784" y="4217671"/>
            <a:ext cx="512956" cy="466357"/>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188510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15</a:t>
            </a:fld>
            <a:endParaRPr kumimoji="1" lang="ja-JP" altLang="en-US"/>
          </a:p>
        </p:txBody>
      </p:sp>
      <p:pic>
        <p:nvPicPr>
          <p:cNvPr id="6" name="Shape 150"/>
          <p:cNvPicPr preferRelativeResize="0"/>
          <p:nvPr/>
        </p:nvPicPr>
        <p:blipFill>
          <a:blip r:embed="rId2">
            <a:alphaModFix/>
          </a:blip>
          <a:stretch>
            <a:fillRect/>
          </a:stretch>
        </p:blipFill>
        <p:spPr>
          <a:xfrm>
            <a:off x="1553326" y="1733300"/>
            <a:ext cx="6037348" cy="4438217"/>
          </a:xfrm>
          <a:prstGeom prst="rect">
            <a:avLst/>
          </a:prstGeom>
          <a:noFill/>
          <a:ln>
            <a:noFill/>
          </a:ln>
        </p:spPr>
      </p:pic>
      <p:sp>
        <p:nvSpPr>
          <p:cNvPr id="7" name="正方形/長方形 6"/>
          <p:cNvSpPr/>
          <p:nvPr/>
        </p:nvSpPr>
        <p:spPr>
          <a:xfrm>
            <a:off x="235974" y="5341434"/>
            <a:ext cx="8672052" cy="1138643"/>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800" dirty="0" smtClean="0"/>
              <a:t>提案モデルは多くの不具合を</a:t>
            </a:r>
            <a:endParaRPr kumimoji="1" lang="en-US" altLang="ja-JP" sz="2800" dirty="0" smtClean="0"/>
          </a:p>
          <a:p>
            <a:pPr algn="ctr"/>
            <a:r>
              <a:rPr lang="ja-JP" altLang="en-US" sz="2800" dirty="0" smtClean="0"/>
              <a:t>早い段階で</a:t>
            </a:r>
            <a:r>
              <a:rPr kumimoji="1" lang="ja-JP" altLang="en-US" sz="2800" dirty="0" smtClean="0"/>
              <a:t>検出するのには適している</a:t>
            </a:r>
            <a:endParaRPr kumimoji="1" lang="ja-JP" altLang="en-US" sz="2800" dirty="0"/>
          </a:p>
        </p:txBody>
      </p:sp>
      <p:sp>
        <p:nvSpPr>
          <p:cNvPr id="8" name="正方形/長方形 7"/>
          <p:cNvSpPr/>
          <p:nvPr/>
        </p:nvSpPr>
        <p:spPr>
          <a:xfrm>
            <a:off x="3121784" y="4217671"/>
            <a:ext cx="512956" cy="466357"/>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p:cNvSpPr>
            <a:spLocks noGrp="1"/>
          </p:cNvSpPr>
          <p:nvPr>
            <p:ph type="title"/>
          </p:nvPr>
        </p:nvSpPr>
        <p:spPr/>
        <p:txBody>
          <a:bodyPr/>
          <a:lstStyle/>
          <a:p>
            <a:r>
              <a:rPr lang="en-US" altLang="ja-JP" dirty="0"/>
              <a:t>Next-Release</a:t>
            </a:r>
            <a:r>
              <a:rPr lang="ja-JP" altLang="en-US" dirty="0"/>
              <a:t>時における</a:t>
            </a:r>
            <a:r>
              <a:rPr lang="en-US" altLang="ja-JP" dirty="0" smtClean="0"/>
              <a:t/>
            </a:r>
            <a:br>
              <a:rPr lang="en-US" altLang="ja-JP" dirty="0" smtClean="0"/>
            </a:br>
            <a:r>
              <a:rPr lang="en-US" altLang="ja-JP" dirty="0" smtClean="0"/>
              <a:t>System </a:t>
            </a:r>
            <a:r>
              <a:rPr lang="en-US" altLang="ja-JP" dirty="0"/>
              <a:t>Testing </a:t>
            </a:r>
            <a:r>
              <a:rPr lang="en-US" altLang="ja-JP" dirty="0" smtClean="0"/>
              <a:t>Model</a:t>
            </a:r>
            <a:r>
              <a:rPr lang="ja-JP" altLang="en-US" dirty="0" smtClean="0"/>
              <a:t>の評価実験</a:t>
            </a:r>
            <a:endParaRPr kumimoji="1" lang="ja-JP" altLang="en-US" dirty="0"/>
          </a:p>
        </p:txBody>
      </p:sp>
    </p:spTree>
    <p:extLst>
      <p:ext uri="{BB962C8B-B14F-4D97-AF65-F5344CB8AC3E}">
        <p14:creationId xmlns:p14="http://schemas.microsoft.com/office/powerpoint/2010/main" val="13834687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追加分析</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16</a:t>
            </a:fld>
            <a:endParaRPr kumimoji="1" lang="ja-JP" altLang="en-US"/>
          </a:p>
        </p:txBody>
      </p:sp>
      <p:pic>
        <p:nvPicPr>
          <p:cNvPr id="7" name="コンテンツ プレースホルダー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690689"/>
            <a:ext cx="7886700" cy="3111266"/>
          </a:xfrm>
        </p:spPr>
      </p:pic>
      <p:sp>
        <p:nvSpPr>
          <p:cNvPr id="8" name="正方形/長方形 7"/>
          <p:cNvSpPr/>
          <p:nvPr/>
        </p:nvSpPr>
        <p:spPr>
          <a:xfrm>
            <a:off x="628650" y="4983480"/>
            <a:ext cx="7886700" cy="1085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コードチャムのみ，ネットワークメトリクスのみよりも</a:t>
            </a:r>
            <a:endParaRPr lang="en-US" altLang="ja-JP" sz="2400" dirty="0" smtClean="0"/>
          </a:p>
          <a:p>
            <a:pPr algn="ctr"/>
            <a:r>
              <a:rPr lang="ja-JP" altLang="en-US" sz="2400" dirty="0" smtClean="0"/>
              <a:t>どちらも合わせたモデルの方が高い精度を出している</a:t>
            </a:r>
            <a:endParaRPr lang="en-US" altLang="ja-JP" sz="2400" dirty="0" smtClean="0"/>
          </a:p>
        </p:txBody>
      </p:sp>
    </p:spTree>
    <p:extLst>
      <p:ext uri="{BB962C8B-B14F-4D97-AF65-F5344CB8AC3E}">
        <p14:creationId xmlns:p14="http://schemas.microsoft.com/office/powerpoint/2010/main" val="1309346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まとめと所感</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まとめ</a:t>
            </a:r>
            <a:endParaRPr kumimoji="1" lang="en-US" altLang="ja-JP" dirty="0" smtClean="0"/>
          </a:p>
          <a:p>
            <a:pPr lvl="1"/>
            <a:r>
              <a:rPr lang="ja-JP" altLang="en-US" dirty="0" smtClean="0"/>
              <a:t>開発者のネットワークを考慮した不具合予測モデルを提案した</a:t>
            </a:r>
            <a:endParaRPr lang="en-US" altLang="ja-JP" dirty="0" smtClean="0"/>
          </a:p>
          <a:p>
            <a:pPr lvl="1"/>
            <a:r>
              <a:rPr lang="ja-JP" altLang="en-US" dirty="0" smtClean="0"/>
              <a:t>不具合発見率は，</a:t>
            </a:r>
            <a:r>
              <a:rPr lang="en-US" altLang="ja-JP" dirty="0" smtClean="0"/>
              <a:t>System Test Model</a:t>
            </a:r>
            <a:r>
              <a:rPr lang="ja-JP" altLang="en-US" dirty="0" smtClean="0"/>
              <a:t>では</a:t>
            </a:r>
            <a:r>
              <a:rPr lang="en-US" altLang="ja-JP" dirty="0" smtClean="0"/>
              <a:t>optimal</a:t>
            </a:r>
            <a:r>
              <a:rPr lang="ja-JP" altLang="en-US" dirty="0" smtClean="0"/>
              <a:t>と同じくらい，</a:t>
            </a:r>
            <a:r>
              <a:rPr lang="en-US" altLang="ja-JP" dirty="0" smtClean="0"/>
              <a:t>Post Release Model</a:t>
            </a:r>
            <a:r>
              <a:rPr lang="ja-JP" altLang="en-US" smtClean="0"/>
              <a:t>は低い</a:t>
            </a:r>
            <a:endParaRPr lang="en-US" altLang="ja-JP" dirty="0" smtClean="0"/>
          </a:p>
          <a:p>
            <a:pPr lvl="1"/>
            <a:r>
              <a:rPr lang="ja-JP" altLang="en-US" dirty="0" smtClean="0"/>
              <a:t>提案モデルでは多くのバグを早い期間で見つけることができる</a:t>
            </a:r>
            <a:endParaRPr lang="en-US" altLang="ja-JP" dirty="0"/>
          </a:p>
          <a:p>
            <a:r>
              <a:rPr kumimoji="1" lang="ja-JP" altLang="en-US" dirty="0" smtClean="0"/>
              <a:t>所感</a:t>
            </a:r>
            <a:endParaRPr kumimoji="1" lang="en-US" altLang="ja-JP" dirty="0" smtClean="0"/>
          </a:p>
          <a:p>
            <a:pPr lvl="1"/>
            <a:r>
              <a:rPr kumimoji="1" lang="ja-JP" altLang="en-US" dirty="0" smtClean="0"/>
              <a:t>コミュニティとバグ</a:t>
            </a:r>
            <a:r>
              <a:rPr lang="ja-JP" altLang="en-US" dirty="0" smtClean="0"/>
              <a:t>を関連付けたのおもしろい</a:t>
            </a:r>
            <a:endParaRPr lang="en-US" altLang="ja-JP" dirty="0" smtClean="0"/>
          </a:p>
          <a:p>
            <a:pPr lvl="1"/>
            <a:r>
              <a:rPr kumimoji="1" lang="ja-JP" altLang="en-US" dirty="0" smtClean="0"/>
              <a:t>バグ関連の論文を読んでこなかったので読みにくかった</a:t>
            </a:r>
            <a:endParaRPr kumimoji="1" lang="ja-JP" altLang="en-US" dirty="0"/>
          </a:p>
        </p:txBody>
      </p:sp>
      <p:sp>
        <p:nvSpPr>
          <p:cNvPr id="4" name="スライド番号プレースホルダー 3"/>
          <p:cNvSpPr>
            <a:spLocks noGrp="1"/>
          </p:cNvSpPr>
          <p:nvPr>
            <p:ph type="sldNum" sz="quarter" idx="12"/>
          </p:nvPr>
        </p:nvSpPr>
        <p:spPr/>
        <p:txBody>
          <a:bodyPr/>
          <a:lstStyle/>
          <a:p>
            <a:fld id="{A5E48B8C-BA98-C149-9577-35C794C14F59}" type="slidenum">
              <a:rPr kumimoji="1" lang="ja-JP" altLang="en-US" smtClean="0"/>
              <a:t>17</a:t>
            </a:fld>
            <a:endParaRPr kumimoji="1" lang="ja-JP" altLang="en-US"/>
          </a:p>
        </p:txBody>
      </p:sp>
    </p:spTree>
    <p:extLst>
      <p:ext uri="{BB962C8B-B14F-4D97-AF65-F5344CB8AC3E}">
        <p14:creationId xmlns:p14="http://schemas.microsoft.com/office/powerpoint/2010/main" val="2007379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ホワイ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2038</TotalTime>
  <Words>684</Words>
  <Application>Microsoft Macintosh PowerPoint</Application>
  <PresentationFormat>画面に合わせる (4:3)</PresentationFormat>
  <Paragraphs>110</Paragraphs>
  <Slides>17</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vt:i4>
      </vt:variant>
    </vt:vector>
  </HeadingPairs>
  <TitlesOfParts>
    <vt:vector size="24" baseType="lpstr">
      <vt:lpstr>Calibri</vt:lpstr>
      <vt:lpstr>Calibri Light</vt:lpstr>
      <vt:lpstr>Cambria Math</vt:lpstr>
      <vt:lpstr>ＭＳ Ｐゴシック</vt:lpstr>
      <vt:lpstr>Yu Gothic</vt:lpstr>
      <vt:lpstr>Arial</vt:lpstr>
      <vt:lpstr>ホワイト</vt:lpstr>
      <vt:lpstr> Predicting Failures with Developer Networks and Social Network Analysis</vt:lpstr>
      <vt:lpstr>背景</vt:lpstr>
      <vt:lpstr>先行研究</vt:lpstr>
      <vt:lpstr>目的とアプローチ</vt:lpstr>
      <vt:lpstr>SNA</vt:lpstr>
      <vt:lpstr>ケーススタディ</vt:lpstr>
      <vt:lpstr>提案モデルのメトリクス</vt:lpstr>
      <vt:lpstr>提案モデル① System Testing Model</vt:lpstr>
      <vt:lpstr>評価実験</vt:lpstr>
      <vt:lpstr>提案モデル② Post-Release Model</vt:lpstr>
      <vt:lpstr>評価実験</vt:lpstr>
      <vt:lpstr>Next-Release時における System Testing Modelの評価実験</vt:lpstr>
      <vt:lpstr>Next-Release時における System Testing Modelの評価実験</vt:lpstr>
      <vt:lpstr>Next-Release時における System Testing Modelの評価実験</vt:lpstr>
      <vt:lpstr>Next-Release時における System Testing Modelの評価実験</vt:lpstr>
      <vt:lpstr>追加分析</vt:lpstr>
      <vt:lpstr>まとめと所感</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Predicting Failures with Developer Networks and Social Network Analysis</dc:title>
  <dc:creator>Microsoft Office ユーザー</dc:creator>
  <cp:lastModifiedBy>Microsoft Office ユーザー</cp:lastModifiedBy>
  <cp:revision>59</cp:revision>
  <cp:lastPrinted>2016-10-12T00:35:23Z</cp:lastPrinted>
  <dcterms:created xsi:type="dcterms:W3CDTF">2016-10-03T07:14:13Z</dcterms:created>
  <dcterms:modified xsi:type="dcterms:W3CDTF">2016-10-18T01:08:10Z</dcterms:modified>
</cp:coreProperties>
</file>