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61" r:id="rId7"/>
    <p:sldId id="263" r:id="rId8"/>
    <p:sldId id="264" r:id="rId9"/>
    <p:sldId id="265" r:id="rId10"/>
    <p:sldId id="260" r:id="rId1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16"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0FF7C720-41B7-45E8-A36A-95E3DC6BCD1F}" type="datetimeFigureOut">
              <a:rPr kumimoji="1" lang="ja-JP" altLang="en-US" smtClean="0"/>
              <a:t>2015/10/19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5A9C8A6-0E4C-46FB-9A22-9B8007F76DC5}" type="slidenum">
              <a:rPr kumimoji="1" lang="ja-JP" altLang="en-US" smtClean="0"/>
              <a:t>‹#›</a:t>
            </a:fld>
            <a:endParaRPr kumimoji="1" lang="ja-JP" altLang="en-US"/>
          </a:p>
        </p:txBody>
      </p:sp>
    </p:spTree>
    <p:extLst>
      <p:ext uri="{BB962C8B-B14F-4D97-AF65-F5344CB8AC3E}">
        <p14:creationId xmlns:p14="http://schemas.microsoft.com/office/powerpoint/2010/main" val="1162079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FF7C720-41B7-45E8-A36A-95E3DC6BCD1F}" type="datetimeFigureOut">
              <a:rPr kumimoji="1" lang="ja-JP" altLang="en-US" smtClean="0"/>
              <a:t>2015/10/19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5A9C8A6-0E4C-46FB-9A22-9B8007F76DC5}" type="slidenum">
              <a:rPr kumimoji="1" lang="ja-JP" altLang="en-US" smtClean="0"/>
              <a:t>‹#›</a:t>
            </a:fld>
            <a:endParaRPr kumimoji="1" lang="ja-JP" altLang="en-US"/>
          </a:p>
        </p:txBody>
      </p:sp>
    </p:spTree>
    <p:extLst>
      <p:ext uri="{BB962C8B-B14F-4D97-AF65-F5344CB8AC3E}">
        <p14:creationId xmlns:p14="http://schemas.microsoft.com/office/powerpoint/2010/main" val="684742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0FF7C720-41B7-45E8-A36A-95E3DC6BCD1F}" type="datetimeFigureOut">
              <a:rPr kumimoji="1" lang="ja-JP" altLang="en-US" smtClean="0"/>
              <a:t>2015/10/19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5A9C8A6-0E4C-46FB-9A22-9B8007F76DC5}" type="slidenum">
              <a:rPr kumimoji="1" lang="ja-JP" altLang="en-US" smtClean="0"/>
              <a:t>‹#›</a:t>
            </a:fld>
            <a:endParaRPr kumimoji="1" lang="ja-JP" altLang="en-US"/>
          </a:p>
        </p:txBody>
      </p:sp>
    </p:spTree>
    <p:extLst>
      <p:ext uri="{BB962C8B-B14F-4D97-AF65-F5344CB8AC3E}">
        <p14:creationId xmlns:p14="http://schemas.microsoft.com/office/powerpoint/2010/main" val="3016058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0FF7C720-41B7-45E8-A36A-95E3DC6BCD1F}" type="datetimeFigureOut">
              <a:rPr kumimoji="1" lang="ja-JP" altLang="en-US" smtClean="0"/>
              <a:t>2015/10/19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5A9C8A6-0E4C-46FB-9A22-9B8007F76DC5}" type="slidenum">
              <a:rPr kumimoji="1" lang="ja-JP" altLang="en-US" smtClean="0"/>
              <a:t>‹#›</a:t>
            </a:fld>
            <a:endParaRPr kumimoji="1" lang="ja-JP" altLang="en-US"/>
          </a:p>
        </p:txBody>
      </p:sp>
    </p:spTree>
    <p:extLst>
      <p:ext uri="{BB962C8B-B14F-4D97-AF65-F5344CB8AC3E}">
        <p14:creationId xmlns:p14="http://schemas.microsoft.com/office/powerpoint/2010/main" val="1781694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0FF7C720-41B7-45E8-A36A-95E3DC6BCD1F}" type="datetimeFigureOut">
              <a:rPr kumimoji="1" lang="ja-JP" altLang="en-US" smtClean="0"/>
              <a:t>2015/10/19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5A9C8A6-0E4C-46FB-9A22-9B8007F76DC5}" type="slidenum">
              <a:rPr kumimoji="1" lang="ja-JP" altLang="en-US" smtClean="0"/>
              <a:t>‹#›</a:t>
            </a:fld>
            <a:endParaRPr kumimoji="1" lang="ja-JP" altLang="en-US"/>
          </a:p>
        </p:txBody>
      </p:sp>
    </p:spTree>
    <p:extLst>
      <p:ext uri="{BB962C8B-B14F-4D97-AF65-F5344CB8AC3E}">
        <p14:creationId xmlns:p14="http://schemas.microsoft.com/office/powerpoint/2010/main" val="314333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0FF7C720-41B7-45E8-A36A-95E3DC6BCD1F}" type="datetimeFigureOut">
              <a:rPr kumimoji="1" lang="ja-JP" altLang="en-US" smtClean="0"/>
              <a:t>2015/10/19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5A9C8A6-0E4C-46FB-9A22-9B8007F76DC5}" type="slidenum">
              <a:rPr kumimoji="1" lang="ja-JP" altLang="en-US" smtClean="0"/>
              <a:t>‹#›</a:t>
            </a:fld>
            <a:endParaRPr kumimoji="1" lang="ja-JP" altLang="en-US"/>
          </a:p>
        </p:txBody>
      </p:sp>
    </p:spTree>
    <p:extLst>
      <p:ext uri="{BB962C8B-B14F-4D97-AF65-F5344CB8AC3E}">
        <p14:creationId xmlns:p14="http://schemas.microsoft.com/office/powerpoint/2010/main" val="4281117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FF7C720-41B7-45E8-A36A-95E3DC6BCD1F}" type="datetimeFigureOut">
              <a:rPr kumimoji="1" lang="ja-JP" altLang="en-US" smtClean="0"/>
              <a:t>2015/10/19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5A9C8A6-0E4C-46FB-9A22-9B8007F76DC5}" type="slidenum">
              <a:rPr kumimoji="1" lang="ja-JP" altLang="en-US" smtClean="0"/>
              <a:t>‹#›</a:t>
            </a:fld>
            <a:endParaRPr kumimoji="1" lang="ja-JP" altLang="en-US"/>
          </a:p>
        </p:txBody>
      </p:sp>
    </p:spTree>
    <p:extLst>
      <p:ext uri="{BB962C8B-B14F-4D97-AF65-F5344CB8AC3E}">
        <p14:creationId xmlns:p14="http://schemas.microsoft.com/office/powerpoint/2010/main" val="2626013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FF7C720-41B7-45E8-A36A-95E3DC6BCD1F}" type="datetimeFigureOut">
              <a:rPr kumimoji="1" lang="ja-JP" altLang="en-US" smtClean="0"/>
              <a:t>2015/10/19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5A9C8A6-0E4C-46FB-9A22-9B8007F76DC5}" type="slidenum">
              <a:rPr kumimoji="1" lang="ja-JP" altLang="en-US" smtClean="0"/>
              <a:t>‹#›</a:t>
            </a:fld>
            <a:endParaRPr kumimoji="1" lang="ja-JP" altLang="en-US"/>
          </a:p>
        </p:txBody>
      </p:sp>
    </p:spTree>
    <p:extLst>
      <p:ext uri="{BB962C8B-B14F-4D97-AF65-F5344CB8AC3E}">
        <p14:creationId xmlns:p14="http://schemas.microsoft.com/office/powerpoint/2010/main" val="291219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FF7C720-41B7-45E8-A36A-95E3DC6BCD1F}" type="datetimeFigureOut">
              <a:rPr kumimoji="1" lang="ja-JP" altLang="en-US" smtClean="0"/>
              <a:t>2015/10/19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5A9C8A6-0E4C-46FB-9A22-9B8007F76DC5}" type="slidenum">
              <a:rPr kumimoji="1" lang="ja-JP" altLang="en-US" smtClean="0"/>
              <a:t>‹#›</a:t>
            </a:fld>
            <a:endParaRPr kumimoji="1" lang="ja-JP" altLang="en-US"/>
          </a:p>
        </p:txBody>
      </p:sp>
    </p:spTree>
    <p:extLst>
      <p:ext uri="{BB962C8B-B14F-4D97-AF65-F5344CB8AC3E}">
        <p14:creationId xmlns:p14="http://schemas.microsoft.com/office/powerpoint/2010/main" val="3393536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FF7C720-41B7-45E8-A36A-95E3DC6BCD1F}" type="datetimeFigureOut">
              <a:rPr kumimoji="1" lang="ja-JP" altLang="en-US" smtClean="0"/>
              <a:t>2015/10/19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5A9C8A6-0E4C-46FB-9A22-9B8007F76DC5}" type="slidenum">
              <a:rPr kumimoji="1" lang="ja-JP" altLang="en-US" smtClean="0"/>
              <a:t>‹#›</a:t>
            </a:fld>
            <a:endParaRPr kumimoji="1" lang="ja-JP" altLang="en-US"/>
          </a:p>
        </p:txBody>
      </p:sp>
    </p:spTree>
    <p:extLst>
      <p:ext uri="{BB962C8B-B14F-4D97-AF65-F5344CB8AC3E}">
        <p14:creationId xmlns:p14="http://schemas.microsoft.com/office/powerpoint/2010/main" val="2157209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FF7C720-41B7-45E8-A36A-95E3DC6BCD1F}" type="datetimeFigureOut">
              <a:rPr kumimoji="1" lang="ja-JP" altLang="en-US" smtClean="0"/>
              <a:t>2015/10/19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5A9C8A6-0E4C-46FB-9A22-9B8007F76DC5}" type="slidenum">
              <a:rPr kumimoji="1" lang="ja-JP" altLang="en-US" smtClean="0"/>
              <a:t>‹#›</a:t>
            </a:fld>
            <a:endParaRPr kumimoji="1" lang="ja-JP" altLang="en-US"/>
          </a:p>
        </p:txBody>
      </p:sp>
    </p:spTree>
    <p:extLst>
      <p:ext uri="{BB962C8B-B14F-4D97-AF65-F5344CB8AC3E}">
        <p14:creationId xmlns:p14="http://schemas.microsoft.com/office/powerpoint/2010/main" val="103894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F7C720-41B7-45E8-A36A-95E3DC6BCD1F}" type="datetimeFigureOut">
              <a:rPr kumimoji="1" lang="ja-JP" altLang="en-US" smtClean="0"/>
              <a:t>2015/10/19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A9C8A6-0E4C-46FB-9A22-9B8007F76DC5}" type="slidenum">
              <a:rPr kumimoji="1" lang="ja-JP" altLang="en-US" smtClean="0"/>
              <a:t>‹#›</a:t>
            </a:fld>
            <a:endParaRPr kumimoji="1" lang="ja-JP" altLang="en-US"/>
          </a:p>
        </p:txBody>
      </p:sp>
    </p:spTree>
    <p:extLst>
      <p:ext uri="{BB962C8B-B14F-4D97-AF65-F5344CB8AC3E}">
        <p14:creationId xmlns:p14="http://schemas.microsoft.com/office/powerpoint/2010/main" val="2202924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1385745" y="3886200"/>
            <a:ext cx="6400800" cy="1752600"/>
          </a:xfrm>
        </p:spPr>
        <p:txBody>
          <a:bodyPr/>
          <a:lstStyle/>
          <a:p>
            <a:r>
              <a:rPr kumimoji="1" lang="en-US" altLang="ja-JP" dirty="0" smtClean="0"/>
              <a:t>ICSME’15 pp91--100</a:t>
            </a:r>
            <a:endParaRPr kumimoji="1" lang="ja-JP" altLang="en-US" dirty="0"/>
          </a:p>
        </p:txBody>
      </p:sp>
      <p:pic>
        <p:nvPicPr>
          <p:cNvPr id="1026" name="Picture 2" descr="C:\Users\yusuke\Documents\輪講（研究）\Bug-Proneness_Code Clones\titl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290" y="1412776"/>
            <a:ext cx="9115710" cy="2232248"/>
          </a:xfrm>
          <a:prstGeom prst="rect">
            <a:avLst/>
          </a:prstGeom>
          <a:noFill/>
          <a:extLst>
            <a:ext uri="{909E8E84-426E-40DD-AFC4-6F175D3DCCD1}">
              <a14:hiddenFill xmlns:a14="http://schemas.microsoft.com/office/drawing/2010/main">
                <a:solidFill>
                  <a:srgbClr val="FFFFFF"/>
                </a:solidFill>
              </a14:hiddenFill>
            </a:ext>
          </a:extLst>
        </p:spPr>
      </p:pic>
      <p:sp>
        <p:nvSpPr>
          <p:cNvPr id="4" name="正方形/長方形 3"/>
          <p:cNvSpPr/>
          <p:nvPr/>
        </p:nvSpPr>
        <p:spPr>
          <a:xfrm>
            <a:off x="481689" y="5013176"/>
            <a:ext cx="8208912" cy="15841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solidFill>
                  <a:schemeClr val="tx1"/>
                </a:solidFill>
              </a:rPr>
              <a:t>概要</a:t>
            </a:r>
            <a:endParaRPr lang="en-US" altLang="ja-JP" sz="2800" dirty="0" smtClean="0">
              <a:solidFill>
                <a:schemeClr val="tx1"/>
              </a:solidFill>
            </a:endParaRPr>
          </a:p>
          <a:p>
            <a:pPr algn="ctr"/>
            <a:r>
              <a:rPr lang="ja-JP" altLang="en-US" sz="2800" dirty="0" smtClean="0">
                <a:solidFill>
                  <a:schemeClr val="tx1"/>
                </a:solidFill>
              </a:rPr>
              <a:t>コードクローンと</a:t>
            </a:r>
            <a:r>
              <a:rPr lang="en-US" altLang="ja-JP" sz="2800" dirty="0" smtClean="0">
                <a:solidFill>
                  <a:schemeClr val="tx1"/>
                </a:solidFill>
              </a:rPr>
              <a:t>Bug-Proneness</a:t>
            </a:r>
            <a:r>
              <a:rPr lang="ja-JP" altLang="en-US" sz="2800" dirty="0" smtClean="0">
                <a:solidFill>
                  <a:schemeClr val="tx1"/>
                </a:solidFill>
              </a:rPr>
              <a:t>の関係を調査し，</a:t>
            </a:r>
            <a:endParaRPr lang="en-US" altLang="ja-JP" sz="2800" dirty="0" smtClean="0">
              <a:solidFill>
                <a:schemeClr val="tx1"/>
              </a:solidFill>
            </a:endParaRPr>
          </a:p>
          <a:p>
            <a:pPr algn="ctr"/>
            <a:r>
              <a:rPr kumimoji="1" lang="en-US" altLang="ja-JP" sz="2800" dirty="0" smtClean="0">
                <a:solidFill>
                  <a:schemeClr val="tx1"/>
                </a:solidFill>
              </a:rPr>
              <a:t>3</a:t>
            </a:r>
            <a:r>
              <a:rPr lang="ja-JP" altLang="en-US" sz="2800" dirty="0">
                <a:solidFill>
                  <a:schemeClr val="tx1"/>
                </a:solidFill>
              </a:rPr>
              <a:t>タイプの</a:t>
            </a:r>
            <a:r>
              <a:rPr kumimoji="1" lang="ja-JP" altLang="en-US" sz="2800" dirty="0" smtClean="0">
                <a:solidFill>
                  <a:schemeClr val="tx1"/>
                </a:solidFill>
              </a:rPr>
              <a:t>コードクローンで比較を行った</a:t>
            </a:r>
            <a:endParaRPr kumimoji="1" lang="ja-JP" altLang="en-US" sz="2800" dirty="0">
              <a:solidFill>
                <a:schemeClr val="tx1"/>
              </a:solidFill>
            </a:endParaRPr>
          </a:p>
        </p:txBody>
      </p:sp>
    </p:spTree>
    <p:extLst>
      <p:ext uri="{BB962C8B-B14F-4D97-AF65-F5344CB8AC3E}">
        <p14:creationId xmlns:p14="http://schemas.microsoft.com/office/powerpoint/2010/main" val="35184922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背景</a:t>
            </a:r>
            <a:endParaRPr kumimoji="1" lang="ja-JP" altLang="en-US" dirty="0"/>
          </a:p>
        </p:txBody>
      </p:sp>
      <p:sp>
        <p:nvSpPr>
          <p:cNvPr id="3" name="コンテンツ プレースホルダー 2"/>
          <p:cNvSpPr>
            <a:spLocks noGrp="1"/>
          </p:cNvSpPr>
          <p:nvPr>
            <p:ph idx="1"/>
          </p:nvPr>
        </p:nvSpPr>
        <p:spPr>
          <a:xfrm>
            <a:off x="457200" y="1600201"/>
            <a:ext cx="8229600" cy="2692896"/>
          </a:xfrm>
        </p:spPr>
        <p:txBody>
          <a:bodyPr/>
          <a:lstStyle/>
          <a:p>
            <a:r>
              <a:rPr kumimoji="1" lang="ja-JP" altLang="en-US" dirty="0" smtClean="0"/>
              <a:t>コードクローン</a:t>
            </a:r>
            <a:endParaRPr kumimoji="1" lang="en-US" altLang="ja-JP" dirty="0" smtClean="0"/>
          </a:p>
          <a:p>
            <a:pPr lvl="1"/>
            <a:r>
              <a:rPr lang="ja-JP" altLang="en-US" dirty="0" smtClean="0"/>
              <a:t>メンテナンスを行う上で重要な要素</a:t>
            </a:r>
            <a:endParaRPr lang="en-US" altLang="ja-JP" dirty="0" smtClean="0"/>
          </a:p>
          <a:p>
            <a:pPr lvl="1"/>
            <a:r>
              <a:rPr kumimoji="1" lang="ja-JP" altLang="en-US" dirty="0" smtClean="0"/>
              <a:t>良い影響と悪い影響の研究が行われてきた</a:t>
            </a:r>
            <a:endParaRPr kumimoji="1" lang="en-US" altLang="ja-JP" dirty="0" smtClean="0"/>
          </a:p>
          <a:p>
            <a:pPr lvl="1"/>
            <a:r>
              <a:rPr kumimoji="1" lang="ja-JP" altLang="en-US" dirty="0" smtClean="0"/>
              <a:t>バグを引き起こすものの研究もある</a:t>
            </a:r>
            <a:endParaRPr kumimoji="1" lang="en-US" altLang="ja-JP" dirty="0" smtClean="0"/>
          </a:p>
          <a:p>
            <a:pPr marL="457200" lvl="1" indent="0">
              <a:buNone/>
            </a:pPr>
            <a:endParaRPr kumimoji="1" lang="ja-JP" altLang="en-US" dirty="0"/>
          </a:p>
        </p:txBody>
      </p:sp>
      <p:sp>
        <p:nvSpPr>
          <p:cNvPr id="4" name="正方形/長方形 3"/>
          <p:cNvSpPr/>
          <p:nvPr/>
        </p:nvSpPr>
        <p:spPr>
          <a:xfrm>
            <a:off x="483993" y="4293096"/>
            <a:ext cx="8208912" cy="15841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solidFill>
                  <a:schemeClr val="tx1"/>
                </a:solidFill>
              </a:rPr>
              <a:t>コードクローン</a:t>
            </a:r>
            <a:r>
              <a:rPr lang="ja-JP" altLang="en-US" sz="2800" dirty="0">
                <a:solidFill>
                  <a:schemeClr val="tx1"/>
                </a:solidFill>
              </a:rPr>
              <a:t>の</a:t>
            </a:r>
            <a:r>
              <a:rPr lang="ja-JP" altLang="en-US" sz="2800" dirty="0" smtClean="0">
                <a:solidFill>
                  <a:schemeClr val="tx1"/>
                </a:solidFill>
              </a:rPr>
              <a:t>タイプ</a:t>
            </a:r>
            <a:r>
              <a:rPr lang="ja-JP" altLang="en-US" sz="2800" dirty="0">
                <a:solidFill>
                  <a:schemeClr val="tx1"/>
                </a:solidFill>
              </a:rPr>
              <a:t>別</a:t>
            </a:r>
            <a:r>
              <a:rPr lang="ja-JP" altLang="en-US" sz="2800" dirty="0" smtClean="0">
                <a:solidFill>
                  <a:schemeClr val="tx1"/>
                </a:solidFill>
              </a:rPr>
              <a:t>の</a:t>
            </a:r>
            <a:endParaRPr lang="en-US" altLang="ja-JP" sz="2800" dirty="0" smtClean="0">
              <a:solidFill>
                <a:schemeClr val="tx1"/>
              </a:solidFill>
            </a:endParaRPr>
          </a:p>
          <a:p>
            <a:pPr algn="ctr"/>
            <a:r>
              <a:rPr kumimoji="1" lang="ja-JP" altLang="en-US" sz="2800" dirty="0">
                <a:solidFill>
                  <a:schemeClr val="tx1"/>
                </a:solidFill>
              </a:rPr>
              <a:t>バグ</a:t>
            </a:r>
            <a:r>
              <a:rPr kumimoji="1" lang="ja-JP" altLang="en-US" sz="2800" dirty="0" smtClean="0">
                <a:solidFill>
                  <a:schemeClr val="tx1"/>
                </a:solidFill>
              </a:rPr>
              <a:t>の関係はまだ研究がなされていない</a:t>
            </a:r>
            <a:endParaRPr kumimoji="1" lang="ja-JP" altLang="en-US" sz="2800" dirty="0">
              <a:solidFill>
                <a:schemeClr val="tx1"/>
              </a:solidFill>
            </a:endParaRPr>
          </a:p>
        </p:txBody>
      </p:sp>
    </p:spTree>
    <p:extLst>
      <p:ext uri="{BB962C8B-B14F-4D97-AF65-F5344CB8AC3E}">
        <p14:creationId xmlns:p14="http://schemas.microsoft.com/office/powerpoint/2010/main" val="95465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３つのクローンタイプ</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Type1</a:t>
            </a:r>
          </a:p>
          <a:p>
            <a:pPr lvl="1"/>
            <a:r>
              <a:rPr lang="ja-JP" altLang="en-US" dirty="0"/>
              <a:t>完全</a:t>
            </a:r>
            <a:r>
              <a:rPr lang="ja-JP" altLang="en-US" dirty="0" smtClean="0"/>
              <a:t>に一致しているもの</a:t>
            </a:r>
            <a:endParaRPr kumimoji="1" lang="en-US" altLang="ja-JP" dirty="0" smtClean="0"/>
          </a:p>
          <a:p>
            <a:r>
              <a:rPr lang="en-US" altLang="ja-JP" dirty="0" smtClean="0"/>
              <a:t>Type2</a:t>
            </a:r>
          </a:p>
          <a:p>
            <a:pPr lvl="1"/>
            <a:r>
              <a:rPr lang="ja-JP" altLang="en-US" dirty="0"/>
              <a:t>構造</a:t>
            </a:r>
            <a:r>
              <a:rPr lang="ja-JP" altLang="en-US" dirty="0" smtClean="0"/>
              <a:t>は一緒で，変数名などが変わったもの</a:t>
            </a:r>
            <a:endParaRPr lang="en-US" altLang="ja-JP" dirty="0" smtClean="0"/>
          </a:p>
          <a:p>
            <a:r>
              <a:rPr kumimoji="1" lang="en-US" altLang="ja-JP" dirty="0" smtClean="0"/>
              <a:t>Type3</a:t>
            </a:r>
          </a:p>
          <a:p>
            <a:pPr lvl="1"/>
            <a:r>
              <a:rPr kumimoji="1" lang="en-US" altLang="ja-JP" dirty="0" smtClean="0"/>
              <a:t>Type1</a:t>
            </a:r>
            <a:r>
              <a:rPr kumimoji="1" lang="ja-JP" altLang="en-US" dirty="0" smtClean="0"/>
              <a:t>や</a:t>
            </a:r>
            <a:r>
              <a:rPr kumimoji="1" lang="en-US" altLang="ja-JP" dirty="0" smtClean="0"/>
              <a:t>Type2</a:t>
            </a:r>
            <a:r>
              <a:rPr kumimoji="1" lang="ja-JP" altLang="en-US" dirty="0" smtClean="0"/>
              <a:t>にさらなる変更（新しい行追加や削除など）を加えたもの</a:t>
            </a:r>
            <a:endParaRPr kumimoji="1" lang="ja-JP" altLang="en-US" dirty="0"/>
          </a:p>
        </p:txBody>
      </p:sp>
    </p:spTree>
    <p:extLst>
      <p:ext uri="{BB962C8B-B14F-4D97-AF65-F5344CB8AC3E}">
        <p14:creationId xmlns:p14="http://schemas.microsoft.com/office/powerpoint/2010/main" val="3706955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リサーチクエスチョン</a:t>
            </a:r>
            <a:endParaRPr kumimoji="1" lang="ja-JP" altLang="en-US" dirty="0"/>
          </a:p>
        </p:txBody>
      </p:sp>
      <p:sp>
        <p:nvSpPr>
          <p:cNvPr id="3" name="コンテンツ プレースホルダー 2"/>
          <p:cNvSpPr>
            <a:spLocks noGrp="1"/>
          </p:cNvSpPr>
          <p:nvPr>
            <p:ph idx="1"/>
          </p:nvPr>
        </p:nvSpPr>
        <p:spPr>
          <a:xfrm>
            <a:off x="457200" y="1600200"/>
            <a:ext cx="8229600" cy="4853136"/>
          </a:xfrm>
        </p:spPr>
        <p:txBody>
          <a:bodyPr>
            <a:normAutofit/>
          </a:bodyPr>
          <a:lstStyle/>
          <a:p>
            <a:r>
              <a:rPr kumimoji="1" lang="en-US" altLang="ja-JP" dirty="0" smtClean="0"/>
              <a:t>RQ1</a:t>
            </a:r>
          </a:p>
          <a:p>
            <a:pPr lvl="1"/>
            <a:r>
              <a:rPr lang="ja-JP" altLang="en-US" dirty="0" smtClean="0"/>
              <a:t>どのタイプのクローンが不具合修正が行われる可能性が高いか</a:t>
            </a:r>
            <a:endParaRPr lang="en-US" altLang="ja-JP" dirty="0" smtClean="0"/>
          </a:p>
          <a:p>
            <a:r>
              <a:rPr lang="en-US" altLang="ja-JP" dirty="0" smtClean="0"/>
              <a:t>RQ2</a:t>
            </a:r>
          </a:p>
          <a:p>
            <a:pPr lvl="1"/>
            <a:r>
              <a:rPr lang="ja-JP" altLang="en-US" dirty="0" smtClean="0"/>
              <a:t>不具合修正の際に同じクローンセットに同様の変更を加えるべきか</a:t>
            </a:r>
            <a:endParaRPr lang="en-US" altLang="ja-JP" dirty="0" smtClean="0"/>
          </a:p>
          <a:p>
            <a:r>
              <a:rPr lang="en-US" altLang="ja-JP" dirty="0" smtClean="0"/>
              <a:t>RQ3</a:t>
            </a:r>
          </a:p>
          <a:p>
            <a:pPr lvl="1"/>
            <a:r>
              <a:rPr lang="ja-JP" altLang="en-US" dirty="0" smtClean="0"/>
              <a:t>不具合修正をしたクローンのうち</a:t>
            </a:r>
            <a:r>
              <a:rPr lang="en-US" altLang="ja-JP" dirty="0" smtClean="0"/>
              <a:t>SPCP</a:t>
            </a:r>
            <a:r>
              <a:rPr lang="ja-JP" altLang="en-US" dirty="0" smtClean="0"/>
              <a:t>クローンである割合は？</a:t>
            </a:r>
            <a:endParaRPr lang="en-US" altLang="ja-JP" dirty="0"/>
          </a:p>
          <a:p>
            <a:endParaRPr kumimoji="1" lang="ja-JP" altLang="en-US" dirty="0"/>
          </a:p>
        </p:txBody>
      </p:sp>
    </p:spTree>
    <p:extLst>
      <p:ext uri="{BB962C8B-B14F-4D97-AF65-F5344CB8AC3E}">
        <p14:creationId xmlns:p14="http://schemas.microsoft.com/office/powerpoint/2010/main" val="1019372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274638"/>
            <a:ext cx="8640960" cy="1143000"/>
          </a:xfrm>
        </p:spPr>
        <p:txBody>
          <a:bodyPr>
            <a:normAutofit fontScale="90000"/>
          </a:bodyPr>
          <a:lstStyle/>
          <a:p>
            <a:r>
              <a:rPr kumimoji="1" lang="en-US" altLang="ja-JP" dirty="0" smtClean="0"/>
              <a:t>Similarity Preserving Change Pattern</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err="1" smtClean="0"/>
              <a:t>Similarty</a:t>
            </a:r>
            <a:r>
              <a:rPr kumimoji="1" lang="en-US" altLang="ja-JP" dirty="0" smtClean="0"/>
              <a:t> Preserving Change</a:t>
            </a:r>
          </a:p>
          <a:p>
            <a:pPr lvl="1"/>
            <a:r>
              <a:rPr lang="ja-JP" altLang="en-US" dirty="0" smtClean="0"/>
              <a:t>クローンセットのどちらかあるいは両方に変更を加えられたコミットの後，次のリビジョンでもう一度クローンにするための変更</a:t>
            </a:r>
            <a:endParaRPr kumimoji="1" lang="en-US" altLang="ja-JP" dirty="0" smtClean="0"/>
          </a:p>
          <a:p>
            <a:r>
              <a:rPr lang="en-US" altLang="ja-JP" dirty="0" smtClean="0"/>
              <a:t>Re-synchronizing Change</a:t>
            </a:r>
          </a:p>
          <a:p>
            <a:pPr lvl="1"/>
            <a:r>
              <a:rPr kumimoji="1" lang="ja-JP" altLang="en-US" dirty="0" smtClean="0"/>
              <a:t>クローンセット</a:t>
            </a:r>
            <a:r>
              <a:rPr kumimoji="1" lang="ja-JP" altLang="en-US" dirty="0"/>
              <a:t>のどちら</a:t>
            </a:r>
            <a:r>
              <a:rPr kumimoji="1" lang="ja-JP" altLang="en-US" dirty="0" smtClean="0"/>
              <a:t>か変更を加えられた後，同じ変更がもう一方に加えられる</a:t>
            </a:r>
            <a:endParaRPr kumimoji="1" lang="ja-JP" altLang="en-US" dirty="0"/>
          </a:p>
        </p:txBody>
      </p:sp>
    </p:spTree>
    <p:extLst>
      <p:ext uri="{BB962C8B-B14F-4D97-AF65-F5344CB8AC3E}">
        <p14:creationId xmlns:p14="http://schemas.microsoft.com/office/powerpoint/2010/main" val="3167116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アプローチ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７つのプロジェクトで調査</a:t>
            </a:r>
            <a:endParaRPr kumimoji="1" lang="en-US" altLang="ja-JP" dirty="0" smtClean="0"/>
          </a:p>
          <a:p>
            <a:r>
              <a:rPr lang="en-US" altLang="ja-JP" dirty="0" smtClean="0"/>
              <a:t>NiCad</a:t>
            </a:r>
            <a:r>
              <a:rPr lang="ja-JP" altLang="en-US" dirty="0" smtClean="0"/>
              <a:t>を使い</a:t>
            </a:r>
            <a:r>
              <a:rPr lang="en-US" altLang="ja-JP" dirty="0" smtClean="0"/>
              <a:t>3</a:t>
            </a:r>
            <a:r>
              <a:rPr lang="ja-JP" altLang="en-US" dirty="0" smtClean="0"/>
              <a:t>タイプのクローンを検出</a:t>
            </a:r>
            <a:endParaRPr lang="en-US" altLang="ja-JP" dirty="0" smtClean="0"/>
          </a:p>
          <a:p>
            <a:r>
              <a:rPr kumimoji="1" lang="en-US" altLang="ja-JP" dirty="0" smtClean="0"/>
              <a:t>SCPC-Miner</a:t>
            </a:r>
            <a:r>
              <a:rPr kumimoji="1" lang="ja-JP" altLang="en-US" dirty="0" smtClean="0"/>
              <a:t>と呼ばれるツールを用いて</a:t>
            </a:r>
            <a:r>
              <a:rPr kumimoji="1" lang="en-US" altLang="ja-JP" dirty="0" smtClean="0"/>
              <a:t>SPCP</a:t>
            </a:r>
            <a:r>
              <a:rPr kumimoji="1" lang="ja-JP" altLang="en-US" dirty="0" smtClean="0"/>
              <a:t>クローンを検出</a:t>
            </a:r>
            <a:endParaRPr kumimoji="1" lang="en-US" altLang="ja-JP" dirty="0" smtClean="0"/>
          </a:p>
          <a:p>
            <a:endParaRPr kumimoji="1" lang="ja-JP" altLang="en-US" dirty="0"/>
          </a:p>
        </p:txBody>
      </p:sp>
    </p:spTree>
    <p:extLst>
      <p:ext uri="{BB962C8B-B14F-4D97-AF65-F5344CB8AC3E}">
        <p14:creationId xmlns:p14="http://schemas.microsoft.com/office/powerpoint/2010/main" val="2732351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a:t>
            </a:r>
            <a:r>
              <a:rPr lang="en-US" altLang="ja-JP" dirty="0"/>
              <a:t>1</a:t>
            </a:r>
            <a:r>
              <a:rPr kumimoji="1" lang="ja-JP" altLang="en-US" dirty="0" smtClean="0"/>
              <a:t>結果</a:t>
            </a:r>
            <a:endParaRPr kumimoji="1" lang="ja-JP" altLang="en-US" dirty="0"/>
          </a:p>
        </p:txBody>
      </p:sp>
      <p:sp>
        <p:nvSpPr>
          <p:cNvPr id="3" name="コンテンツ プレースホルダー 2"/>
          <p:cNvSpPr>
            <a:spLocks noGrp="1"/>
          </p:cNvSpPr>
          <p:nvPr>
            <p:ph idx="1"/>
          </p:nvPr>
        </p:nvSpPr>
        <p:spPr>
          <a:xfrm>
            <a:off x="457200" y="1600200"/>
            <a:ext cx="3610744" cy="4525963"/>
          </a:xfrm>
        </p:spPr>
        <p:txBody>
          <a:bodyPr/>
          <a:lstStyle/>
          <a:p>
            <a:r>
              <a:rPr kumimoji="1" lang="en-US" altLang="ja-JP" dirty="0" smtClean="0"/>
              <a:t>Type1</a:t>
            </a:r>
            <a:r>
              <a:rPr kumimoji="1" lang="ja-JP" altLang="en-US" dirty="0" smtClean="0"/>
              <a:t>のクローンが最も少なく，</a:t>
            </a:r>
            <a:r>
              <a:rPr kumimoji="1" lang="en-US" altLang="ja-JP" dirty="0" smtClean="0"/>
              <a:t>Type3</a:t>
            </a:r>
            <a:r>
              <a:rPr kumimoji="1" lang="ja-JP" altLang="en-US" dirty="0" smtClean="0"/>
              <a:t>のクローンが最も多い．</a:t>
            </a:r>
            <a:endParaRPr kumimoji="1" lang="en-US" altLang="ja-JP" dirty="0" smtClean="0"/>
          </a:p>
          <a:p>
            <a:r>
              <a:rPr lang="ja-JP" altLang="en-US" dirty="0" smtClean="0"/>
              <a:t>コピペ</a:t>
            </a:r>
            <a:r>
              <a:rPr lang="ja-JP" altLang="en-US" dirty="0"/>
              <a:t>のみ</a:t>
            </a:r>
            <a:r>
              <a:rPr lang="ja-JP" altLang="en-US" dirty="0" smtClean="0"/>
              <a:t>で完結しないため</a:t>
            </a:r>
            <a:endParaRPr kumimoji="1" lang="ja-JP" altLang="en-US" dirty="0"/>
          </a:p>
        </p:txBody>
      </p:sp>
      <p:pic>
        <p:nvPicPr>
          <p:cNvPr id="2050" name="Picture 2" descr="C:\Users\yusuke\Documents\輪講（研究）\Bug-Proneness_Code Clones\fig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268760"/>
            <a:ext cx="4656138" cy="50593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1713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RQ2</a:t>
            </a:r>
            <a:r>
              <a:rPr kumimoji="1" lang="ja-JP" altLang="en-US" dirty="0" smtClean="0"/>
              <a:t>結果</a:t>
            </a:r>
            <a:endParaRPr kumimoji="1" lang="ja-JP" altLang="en-US" dirty="0"/>
          </a:p>
        </p:txBody>
      </p:sp>
      <p:sp>
        <p:nvSpPr>
          <p:cNvPr id="3" name="コンテンツ プレースホルダー 2"/>
          <p:cNvSpPr>
            <a:spLocks noGrp="1"/>
          </p:cNvSpPr>
          <p:nvPr>
            <p:ph idx="1"/>
          </p:nvPr>
        </p:nvSpPr>
        <p:spPr>
          <a:xfrm>
            <a:off x="457200" y="1600200"/>
            <a:ext cx="3826768" cy="4525963"/>
          </a:xfrm>
        </p:spPr>
        <p:txBody>
          <a:bodyPr/>
          <a:lstStyle/>
          <a:p>
            <a:r>
              <a:rPr kumimoji="1" lang="ja-JP" altLang="en-US" dirty="0" smtClean="0"/>
              <a:t>メンテナンスや管理をするうえで，クローン同士で同じ変更を加えるべきである．</a:t>
            </a:r>
            <a:endParaRPr kumimoji="1" lang="en-US" altLang="ja-JP" dirty="0" smtClean="0"/>
          </a:p>
          <a:p>
            <a:endParaRPr kumimoji="1" lang="ja-JP" altLang="en-US" dirty="0"/>
          </a:p>
        </p:txBody>
      </p:sp>
      <p:pic>
        <p:nvPicPr>
          <p:cNvPr id="3074" name="Picture 2" descr="C:\Users\yusuke\Documents\輪講（研究）\Bug-Proneness_Code Clones\fig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9381" y="1196752"/>
            <a:ext cx="4409083" cy="5517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20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RQ3</a:t>
            </a:r>
            <a:r>
              <a:rPr kumimoji="1" lang="ja-JP" altLang="en-US" dirty="0" smtClean="0"/>
              <a:t>結果</a:t>
            </a:r>
            <a:endParaRPr kumimoji="1" lang="ja-JP" altLang="en-US" dirty="0"/>
          </a:p>
        </p:txBody>
      </p:sp>
      <p:sp>
        <p:nvSpPr>
          <p:cNvPr id="3" name="コンテンツ プレースホルダー 2"/>
          <p:cNvSpPr>
            <a:spLocks noGrp="1"/>
          </p:cNvSpPr>
          <p:nvPr>
            <p:ph idx="1"/>
          </p:nvPr>
        </p:nvSpPr>
        <p:spPr>
          <a:xfrm>
            <a:off x="467544" y="4293096"/>
            <a:ext cx="4104456" cy="2404863"/>
          </a:xfrm>
        </p:spPr>
        <p:txBody>
          <a:bodyPr>
            <a:normAutofit/>
          </a:bodyPr>
          <a:lstStyle/>
          <a:p>
            <a:r>
              <a:rPr kumimoji="1" lang="en-US" altLang="ja-JP" dirty="0" smtClean="0"/>
              <a:t>Type3</a:t>
            </a:r>
            <a:r>
              <a:rPr kumimoji="1" lang="ja-JP" altLang="en-US" dirty="0" smtClean="0"/>
              <a:t>の割合が高く，</a:t>
            </a:r>
            <a:r>
              <a:rPr kumimoji="1" lang="en-US" altLang="ja-JP" dirty="0" smtClean="0"/>
              <a:t>Type3</a:t>
            </a:r>
            <a:r>
              <a:rPr kumimoji="1" lang="ja-JP" altLang="en-US" dirty="0" smtClean="0"/>
              <a:t>を管理する重要性が高いことがわかった．</a:t>
            </a:r>
            <a:endParaRPr kumimoji="1" lang="ja-JP" altLang="en-US" dirty="0"/>
          </a:p>
        </p:txBody>
      </p:sp>
      <p:pic>
        <p:nvPicPr>
          <p:cNvPr id="4098" name="Picture 2" descr="C:\Users\yusuke\Documents\輪講（研究）\Bug-Proneness_Code Clones\table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268760"/>
            <a:ext cx="7931150" cy="250825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yusuke\Documents\輪講（研究）\Bug-Proneness_Code Clones\fig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3861048"/>
            <a:ext cx="4234163" cy="2787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4624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a:xfrm>
            <a:off x="457200" y="1600201"/>
            <a:ext cx="8229600" cy="2836912"/>
          </a:xfrm>
        </p:spPr>
        <p:txBody>
          <a:bodyPr/>
          <a:lstStyle/>
          <a:p>
            <a:r>
              <a:rPr kumimoji="1" lang="en-US" altLang="ja-JP" dirty="0" smtClean="0"/>
              <a:t>Type3</a:t>
            </a:r>
            <a:r>
              <a:rPr kumimoji="1" lang="ja-JP" altLang="en-US" dirty="0" smtClean="0"/>
              <a:t>クローンが最も</a:t>
            </a:r>
            <a:r>
              <a:rPr lang="ja-JP" altLang="en-US" dirty="0"/>
              <a:t>バグ</a:t>
            </a:r>
            <a:r>
              <a:rPr lang="ja-JP" altLang="en-US" dirty="0" smtClean="0"/>
              <a:t>を含みやすい</a:t>
            </a:r>
            <a:endParaRPr lang="en-US" altLang="ja-JP" dirty="0" smtClean="0"/>
          </a:p>
          <a:p>
            <a:r>
              <a:rPr kumimoji="1" lang="en-US" altLang="ja-JP" dirty="0" smtClean="0"/>
              <a:t>Type3</a:t>
            </a:r>
            <a:r>
              <a:rPr kumimoji="1" lang="ja-JP" altLang="en-US" dirty="0" smtClean="0"/>
              <a:t>クローンはバグ修正する際に同じクローンにも変更がされやすい</a:t>
            </a:r>
            <a:endParaRPr kumimoji="1" lang="en-US" altLang="ja-JP" dirty="0" smtClean="0"/>
          </a:p>
          <a:p>
            <a:r>
              <a:rPr lang="en-US" altLang="ja-JP" dirty="0" smtClean="0"/>
              <a:t>Type3</a:t>
            </a:r>
            <a:r>
              <a:rPr lang="ja-JP" altLang="en-US" dirty="0" smtClean="0"/>
              <a:t>クローンのバグ修正は</a:t>
            </a:r>
            <a:r>
              <a:rPr lang="en-US" altLang="ja-JP" dirty="0" smtClean="0"/>
              <a:t>SCPC</a:t>
            </a:r>
            <a:r>
              <a:rPr lang="ja-JP" altLang="en-US" dirty="0" smtClean="0"/>
              <a:t>になりやすい</a:t>
            </a:r>
            <a:endParaRPr lang="en-US" altLang="ja-JP" dirty="0" smtClean="0"/>
          </a:p>
          <a:p>
            <a:endParaRPr kumimoji="1" lang="ja-JP" altLang="en-US" dirty="0"/>
          </a:p>
        </p:txBody>
      </p:sp>
      <p:sp>
        <p:nvSpPr>
          <p:cNvPr id="4" name="正方形/長方形 3"/>
          <p:cNvSpPr/>
          <p:nvPr/>
        </p:nvSpPr>
        <p:spPr>
          <a:xfrm>
            <a:off x="483993" y="4725144"/>
            <a:ext cx="8208912" cy="158417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dirty="0" smtClean="0">
                <a:solidFill>
                  <a:schemeClr val="tx1"/>
                </a:solidFill>
              </a:rPr>
              <a:t>Type3</a:t>
            </a:r>
            <a:r>
              <a:rPr lang="ja-JP" altLang="en-US" sz="2800" dirty="0">
                <a:solidFill>
                  <a:schemeClr val="tx1"/>
                </a:solidFill>
              </a:rPr>
              <a:t>クローン</a:t>
            </a:r>
            <a:r>
              <a:rPr lang="ja-JP" altLang="en-US" sz="2800" dirty="0" smtClean="0">
                <a:solidFill>
                  <a:schemeClr val="tx1"/>
                </a:solidFill>
              </a:rPr>
              <a:t>がコードクローンを管理する上で</a:t>
            </a:r>
            <a:endParaRPr lang="en-US" altLang="ja-JP" sz="2800" dirty="0" smtClean="0">
              <a:solidFill>
                <a:schemeClr val="tx1"/>
              </a:solidFill>
            </a:endParaRPr>
          </a:p>
          <a:p>
            <a:pPr algn="ctr"/>
            <a:r>
              <a:rPr kumimoji="1" lang="ja-JP" altLang="en-US" sz="2800" dirty="0">
                <a:solidFill>
                  <a:schemeClr val="tx1"/>
                </a:solidFill>
              </a:rPr>
              <a:t>一番</a:t>
            </a:r>
            <a:r>
              <a:rPr kumimoji="1" lang="ja-JP" altLang="en-US" sz="2800" dirty="0" smtClean="0">
                <a:solidFill>
                  <a:schemeClr val="tx1"/>
                </a:solidFill>
              </a:rPr>
              <a:t>重要度が高いものである</a:t>
            </a:r>
            <a:endParaRPr kumimoji="1" lang="ja-JP" altLang="en-US" sz="2800" dirty="0">
              <a:solidFill>
                <a:schemeClr val="tx1"/>
              </a:solidFill>
            </a:endParaRPr>
          </a:p>
        </p:txBody>
      </p:sp>
    </p:spTree>
    <p:extLst>
      <p:ext uri="{BB962C8B-B14F-4D97-AF65-F5344CB8AC3E}">
        <p14:creationId xmlns:p14="http://schemas.microsoft.com/office/powerpoint/2010/main" val="3415138056"/>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Segoe UI"/>
        <a:ea typeface="游ゴシック"/>
        <a:cs typeface=""/>
      </a:majorFont>
      <a:minorFont>
        <a:latin typeface="Segoe UI"/>
        <a:ea typeface="游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591</TotalTime>
  <Words>336</Words>
  <Application>Microsoft Office PowerPoint</Application>
  <PresentationFormat>画面に合わせる (4:3)</PresentationFormat>
  <Paragraphs>47</Paragraphs>
  <Slides>10</Slides>
  <Notes>0</Notes>
  <HiddenSlides>0</HiddenSlides>
  <MMClips>0</MMClips>
  <ScaleCrop>false</ScaleCrop>
  <HeadingPairs>
    <vt:vector size="4" baseType="variant">
      <vt:variant>
        <vt:lpstr>テーマ</vt:lpstr>
      </vt:variant>
      <vt:variant>
        <vt:i4>1</vt:i4>
      </vt:variant>
      <vt:variant>
        <vt:lpstr>スライド タイトル</vt:lpstr>
      </vt:variant>
      <vt:variant>
        <vt:i4>10</vt:i4>
      </vt:variant>
    </vt:vector>
  </HeadingPairs>
  <TitlesOfParts>
    <vt:vector size="11" baseType="lpstr">
      <vt:lpstr>Office ​​テーマ</vt:lpstr>
      <vt:lpstr>PowerPoint プレゼンテーション</vt:lpstr>
      <vt:lpstr>背景</vt:lpstr>
      <vt:lpstr>３つのクローンタイプ</vt:lpstr>
      <vt:lpstr>リサーチクエスチョン</vt:lpstr>
      <vt:lpstr>Similarity Preserving Change Pattern</vt:lpstr>
      <vt:lpstr>アプローチ</vt:lpstr>
      <vt:lpstr>RQ1結果</vt:lpstr>
      <vt:lpstr>RQ2結果</vt:lpstr>
      <vt:lpstr>RQ3結果</vt:lpstr>
      <vt:lpstr>まとめ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yusuke kukita</dc:creator>
  <cp:lastModifiedBy>yusuke kukita</cp:lastModifiedBy>
  <cp:revision>20</cp:revision>
  <dcterms:created xsi:type="dcterms:W3CDTF">2015-10-19T13:21:47Z</dcterms:created>
  <dcterms:modified xsi:type="dcterms:W3CDTF">2015-10-19T23:12:59Z</dcterms:modified>
</cp:coreProperties>
</file>