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57" r:id="rId3"/>
    <p:sldId id="259" r:id="rId4"/>
    <p:sldId id="263" r:id="rId5"/>
    <p:sldId id="264" r:id="rId6"/>
    <p:sldId id="266" r:id="rId7"/>
    <p:sldId id="267" r:id="rId8"/>
    <p:sldId id="275" r:id="rId9"/>
    <p:sldId id="273" r:id="rId10"/>
    <p:sldId id="272" r:id="rId11"/>
    <p:sldId id="268" r:id="rId12"/>
    <p:sldId id="276" r:id="rId13"/>
    <p:sldId id="270" r:id="rId14"/>
    <p:sldId id="274"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febook-a4" initials="l" lastIdx="0" clrIdx="0">
    <p:extLst>
      <p:ext uri="{19B8F6BF-5375-455C-9EA6-DF929625EA0E}">
        <p15:presenceInfo xmlns:p15="http://schemas.microsoft.com/office/powerpoint/2012/main" userId="lifebook-a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21" d="100"/>
          <a:sy n="121" d="100"/>
        </p:scale>
        <p:origin x="124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7468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22960" y="99631"/>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400"/>
            </a:lvl4pPr>
            <a:lvl5pPr>
              <a:defRPr sz="24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406424710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602900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364951952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112235517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822961" y="106850"/>
            <a:ext cx="7543800" cy="1450757"/>
          </a:xfrm>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34915310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429143316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1DDAC19-826A-44E3-AED2-256BB1969E22}" type="datetimeFigureOut">
              <a:rPr kumimoji="1" lang="ja-JP" altLang="en-US" smtClean="0"/>
              <a:t>2014/10/14</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228248598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181451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336980533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1DDAC19-826A-44E3-AED2-256BB1969E22}" type="datetimeFigureOut">
              <a:rPr kumimoji="1" lang="ja-JP" altLang="en-US" smtClean="0"/>
              <a:t>2014/10/14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F3A6BF-43F5-40F8-AC7E-43B2805EB16A}" type="slidenum">
              <a:rPr kumimoji="1" lang="ja-JP" altLang="en-US" smtClean="0"/>
              <a:t>‹#›</a:t>
            </a:fld>
            <a:endParaRPr kumimoji="1" lang="ja-JP" altLang="en-US"/>
          </a:p>
        </p:txBody>
      </p:sp>
    </p:spTree>
    <p:extLst>
      <p:ext uri="{BB962C8B-B14F-4D97-AF65-F5344CB8AC3E}">
        <p14:creationId xmlns:p14="http://schemas.microsoft.com/office/powerpoint/2010/main" val="2605615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1DDAC19-826A-44E3-AED2-256BB1969E22}" type="datetimeFigureOut">
              <a:rPr kumimoji="1" lang="ja-JP" altLang="en-US" smtClean="0"/>
              <a:t>2014/10/14</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8EF3A6BF-43F5-40F8-AC7E-43B2805EB16A}"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905604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iming>
    <p:tnLst>
      <p:par>
        <p:cTn id="1" dur="indefinite" restart="never" nodeType="tmRoot"/>
      </p:par>
    </p:tnLst>
  </p:timing>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8.wmf"/><Relationship Id="rId5" Type="http://schemas.openxmlformats.org/officeDocument/2006/relationships/oleObject" Target="../embeddings/oleObject4.bin"/><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第２章</a:t>
            </a:r>
            <a:r>
              <a:rPr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dirty="0" smtClean="0">
                <a:latin typeface="メイリオ" panose="020B0604030504040204" pitchFamily="50" charset="-128"/>
                <a:ea typeface="メイリオ" panose="020B0604030504040204" pitchFamily="50" charset="-128"/>
                <a:cs typeface="メイリオ" panose="020B0604030504040204" pitchFamily="50" charset="-128"/>
              </a:rPr>
            </a:br>
            <a:r>
              <a:rPr lang="en-US" altLang="ja-JP" dirty="0">
                <a:latin typeface="メイリオ" panose="020B0604030504040204" pitchFamily="50" charset="-128"/>
                <a:ea typeface="メイリオ" panose="020B0604030504040204" pitchFamily="50" charset="-128"/>
                <a:cs typeface="メイリオ" panose="020B0604030504040204" pitchFamily="50" charset="-128"/>
              </a:rPr>
              <a:t/>
            </a:r>
            <a:br>
              <a:rPr lang="en-US" altLang="ja-JP" dirty="0">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6000" dirty="0" smtClean="0">
                <a:latin typeface="メイリオ" panose="020B0604030504040204" pitchFamily="50" charset="-128"/>
                <a:ea typeface="メイリオ" panose="020B0604030504040204" pitchFamily="50" charset="-128"/>
                <a:cs typeface="メイリオ" panose="020B0604030504040204" pitchFamily="50" charset="-128"/>
              </a:rPr>
              <a:t>１つの変数の記述統計</a:t>
            </a:r>
            <a:endParaRPr kumimoji="1" lang="ja-JP" altLang="en-US" sz="60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サブタイトル 2"/>
          <p:cNvSpPr>
            <a:spLocks noGrp="1"/>
          </p:cNvSpPr>
          <p:nvPr>
            <p:ph type="subTitle" idx="1"/>
          </p:nvPr>
        </p:nvSpPr>
        <p:spPr/>
        <p:txBody>
          <a:bodyPr>
            <a:noAutofit/>
          </a:bodyPr>
          <a:lstStyle/>
          <a:p>
            <a:endParaRPr kumimoji="1" lang="en-US" altLang="ja-JP" b="1" dirty="0" smtClean="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b="1"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en-US" altLang="ja-JP" b="1" dirty="0" smtClean="0">
                <a:latin typeface="メイリオ" panose="020B0604030504040204" pitchFamily="50" charset="-128"/>
                <a:ea typeface="メイリオ" panose="020B0604030504040204" pitchFamily="50" charset="-128"/>
                <a:cs typeface="メイリオ" panose="020B0604030504040204" pitchFamily="50" charset="-128"/>
              </a:rPr>
              <a:t>B3</a:t>
            </a:r>
            <a:r>
              <a:rPr kumimoji="1"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　松尾 大典</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39000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資料</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a:xfrm>
            <a:off x="1385394" y="2241857"/>
            <a:ext cx="6008634" cy="4351338"/>
          </a:xfrm>
        </p:spPr>
        <p:txBody>
          <a:bodyPr/>
          <a:lstStyle/>
          <a:p>
            <a:pPr marL="0" indent="0">
              <a:buNone/>
            </a:pP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R</a:t>
            </a: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によるやさしい統計学」</a:t>
            </a:r>
            <a:endPar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著者</a:t>
            </a:r>
            <a:endPar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山田剛史</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杉澤武俊</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村井潤一郎</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8503" y="2769701"/>
            <a:ext cx="2295525" cy="3295650"/>
          </a:xfrm>
          <a:prstGeom prst="rect">
            <a:avLst/>
          </a:prstGeom>
        </p:spPr>
      </p:pic>
    </p:spTree>
    <p:extLst>
      <p:ext uri="{BB962C8B-B14F-4D97-AF65-F5344CB8AC3E}">
        <p14:creationId xmlns:p14="http://schemas.microsoft.com/office/powerpoint/2010/main" val="101056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この章の概要</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p:txBody>
          <a:bodyPr>
            <a:normAutofit fontScale="92500" lnSpcReduction="20000"/>
          </a:bodyPr>
          <a:lstStyle/>
          <a:p>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１つ</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の変数をどう記述するか、の視点</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から</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r>
              <a:rPr kumimoji="1"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データ解析の出発点の作業について説明する</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endParaRPr kumimoji="1"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endParaRPr kumimoji="1"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r>
              <a:rPr lang="ja-JP" altLang="en-US" sz="280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数値要約</a:t>
            </a:r>
            <a:endParaRPr lang="en-US" altLang="ja-JP" sz="28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dirty="0">
                <a:latin typeface="メイリオ" panose="020B0604030504040204" pitchFamily="50" charset="-128"/>
                <a:ea typeface="メイリオ" panose="020B0604030504040204" pitchFamily="50" charset="-128"/>
                <a:cs typeface="メイリオ" panose="020B0604030504040204" pitchFamily="50" charset="-128"/>
              </a:rPr>
              <a:t>データの特徴を１つにまとめた</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もの</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marL="342900" lvl="1" indent="0">
              <a:buNone/>
            </a:pP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例</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600" dirty="0">
                <a:latin typeface="メイリオ" panose="020B0604030504040204" pitchFamily="50" charset="-128"/>
                <a:ea typeface="メイリオ" panose="020B0604030504040204" pitchFamily="50" charset="-128"/>
                <a:cs typeface="メイリオ" panose="020B0604030504040204" pitchFamily="50" charset="-128"/>
              </a:rPr>
              <a:t>テストの点数をただ並べただけでは</a:t>
            </a:r>
            <a:r>
              <a:rPr lang="ja-JP" altLang="en-US" sz="2600" dirty="0" err="1">
                <a:latin typeface="メイリオ" panose="020B0604030504040204" pitchFamily="50" charset="-128"/>
                <a:ea typeface="メイリオ" panose="020B0604030504040204" pitchFamily="50" charset="-128"/>
                <a:cs typeface="メイリオ" panose="020B0604030504040204" pitchFamily="50" charset="-128"/>
              </a:rPr>
              <a:t>良し</a:t>
            </a:r>
            <a:r>
              <a:rPr lang="ja-JP" altLang="en-US" sz="2600" dirty="0" smtClean="0">
                <a:latin typeface="メイリオ" panose="020B0604030504040204" pitchFamily="50" charset="-128"/>
                <a:ea typeface="メイリオ" panose="020B0604030504040204" pitchFamily="50" charset="-128"/>
                <a:cs typeface="メイリオ" panose="020B0604030504040204" pitchFamily="50" charset="-128"/>
              </a:rPr>
              <a:t>悪　</a:t>
            </a:r>
            <a:r>
              <a:rPr lang="en-US" altLang="ja-JP" sz="2600"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600" dirty="0" smtClean="0">
                <a:latin typeface="メイリオ" panose="020B0604030504040204" pitchFamily="50" charset="-128"/>
                <a:ea typeface="メイリオ" panose="020B0604030504040204" pitchFamily="50" charset="-128"/>
                <a:cs typeface="メイリオ" panose="020B0604030504040204" pitchFamily="50" charset="-128"/>
              </a:rPr>
              <a:t>しが分かりにくいので、平均</a:t>
            </a:r>
            <a:r>
              <a:rPr lang="ja-JP" altLang="en-US" sz="2600" dirty="0">
                <a:latin typeface="メイリオ" panose="020B0604030504040204" pitchFamily="50" charset="-128"/>
                <a:ea typeface="メイリオ" panose="020B0604030504040204" pitchFamily="50" charset="-128"/>
                <a:cs typeface="メイリオ" panose="020B0604030504040204" pitchFamily="50" charset="-128"/>
              </a:rPr>
              <a:t>をとって</a:t>
            </a:r>
            <a:r>
              <a:rPr lang="ja-JP" altLang="en-US" sz="2600" dirty="0" smtClean="0">
                <a:latin typeface="メイリオ" panose="020B0604030504040204" pitchFamily="50" charset="-128"/>
                <a:ea typeface="メイリオ" panose="020B0604030504040204" pitchFamily="50" charset="-128"/>
                <a:cs typeface="メイリオ" panose="020B0604030504040204" pitchFamily="50" charset="-128"/>
              </a:rPr>
              <a:t>分かり</a:t>
            </a:r>
            <a:r>
              <a:rPr lang="en-US" altLang="ja-JP" sz="2600" dirty="0" smtClean="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600" dirty="0" smtClean="0">
                <a:latin typeface="メイリオ" panose="020B0604030504040204" pitchFamily="50" charset="-128"/>
                <a:ea typeface="メイリオ" panose="020B0604030504040204" pitchFamily="50" charset="-128"/>
                <a:cs typeface="メイリオ" panose="020B0604030504040204" pitchFamily="50" charset="-128"/>
              </a:rPr>
              <a:t>やすく</a:t>
            </a:r>
            <a:r>
              <a:rPr lang="ja-JP" altLang="en-US" sz="2600" dirty="0">
                <a:latin typeface="メイリオ" panose="020B0604030504040204" pitchFamily="50" charset="-128"/>
                <a:ea typeface="メイリオ" panose="020B0604030504040204" pitchFamily="50" charset="-128"/>
                <a:cs typeface="メイリオ" panose="020B0604030504040204" pitchFamily="50" charset="-128"/>
              </a:rPr>
              <a:t>する</a:t>
            </a:r>
            <a:endParaRPr lang="en-US" altLang="ja-JP" sz="26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127075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変数</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種類</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a:xfrm>
            <a:off x="822959" y="1845733"/>
            <a:ext cx="7543801" cy="4704839"/>
          </a:xfrm>
        </p:spPr>
        <p:txBody>
          <a:bodyPr>
            <a:normAutofit fontScale="92500" lnSpcReduction="20000"/>
          </a:bodyPr>
          <a:lstStyle/>
          <a:p>
            <a:r>
              <a:rPr lang="ja-JP" altLang="en-US"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質的変数</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データ</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を構成する</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物を</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分類する</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変数</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量的</a:t>
            </a:r>
            <a:r>
              <a:rPr lang="ja-JP" altLang="en-US"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変数</a:t>
            </a:r>
            <a:endParaRPr lang="en-US" altLang="ja-JP"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大きさ</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の大小を表す</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変数</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marL="201168" lvl="1" indent="0">
              <a:buNone/>
            </a:pPr>
            <a:r>
              <a:rPr lang="en-US" altLang="ja-JP" dirty="0" smtClean="0">
                <a:latin typeface="メイリオ" panose="020B0604030504040204" pitchFamily="50" charset="-128"/>
                <a:ea typeface="メイリオ" panose="020B0604030504040204" pitchFamily="50" charset="-128"/>
                <a:cs typeface="メイリオ" panose="020B0604030504040204" pitchFamily="50" charset="-128"/>
              </a:rPr>
              <a:t>EX</a:t>
            </a:r>
          </a:p>
          <a:p>
            <a:pPr lvl="1"/>
            <a:r>
              <a:rPr lang="ja-JP" altLang="en-US"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二値</a:t>
            </a:r>
            <a:r>
              <a:rPr lang="ja-JP" altLang="en-US"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変数</a:t>
            </a:r>
            <a:endParaRPr lang="en-US" altLang="ja-JP"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3"/>
            <a:r>
              <a:rPr lang="ja-JP" altLang="en-US" dirty="0">
                <a:latin typeface="メイリオ" panose="020B0604030504040204" pitchFamily="50" charset="-128"/>
                <a:ea typeface="メイリオ" panose="020B0604030504040204" pitchFamily="50" charset="-128"/>
                <a:cs typeface="メイリオ" panose="020B0604030504040204" pitchFamily="50" charset="-128"/>
              </a:rPr>
              <a:t>選択肢が２つの</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変数</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3"/>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質的</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変数と量的変数</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は性質の違いから区別</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される</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05373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データ</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の視覚的</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表現</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p:txBody>
          <a:bodyPr>
            <a:normAutofit fontScale="92500" lnSpcReduction="10000"/>
          </a:bodyPr>
          <a:lstStyle/>
          <a:p>
            <a:r>
              <a:rPr lang="ja-JP" altLang="en-US"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度数</a:t>
            </a:r>
            <a:endParaRPr lang="en-US" altLang="ja-JP"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カテゴリの</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データの</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個数</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度数</a:t>
            </a:r>
            <a:r>
              <a:rPr lang="ja-JP" altLang="en-US"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分布</a:t>
            </a:r>
            <a:endParaRPr lang="en-US" altLang="ja-JP"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dirty="0">
                <a:latin typeface="メイリオ" panose="020B0604030504040204" pitchFamily="50" charset="-128"/>
                <a:ea typeface="メイリオ" panose="020B0604030504040204" pitchFamily="50" charset="-128"/>
                <a:cs typeface="メイリオ" panose="020B0604030504040204" pitchFamily="50" charset="-128"/>
              </a:rPr>
              <a:t>全て</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カテゴリに</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ついて度数を纏めたもの</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ヒストグラム</a:t>
            </a:r>
            <a:endParaRPr lang="en-US" altLang="ja-JP"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棒</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と棒の隙間のない</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図</a:t>
            </a:r>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3590" y="4793572"/>
            <a:ext cx="2477650" cy="1514934"/>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2011" y="1663052"/>
            <a:ext cx="1979229" cy="1988565"/>
          </a:xfrm>
          <a:prstGeom prst="rect">
            <a:avLst/>
          </a:prstGeom>
        </p:spPr>
      </p:pic>
    </p:spTree>
    <p:extLst>
      <p:ext uri="{BB962C8B-B14F-4D97-AF65-F5344CB8AC3E}">
        <p14:creationId xmlns:p14="http://schemas.microsoft.com/office/powerpoint/2010/main" val="4111410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代表値</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p:txBody>
          <a:bodyPr>
            <a:normAutofit/>
          </a:bodyPr>
          <a:lstStyle/>
          <a:p>
            <a:pPr lvl="1"/>
            <a:r>
              <a:rPr lang="ja-JP" altLang="en-US" dirty="0">
                <a:latin typeface="メイリオ" panose="020B0604030504040204" pitchFamily="50" charset="-128"/>
                <a:ea typeface="メイリオ" panose="020B0604030504040204" pitchFamily="50" charset="-128"/>
                <a:cs typeface="メイリオ" panose="020B0604030504040204" pitchFamily="50" charset="-128"/>
              </a:rPr>
              <a:t>分布の中心的位置を示す</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データ</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平均を代表値とするのが一般的</a:t>
            </a:r>
          </a:p>
          <a:p>
            <a:pPr lvl="1"/>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平均</a:t>
            </a:r>
          </a:p>
          <a:p>
            <a:pPr lvl="3"/>
            <a:r>
              <a:rPr lang="ja-JP" altLang="en-US" dirty="0">
                <a:latin typeface="メイリオ" panose="020B0604030504040204" pitchFamily="50" charset="-128"/>
                <a:ea typeface="メイリオ" panose="020B0604030504040204" pitchFamily="50" charset="-128"/>
                <a:cs typeface="メイリオ" panose="020B0604030504040204" pitchFamily="50" charset="-128"/>
              </a:rPr>
              <a:t>データを合計して個数で割ったもの</a:t>
            </a:r>
          </a:p>
          <a:p>
            <a:pPr lvl="3"/>
            <a:r>
              <a:rPr lang="ja-JP" altLang="en-US" dirty="0">
                <a:latin typeface="メイリオ" panose="020B0604030504040204" pitchFamily="50" charset="-128"/>
                <a:ea typeface="メイリオ" panose="020B0604030504040204" pitchFamily="50" charset="-128"/>
                <a:cs typeface="メイリオ" panose="020B0604030504040204" pitchFamily="50" charset="-128"/>
              </a:rPr>
              <a:t>データ中に他のデータから大きく離れた</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値</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marL="566928" lvl="3" indent="0">
              <a:buNone/>
            </a:pP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外れ値</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）がある場合は大きな影響を</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受ける</a:t>
            </a: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683829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平均</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以外の</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代表値</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p:txBody>
          <a:bodyPr>
            <a:normAutofit fontScale="92500" lnSpcReduction="20000"/>
          </a:bodyPr>
          <a:lstStyle/>
          <a:p>
            <a:r>
              <a:rPr lang="ja-JP" altLang="en-US" sz="2600"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中央値</a:t>
            </a:r>
            <a:endParaRPr lang="en-US" altLang="ja-JP" sz="2600"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データを大きさ</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順に並べた</a:t>
            </a: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場合に中央に</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く</a:t>
            </a: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る値</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データの数</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が</a:t>
            </a: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偶数だと一般</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に２つの数の平均</a:t>
            </a: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を中央値</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と</a:t>
            </a: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する</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marL="342900" lvl="1" indent="0">
              <a:buNone/>
            </a:pP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600"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最頻値</a:t>
            </a:r>
            <a:endParaRPr lang="en-US" altLang="ja-JP" sz="26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データ中で最も</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頻繁</a:t>
            </a: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に現れる値</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342900" lvl="1" indent="0">
              <a:buNone/>
            </a:pP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marL="50292" indent="0">
              <a:buNone/>
            </a:pPr>
            <a:r>
              <a:rPr lang="en-US" altLang="ja-JP" sz="2600" dirty="0">
                <a:latin typeface="メイリオ" panose="020B0604030504040204" pitchFamily="50" charset="-128"/>
                <a:ea typeface="メイリオ" panose="020B0604030504040204" pitchFamily="50" charset="-128"/>
                <a:cs typeface="メイリオ" panose="020B0604030504040204" pitchFamily="50" charset="-128"/>
              </a:rPr>
              <a:t>EX</a:t>
            </a:r>
            <a:endParaRPr lang="en-US" altLang="ja-JP" sz="26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データ中に外れ値が</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ある場合は中央値</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を代表値</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と</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する</a:t>
            </a:r>
            <a:endParaRPr lang="en-US" altLang="ja-JP" sz="22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量的</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変数の代表値</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は平均値、次</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に</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中央値をよく使う</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質的変数の代表値は数値化できないので</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最頻値を使う</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254154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2"/>
          <p:cNvSpPr txBox="1">
            <a:spLocks/>
          </p:cNvSpPr>
          <p:nvPr/>
        </p:nvSpPr>
        <p:spPr>
          <a:xfrm>
            <a:off x="1694790" y="3879308"/>
            <a:ext cx="5800135" cy="2581984"/>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散布度はデータの特徴を示す数値で</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データがどの程度バラバラなのかの指標</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indent="0" algn="r">
              <a:buNone/>
            </a:pP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400" u="sng" dirty="0" smtClean="0">
                <a:latin typeface="メイリオ" panose="020B0604030504040204" pitchFamily="50" charset="-128"/>
                <a:ea typeface="メイリオ" panose="020B0604030504040204" pitchFamily="50" charset="-128"/>
                <a:cs typeface="メイリオ" panose="020B0604030504040204" pitchFamily="50" charset="-128"/>
              </a:rPr>
              <a:t>分散と標準偏差</a:t>
            </a:r>
            <a:endParaRPr lang="en-US" altLang="ja-JP" sz="2400" u="sng" dirty="0" smtClea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p:cNvSpPr txBox="1"/>
          <p:nvPr/>
        </p:nvSpPr>
        <p:spPr>
          <a:xfrm>
            <a:off x="2655864" y="2065282"/>
            <a:ext cx="3877985" cy="1569660"/>
          </a:xfrm>
          <a:prstGeom prst="rect">
            <a:avLst/>
          </a:prstGeom>
          <a:noFill/>
        </p:spPr>
        <p:txBody>
          <a:bodyPr wrap="none" rtlCol="0">
            <a:spAutoFit/>
          </a:bodyPr>
          <a:lstStyle/>
          <a:p>
            <a:r>
              <a:rPr kumimoji="1" lang="ja-JP" altLang="en-US" sz="9600" b="1" u="sng" dirty="0" smtClean="0">
                <a:latin typeface="メイリオ" panose="020B0604030504040204" pitchFamily="50" charset="-128"/>
                <a:ea typeface="メイリオ" panose="020B0604030504040204" pitchFamily="50" charset="-128"/>
                <a:cs typeface="メイリオ" panose="020B0604030504040204" pitchFamily="50" charset="-128"/>
              </a:rPr>
              <a:t>散布度</a:t>
            </a:r>
            <a:endParaRPr kumimoji="1" lang="ja-JP" altLang="en-US" sz="9600" b="1" u="sng"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238267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分散</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a:xfrm>
            <a:off x="651510" y="1888688"/>
            <a:ext cx="7886700" cy="4351338"/>
          </a:xfrm>
        </p:spPr>
        <p:txBody>
          <a:bodyPr>
            <a:normAutofit fontScale="92500" lnSpcReduction="10000"/>
          </a:bodyPr>
          <a:lstStyle/>
          <a:p>
            <a:endParaRPr lang="en-US" altLang="ja-JP" sz="26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marL="201168" lvl="1" indent="0">
              <a:buNone/>
            </a:pPr>
            <a:endParaRPr lang="en-US" altLang="ja-JP" sz="22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201168" lvl="1" indent="0">
              <a:buNone/>
            </a:pPr>
            <a:endParaRPr lang="en-US" altLang="ja-JP" sz="22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6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標本分散</a:t>
            </a:r>
            <a:endParaRPr lang="en-US" altLang="ja-JP" sz="26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偏差</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の二乗</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の和を</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データの</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個数</a:t>
            </a:r>
            <a:r>
              <a:rPr lang="en-US" altLang="ja-JP" sz="2200" dirty="0" smtClean="0">
                <a:latin typeface="メイリオ" panose="020B0604030504040204" pitchFamily="50" charset="-128"/>
                <a:ea typeface="メイリオ" panose="020B0604030504040204" pitchFamily="50" charset="-128"/>
                <a:cs typeface="メイリオ" panose="020B0604030504040204" pitchFamily="50" charset="-128"/>
              </a:rPr>
              <a:t>n</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で割ったもの</a:t>
            </a:r>
            <a:endParaRPr lang="en-US" altLang="ja-JP" sz="22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全て</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のデータを持って</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いる状態で、データ</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の散らばりを</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知りたいとき</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に</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用いる</a:t>
            </a:r>
            <a:endParaRPr lang="en-US" altLang="ja-JP" sz="22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2"/>
            <a:endParaRPr lang="en-US" altLang="ja-JP" sz="2200"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6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不偏</a:t>
            </a:r>
            <a:r>
              <a:rPr lang="ja-JP" altLang="en-US" sz="2600"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分散</a:t>
            </a:r>
            <a:endParaRPr lang="en-US" altLang="ja-JP" sz="26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偏差の二乗</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和</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を</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データの</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個数</a:t>
            </a:r>
            <a:r>
              <a:rPr lang="en-US" altLang="ja-JP" sz="2200" dirty="0" smtClean="0">
                <a:latin typeface="メイリオ" panose="020B0604030504040204" pitchFamily="50" charset="-128"/>
                <a:ea typeface="メイリオ" panose="020B0604030504040204" pitchFamily="50" charset="-128"/>
                <a:cs typeface="メイリオ" panose="020B0604030504040204" pitchFamily="50" charset="-128"/>
              </a:rPr>
              <a:t>n-1</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で</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割ったもの</a:t>
            </a:r>
            <a:endParaRPr lang="en-US" altLang="ja-JP" sz="22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全てのデータを持って</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いない状態で、母集団</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を</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想定して値</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を推測する</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ときに用いる</a:t>
            </a:r>
            <a:endParaRPr kumimoji="1" lang="ja-JP" altLang="en-US" sz="2200"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4" name="オブジェクト 3"/>
          <p:cNvGraphicFramePr>
            <a:graphicFrameLocks noChangeAspect="1"/>
          </p:cNvGraphicFramePr>
          <p:nvPr>
            <p:extLst>
              <p:ext uri="{D42A27DB-BD31-4B8C-83A1-F6EECF244321}">
                <p14:modId xmlns:p14="http://schemas.microsoft.com/office/powerpoint/2010/main" val="3685352438"/>
              </p:ext>
            </p:extLst>
          </p:nvPr>
        </p:nvGraphicFramePr>
        <p:xfrm>
          <a:off x="1000272" y="2030577"/>
          <a:ext cx="7063050" cy="665218"/>
        </p:xfrm>
        <a:graphic>
          <a:graphicData uri="http://schemas.openxmlformats.org/presentationml/2006/ole">
            <mc:AlternateContent xmlns:mc="http://schemas.openxmlformats.org/markup-compatibility/2006">
              <mc:Choice xmlns:v="urn:schemas-microsoft-com:vml" Requires="v">
                <p:oleObj spid="_x0000_s5128" name="数式" r:id="rId3" imgW="4584600" imgH="431640" progId="Equation.3">
                  <p:embed/>
                </p:oleObj>
              </mc:Choice>
              <mc:Fallback>
                <p:oleObj name="数式" r:id="rId3" imgW="4584600" imgH="431640" progId="Equation.3">
                  <p:embed/>
                  <p:pic>
                    <p:nvPicPr>
                      <p:cNvPr id="0" name=""/>
                      <p:cNvPicPr/>
                      <p:nvPr/>
                    </p:nvPicPr>
                    <p:blipFill>
                      <a:blip r:embed="rId4"/>
                      <a:stretch>
                        <a:fillRect/>
                      </a:stretch>
                    </p:blipFill>
                    <p:spPr>
                      <a:xfrm>
                        <a:off x="1000272" y="2030577"/>
                        <a:ext cx="7063050" cy="665218"/>
                      </a:xfrm>
                      <a:prstGeom prst="rect">
                        <a:avLst/>
                      </a:prstGeom>
                    </p:spPr>
                  </p:pic>
                </p:oleObj>
              </mc:Fallback>
            </mc:AlternateContent>
          </a:graphicData>
        </a:graphic>
      </p:graphicFrame>
    </p:spTree>
    <p:extLst>
      <p:ext uri="{BB962C8B-B14F-4D97-AF65-F5344CB8AC3E}">
        <p14:creationId xmlns:p14="http://schemas.microsoft.com/office/powerpoint/2010/main" val="3388976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標準偏差</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p:txBody>
          <a:bodyPr>
            <a:noAutofit/>
          </a:bodyPr>
          <a:lstStyle/>
          <a:p>
            <a:pPr lvl="1"/>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一般</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に散布度の</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指標</a:t>
            </a:r>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en-US" altLang="ja-JP" sz="28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値</a:t>
            </a: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が大きいほどデータの散らばりが</a:t>
            </a:r>
            <a:r>
              <a:rPr lang="ja-JP" altLang="en-US" sz="2800" dirty="0" smtClean="0">
                <a:latin typeface="メイリオ" panose="020B0604030504040204" pitchFamily="50" charset="-128"/>
                <a:ea typeface="メイリオ" panose="020B0604030504040204" pitchFamily="50" charset="-128"/>
                <a:cs typeface="メイリオ" panose="020B0604030504040204" pitchFamily="50" charset="-128"/>
              </a:rPr>
              <a:t>大きい</a:t>
            </a:r>
            <a:endParaRPr lang="en-US" altLang="ja-JP" sz="28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4" name="オブジェクト 3"/>
          <p:cNvGraphicFramePr>
            <a:graphicFrameLocks noChangeAspect="1"/>
          </p:cNvGraphicFramePr>
          <p:nvPr>
            <p:extLst>
              <p:ext uri="{D42A27DB-BD31-4B8C-83A1-F6EECF244321}">
                <p14:modId xmlns:p14="http://schemas.microsoft.com/office/powerpoint/2010/main" val="2058294895"/>
              </p:ext>
            </p:extLst>
          </p:nvPr>
        </p:nvGraphicFramePr>
        <p:xfrm>
          <a:off x="1157669" y="2144111"/>
          <a:ext cx="3330383" cy="686677"/>
        </p:xfrm>
        <a:graphic>
          <a:graphicData uri="http://schemas.openxmlformats.org/presentationml/2006/ole">
            <mc:AlternateContent xmlns:mc="http://schemas.openxmlformats.org/markup-compatibility/2006">
              <mc:Choice xmlns:v="urn:schemas-microsoft-com:vml" Requires="v">
                <p:oleObj spid="_x0000_s4105" name="数式" r:id="rId3" imgW="1231560" imgH="253800" progId="Equation.3">
                  <p:embed/>
                </p:oleObj>
              </mc:Choice>
              <mc:Fallback>
                <p:oleObj name="数式" r:id="rId3" imgW="1231560" imgH="253800" progId="Equation.3">
                  <p:embed/>
                  <p:pic>
                    <p:nvPicPr>
                      <p:cNvPr id="0" name=""/>
                      <p:cNvPicPr/>
                      <p:nvPr/>
                    </p:nvPicPr>
                    <p:blipFill>
                      <a:blip r:embed="rId4"/>
                      <a:stretch>
                        <a:fillRect/>
                      </a:stretch>
                    </p:blipFill>
                    <p:spPr>
                      <a:xfrm>
                        <a:off x="1157669" y="2144111"/>
                        <a:ext cx="3330383" cy="686677"/>
                      </a:xfrm>
                      <a:prstGeom prst="rect">
                        <a:avLst/>
                      </a:prstGeom>
                    </p:spPr>
                  </p:pic>
                </p:oleObj>
              </mc:Fallback>
            </mc:AlternateContent>
          </a:graphicData>
        </a:graphic>
      </p:graphicFrame>
    </p:spTree>
    <p:extLst>
      <p:ext uri="{BB962C8B-B14F-4D97-AF65-F5344CB8AC3E}">
        <p14:creationId xmlns:p14="http://schemas.microsoft.com/office/powerpoint/2010/main" val="625355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2959" y="814749"/>
            <a:ext cx="7543800" cy="1450757"/>
          </a:xfrm>
        </p:spPr>
        <p:txBody>
          <a:bodyPr>
            <a:normAutofit fontScale="90000"/>
          </a:bodyPr>
          <a:lstStyle/>
          <a:p>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分散</a:t>
            </a: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、標本偏差以外の</a:t>
            </a:r>
            <a:r>
              <a:rPr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散布度</a:t>
            </a:r>
            <a:r>
              <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rPr>
              <a:t/>
            </a:r>
            <a:br>
              <a:rPr lang="en-US" altLang="ja-JP" b="1" dirty="0" smtClean="0">
                <a:latin typeface="メイリオ" panose="020B0604030504040204" pitchFamily="50" charset="-128"/>
                <a:ea typeface="メイリオ" panose="020B0604030504040204" pitchFamily="50" charset="-128"/>
                <a:cs typeface="メイリオ" panose="020B0604030504040204" pitchFamily="50" charset="-128"/>
              </a:rPr>
            </a:b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p:txBody>
          <a:bodyPr>
            <a:normAutofit/>
          </a:bodyPr>
          <a:lstStyle/>
          <a:p>
            <a:pPr lvl="1"/>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平均偏差</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平均からの偏差」の絶対値の</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平均</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2"/>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dirty="0">
                <a:latin typeface="メイリオ" panose="020B0604030504040204" pitchFamily="50" charset="-128"/>
                <a:ea typeface="メイリオ" panose="020B0604030504040204" pitchFamily="50" charset="-128"/>
                <a:cs typeface="メイリオ" panose="020B0604030504040204" pitchFamily="50" charset="-128"/>
              </a:rPr>
              <a:t>範囲（レンジ）</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データ中</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の最大のものと最小のものの</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差</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marL="342900" lvl="1" indent="0">
              <a:buNone/>
            </a:pP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以上</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の散布度の表し方がある</a:t>
            </a:r>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が、普通</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は分散と標準偏差を用いる</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43605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822960" y="2164914"/>
            <a:ext cx="7543800" cy="1450757"/>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pPr algn="ctr"/>
            <a:r>
              <a:rPr lang="ja-JP" altLang="en-US" sz="9600" b="1" u="sng" dirty="0" smtClean="0">
                <a:latin typeface="メイリオ" panose="020B0604030504040204" pitchFamily="50" charset="-128"/>
                <a:ea typeface="メイリオ" panose="020B0604030504040204" pitchFamily="50" charset="-128"/>
                <a:cs typeface="メイリオ" panose="020B0604030504040204" pitchFamily="50" charset="-128"/>
              </a:rPr>
              <a:t>標準化</a:t>
            </a:r>
            <a:endParaRPr lang="ja-JP" altLang="en-US" sz="9600" b="1" u="sng"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txBox="1">
            <a:spLocks/>
          </p:cNvSpPr>
          <p:nvPr/>
        </p:nvSpPr>
        <p:spPr>
          <a:xfrm>
            <a:off x="822960" y="4557403"/>
            <a:ext cx="7543801" cy="4023360"/>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データを式で変換して、平均値と標準偏差を目的の値に変えること</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400" dirty="0" smtClean="0">
                <a:latin typeface="メイリオ" panose="020B0604030504040204" pitchFamily="50" charset="-128"/>
                <a:ea typeface="メイリオ" panose="020B0604030504040204" pitchFamily="50" charset="-128"/>
                <a:cs typeface="メイリオ" panose="020B0604030504040204" pitchFamily="50" charset="-128"/>
              </a:rPr>
              <a:t>異なるデータ同士を比較するときに標準化しておくことで差異が分かりやすくなる</a:t>
            </a:r>
            <a:endParaRPr lang="en-US" altLang="ja-JP" sz="2400" dirty="0" smtClean="0">
              <a:latin typeface="メイリオ" panose="020B0604030504040204" pitchFamily="50" charset="-128"/>
              <a:ea typeface="メイリオ" panose="020B0604030504040204" pitchFamily="50" charset="-128"/>
              <a:cs typeface="メイリオ" panose="020B0604030504040204" pitchFamily="50" charset="-128"/>
            </a:endParaRPr>
          </a:p>
          <a:p>
            <a:pPr marL="201168" lvl="1" indent="0">
              <a:buFont typeface="Calibri" pitchFamily="34" charset="0"/>
              <a:buNone/>
            </a:pPr>
            <a:endParaRPr lang="en-US" altLang="ja-JP" sz="3200" dirty="0" smtClean="0">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sz="32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0204841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標準得点</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a:xfrm>
            <a:off x="628650" y="1825624"/>
            <a:ext cx="7886700" cy="4551528"/>
          </a:xfrm>
        </p:spPr>
        <p:txBody>
          <a:bodyPr>
            <a:noAutofit/>
          </a:bodyPr>
          <a:lstStyle/>
          <a:p>
            <a:pPr lvl="1"/>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標準化</a:t>
            </a:r>
            <a:r>
              <a:rPr lang="ja-JP" altLang="en-US" dirty="0">
                <a:latin typeface="メイリオ" panose="020B0604030504040204" pitchFamily="50" charset="-128"/>
                <a:ea typeface="メイリオ" panose="020B0604030504040204" pitchFamily="50" charset="-128"/>
                <a:cs typeface="メイリオ" panose="020B0604030504040204" pitchFamily="50" charset="-128"/>
              </a:rPr>
              <a:t>で変換された</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値</a:t>
            </a:r>
            <a:endParaRPr lang="en-US" altLang="ja-JP" sz="3000" dirty="0"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26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600" dirty="0" err="1" smtClean="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ｚ</a:t>
            </a:r>
            <a:r>
              <a:rPr lang="ja-JP" altLang="en-US" sz="26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得点</a:t>
            </a:r>
            <a:endParaRPr lang="en-US" altLang="ja-JP" sz="26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平均を０，標準偏差を１になるよう変換した標準得点</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lvl="2"/>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コンピュータの端数処理の関係</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丸め誤差</a:t>
            </a:r>
            <a:r>
              <a:rPr lang="en-US" altLang="ja-JP" sz="20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で平均がきっちり０にならないことが</a:t>
            </a:r>
            <a:r>
              <a:rPr lang="ja-JP" altLang="en-US" sz="2000" dirty="0" smtClean="0">
                <a:latin typeface="メイリオ" panose="020B0604030504040204" pitchFamily="50" charset="-128"/>
                <a:ea typeface="メイリオ" panose="020B0604030504040204" pitchFamily="50" charset="-128"/>
                <a:cs typeface="メイリオ" panose="020B0604030504040204" pitchFamily="50" charset="-128"/>
              </a:rPr>
              <a:t>ある</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24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偏差値</a:t>
            </a:r>
            <a:endParaRPr lang="en-US" altLang="ja-JP" sz="240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lvl="1"/>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データを</a:t>
            </a:r>
            <a:r>
              <a:rPr lang="ja-JP" altLang="en-US" sz="2200" dirty="0" smtClean="0">
                <a:latin typeface="メイリオ" panose="020B0604030504040204" pitchFamily="50" charset="-128"/>
                <a:ea typeface="メイリオ" panose="020B0604030504040204" pitchFamily="50" charset="-128"/>
                <a:cs typeface="メイリオ" panose="020B0604030504040204" pitchFamily="50" charset="-128"/>
              </a:rPr>
              <a:t>平均５０、標</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準偏差を１０になるように変換した標準得点</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4" name="オブジェクト 3"/>
          <p:cNvGraphicFramePr>
            <a:graphicFrameLocks noChangeAspect="1"/>
          </p:cNvGraphicFramePr>
          <p:nvPr>
            <p:extLst>
              <p:ext uri="{D42A27DB-BD31-4B8C-83A1-F6EECF244321}">
                <p14:modId xmlns:p14="http://schemas.microsoft.com/office/powerpoint/2010/main" val="2591014572"/>
              </p:ext>
            </p:extLst>
          </p:nvPr>
        </p:nvGraphicFramePr>
        <p:xfrm>
          <a:off x="4207268" y="5483208"/>
          <a:ext cx="3839776" cy="448441"/>
        </p:xfrm>
        <a:graphic>
          <a:graphicData uri="http://schemas.openxmlformats.org/presentationml/2006/ole">
            <mc:AlternateContent xmlns:mc="http://schemas.openxmlformats.org/markup-compatibility/2006">
              <mc:Choice xmlns:v="urn:schemas-microsoft-com:vml" Requires="v">
                <p:oleObj spid="_x0000_s3136" name="数式" r:id="rId3" imgW="1739880" imgH="203040" progId="Equation.3">
                  <p:embed/>
                </p:oleObj>
              </mc:Choice>
              <mc:Fallback>
                <p:oleObj name="数式" r:id="rId3" imgW="1739880" imgH="203040" progId="Equation.3">
                  <p:embed/>
                  <p:pic>
                    <p:nvPicPr>
                      <p:cNvPr id="0" name=""/>
                      <p:cNvPicPr/>
                      <p:nvPr/>
                    </p:nvPicPr>
                    <p:blipFill>
                      <a:blip r:embed="rId4"/>
                      <a:stretch>
                        <a:fillRect/>
                      </a:stretch>
                    </p:blipFill>
                    <p:spPr>
                      <a:xfrm>
                        <a:off x="4207268" y="5483208"/>
                        <a:ext cx="3839776" cy="448441"/>
                      </a:xfrm>
                      <a:prstGeom prst="rect">
                        <a:avLst/>
                      </a:prstGeom>
                    </p:spPr>
                  </p:pic>
                </p:oleObj>
              </mc:Fallback>
            </mc:AlternateContent>
          </a:graphicData>
        </a:graphic>
      </p:graphicFrame>
      <p:graphicFrame>
        <p:nvGraphicFramePr>
          <p:cNvPr id="5" name="オブジェクト 4"/>
          <p:cNvGraphicFramePr>
            <a:graphicFrameLocks noChangeAspect="1"/>
          </p:cNvGraphicFramePr>
          <p:nvPr>
            <p:extLst>
              <p:ext uri="{D42A27DB-BD31-4B8C-83A1-F6EECF244321}">
                <p14:modId xmlns:p14="http://schemas.microsoft.com/office/powerpoint/2010/main" val="1141999609"/>
              </p:ext>
            </p:extLst>
          </p:nvPr>
        </p:nvGraphicFramePr>
        <p:xfrm>
          <a:off x="4207268" y="4035971"/>
          <a:ext cx="4294352" cy="907139"/>
        </p:xfrm>
        <a:graphic>
          <a:graphicData uri="http://schemas.openxmlformats.org/presentationml/2006/ole">
            <mc:AlternateContent xmlns:mc="http://schemas.openxmlformats.org/markup-compatibility/2006">
              <mc:Choice xmlns:v="urn:schemas-microsoft-com:vml" Requires="v">
                <p:oleObj spid="_x0000_s3137" name="数式" r:id="rId5" imgW="1777680" imgH="419040" progId="Equation.3">
                  <p:embed/>
                </p:oleObj>
              </mc:Choice>
              <mc:Fallback>
                <p:oleObj name="数式" r:id="rId5" imgW="1777680" imgH="419040" progId="Equation.3">
                  <p:embed/>
                  <p:pic>
                    <p:nvPicPr>
                      <p:cNvPr id="0" name=""/>
                      <p:cNvPicPr/>
                      <p:nvPr/>
                    </p:nvPicPr>
                    <p:blipFill>
                      <a:blip r:embed="rId6"/>
                      <a:stretch>
                        <a:fillRect/>
                      </a:stretch>
                    </p:blipFill>
                    <p:spPr>
                      <a:xfrm>
                        <a:off x="4207268" y="4035971"/>
                        <a:ext cx="4294352" cy="907139"/>
                      </a:xfrm>
                      <a:prstGeom prst="rect">
                        <a:avLst/>
                      </a:prstGeom>
                    </p:spPr>
                  </p:pic>
                </p:oleObj>
              </mc:Fallback>
            </mc:AlternateContent>
          </a:graphicData>
        </a:graphic>
      </p:graphicFrame>
    </p:spTree>
    <p:extLst>
      <p:ext uri="{BB962C8B-B14F-4D97-AF65-F5344CB8AC3E}">
        <p14:creationId xmlns:p14="http://schemas.microsoft.com/office/powerpoint/2010/main" val="2866078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b="1" dirty="0" smtClean="0">
                <a:latin typeface="メイリオ" panose="020B0604030504040204" pitchFamily="50" charset="-128"/>
                <a:ea typeface="メイリオ" panose="020B0604030504040204" pitchFamily="50" charset="-128"/>
                <a:cs typeface="メイリオ" panose="020B0604030504040204" pitchFamily="50" charset="-128"/>
              </a:rPr>
              <a:t>まとめ</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コンテンツ プレースホルダー 2"/>
          <p:cNvSpPr>
            <a:spLocks noGrp="1"/>
          </p:cNvSpPr>
          <p:nvPr>
            <p:ph idx="1"/>
          </p:nvPr>
        </p:nvSpPr>
        <p:spPr/>
        <p:txBody>
          <a:bodyPr/>
          <a:lstStyle/>
          <a:p>
            <a:pPr lvl="1"/>
            <a:r>
              <a:rPr lang="ja-JP" altLang="en-US" dirty="0">
                <a:latin typeface="メイリオ" panose="020B0604030504040204" pitchFamily="50" charset="-128"/>
                <a:ea typeface="メイリオ" panose="020B0604030504040204" pitchFamily="50" charset="-128"/>
                <a:cs typeface="メイリオ" panose="020B0604030504040204" pitchFamily="50" charset="-128"/>
              </a:rPr>
              <a:t>今回</a:t>
            </a:r>
            <a:r>
              <a:rPr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は１つの変数の扱い方を説明</a:t>
            </a:r>
            <a:endParaRPr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lvl="1"/>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代表値は変数の性質と外れ値に依存する</a:t>
            </a:r>
            <a:endPar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散布度は分散と標準偏差で示す</a:t>
            </a:r>
            <a:endParaRPr kumimoji="1" lang="en-US" altLang="ja-JP" dirty="0" smtClean="0">
              <a:latin typeface="メイリオ" panose="020B0604030504040204" pitchFamily="50" charset="-128"/>
              <a:ea typeface="メイリオ" panose="020B0604030504040204" pitchFamily="50" charset="-128"/>
              <a:cs typeface="メイリオ" panose="020B0604030504040204" pitchFamily="50" charset="-128"/>
            </a:endParaRPr>
          </a:p>
          <a:p>
            <a:pPr lvl="1"/>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lvl="1"/>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データを標準化して捉えやすくする</a:t>
            </a:r>
            <a:endParaRPr kumimoji="1"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463191880"/>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
  <TotalTime>1768</TotalTime>
  <Words>544</Words>
  <Application>Microsoft Office PowerPoint</Application>
  <PresentationFormat>画面に合わせる (4:3)</PresentationFormat>
  <Paragraphs>115</Paragraphs>
  <Slides>14</Slides>
  <Notes>0</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2</vt:i4>
      </vt:variant>
      <vt:variant>
        <vt:lpstr>スライド タイトル</vt:lpstr>
      </vt:variant>
      <vt:variant>
        <vt:i4>14</vt:i4>
      </vt:variant>
    </vt:vector>
  </HeadingPairs>
  <TitlesOfParts>
    <vt:vector size="21" baseType="lpstr">
      <vt:lpstr>ＭＳ Ｐゴシック</vt:lpstr>
      <vt:lpstr>メイリオ</vt:lpstr>
      <vt:lpstr>Calibri</vt:lpstr>
      <vt:lpstr>Calibri Light</vt:lpstr>
      <vt:lpstr>レトロスペクト</vt:lpstr>
      <vt:lpstr>数式</vt:lpstr>
      <vt:lpstr>Microsoft 数式 3.0</vt:lpstr>
      <vt:lpstr>第２章  １つの変数の記述統計</vt:lpstr>
      <vt:lpstr>資料</vt:lpstr>
      <vt:lpstr>この章の概要</vt:lpstr>
      <vt:lpstr>変数の種類</vt:lpstr>
      <vt:lpstr>データの視覚的表現</vt:lpstr>
      <vt:lpstr>代表値</vt:lpstr>
      <vt:lpstr>平均以外の代表値</vt:lpstr>
      <vt:lpstr>PowerPoint プレゼンテーション</vt:lpstr>
      <vt:lpstr>分散</vt:lpstr>
      <vt:lpstr>標準偏差</vt:lpstr>
      <vt:lpstr>分散、標本偏差以外の散布度 </vt:lpstr>
      <vt:lpstr>PowerPoint プレゼンテーション</vt:lpstr>
      <vt:lpstr>標準得点</vt:lpstr>
      <vt:lpstr>まとめ</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lifebook-a4</dc:creator>
  <cp:lastModifiedBy>lifebook-a4</cp:lastModifiedBy>
  <cp:revision>60</cp:revision>
  <dcterms:created xsi:type="dcterms:W3CDTF">2014-10-07T06:21:59Z</dcterms:created>
  <dcterms:modified xsi:type="dcterms:W3CDTF">2014-10-14T01:42:28Z</dcterms:modified>
</cp:coreProperties>
</file>