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74" r:id="rId3"/>
    <p:sldId id="258" r:id="rId4"/>
    <p:sldId id="257" r:id="rId5"/>
    <p:sldId id="259" r:id="rId6"/>
    <p:sldId id="260" r:id="rId7"/>
    <p:sldId id="261" r:id="rId8"/>
    <p:sldId id="262" r:id="rId9"/>
    <p:sldId id="263" r:id="rId10"/>
    <p:sldId id="264" r:id="rId11"/>
    <p:sldId id="266" r:id="rId12"/>
    <p:sldId id="265" r:id="rId13"/>
    <p:sldId id="267" r:id="rId14"/>
    <p:sldId id="268" r:id="rId15"/>
    <p:sldId id="269" r:id="rId16"/>
    <p:sldId id="271" r:id="rId17"/>
    <p:sldId id="272" r:id="rId18"/>
    <p:sldId id="273"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 id="297" r:id="rId4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9B10001-947A-4CCF-9FE7-7FF1872EBC26}">
          <p14:sldIdLst>
            <p14:sldId id="256"/>
            <p14:sldId id="274"/>
            <p14:sldId id="258"/>
            <p14:sldId id="257"/>
            <p14:sldId id="259"/>
            <p14:sldId id="260"/>
            <p14:sldId id="261"/>
            <p14:sldId id="262"/>
            <p14:sldId id="263"/>
            <p14:sldId id="264"/>
            <p14:sldId id="266"/>
            <p14:sldId id="265"/>
            <p14:sldId id="267"/>
            <p14:sldId id="268"/>
            <p14:sldId id="269"/>
            <p14:sldId id="271"/>
            <p14:sldId id="272"/>
            <p14:sldId id="273"/>
            <p14:sldId id="275"/>
            <p14:sldId id="276"/>
            <p14:sldId id="277"/>
            <p14:sldId id="278"/>
            <p14:sldId id="279"/>
            <p14:sldId id="280"/>
            <p14:sldId id="281"/>
            <p14:sldId id="283"/>
            <p14:sldId id="284"/>
            <p14:sldId id="285"/>
            <p14:sldId id="286"/>
            <p14:sldId id="287"/>
            <p14:sldId id="288"/>
            <p14:sldId id="289"/>
            <p14:sldId id="290"/>
            <p14:sldId id="291"/>
            <p14:sldId id="293"/>
            <p14:sldId id="294"/>
            <p14:sldId id="295"/>
            <p14:sldId id="296"/>
            <p14:sldId id="29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p:cViewPr varScale="1">
        <p:scale>
          <a:sx n="110" d="100"/>
          <a:sy n="110" d="100"/>
        </p:scale>
        <p:origin x="-1632"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284D6-F3AD-42DF-A032-F89E52302AAC}" type="datetimeFigureOut">
              <a:rPr kumimoji="1" lang="ja-JP" altLang="en-US" smtClean="0"/>
              <a:t>2012/11/15</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131E-8565-4D0C-A220-58E9438C9B07}" type="slidenum">
              <a:rPr kumimoji="1" lang="ja-JP" altLang="en-US" smtClean="0"/>
              <a:t>‹#›</a:t>
            </a:fld>
            <a:endParaRPr kumimoji="1" lang="ja-JP" altLang="en-US"/>
          </a:p>
        </p:txBody>
      </p:sp>
    </p:spTree>
    <p:extLst>
      <p:ext uri="{BB962C8B-B14F-4D97-AF65-F5344CB8AC3E}">
        <p14:creationId xmlns:p14="http://schemas.microsoft.com/office/powerpoint/2010/main" val="17535580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C3A131E-8565-4D0C-A220-58E9438C9B07}" type="slidenum">
              <a:rPr kumimoji="1" lang="ja-JP" altLang="en-US" smtClean="0"/>
              <a:t>20</a:t>
            </a:fld>
            <a:endParaRPr kumimoji="1" lang="ja-JP" altLang="en-US"/>
          </a:p>
        </p:txBody>
      </p:sp>
    </p:spTree>
    <p:extLst>
      <p:ext uri="{BB962C8B-B14F-4D97-AF65-F5344CB8AC3E}">
        <p14:creationId xmlns:p14="http://schemas.microsoft.com/office/powerpoint/2010/main" val="3292560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9" name="Slide Number Placeholder 8"/>
          <p:cNvSpPr>
            <a:spLocks noGrp="1"/>
          </p:cNvSpPr>
          <p:nvPr>
            <p:ph type="sldNum" sz="quarter" idx="11"/>
          </p:nvPr>
        </p:nvSpPr>
        <p:spPr/>
        <p:txBody>
          <a:bodyPr/>
          <a:lstStyle/>
          <a:p>
            <a:fld id="{ADD7318D-2C4C-4554-8AA9-EDE1684B4A37}"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DD7318D-2C4C-4554-8AA9-EDE1684B4A37}"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6FD118-0FBC-44A6-B067-187956FACA3F}" type="datetimeFigureOut">
              <a:rPr kumimoji="1" lang="ja-JP" altLang="en-US" smtClean="0"/>
              <a:t>2012/11/15</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b="1" dirty="0" smtClean="0"/>
              <a:t>R</a:t>
            </a:r>
            <a:r>
              <a:rPr kumimoji="1" lang="ja-JP" altLang="en-US" b="1" dirty="0" smtClean="0"/>
              <a:t>による</a:t>
            </a:r>
            <a:r>
              <a:rPr kumimoji="1" lang="en-US" altLang="ja-JP" b="1" dirty="0" smtClean="0"/>
              <a:t/>
            </a:r>
            <a:br>
              <a:rPr kumimoji="1" lang="en-US" altLang="ja-JP" b="1" dirty="0" smtClean="0"/>
            </a:br>
            <a:r>
              <a:rPr lang="ja-JP" altLang="en-US" b="1" dirty="0" smtClean="0"/>
              <a:t>データサイエンス</a:t>
            </a:r>
            <a:r>
              <a:rPr lang="en-US" altLang="ja-JP" b="1" dirty="0"/>
              <a:t>4</a:t>
            </a:r>
            <a:endParaRPr kumimoji="1" lang="ja-JP" altLang="en-US" b="1" dirty="0"/>
          </a:p>
        </p:txBody>
      </p:sp>
      <p:sp>
        <p:nvSpPr>
          <p:cNvPr id="3" name="サブタイトル 2"/>
          <p:cNvSpPr>
            <a:spLocks noGrp="1"/>
          </p:cNvSpPr>
          <p:nvPr>
            <p:ph type="subTitle" idx="1"/>
          </p:nvPr>
        </p:nvSpPr>
        <p:spPr/>
        <p:txBody>
          <a:bodyPr>
            <a:noAutofit/>
          </a:bodyPr>
          <a:lstStyle/>
          <a:p>
            <a:r>
              <a:rPr kumimoji="1" lang="ja-JP" altLang="en-US" sz="3200" dirty="0" smtClean="0"/>
              <a:t>大平研</a:t>
            </a:r>
            <a:endParaRPr kumimoji="1" lang="en-US" altLang="ja-JP" sz="3200" dirty="0" smtClean="0"/>
          </a:p>
          <a:p>
            <a:r>
              <a:rPr kumimoji="1" lang="en-US" altLang="ja-JP" sz="3200" dirty="0" smtClean="0"/>
              <a:t>60151049</a:t>
            </a:r>
            <a:r>
              <a:rPr kumimoji="1" lang="ja-JP" altLang="en-US" sz="3200" dirty="0" smtClean="0"/>
              <a:t>　山谷 陽亮</a:t>
            </a:r>
            <a:endParaRPr kumimoji="1" lang="ja-JP" altLang="en-US" sz="3200" dirty="0"/>
          </a:p>
        </p:txBody>
      </p:sp>
    </p:spTree>
    <p:extLst>
      <p:ext uri="{BB962C8B-B14F-4D97-AF65-F5344CB8AC3E}">
        <p14:creationId xmlns:p14="http://schemas.microsoft.com/office/powerpoint/2010/main" val="2576603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t>第３章　対応分析</a:t>
            </a:r>
            <a:endParaRPr kumimoji="1" lang="en-US" altLang="ja-JP" dirty="0" smtClean="0"/>
          </a:p>
          <a:p>
            <a:r>
              <a:rPr kumimoji="1" lang="ja-JP" altLang="en-US" dirty="0" smtClean="0"/>
              <a:t>第４章　多次元尺度法</a:t>
            </a:r>
            <a:endParaRPr kumimoji="1" lang="en-US" altLang="ja-JP" dirty="0" smtClean="0"/>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団学習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13665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lang="ja-JP" altLang="en-US" dirty="0"/>
              <a:t>３</a:t>
            </a:r>
            <a:r>
              <a:rPr kumimoji="1" lang="ja-JP" altLang="en-US" dirty="0" smtClean="0"/>
              <a:t>章　対応分析</a:t>
            </a:r>
            <a:endParaRPr kumimoji="1" lang="ja-JP" altLang="en-US" dirty="0"/>
          </a:p>
        </p:txBody>
      </p:sp>
      <p:sp>
        <p:nvSpPr>
          <p:cNvPr id="4" name="コンテンツ プレースホルダー 2"/>
          <p:cNvSpPr>
            <a:spLocks noGrp="1"/>
          </p:cNvSpPr>
          <p:nvPr>
            <p:ph idx="1"/>
          </p:nvPr>
        </p:nvSpPr>
        <p:spPr>
          <a:xfrm>
            <a:off x="457200" y="1600200"/>
            <a:ext cx="7620000" cy="3124944"/>
          </a:xfrm>
        </p:spPr>
        <p:txBody>
          <a:bodyPr>
            <a:normAutofit fontScale="85000" lnSpcReduction="20000"/>
          </a:bodyPr>
          <a:lstStyle/>
          <a:p>
            <a:pPr marL="114300" indent="0">
              <a:buNone/>
            </a:pPr>
            <a:r>
              <a:rPr kumimoji="1" lang="en-US" altLang="ja-JP" sz="3200" dirty="0" smtClean="0"/>
              <a:t>3.1</a:t>
            </a:r>
            <a:r>
              <a:rPr kumimoji="1" lang="ja-JP" altLang="en-US" sz="3200" dirty="0" smtClean="0"/>
              <a:t>　対応分析とは</a:t>
            </a:r>
            <a:endParaRPr kumimoji="1" lang="en-US" altLang="ja-JP" sz="3200" dirty="0" smtClean="0"/>
          </a:p>
          <a:p>
            <a:pPr marL="114300" indent="0">
              <a:buNone/>
            </a:pPr>
            <a:endParaRPr lang="en-US" altLang="ja-JP" sz="3200" dirty="0"/>
          </a:p>
          <a:p>
            <a:pPr marL="114300" indent="0">
              <a:buNone/>
            </a:pPr>
            <a:r>
              <a:rPr lang="en-US" altLang="ja-JP" sz="3200" dirty="0"/>
              <a:t>3</a:t>
            </a:r>
            <a:r>
              <a:rPr kumimoji="1" lang="en-US" altLang="ja-JP" sz="3200" dirty="0" smtClean="0"/>
              <a:t>.2</a:t>
            </a:r>
            <a:r>
              <a:rPr kumimoji="1" lang="ja-JP" altLang="en-US" sz="3200" dirty="0" smtClean="0"/>
              <a:t>　対応分析の基礎</a:t>
            </a:r>
            <a:endParaRPr kumimoji="1" lang="en-US" altLang="ja-JP" sz="3200" dirty="0" smtClean="0"/>
          </a:p>
          <a:p>
            <a:pPr marL="114300" indent="0">
              <a:buNone/>
            </a:pPr>
            <a:endParaRPr lang="en-US" altLang="ja-JP" sz="3200" dirty="0"/>
          </a:p>
          <a:p>
            <a:pPr marL="114300" indent="0">
              <a:buNone/>
            </a:pPr>
            <a:r>
              <a:rPr lang="en-US" altLang="ja-JP" sz="3200" dirty="0"/>
              <a:t>3</a:t>
            </a:r>
            <a:r>
              <a:rPr kumimoji="1" lang="en-US" altLang="ja-JP" sz="3200" dirty="0" smtClean="0"/>
              <a:t>.3</a:t>
            </a:r>
            <a:r>
              <a:rPr lang="ja-JP" altLang="en-US" sz="3200" dirty="0"/>
              <a:t>　対応</a:t>
            </a:r>
            <a:r>
              <a:rPr lang="ja-JP" altLang="en-US" sz="3200" dirty="0" smtClean="0"/>
              <a:t>分析のケーススタディ</a:t>
            </a:r>
            <a:endParaRPr lang="en-US" altLang="ja-JP" sz="3200" dirty="0"/>
          </a:p>
          <a:p>
            <a:pPr marL="114300" indent="0">
              <a:buNone/>
            </a:pPr>
            <a:endParaRPr lang="en-US" altLang="ja-JP" sz="3200" dirty="0" smtClean="0"/>
          </a:p>
          <a:p>
            <a:pPr marL="114300" indent="0">
              <a:buNone/>
            </a:pPr>
            <a:r>
              <a:rPr lang="en-US" altLang="ja-JP" sz="3200" dirty="0" smtClean="0"/>
              <a:t>3.4</a:t>
            </a:r>
            <a:r>
              <a:rPr lang="ja-JP" altLang="en-US" sz="3200" dirty="0" smtClean="0"/>
              <a:t>　多重対応分析</a:t>
            </a:r>
            <a:endParaRPr lang="en-US" altLang="ja-JP" sz="3200" dirty="0" smtClean="0"/>
          </a:p>
          <a:p>
            <a:pPr marL="114300" indent="0">
              <a:buNone/>
            </a:pPr>
            <a:endParaRPr kumimoji="1" lang="en-US" altLang="ja-JP" sz="3200" dirty="0"/>
          </a:p>
          <a:p>
            <a:pPr marL="114300" indent="0">
              <a:buNone/>
            </a:pPr>
            <a:endParaRPr kumimoji="1" lang="ja-JP" altLang="en-US" sz="3200" dirty="0"/>
          </a:p>
        </p:txBody>
      </p:sp>
      <p:sp>
        <p:nvSpPr>
          <p:cNvPr id="5" name="テキスト ボックス 4"/>
          <p:cNvSpPr txBox="1"/>
          <p:nvPr/>
        </p:nvSpPr>
        <p:spPr>
          <a:xfrm>
            <a:off x="467544" y="5010358"/>
            <a:ext cx="7272808" cy="5788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800" dirty="0" smtClean="0"/>
              <a:t>パターン分析を行う方法について学ぶ！！</a:t>
            </a:r>
            <a:endParaRPr kumimoji="1" lang="en-US" altLang="ja-JP" sz="2800" dirty="0" smtClean="0"/>
          </a:p>
        </p:txBody>
      </p:sp>
    </p:spTree>
    <p:extLst>
      <p:ext uri="{BB962C8B-B14F-4D97-AF65-F5344CB8AC3E}">
        <p14:creationId xmlns:p14="http://schemas.microsoft.com/office/powerpoint/2010/main" val="1387588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対応分析とは</a:t>
            </a:r>
            <a:endParaRPr kumimoji="1" lang="ja-JP" altLang="en-US" dirty="0"/>
          </a:p>
        </p:txBody>
      </p:sp>
      <p:sp>
        <p:nvSpPr>
          <p:cNvPr id="4" name="テキスト ボックス 3"/>
          <p:cNvSpPr txBox="1"/>
          <p:nvPr/>
        </p:nvSpPr>
        <p:spPr>
          <a:xfrm>
            <a:off x="863588" y="1624251"/>
            <a:ext cx="6624736" cy="1804749"/>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altLang="ja-JP" sz="2000" dirty="0" smtClean="0"/>
          </a:p>
          <a:p>
            <a:pPr algn="ctr"/>
            <a:r>
              <a:rPr lang="ja-JP" altLang="en-US" sz="2000" dirty="0" smtClean="0"/>
              <a:t>行と列の双方を並び替え、関連性が</a:t>
            </a:r>
            <a:r>
              <a:rPr lang="ja-JP" altLang="en-US" sz="2000" dirty="0"/>
              <a:t>強い</a:t>
            </a:r>
            <a:r>
              <a:rPr lang="ja-JP" altLang="en-US" sz="2000" dirty="0" smtClean="0"/>
              <a:t>もの</a:t>
            </a:r>
            <a:endParaRPr lang="en-US" altLang="ja-JP" sz="2000" dirty="0" smtClean="0"/>
          </a:p>
          <a:p>
            <a:pPr algn="ctr"/>
            <a:r>
              <a:rPr lang="ja-JP" altLang="en-US" sz="2000" dirty="0" smtClean="0"/>
              <a:t>あるいはパターンが似ているもの同士が</a:t>
            </a:r>
            <a:endParaRPr lang="en-US" altLang="ja-JP" sz="2000" dirty="0" smtClean="0"/>
          </a:p>
          <a:p>
            <a:pPr algn="ctr"/>
            <a:r>
              <a:rPr lang="ja-JP" altLang="en-US" sz="2000" dirty="0" smtClean="0"/>
              <a:t>近似になるような値をとるように</a:t>
            </a:r>
            <a:endParaRPr lang="en-US" altLang="ja-JP" sz="2000" dirty="0" smtClean="0"/>
          </a:p>
          <a:p>
            <a:pPr algn="ctr"/>
            <a:r>
              <a:rPr lang="ja-JP" altLang="en-US" sz="2000" dirty="0" smtClean="0"/>
              <a:t>処理を行う方法のこと！！</a:t>
            </a:r>
            <a:endParaRPr lang="en-US" altLang="ja-JP" sz="2000" dirty="0" smtClean="0"/>
          </a:p>
        </p:txBody>
      </p:sp>
      <p:sp>
        <p:nvSpPr>
          <p:cNvPr id="5" name="テキスト ボックス 4"/>
          <p:cNvSpPr txBox="1"/>
          <p:nvPr/>
        </p:nvSpPr>
        <p:spPr>
          <a:xfrm>
            <a:off x="2843808" y="1560697"/>
            <a:ext cx="237626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400" dirty="0" smtClean="0">
                <a:latin typeface="HGP創英ﾌﾟﾚｾﾞﾝｽEB" pitchFamily="18" charset="-128"/>
                <a:ea typeface="HGP創英ﾌﾟﾚｾﾞﾝｽEB" pitchFamily="18" charset="-128"/>
              </a:rPr>
              <a:t>対応分析</a:t>
            </a:r>
            <a:endParaRPr kumimoji="1" lang="ja-JP" altLang="en-US" sz="2400" dirty="0">
              <a:latin typeface="HGP創英ﾌﾟﾚｾﾞﾝｽEB" pitchFamily="18" charset="-128"/>
              <a:ea typeface="HGP創英ﾌﾟﾚｾﾞﾝｽEB" pitchFamily="18" charset="-128"/>
            </a:endParaRPr>
          </a:p>
        </p:txBody>
      </p:sp>
      <p:graphicFrame>
        <p:nvGraphicFramePr>
          <p:cNvPr id="6" name="表 5"/>
          <p:cNvGraphicFramePr>
            <a:graphicFrameLocks noGrp="1"/>
          </p:cNvGraphicFramePr>
          <p:nvPr>
            <p:extLst>
              <p:ext uri="{D42A27DB-BD31-4B8C-83A1-F6EECF244321}">
                <p14:modId xmlns:p14="http://schemas.microsoft.com/office/powerpoint/2010/main" val="2426694221"/>
              </p:ext>
            </p:extLst>
          </p:nvPr>
        </p:nvGraphicFramePr>
        <p:xfrm>
          <a:off x="179512" y="3921226"/>
          <a:ext cx="2808310" cy="2194560"/>
        </p:xfrm>
        <a:graphic>
          <a:graphicData uri="http://schemas.openxmlformats.org/drawingml/2006/table">
            <a:tbl>
              <a:tblPr firstRow="1" bandRow="1">
                <a:tableStyleId>{5C22544A-7EE6-4342-B048-85BDC9FD1C3A}</a:tableStyleId>
              </a:tblPr>
              <a:tblGrid>
                <a:gridCol w="561662"/>
                <a:gridCol w="561662"/>
                <a:gridCol w="561662"/>
                <a:gridCol w="561662"/>
                <a:gridCol w="561662"/>
              </a:tblGrid>
              <a:tr h="353759">
                <a:tc>
                  <a:txBody>
                    <a:bodyPr/>
                    <a:lstStyle/>
                    <a:p>
                      <a:endParaRPr kumimoji="1" lang="ja-JP" altLang="en-US" dirty="0"/>
                    </a:p>
                  </a:txBody>
                  <a:tcPr/>
                </a:tc>
                <a:tc>
                  <a:txBody>
                    <a:bodyPr/>
                    <a:lstStyle/>
                    <a:p>
                      <a:r>
                        <a:rPr kumimoji="1" lang="ja-JP" altLang="en-US" dirty="0" smtClean="0"/>
                        <a:t>ア</a:t>
                      </a:r>
                      <a:endParaRPr kumimoji="1" lang="ja-JP" altLang="en-US" dirty="0"/>
                    </a:p>
                  </a:txBody>
                  <a:tcPr/>
                </a:tc>
                <a:tc>
                  <a:txBody>
                    <a:bodyPr/>
                    <a:lstStyle/>
                    <a:p>
                      <a:r>
                        <a:rPr kumimoji="1" lang="ja-JP" altLang="en-US" dirty="0" smtClean="0"/>
                        <a:t>イ</a:t>
                      </a:r>
                      <a:endParaRPr kumimoji="1" lang="ja-JP" altLang="en-US" dirty="0"/>
                    </a:p>
                  </a:txBody>
                  <a:tcPr/>
                </a:tc>
                <a:tc>
                  <a:txBody>
                    <a:bodyPr/>
                    <a:lstStyle/>
                    <a:p>
                      <a:r>
                        <a:rPr kumimoji="1" lang="ja-JP" altLang="en-US" dirty="0" smtClean="0"/>
                        <a:t>ウ</a:t>
                      </a:r>
                      <a:endParaRPr kumimoji="1" lang="ja-JP" altLang="en-US" dirty="0"/>
                    </a:p>
                  </a:txBody>
                  <a:tcPr/>
                </a:tc>
                <a:tc>
                  <a:txBody>
                    <a:bodyPr/>
                    <a:lstStyle/>
                    <a:p>
                      <a:r>
                        <a:rPr kumimoji="1" lang="ja-JP" altLang="en-US" dirty="0" smtClean="0"/>
                        <a:t>エ</a:t>
                      </a:r>
                      <a:endParaRPr kumimoji="1" lang="ja-JP" altLang="en-US" dirty="0"/>
                    </a:p>
                  </a:txBody>
                  <a:tcPr/>
                </a:tc>
              </a:tr>
              <a:tr h="353759">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0</a:t>
                      </a:r>
                      <a:endParaRPr kumimoji="1" lang="ja-JP" altLang="en-US" dirty="0"/>
                    </a:p>
                  </a:txBody>
                  <a:tcPr/>
                </a:tc>
              </a:tr>
              <a:tr h="353759">
                <a:tc>
                  <a:txBody>
                    <a:bodyPr/>
                    <a:lstStyle/>
                    <a:p>
                      <a:r>
                        <a:rPr kumimoji="1" lang="en-US" altLang="ja-JP" dirty="0" smtClean="0"/>
                        <a:t>2</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r>
              <a:tr h="353759">
                <a:tc>
                  <a:txBody>
                    <a:bodyPr/>
                    <a:lstStyle/>
                    <a:p>
                      <a:r>
                        <a:rPr kumimoji="1" lang="en-US" altLang="ja-JP" dirty="0" smtClean="0"/>
                        <a:t>3</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r>
              <a:tr h="353759">
                <a:tc>
                  <a:txBody>
                    <a:bodyPr/>
                    <a:lstStyle/>
                    <a:p>
                      <a:r>
                        <a:rPr kumimoji="1" lang="en-US" altLang="ja-JP" dirty="0" smtClean="0"/>
                        <a:t>4</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r>
              <a:tr h="353759">
                <a:tc>
                  <a:txBody>
                    <a:bodyPr/>
                    <a:lstStyle/>
                    <a:p>
                      <a:r>
                        <a:rPr kumimoji="1" lang="en-US" altLang="ja-JP" dirty="0" smtClean="0"/>
                        <a:t>5</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a:t>
                      </a:r>
                      <a:endParaRPr kumimoji="1" lang="ja-JP" altLang="en-US" dirty="0"/>
                    </a:p>
                  </a:txBody>
                  <a:tcPr/>
                </a:tc>
              </a:tr>
            </a:tbl>
          </a:graphicData>
        </a:graphic>
      </p:graphicFrame>
      <p:graphicFrame>
        <p:nvGraphicFramePr>
          <p:cNvPr id="7" name="表 6"/>
          <p:cNvGraphicFramePr>
            <a:graphicFrameLocks noGrp="1"/>
          </p:cNvGraphicFramePr>
          <p:nvPr>
            <p:extLst>
              <p:ext uri="{D42A27DB-BD31-4B8C-83A1-F6EECF244321}">
                <p14:modId xmlns:p14="http://schemas.microsoft.com/office/powerpoint/2010/main" val="1077699976"/>
              </p:ext>
            </p:extLst>
          </p:nvPr>
        </p:nvGraphicFramePr>
        <p:xfrm>
          <a:off x="5508104" y="3921226"/>
          <a:ext cx="2808310" cy="2194560"/>
        </p:xfrm>
        <a:graphic>
          <a:graphicData uri="http://schemas.openxmlformats.org/drawingml/2006/table">
            <a:tbl>
              <a:tblPr firstRow="1" bandRow="1">
                <a:tableStyleId>{5C22544A-7EE6-4342-B048-85BDC9FD1C3A}</a:tableStyleId>
              </a:tblPr>
              <a:tblGrid>
                <a:gridCol w="561662"/>
                <a:gridCol w="561662"/>
                <a:gridCol w="561662"/>
                <a:gridCol w="561662"/>
                <a:gridCol w="561662"/>
              </a:tblGrid>
              <a:tr h="353759">
                <a:tc>
                  <a:txBody>
                    <a:bodyPr/>
                    <a:lstStyle/>
                    <a:p>
                      <a:endParaRPr kumimoji="1" lang="ja-JP" altLang="en-US" dirty="0"/>
                    </a:p>
                  </a:txBody>
                  <a:tcPr/>
                </a:tc>
                <a:tc>
                  <a:txBody>
                    <a:bodyPr/>
                    <a:lstStyle/>
                    <a:p>
                      <a:r>
                        <a:rPr kumimoji="1" lang="ja-JP" altLang="en-US" dirty="0" smtClean="0"/>
                        <a:t>ア</a:t>
                      </a:r>
                      <a:endParaRPr kumimoji="1" lang="ja-JP" altLang="en-US" dirty="0"/>
                    </a:p>
                  </a:txBody>
                  <a:tcPr/>
                </a:tc>
                <a:tc>
                  <a:txBody>
                    <a:bodyPr/>
                    <a:lstStyle/>
                    <a:p>
                      <a:r>
                        <a:rPr kumimoji="1" lang="ja-JP" altLang="en-US" dirty="0" smtClean="0"/>
                        <a:t>イ</a:t>
                      </a:r>
                      <a:endParaRPr kumimoji="1" lang="ja-JP" altLang="en-US" dirty="0"/>
                    </a:p>
                  </a:txBody>
                  <a:tcPr/>
                </a:tc>
                <a:tc>
                  <a:txBody>
                    <a:bodyPr/>
                    <a:lstStyle/>
                    <a:p>
                      <a:r>
                        <a:rPr kumimoji="1" lang="ja-JP" altLang="en-US" dirty="0" smtClean="0"/>
                        <a:t>ウ</a:t>
                      </a:r>
                      <a:endParaRPr kumimoji="1" lang="ja-JP" altLang="en-US" dirty="0"/>
                    </a:p>
                  </a:txBody>
                  <a:tcPr/>
                </a:tc>
                <a:tc>
                  <a:txBody>
                    <a:bodyPr/>
                    <a:lstStyle/>
                    <a:p>
                      <a:r>
                        <a:rPr kumimoji="1" lang="ja-JP" altLang="en-US" dirty="0" smtClean="0"/>
                        <a:t>エ</a:t>
                      </a:r>
                      <a:endParaRPr kumimoji="1" lang="ja-JP" altLang="en-US" dirty="0"/>
                    </a:p>
                  </a:txBody>
                  <a:tcPr/>
                </a:tc>
              </a:tr>
              <a:tr h="353759">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a:t>
                      </a:r>
                      <a:endParaRPr kumimoji="1" lang="ja-JP" altLang="en-US" dirty="0"/>
                    </a:p>
                  </a:txBody>
                  <a:tcPr/>
                </a:tc>
              </a:tr>
              <a:tr h="353759">
                <a:tc>
                  <a:txBody>
                    <a:bodyPr/>
                    <a:lstStyle/>
                    <a:p>
                      <a:r>
                        <a:rPr kumimoji="1" lang="en-US" altLang="ja-JP" dirty="0" smtClean="0"/>
                        <a:t>2</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0</a:t>
                      </a:r>
                      <a:endParaRPr kumimoji="1" lang="ja-JP" altLang="en-US" dirty="0"/>
                    </a:p>
                  </a:txBody>
                  <a:tcPr/>
                </a:tc>
              </a:tr>
              <a:tr h="353759">
                <a:tc>
                  <a:txBody>
                    <a:bodyPr/>
                    <a:lstStyle/>
                    <a:p>
                      <a:r>
                        <a:rPr kumimoji="1" lang="en-US" altLang="ja-JP" dirty="0" smtClean="0"/>
                        <a:t>3</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r>
              <a:tr h="353759">
                <a:tc>
                  <a:txBody>
                    <a:bodyPr/>
                    <a:lstStyle/>
                    <a:p>
                      <a:r>
                        <a:rPr kumimoji="1" lang="en-US" altLang="ja-JP" dirty="0" smtClean="0"/>
                        <a:t>4</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a:t>
                      </a:r>
                      <a:endParaRPr kumimoji="1" lang="ja-JP" altLang="en-US" dirty="0"/>
                    </a:p>
                  </a:txBody>
                  <a:tcPr/>
                </a:tc>
              </a:tr>
              <a:tr h="353759">
                <a:tc>
                  <a:txBody>
                    <a:bodyPr/>
                    <a:lstStyle/>
                    <a:p>
                      <a:r>
                        <a:rPr kumimoji="1" lang="en-US" altLang="ja-JP" dirty="0" smtClean="0"/>
                        <a:t>5</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r>
            </a:tbl>
          </a:graphicData>
        </a:graphic>
      </p:graphicFrame>
      <p:sp>
        <p:nvSpPr>
          <p:cNvPr id="8" name="右矢印 7"/>
          <p:cNvSpPr/>
          <p:nvPr/>
        </p:nvSpPr>
        <p:spPr>
          <a:xfrm>
            <a:off x="3347864" y="5018506"/>
            <a:ext cx="187220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347864" y="4005064"/>
            <a:ext cx="1872208"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dirty="0" smtClean="0"/>
              <a:t>1</a:t>
            </a:r>
            <a:r>
              <a:rPr kumimoji="1" lang="ja-JP" altLang="en-US" dirty="0" smtClean="0"/>
              <a:t>が対角線上に並ぶように行と列を入れ替える</a:t>
            </a:r>
            <a:endParaRPr kumimoji="1" lang="ja-JP" altLang="en-US" dirty="0"/>
          </a:p>
        </p:txBody>
      </p:sp>
    </p:spTree>
    <p:extLst>
      <p:ext uri="{BB962C8B-B14F-4D97-AF65-F5344CB8AC3E}">
        <p14:creationId xmlns:p14="http://schemas.microsoft.com/office/powerpoint/2010/main" val="812787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用いるデータ</a:t>
            </a:r>
            <a:endParaRPr kumimoji="1" lang="ja-JP" altLang="en-US" dirty="0"/>
          </a:p>
        </p:txBody>
      </p:sp>
      <p:sp>
        <p:nvSpPr>
          <p:cNvPr id="4" name="テキスト ボックス 3"/>
          <p:cNvSpPr txBox="1"/>
          <p:nvPr/>
        </p:nvSpPr>
        <p:spPr>
          <a:xfrm>
            <a:off x="297009" y="1914455"/>
            <a:ext cx="7632848" cy="3098721"/>
          </a:xfrm>
          <a:prstGeom prst="roundRect">
            <a:avLst/>
          </a:prstGeom>
          <a:noFill/>
          <a:ln>
            <a:solidFill>
              <a:schemeClr val="tx1"/>
            </a:solidFill>
          </a:ln>
        </p:spPr>
        <p:txBody>
          <a:bodyPr wrap="square" rtlCol="0">
            <a:spAutoFit/>
          </a:bodyPr>
          <a:lstStyle/>
          <a:p>
            <a:r>
              <a:rPr lang="en-US" altLang="ja-JP" sz="2200" dirty="0" smtClean="0"/>
              <a:t>&gt; </a:t>
            </a:r>
            <a:r>
              <a:rPr lang="en-US" altLang="ja-JP" sz="2200" dirty="0"/>
              <a:t>library(MASS)</a:t>
            </a:r>
          </a:p>
          <a:p>
            <a:r>
              <a:rPr lang="en-US" altLang="ja-JP" sz="2200" dirty="0"/>
              <a:t>&gt; </a:t>
            </a:r>
            <a:r>
              <a:rPr lang="en-US" altLang="ja-JP" sz="2200" dirty="0" err="1" smtClean="0"/>
              <a:t>caith</a:t>
            </a:r>
            <a:r>
              <a:rPr lang="en-US" altLang="ja-JP" sz="2200" dirty="0" smtClean="0"/>
              <a:t>	#</a:t>
            </a:r>
            <a:r>
              <a:rPr lang="ja-JP" altLang="en-US" sz="2200" dirty="0" smtClean="0"/>
              <a:t>イギリスに住んでいる人々の目の色と髪の色</a:t>
            </a:r>
            <a:endParaRPr lang="en-US" altLang="ja-JP" sz="2200" dirty="0"/>
          </a:p>
          <a:p>
            <a:r>
              <a:rPr lang="en-US" altLang="ja-JP" sz="2200" dirty="0" smtClean="0"/>
              <a:t>	  fair 	red 	medium 	dark	 black	   (</a:t>
            </a:r>
            <a:r>
              <a:rPr lang="ja-JP" altLang="en-US" sz="2200" dirty="0" smtClean="0"/>
              <a:t>髪</a:t>
            </a:r>
            <a:r>
              <a:rPr lang="en-US" altLang="ja-JP" sz="2200" dirty="0" smtClean="0"/>
              <a:t>)</a:t>
            </a:r>
            <a:endParaRPr lang="en-US" altLang="ja-JP" sz="2200" dirty="0"/>
          </a:p>
          <a:p>
            <a:r>
              <a:rPr lang="en-US" altLang="ja-JP" sz="2200" dirty="0" smtClean="0"/>
              <a:t>blue	  326 	 </a:t>
            </a:r>
            <a:r>
              <a:rPr lang="en-US" altLang="ja-JP" sz="2200" dirty="0"/>
              <a:t>38    </a:t>
            </a:r>
            <a:r>
              <a:rPr lang="en-US" altLang="ja-JP" sz="2200" dirty="0" smtClean="0"/>
              <a:t>	</a:t>
            </a:r>
            <a:r>
              <a:rPr lang="ja-JP" altLang="en-US" sz="2200" dirty="0" smtClean="0"/>
              <a:t>　</a:t>
            </a:r>
            <a:r>
              <a:rPr lang="en-US" altLang="ja-JP" sz="2200" dirty="0" smtClean="0"/>
              <a:t>241  		110  	    </a:t>
            </a:r>
            <a:r>
              <a:rPr lang="en-US" altLang="ja-JP" sz="2200" dirty="0"/>
              <a:t>3</a:t>
            </a:r>
          </a:p>
          <a:p>
            <a:r>
              <a:rPr lang="en-US" altLang="ja-JP" sz="2200" dirty="0"/>
              <a:t>light </a:t>
            </a:r>
            <a:r>
              <a:rPr lang="en-US" altLang="ja-JP" sz="2200" dirty="0" smtClean="0"/>
              <a:t>	  688 	116   	    </a:t>
            </a:r>
            <a:r>
              <a:rPr lang="en-US" altLang="ja-JP" sz="2200" dirty="0"/>
              <a:t>584 </a:t>
            </a:r>
            <a:r>
              <a:rPr lang="en-US" altLang="ja-JP" sz="2200" dirty="0" smtClean="0"/>
              <a:t>		188 	    </a:t>
            </a:r>
            <a:r>
              <a:rPr lang="en-US" altLang="ja-JP" sz="2200" dirty="0"/>
              <a:t>4</a:t>
            </a:r>
          </a:p>
          <a:p>
            <a:r>
              <a:rPr lang="en-US" altLang="ja-JP" sz="2200" dirty="0"/>
              <a:t>medium  343  </a:t>
            </a:r>
            <a:r>
              <a:rPr lang="en-US" altLang="ja-JP" sz="2200" dirty="0" smtClean="0"/>
              <a:t>	 84   	    909 	 	412 	   </a:t>
            </a:r>
            <a:r>
              <a:rPr lang="en-US" altLang="ja-JP" sz="2200" dirty="0"/>
              <a:t>26</a:t>
            </a:r>
          </a:p>
          <a:p>
            <a:r>
              <a:rPr lang="en-US" altLang="ja-JP" sz="2200" dirty="0"/>
              <a:t>dark     </a:t>
            </a:r>
            <a:r>
              <a:rPr lang="en-US" altLang="ja-JP" sz="2200" dirty="0" smtClean="0"/>
              <a:t>	    98 	 </a:t>
            </a:r>
            <a:r>
              <a:rPr lang="en-US" altLang="ja-JP" sz="2200" dirty="0"/>
              <a:t>48  </a:t>
            </a:r>
            <a:r>
              <a:rPr lang="en-US" altLang="ja-JP" sz="2200" dirty="0" smtClean="0"/>
              <a:t>	    403 	 	681 	   85</a:t>
            </a:r>
          </a:p>
          <a:p>
            <a:r>
              <a:rPr lang="en-US" altLang="ja-JP" sz="2200" dirty="0" smtClean="0"/>
              <a:t>(</a:t>
            </a:r>
            <a:r>
              <a:rPr lang="ja-JP" altLang="en-US" sz="2200" dirty="0" smtClean="0"/>
              <a:t>目</a:t>
            </a:r>
            <a:r>
              <a:rPr lang="en-US" altLang="ja-JP" sz="2200" dirty="0" smtClean="0"/>
              <a:t>)</a:t>
            </a:r>
          </a:p>
        </p:txBody>
      </p:sp>
      <p:sp>
        <p:nvSpPr>
          <p:cNvPr id="5" name="テキスト ボックス 4"/>
          <p:cNvSpPr txBox="1"/>
          <p:nvPr/>
        </p:nvSpPr>
        <p:spPr>
          <a:xfrm>
            <a:off x="5148064" y="1338391"/>
            <a:ext cx="1610695"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2000" dirty="0" smtClean="0"/>
              <a:t>fair</a:t>
            </a:r>
            <a:r>
              <a:rPr lang="ja-JP" altLang="en-US" sz="2000" dirty="0" smtClean="0"/>
              <a:t>：金髪</a:t>
            </a:r>
            <a:endParaRPr lang="en-US" altLang="ja-JP" sz="2000" dirty="0" smtClean="0"/>
          </a:p>
        </p:txBody>
      </p:sp>
    </p:spTree>
    <p:extLst>
      <p:ext uri="{BB962C8B-B14F-4D97-AF65-F5344CB8AC3E}">
        <p14:creationId xmlns:p14="http://schemas.microsoft.com/office/powerpoint/2010/main" val="7591831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対応分析の関数　</a:t>
            </a:r>
            <a:r>
              <a:rPr lang="en-US" altLang="ja-JP" dirty="0" smtClean="0"/>
              <a:t>-</a:t>
            </a:r>
            <a:r>
              <a:rPr lang="en-US" altLang="ja-JP" dirty="0" err="1" smtClean="0"/>
              <a:t>corresp</a:t>
            </a:r>
            <a:r>
              <a:rPr lang="en-US" altLang="ja-JP" dirty="0" smtClean="0"/>
              <a:t>-</a:t>
            </a:r>
            <a:endParaRPr kumimoji="1" lang="ja-JP" altLang="en-US" dirty="0"/>
          </a:p>
        </p:txBody>
      </p:sp>
      <p:sp>
        <p:nvSpPr>
          <p:cNvPr id="3" name="正方形/長方形 2"/>
          <p:cNvSpPr/>
          <p:nvPr/>
        </p:nvSpPr>
        <p:spPr>
          <a:xfrm>
            <a:off x="1691680" y="1844824"/>
            <a:ext cx="487492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corresp</a:t>
            </a:r>
            <a:r>
              <a:rPr kumimoji="1" lang="en-US" altLang="ja-JP" sz="3200" dirty="0" smtClean="0"/>
              <a:t>(</a:t>
            </a:r>
            <a:r>
              <a:rPr kumimoji="1" lang="en-US" altLang="ja-JP" sz="3200" dirty="0" err="1" smtClean="0"/>
              <a:t>x,nf</a:t>
            </a:r>
            <a:r>
              <a:rPr kumimoji="1" lang="en-US" altLang="ja-JP" sz="3200" dirty="0" smtClean="0"/>
              <a:t>,…)</a:t>
            </a:r>
            <a:endParaRPr kumimoji="1" lang="ja-JP" altLang="en-US" sz="3200" dirty="0"/>
          </a:p>
        </p:txBody>
      </p:sp>
      <p:sp>
        <p:nvSpPr>
          <p:cNvPr id="4" name="テキスト ボックス 3"/>
          <p:cNvSpPr txBox="1"/>
          <p:nvPr/>
        </p:nvSpPr>
        <p:spPr>
          <a:xfrm>
            <a:off x="4316749" y="3077855"/>
            <a:ext cx="2847539"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2000" dirty="0" smtClean="0"/>
              <a:t>x</a:t>
            </a:r>
            <a:r>
              <a:rPr lang="ja-JP" altLang="en-US" sz="2000" dirty="0" smtClean="0"/>
              <a:t>：用いるデータ</a:t>
            </a:r>
            <a:endParaRPr lang="en-US" altLang="ja-JP" sz="2000" dirty="0" smtClean="0"/>
          </a:p>
          <a:p>
            <a:pPr algn="ctr"/>
            <a:r>
              <a:rPr lang="en-US" altLang="ja-JP" sz="2000" dirty="0" err="1" smtClean="0"/>
              <a:t>nf</a:t>
            </a:r>
            <a:r>
              <a:rPr lang="ja-JP" altLang="en-US" sz="2000" dirty="0" smtClean="0"/>
              <a:t>：求める軸の数</a:t>
            </a:r>
            <a:endParaRPr lang="en-US" altLang="ja-JP" sz="2000" dirty="0" smtClean="0"/>
          </a:p>
        </p:txBody>
      </p:sp>
      <p:sp>
        <p:nvSpPr>
          <p:cNvPr id="5" name="テキスト ボックス 4"/>
          <p:cNvSpPr txBox="1"/>
          <p:nvPr/>
        </p:nvSpPr>
        <p:spPr>
          <a:xfrm>
            <a:off x="899592" y="4502398"/>
            <a:ext cx="6264696"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パッケージ</a:t>
            </a:r>
            <a:r>
              <a:rPr lang="en-US" altLang="ja-JP" sz="2400" dirty="0" smtClean="0"/>
              <a:t>MASS</a:t>
            </a:r>
            <a:r>
              <a:rPr lang="ja-JP" altLang="en-US" sz="2400" dirty="0" smtClean="0"/>
              <a:t>を読み込む必要がある！！</a:t>
            </a:r>
            <a:endParaRPr lang="en-US" altLang="ja-JP" sz="2400" dirty="0" smtClean="0"/>
          </a:p>
        </p:txBody>
      </p:sp>
    </p:spTree>
    <p:extLst>
      <p:ext uri="{BB962C8B-B14F-4D97-AF65-F5344CB8AC3E}">
        <p14:creationId xmlns:p14="http://schemas.microsoft.com/office/powerpoint/2010/main" val="2526092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188640"/>
            <a:ext cx="7620000" cy="1143000"/>
          </a:xfrm>
        </p:spPr>
        <p:txBody>
          <a:bodyPr/>
          <a:lstStyle/>
          <a:p>
            <a:r>
              <a:rPr kumimoji="1" lang="ja-JP" altLang="en-US" dirty="0" smtClean="0"/>
              <a:t>出力の項目</a:t>
            </a:r>
            <a:endParaRPr kumimoji="1" lang="ja-JP" altLang="en-US" dirty="0"/>
          </a:p>
        </p:txBody>
      </p:sp>
      <p:sp>
        <p:nvSpPr>
          <p:cNvPr id="3" name="テキスト ボックス 2"/>
          <p:cNvSpPr txBox="1"/>
          <p:nvPr/>
        </p:nvSpPr>
        <p:spPr>
          <a:xfrm>
            <a:off x="179512" y="1412776"/>
            <a:ext cx="5904657" cy="5328592"/>
          </a:xfrm>
          <a:prstGeom prst="roundRect">
            <a:avLst/>
          </a:prstGeom>
          <a:noFill/>
          <a:ln>
            <a:solidFill>
              <a:schemeClr val="tx1"/>
            </a:solidFill>
          </a:ln>
        </p:spPr>
        <p:txBody>
          <a:bodyPr wrap="square" numCol="2" rtlCol="0">
            <a:spAutoFit/>
          </a:bodyPr>
          <a:lstStyle/>
          <a:p>
            <a:r>
              <a:rPr lang="en-US" altLang="ja-JP" sz="1400" dirty="0"/>
              <a:t>&gt; caith.ca&lt;-</a:t>
            </a:r>
            <a:r>
              <a:rPr lang="en-US" altLang="ja-JP" sz="1400" dirty="0" err="1"/>
              <a:t>corresp</a:t>
            </a:r>
            <a:r>
              <a:rPr lang="en-US" altLang="ja-JP" sz="1400" dirty="0"/>
              <a:t>(</a:t>
            </a:r>
            <a:r>
              <a:rPr lang="en-US" altLang="ja-JP" sz="1400" dirty="0" err="1"/>
              <a:t>caith,nf</a:t>
            </a:r>
            <a:r>
              <a:rPr lang="en-US" altLang="ja-JP" sz="1400" dirty="0"/>
              <a:t>=4)</a:t>
            </a:r>
          </a:p>
          <a:p>
            <a:r>
              <a:rPr lang="en-US" altLang="ja-JP" sz="1400" dirty="0"/>
              <a:t>&gt; summary(caith.ca)</a:t>
            </a:r>
          </a:p>
          <a:p>
            <a:r>
              <a:rPr lang="en-US" altLang="ja-JP" sz="1400" dirty="0"/>
              <a:t>       Length Class  Mode   </a:t>
            </a:r>
          </a:p>
          <a:p>
            <a:r>
              <a:rPr lang="en-US" altLang="ja-JP" sz="1400" dirty="0" err="1"/>
              <a:t>cor</a:t>
            </a:r>
            <a:r>
              <a:rPr lang="en-US" altLang="ja-JP" sz="1400" dirty="0"/>
              <a:t>     4     -none- numeric</a:t>
            </a:r>
          </a:p>
          <a:p>
            <a:r>
              <a:rPr lang="en-US" altLang="ja-JP" sz="1400" dirty="0" err="1"/>
              <a:t>rscore</a:t>
            </a:r>
            <a:r>
              <a:rPr lang="en-US" altLang="ja-JP" sz="1400" dirty="0"/>
              <a:t> 16     -none- numeric</a:t>
            </a:r>
          </a:p>
          <a:p>
            <a:r>
              <a:rPr lang="en-US" altLang="ja-JP" sz="1400" dirty="0" err="1"/>
              <a:t>cscore</a:t>
            </a:r>
            <a:r>
              <a:rPr lang="en-US" altLang="ja-JP" sz="1400" dirty="0"/>
              <a:t> 20     -none- numeric</a:t>
            </a:r>
          </a:p>
          <a:p>
            <a:r>
              <a:rPr lang="en-US" altLang="ja-JP" sz="1400" dirty="0" err="1"/>
              <a:t>Freq</a:t>
            </a:r>
            <a:r>
              <a:rPr lang="en-US" altLang="ja-JP" sz="1400" dirty="0"/>
              <a:t>   20     -none- numeric</a:t>
            </a:r>
          </a:p>
          <a:p>
            <a:r>
              <a:rPr lang="en-US" altLang="ja-JP" sz="1400" dirty="0" smtClean="0"/>
              <a:t>&gt; </a:t>
            </a:r>
            <a:r>
              <a:rPr lang="en-US" altLang="ja-JP" sz="1400" dirty="0" err="1"/>
              <a:t>caith.ca$cor</a:t>
            </a:r>
            <a:endParaRPr lang="en-US" altLang="ja-JP" sz="1400" dirty="0"/>
          </a:p>
          <a:p>
            <a:r>
              <a:rPr lang="en-US" altLang="ja-JP" sz="1400" dirty="0"/>
              <a:t>[1] 4.463684e-01 1.734554e-01 2.931691e-02 1.134031e-16</a:t>
            </a:r>
          </a:p>
          <a:p>
            <a:r>
              <a:rPr lang="en-US" altLang="ja-JP" sz="1400" dirty="0"/>
              <a:t>&gt; </a:t>
            </a:r>
            <a:r>
              <a:rPr lang="en-US" altLang="ja-JP" sz="1400" dirty="0" err="1"/>
              <a:t>caith.ca$crecore</a:t>
            </a:r>
            <a:endParaRPr lang="en-US" altLang="ja-JP" sz="1400" dirty="0"/>
          </a:p>
          <a:p>
            <a:r>
              <a:rPr lang="en-US" altLang="ja-JP" sz="1400" dirty="0"/>
              <a:t>NULL</a:t>
            </a:r>
          </a:p>
          <a:p>
            <a:r>
              <a:rPr lang="en-US" altLang="ja-JP" sz="1400" dirty="0"/>
              <a:t>&gt; </a:t>
            </a:r>
            <a:r>
              <a:rPr lang="en-US" altLang="ja-JP" sz="1400" dirty="0" err="1"/>
              <a:t>caith.ca$rscore</a:t>
            </a:r>
            <a:endParaRPr lang="en-US" altLang="ja-JP" sz="1400" dirty="0"/>
          </a:p>
          <a:p>
            <a:r>
              <a:rPr lang="en-US" altLang="ja-JP" sz="1400" dirty="0"/>
              <a:t>              [,1]       [,2]       [,3] [,4]</a:t>
            </a:r>
          </a:p>
          <a:p>
            <a:r>
              <a:rPr lang="en-US" altLang="ja-JP" sz="1400" dirty="0"/>
              <a:t>blue   -0.89679252  0.9536227  2.1884132    1</a:t>
            </a:r>
          </a:p>
          <a:p>
            <a:r>
              <a:rPr lang="en-US" altLang="ja-JP" sz="1400" dirty="0"/>
              <a:t>light  -0.98731818  0.5100045 -1.0837859    1</a:t>
            </a:r>
          </a:p>
          <a:p>
            <a:r>
              <a:rPr lang="en-US" altLang="ja-JP" sz="1400" dirty="0"/>
              <a:t>medium  0.07530627 -1.4124778  0.1894089    1</a:t>
            </a:r>
          </a:p>
          <a:p>
            <a:r>
              <a:rPr lang="en-US" altLang="ja-JP" sz="1400" dirty="0"/>
              <a:t>dark    1.57434710  0.7720361 -0.1482208    1</a:t>
            </a:r>
          </a:p>
          <a:p>
            <a:r>
              <a:rPr lang="en-US" altLang="ja-JP" sz="1400" dirty="0"/>
              <a:t>&gt; </a:t>
            </a:r>
            <a:r>
              <a:rPr lang="en-US" altLang="ja-JP" sz="1400" dirty="0" err="1"/>
              <a:t>caith.ca$cscore</a:t>
            </a:r>
            <a:endParaRPr lang="en-US" altLang="ja-JP" sz="1400" dirty="0"/>
          </a:p>
          <a:p>
            <a:r>
              <a:rPr lang="en-US" altLang="ja-JP" sz="1400" dirty="0"/>
              <a:t>              [,1]       [,2]       [,3]       [,4]</a:t>
            </a:r>
          </a:p>
          <a:p>
            <a:r>
              <a:rPr lang="en-US" altLang="ja-JP" sz="1400" dirty="0"/>
              <a:t>fair   -1.21871379  1.0022432  0.4271282 -0.8692696</a:t>
            </a:r>
          </a:p>
          <a:p>
            <a:r>
              <a:rPr lang="en-US" altLang="ja-JP" sz="1400" dirty="0"/>
              <a:t>red    -0.52257500  0.2783364 -4.0268545 -1.3400421</a:t>
            </a:r>
          </a:p>
          <a:p>
            <a:r>
              <a:rPr lang="en-US" altLang="ja-JP" sz="1400" dirty="0"/>
              <a:t>medium -0.09414671 -1.2009094  0.1103959 -0.8453208</a:t>
            </a:r>
          </a:p>
          <a:p>
            <a:r>
              <a:rPr lang="en-US" altLang="ja-JP" sz="1400" dirty="0"/>
              <a:t>dark    1.31888486  0.5992920  0.3450676 -1.2251588</a:t>
            </a:r>
          </a:p>
          <a:p>
            <a:r>
              <a:rPr lang="en-US" altLang="ja-JP" sz="1400" dirty="0"/>
              <a:t>black   2.45176017  1.6513565 -1.5736976  1.1609621</a:t>
            </a:r>
          </a:p>
          <a:p>
            <a:r>
              <a:rPr lang="en-US" altLang="ja-JP" sz="1400" dirty="0"/>
              <a:t>&gt; </a:t>
            </a:r>
            <a:r>
              <a:rPr lang="en-US" altLang="ja-JP" sz="1400" dirty="0" err="1"/>
              <a:t>caith.ca$Freq</a:t>
            </a:r>
            <a:endParaRPr lang="en-US" altLang="ja-JP" sz="1400" dirty="0"/>
          </a:p>
          <a:p>
            <a:r>
              <a:rPr lang="en-US" altLang="ja-JP" sz="1400" dirty="0"/>
              <a:t>        Column</a:t>
            </a:r>
          </a:p>
          <a:p>
            <a:r>
              <a:rPr lang="en-US" altLang="ja-JP" sz="1400" dirty="0"/>
              <a:t>Row      fair red medium dark black</a:t>
            </a:r>
          </a:p>
          <a:p>
            <a:r>
              <a:rPr lang="en-US" altLang="ja-JP" sz="1400" dirty="0"/>
              <a:t>  blue    326  38    241  110     3</a:t>
            </a:r>
          </a:p>
          <a:p>
            <a:r>
              <a:rPr lang="en-US" altLang="ja-JP" sz="1400" dirty="0"/>
              <a:t>  light   688 116    584  188     4</a:t>
            </a:r>
          </a:p>
          <a:p>
            <a:r>
              <a:rPr lang="en-US" altLang="ja-JP" sz="1400" dirty="0"/>
              <a:t>  medium  343  84    909  412    26</a:t>
            </a:r>
          </a:p>
          <a:p>
            <a:r>
              <a:rPr lang="en-US" altLang="ja-JP" sz="1400" dirty="0"/>
              <a:t>  dark     98  48    403  681    </a:t>
            </a:r>
            <a:r>
              <a:rPr lang="en-US" altLang="ja-JP" sz="1400" dirty="0" smtClean="0"/>
              <a:t>85</a:t>
            </a:r>
            <a:endParaRPr lang="en-US" altLang="ja-JP" sz="1400" dirty="0"/>
          </a:p>
        </p:txBody>
      </p:sp>
      <p:sp>
        <p:nvSpPr>
          <p:cNvPr id="4" name="テキスト ボックス 3"/>
          <p:cNvSpPr txBox="1"/>
          <p:nvPr/>
        </p:nvSpPr>
        <p:spPr>
          <a:xfrm>
            <a:off x="5436096" y="404664"/>
            <a:ext cx="2927527"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000" dirty="0" smtClean="0"/>
              <a:t>　</a:t>
            </a:r>
            <a:r>
              <a:rPr lang="en-US" altLang="ja-JP" sz="2000" dirty="0" smtClean="0"/>
              <a:t>$</a:t>
            </a:r>
            <a:r>
              <a:rPr lang="en-US" altLang="ja-JP" sz="2000" dirty="0" err="1" smtClean="0"/>
              <a:t>cor</a:t>
            </a:r>
            <a:r>
              <a:rPr lang="ja-JP" altLang="en-US" sz="2000" dirty="0" smtClean="0"/>
              <a:t>：正準相関係数</a:t>
            </a:r>
            <a:endParaRPr lang="en-US" altLang="ja-JP" sz="2000" dirty="0" smtClean="0"/>
          </a:p>
          <a:p>
            <a:r>
              <a:rPr lang="en-US" altLang="ja-JP" sz="2000" dirty="0" smtClean="0"/>
              <a:t>$</a:t>
            </a:r>
            <a:r>
              <a:rPr lang="en-US" altLang="ja-JP" sz="2000" dirty="0" err="1" smtClean="0"/>
              <a:t>rscore</a:t>
            </a:r>
            <a:r>
              <a:rPr lang="ja-JP" altLang="en-US" sz="2000" dirty="0" smtClean="0"/>
              <a:t>：行の得点</a:t>
            </a:r>
            <a:endParaRPr lang="en-US" altLang="ja-JP" sz="2000" dirty="0" smtClean="0"/>
          </a:p>
          <a:p>
            <a:r>
              <a:rPr lang="en-US" altLang="ja-JP" sz="2000" dirty="0" smtClean="0"/>
              <a:t>$</a:t>
            </a:r>
            <a:r>
              <a:rPr lang="en-US" altLang="ja-JP" sz="2000" dirty="0" err="1" smtClean="0"/>
              <a:t>cscore</a:t>
            </a:r>
            <a:r>
              <a:rPr lang="ja-JP" altLang="en-US" sz="2000" dirty="0" smtClean="0"/>
              <a:t>：列の得点</a:t>
            </a:r>
            <a:endParaRPr lang="en-US" altLang="ja-JP" sz="2000" dirty="0" smtClean="0"/>
          </a:p>
          <a:p>
            <a:r>
              <a:rPr lang="ja-JP" altLang="en-US" sz="2000" dirty="0"/>
              <a:t> </a:t>
            </a:r>
            <a:r>
              <a:rPr lang="ja-JP" altLang="en-US" sz="2000" dirty="0" smtClean="0"/>
              <a:t>  </a:t>
            </a:r>
            <a:r>
              <a:rPr lang="en-US" altLang="ja-JP" sz="2000" dirty="0" smtClean="0"/>
              <a:t>$</a:t>
            </a:r>
            <a:r>
              <a:rPr lang="en-US" altLang="ja-JP" sz="2000" dirty="0" err="1" smtClean="0"/>
              <a:t>Freq</a:t>
            </a:r>
            <a:r>
              <a:rPr lang="ja-JP" altLang="en-US" sz="2000" dirty="0" smtClean="0"/>
              <a:t>：用いたデータ</a:t>
            </a:r>
            <a:endParaRPr lang="en-US" altLang="ja-JP" sz="2000" dirty="0" smtClean="0"/>
          </a:p>
        </p:txBody>
      </p:sp>
      <mc:AlternateContent xmlns:mc="http://schemas.openxmlformats.org/markup-compatibility/2006" xmlns:a14="http://schemas.microsoft.com/office/drawing/2010/main">
        <mc:Choice Requires="a14">
          <p:sp>
            <p:nvSpPr>
              <p:cNvPr id="5" name="テキスト ボックス 4"/>
              <p:cNvSpPr txBox="1"/>
              <p:nvPr/>
            </p:nvSpPr>
            <p:spPr>
              <a:xfrm>
                <a:off x="5436096" y="4149080"/>
                <a:ext cx="2927527"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2000" dirty="0">
                          <a:latin typeface="Cambria Math"/>
                        </a:rPr>
                        <m:t>固有値</m:t>
                      </m:r>
                      <m:r>
                        <a:rPr lang="en-US" altLang="ja-JP" sz="2000" i="1" dirty="0" smtClean="0">
                          <a:latin typeface="Cambria Math"/>
                          <a:ea typeface="Cambria Math"/>
                        </a:rPr>
                        <m:t>=</m:t>
                      </m:r>
                      <m:sSup>
                        <m:sSupPr>
                          <m:ctrlPr>
                            <a:rPr lang="en-US" altLang="ja-JP" sz="2000" i="1" dirty="0" smtClean="0">
                              <a:latin typeface="Cambria Math"/>
                              <a:ea typeface="Cambria Math"/>
                            </a:rPr>
                          </m:ctrlPr>
                        </m:sSupPr>
                        <m:e>
                          <m:d>
                            <m:dPr>
                              <m:ctrlPr>
                                <a:rPr lang="en-US" altLang="ja-JP" sz="2000" i="1" dirty="0" smtClean="0">
                                  <a:latin typeface="Cambria Math"/>
                                  <a:ea typeface="Cambria Math"/>
                                </a:rPr>
                              </m:ctrlPr>
                            </m:dPr>
                            <m:e>
                              <m:r>
                                <a:rPr lang="ja-JP" altLang="en-US" sz="2000" i="1" dirty="0">
                                  <a:latin typeface="Cambria Math"/>
                                  <a:ea typeface="Cambria Math"/>
                                </a:rPr>
                                <m:t>正準相関</m:t>
                              </m:r>
                            </m:e>
                          </m:d>
                        </m:e>
                        <m:sup>
                          <m:r>
                            <a:rPr lang="en-US" altLang="ja-JP" sz="2000" b="0" i="1" dirty="0" smtClean="0">
                              <a:latin typeface="Cambria Math"/>
                              <a:ea typeface="Cambria Math"/>
                            </a:rPr>
                            <m:t>2</m:t>
                          </m:r>
                        </m:sup>
                      </m:sSup>
                    </m:oMath>
                  </m:oMathPara>
                </a14:m>
                <a:endParaRPr lang="ja-JP" altLang="en-US" sz="2000" dirty="0" smtClean="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5436096" y="4149080"/>
                <a:ext cx="2927527" cy="442674"/>
              </a:xfrm>
              <a:prstGeom prst="roundRect">
                <a:avLst/>
              </a:prstGeom>
              <a:blipFill rotWithShape="1">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4345079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正準相関と固有値</a:t>
            </a:r>
            <a:endParaRPr kumimoji="1" lang="ja-JP" altLang="en-US" dirty="0"/>
          </a:p>
        </p:txBody>
      </p:sp>
      <p:sp>
        <p:nvSpPr>
          <p:cNvPr id="3" name="テキスト ボックス 2"/>
          <p:cNvSpPr txBox="1"/>
          <p:nvPr/>
        </p:nvSpPr>
        <p:spPr>
          <a:xfrm>
            <a:off x="467544" y="1844824"/>
            <a:ext cx="5904657" cy="1804749"/>
          </a:xfrm>
          <a:prstGeom prst="roundRect">
            <a:avLst/>
          </a:prstGeom>
          <a:noFill/>
          <a:ln>
            <a:solidFill>
              <a:schemeClr val="tx1"/>
            </a:solidFill>
          </a:ln>
        </p:spPr>
        <p:txBody>
          <a:bodyPr wrap="square" numCol="1" rtlCol="0">
            <a:spAutoFit/>
          </a:bodyPr>
          <a:lstStyle/>
          <a:p>
            <a:r>
              <a:rPr lang="en-US" altLang="ja-JP" sz="2000" dirty="0"/>
              <a:t>&gt; </a:t>
            </a:r>
            <a:r>
              <a:rPr lang="en-US" altLang="ja-JP" sz="2000" dirty="0" err="1"/>
              <a:t>caith.eig</a:t>
            </a:r>
            <a:r>
              <a:rPr lang="en-US" altLang="ja-JP" sz="2000" dirty="0"/>
              <a:t>&lt;-caith.ca$cor^2</a:t>
            </a:r>
          </a:p>
          <a:p>
            <a:r>
              <a:rPr lang="en-US" altLang="ja-JP" sz="2000" dirty="0"/>
              <a:t>&gt; round(caith.eig,3)</a:t>
            </a:r>
          </a:p>
          <a:p>
            <a:r>
              <a:rPr lang="en-US" altLang="ja-JP" sz="2000" dirty="0"/>
              <a:t>[1] 0.199 0.030 0.001 0.000</a:t>
            </a:r>
          </a:p>
          <a:p>
            <a:r>
              <a:rPr lang="en-US" altLang="ja-JP" sz="2000" dirty="0"/>
              <a:t>&gt; (</a:t>
            </a:r>
            <a:r>
              <a:rPr lang="ja-JP" altLang="en-US" sz="2000" dirty="0"/>
              <a:t>寄与率</a:t>
            </a:r>
            <a:r>
              <a:rPr lang="en-US" altLang="ja-JP" sz="2000" dirty="0"/>
              <a:t>&lt;-round(100*</a:t>
            </a:r>
            <a:r>
              <a:rPr lang="en-US" altLang="ja-JP" sz="2000" dirty="0" err="1"/>
              <a:t>caith.eig</a:t>
            </a:r>
            <a:r>
              <a:rPr lang="en-US" altLang="ja-JP" sz="2000" dirty="0"/>
              <a:t>/sum(</a:t>
            </a:r>
            <a:r>
              <a:rPr lang="en-US" altLang="ja-JP" sz="2000" dirty="0" err="1"/>
              <a:t>caith.eig</a:t>
            </a:r>
            <a:r>
              <a:rPr lang="en-US" altLang="ja-JP" sz="2000" dirty="0"/>
              <a:t>),2))</a:t>
            </a:r>
          </a:p>
          <a:p>
            <a:r>
              <a:rPr lang="en-US" altLang="ja-JP" sz="2000" dirty="0"/>
              <a:t>[1] </a:t>
            </a:r>
            <a:r>
              <a:rPr lang="en-US" altLang="ja-JP" sz="2000" u="wavy" dirty="0">
                <a:uFill>
                  <a:solidFill>
                    <a:schemeClr val="bg2">
                      <a:lumMod val="50000"/>
                    </a:schemeClr>
                  </a:solidFill>
                </a:uFill>
              </a:rPr>
              <a:t>86.56 13.07</a:t>
            </a:r>
            <a:r>
              <a:rPr lang="en-US" altLang="ja-JP" sz="2000" dirty="0"/>
              <a:t>  0.37  </a:t>
            </a:r>
            <a:r>
              <a:rPr lang="en-US" altLang="ja-JP" sz="2000" dirty="0" smtClean="0"/>
              <a:t>0.00		#</a:t>
            </a:r>
            <a:r>
              <a:rPr lang="ja-JP" altLang="en-US" sz="2000" dirty="0" smtClean="0"/>
              <a:t>単位は％</a:t>
            </a:r>
            <a:endParaRPr lang="en-US" altLang="ja-JP" sz="2000" dirty="0"/>
          </a:p>
        </p:txBody>
      </p:sp>
      <p:sp>
        <p:nvSpPr>
          <p:cNvPr id="4" name="右矢印 3"/>
          <p:cNvSpPr/>
          <p:nvPr/>
        </p:nvSpPr>
        <p:spPr>
          <a:xfrm rot="5400000">
            <a:off x="1214627" y="3690029"/>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p:cNvSpPr txBox="1"/>
          <p:nvPr/>
        </p:nvSpPr>
        <p:spPr>
          <a:xfrm>
            <a:off x="683568" y="4167082"/>
            <a:ext cx="3528392" cy="13280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第</a:t>
            </a:r>
            <a:r>
              <a:rPr lang="en-US" altLang="ja-JP" sz="2400" dirty="0" smtClean="0"/>
              <a:t>2</a:t>
            </a:r>
            <a:r>
              <a:rPr lang="ja-JP" altLang="en-US" sz="2400" dirty="0" smtClean="0"/>
              <a:t>固有値までの</a:t>
            </a:r>
            <a:endParaRPr lang="en-US" altLang="ja-JP" sz="2400" dirty="0" smtClean="0"/>
          </a:p>
          <a:p>
            <a:pPr algn="ctr"/>
            <a:r>
              <a:rPr lang="ja-JP" altLang="en-US" sz="2400" dirty="0" smtClean="0"/>
              <a:t>累積寄与率は</a:t>
            </a:r>
            <a:r>
              <a:rPr lang="en-US" altLang="ja-JP" sz="2400" dirty="0" smtClean="0"/>
              <a:t>99.63%</a:t>
            </a:r>
            <a:r>
              <a:rPr lang="ja-JP" altLang="en-US" sz="2400" dirty="0" smtClean="0"/>
              <a:t>で</a:t>
            </a:r>
            <a:endParaRPr lang="en-US" altLang="ja-JP" sz="2400" dirty="0" smtClean="0"/>
          </a:p>
          <a:p>
            <a:pPr algn="ctr"/>
            <a:r>
              <a:rPr lang="ja-JP" altLang="en-US" sz="2400" dirty="0" smtClean="0"/>
              <a:t>非常に高い！！</a:t>
            </a:r>
          </a:p>
        </p:txBody>
      </p:sp>
    </p:spTree>
    <p:extLst>
      <p:ext uri="{BB962C8B-B14F-4D97-AF65-F5344CB8AC3E}">
        <p14:creationId xmlns:p14="http://schemas.microsoft.com/office/powerpoint/2010/main" val="1127663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得点の</a:t>
            </a:r>
            <a:r>
              <a:rPr kumimoji="1" lang="en-US" altLang="ja-JP" dirty="0" err="1" smtClean="0"/>
              <a:t>biplot</a:t>
            </a:r>
            <a:endParaRPr kumimoji="1" lang="ja-JP" altLang="en-US" dirty="0"/>
          </a:p>
        </p:txBody>
      </p:sp>
      <p:sp>
        <p:nvSpPr>
          <p:cNvPr id="3" name="テキスト ボックス 2"/>
          <p:cNvSpPr txBox="1"/>
          <p:nvPr/>
        </p:nvSpPr>
        <p:spPr>
          <a:xfrm>
            <a:off x="467545" y="1916832"/>
            <a:ext cx="2448272" cy="442674"/>
          </a:xfrm>
          <a:prstGeom prst="roundRect">
            <a:avLst/>
          </a:prstGeom>
          <a:noFill/>
          <a:ln>
            <a:solidFill>
              <a:schemeClr val="tx1"/>
            </a:solidFill>
          </a:ln>
        </p:spPr>
        <p:txBody>
          <a:bodyPr wrap="square" numCol="1" rtlCol="0">
            <a:spAutoFit/>
          </a:bodyPr>
          <a:lstStyle/>
          <a:p>
            <a:r>
              <a:rPr lang="en-US" altLang="ja-JP" sz="2000" dirty="0"/>
              <a:t> </a:t>
            </a:r>
            <a:r>
              <a:rPr lang="en-US" altLang="ja-JP" sz="2000" dirty="0" smtClean="0"/>
              <a:t>&gt; </a:t>
            </a:r>
            <a:r>
              <a:rPr lang="en-US" altLang="ja-JP" sz="2000" dirty="0" err="1" smtClean="0"/>
              <a:t>biplot</a:t>
            </a:r>
            <a:r>
              <a:rPr lang="en-US" altLang="ja-JP" sz="2000" dirty="0" smtClean="0"/>
              <a:t>(caith.ca)</a:t>
            </a:r>
            <a:endParaRPr lang="en-US" altLang="ja-JP" sz="20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1340768"/>
            <a:ext cx="5172404" cy="5353627"/>
          </a:xfrm>
          <a:prstGeom prst="rect">
            <a:avLst/>
          </a:prstGeom>
        </p:spPr>
      </p:pic>
      <p:sp>
        <p:nvSpPr>
          <p:cNvPr id="5" name="テキスト ボックス 4"/>
          <p:cNvSpPr txBox="1"/>
          <p:nvPr/>
        </p:nvSpPr>
        <p:spPr>
          <a:xfrm>
            <a:off x="179512" y="3456561"/>
            <a:ext cx="3312368" cy="112371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000" dirty="0"/>
              <a:t>関連</a:t>
            </a:r>
            <a:r>
              <a:rPr lang="ja-JP" altLang="en-US" sz="2000" dirty="0" smtClean="0"/>
              <a:t>の強いものが近くに関連の弱いものが遠くに</a:t>
            </a:r>
            <a:endParaRPr lang="en-US" altLang="ja-JP" sz="2000" dirty="0" smtClean="0"/>
          </a:p>
          <a:p>
            <a:pPr algn="ctr"/>
            <a:r>
              <a:rPr lang="ja-JP" altLang="en-US" sz="2000" dirty="0" smtClean="0"/>
              <a:t>プロットされる</a:t>
            </a:r>
          </a:p>
        </p:txBody>
      </p:sp>
    </p:spTree>
    <p:extLst>
      <p:ext uri="{BB962C8B-B14F-4D97-AF65-F5344CB8AC3E}">
        <p14:creationId xmlns:p14="http://schemas.microsoft.com/office/powerpoint/2010/main" val="11804623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多重対応分析　</a:t>
            </a:r>
            <a:endParaRPr kumimoji="1" lang="ja-JP" altLang="en-US" dirty="0"/>
          </a:p>
        </p:txBody>
      </p:sp>
      <p:sp>
        <p:nvSpPr>
          <p:cNvPr id="5" name="テキスト ボックス 4"/>
          <p:cNvSpPr txBox="1"/>
          <p:nvPr/>
        </p:nvSpPr>
        <p:spPr>
          <a:xfrm>
            <a:off x="971600" y="1804373"/>
            <a:ext cx="2520280" cy="5788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800" dirty="0" smtClean="0"/>
              <a:t>対応分析</a:t>
            </a:r>
            <a:r>
              <a:rPr kumimoji="1" lang="en-US" altLang="ja-JP" sz="2800" dirty="0" smtClean="0"/>
              <a:t>	</a:t>
            </a:r>
          </a:p>
        </p:txBody>
      </p:sp>
      <p:sp>
        <p:nvSpPr>
          <p:cNvPr id="6" name="テキスト ボックス 5"/>
          <p:cNvSpPr txBox="1"/>
          <p:nvPr/>
        </p:nvSpPr>
        <p:spPr>
          <a:xfrm>
            <a:off x="971600" y="3210159"/>
            <a:ext cx="2520280" cy="5788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800" dirty="0" smtClean="0"/>
              <a:t>多重対応分析</a:t>
            </a:r>
            <a:endParaRPr kumimoji="1" lang="en-US" altLang="ja-JP" sz="2800" dirty="0" smtClean="0"/>
          </a:p>
        </p:txBody>
      </p:sp>
      <p:sp>
        <p:nvSpPr>
          <p:cNvPr id="7" name="右矢印 6"/>
          <p:cNvSpPr/>
          <p:nvPr/>
        </p:nvSpPr>
        <p:spPr>
          <a:xfrm>
            <a:off x="3761910" y="2020397"/>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p:cNvSpPr/>
          <p:nvPr/>
        </p:nvSpPr>
        <p:spPr>
          <a:xfrm>
            <a:off x="3761910" y="3356993"/>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688430" y="1772816"/>
            <a:ext cx="288032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t>典型的に二元表の</a:t>
            </a:r>
            <a:endParaRPr kumimoji="1" lang="en-US" altLang="ja-JP" sz="2000" dirty="0" smtClean="0"/>
          </a:p>
          <a:p>
            <a:pPr algn="ctr"/>
            <a:r>
              <a:rPr kumimoji="1" lang="ja-JP" altLang="en-US" sz="2000" dirty="0" smtClean="0"/>
              <a:t>分析を想定している</a:t>
            </a:r>
            <a:endParaRPr kumimoji="1" lang="en-US" altLang="ja-JP" sz="2000" dirty="0" smtClean="0"/>
          </a:p>
        </p:txBody>
      </p:sp>
      <p:sp>
        <p:nvSpPr>
          <p:cNvPr id="10" name="テキスト ボックス 9"/>
          <p:cNvSpPr txBox="1"/>
          <p:nvPr/>
        </p:nvSpPr>
        <p:spPr>
          <a:xfrm>
            <a:off x="4716016" y="3109412"/>
            <a:ext cx="288032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t>いくらでも変数を</a:t>
            </a:r>
            <a:endParaRPr kumimoji="1" lang="en-US" altLang="ja-JP" sz="2000" dirty="0" smtClean="0"/>
          </a:p>
          <a:p>
            <a:pPr algn="ctr"/>
            <a:r>
              <a:rPr kumimoji="1" lang="ja-JP" altLang="en-US" sz="2000" dirty="0" smtClean="0"/>
              <a:t>分析に投入してもよい</a:t>
            </a:r>
            <a:endParaRPr kumimoji="1" lang="en-US" altLang="ja-JP" sz="2000" dirty="0" smtClean="0"/>
          </a:p>
        </p:txBody>
      </p:sp>
      <p:sp>
        <p:nvSpPr>
          <p:cNvPr id="12" name="テキスト ボックス 11"/>
          <p:cNvSpPr txBox="1"/>
          <p:nvPr/>
        </p:nvSpPr>
        <p:spPr>
          <a:xfrm>
            <a:off x="944014" y="4393520"/>
            <a:ext cx="6624736" cy="112371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altLang="ja-JP" sz="2000" dirty="0"/>
          </a:p>
          <a:p>
            <a:pPr algn="ctr"/>
            <a:r>
              <a:rPr lang="ja-JP" altLang="en-US" sz="2000" dirty="0" smtClean="0"/>
              <a:t>データが数値ではなくても</a:t>
            </a:r>
            <a:endParaRPr lang="en-US" altLang="ja-JP" sz="2000" dirty="0" smtClean="0"/>
          </a:p>
          <a:p>
            <a:pPr algn="ctr"/>
            <a:r>
              <a:rPr lang="ja-JP" altLang="en-US" sz="2000" dirty="0"/>
              <a:t>散布図</a:t>
            </a:r>
            <a:r>
              <a:rPr lang="ja-JP" altLang="en-US" sz="2000" dirty="0" smtClean="0"/>
              <a:t>を描くことができる！！</a:t>
            </a:r>
            <a:endParaRPr lang="en-US" altLang="ja-JP" sz="2000" dirty="0" smtClean="0"/>
          </a:p>
        </p:txBody>
      </p:sp>
      <p:sp>
        <p:nvSpPr>
          <p:cNvPr id="13" name="テキスト ボックス 12"/>
          <p:cNvSpPr txBox="1"/>
          <p:nvPr/>
        </p:nvSpPr>
        <p:spPr>
          <a:xfrm>
            <a:off x="2924234" y="4252563"/>
            <a:ext cx="237626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a:latin typeface="HGP創英ﾌﾟﾚｾﾞﾝｽEB" pitchFamily="18" charset="-128"/>
                <a:ea typeface="HGP創英ﾌﾟﾚｾﾞﾝｽEB" pitchFamily="18" charset="-128"/>
              </a:rPr>
              <a:t>多重</a:t>
            </a:r>
            <a:r>
              <a:rPr kumimoji="1" lang="ja-JP" altLang="en-US" sz="2400" dirty="0" smtClean="0">
                <a:latin typeface="HGP創英ﾌﾟﾚｾﾞﾝｽEB" pitchFamily="18" charset="-128"/>
                <a:ea typeface="HGP創英ﾌﾟﾚｾﾞﾝｽEB" pitchFamily="18" charset="-128"/>
              </a:rPr>
              <a:t>対応分析</a:t>
            </a:r>
            <a:endParaRPr kumimoji="1" lang="ja-JP" altLang="en-US" sz="2400" dirty="0">
              <a:latin typeface="HGP創英ﾌﾟﾚｾﾞﾝｽEB" pitchFamily="18" charset="-128"/>
              <a:ea typeface="HGP創英ﾌﾟﾚｾﾞﾝｽEB" pitchFamily="18" charset="-128"/>
            </a:endParaRPr>
          </a:p>
        </p:txBody>
      </p:sp>
    </p:spTree>
    <p:extLst>
      <p:ext uri="{BB962C8B-B14F-4D97-AF65-F5344CB8AC3E}">
        <p14:creationId xmlns:p14="http://schemas.microsoft.com/office/powerpoint/2010/main" val="833007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多重</a:t>
            </a:r>
            <a:r>
              <a:rPr lang="ja-JP" altLang="en-US" dirty="0" smtClean="0"/>
              <a:t>対応分析の関数　</a:t>
            </a:r>
            <a:r>
              <a:rPr lang="en-US" altLang="ja-JP" dirty="0" smtClean="0"/>
              <a:t>-</a:t>
            </a:r>
            <a:r>
              <a:rPr lang="en-US" altLang="ja-JP" dirty="0" err="1" smtClean="0"/>
              <a:t>mca</a:t>
            </a:r>
            <a:r>
              <a:rPr lang="en-US" altLang="ja-JP" dirty="0" smtClean="0"/>
              <a:t>-</a:t>
            </a:r>
            <a:endParaRPr kumimoji="1" lang="ja-JP" altLang="en-US" dirty="0"/>
          </a:p>
        </p:txBody>
      </p:sp>
      <p:sp>
        <p:nvSpPr>
          <p:cNvPr id="3" name="正方形/長方形 2"/>
          <p:cNvSpPr/>
          <p:nvPr/>
        </p:nvSpPr>
        <p:spPr>
          <a:xfrm>
            <a:off x="1691680" y="1700808"/>
            <a:ext cx="487492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mca</a:t>
            </a:r>
            <a:r>
              <a:rPr kumimoji="1" lang="en-US" altLang="ja-JP" sz="3200" dirty="0" smtClean="0"/>
              <a:t>(</a:t>
            </a:r>
            <a:r>
              <a:rPr lang="en-US" altLang="ja-JP" sz="3200" dirty="0" err="1" smtClean="0"/>
              <a:t>df</a:t>
            </a:r>
            <a:r>
              <a:rPr kumimoji="1" lang="en-US" altLang="ja-JP" sz="3200" dirty="0" err="1" smtClean="0"/>
              <a:t>,nf</a:t>
            </a:r>
            <a:r>
              <a:rPr kumimoji="1" lang="en-US" altLang="ja-JP" sz="3200" dirty="0" smtClean="0"/>
              <a:t>, abbrev = FALSE)</a:t>
            </a:r>
            <a:endParaRPr kumimoji="1" lang="ja-JP" altLang="en-US" sz="3200" dirty="0"/>
          </a:p>
        </p:txBody>
      </p:sp>
      <p:sp>
        <p:nvSpPr>
          <p:cNvPr id="4" name="テキスト ボックス 3"/>
          <p:cNvSpPr txBox="1"/>
          <p:nvPr/>
        </p:nvSpPr>
        <p:spPr>
          <a:xfrm>
            <a:off x="106864" y="2996952"/>
            <a:ext cx="2631515"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err="1" smtClean="0"/>
              <a:t>df</a:t>
            </a:r>
            <a:r>
              <a:rPr lang="ja-JP" altLang="en-US" sz="2000" dirty="0" smtClean="0"/>
              <a:t>：データフレーム</a:t>
            </a:r>
            <a:endParaRPr lang="en-US" altLang="ja-JP" sz="2000" dirty="0" smtClean="0"/>
          </a:p>
          <a:p>
            <a:r>
              <a:rPr lang="en-US" altLang="ja-JP" sz="2000" dirty="0" err="1" smtClean="0"/>
              <a:t>nf</a:t>
            </a:r>
            <a:r>
              <a:rPr lang="ja-JP" altLang="en-US" sz="2000" dirty="0" smtClean="0"/>
              <a:t>：軸の数</a:t>
            </a:r>
            <a:endParaRPr lang="en-US" altLang="ja-JP" sz="2000" dirty="0" smtClean="0"/>
          </a:p>
        </p:txBody>
      </p:sp>
      <p:sp>
        <p:nvSpPr>
          <p:cNvPr id="5" name="テキスト ボックス 4"/>
          <p:cNvSpPr txBox="1"/>
          <p:nvPr/>
        </p:nvSpPr>
        <p:spPr>
          <a:xfrm>
            <a:off x="996796" y="4371826"/>
            <a:ext cx="6264696"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パッケージ</a:t>
            </a:r>
            <a:r>
              <a:rPr lang="en-US" altLang="ja-JP" sz="2400" dirty="0" smtClean="0"/>
              <a:t>MASS</a:t>
            </a:r>
            <a:r>
              <a:rPr lang="ja-JP" altLang="en-US" sz="2400" dirty="0" smtClean="0"/>
              <a:t>を読み込む必要がある！！</a:t>
            </a:r>
            <a:endParaRPr lang="en-US" altLang="ja-JP" sz="2400" dirty="0" smtClean="0"/>
          </a:p>
        </p:txBody>
      </p:sp>
      <p:sp>
        <p:nvSpPr>
          <p:cNvPr id="6" name="テキスト ボックス 5"/>
          <p:cNvSpPr txBox="1"/>
          <p:nvPr/>
        </p:nvSpPr>
        <p:spPr>
          <a:xfrm>
            <a:off x="2843808" y="2996952"/>
            <a:ext cx="5472608"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a:t>abbrev=FALSE</a:t>
            </a:r>
            <a:r>
              <a:rPr lang="ja-JP" altLang="en-US" sz="2000" dirty="0"/>
              <a:t>：データをラベルと</a:t>
            </a:r>
            <a:r>
              <a:rPr lang="ja-JP" altLang="en-US" sz="2000" dirty="0" smtClean="0"/>
              <a:t>する</a:t>
            </a:r>
            <a:endParaRPr lang="en-US" altLang="ja-JP" sz="2000" dirty="0" smtClean="0"/>
          </a:p>
          <a:p>
            <a:r>
              <a:rPr lang="en-US" altLang="ja-JP" sz="2000" dirty="0" smtClean="0"/>
              <a:t>abbrev=TRUE</a:t>
            </a:r>
            <a:r>
              <a:rPr lang="ja-JP" altLang="en-US" sz="2000" dirty="0" smtClean="0"/>
              <a:t>：ラベルの後にデータを並べる</a:t>
            </a:r>
            <a:endParaRPr lang="en-US" altLang="ja-JP" sz="2000" dirty="0"/>
          </a:p>
        </p:txBody>
      </p:sp>
    </p:spTree>
    <p:extLst>
      <p:ext uri="{BB962C8B-B14F-4D97-AF65-F5344CB8AC3E}">
        <p14:creationId xmlns:p14="http://schemas.microsoft.com/office/powerpoint/2010/main" val="4025953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用いるデータ</a:t>
            </a:r>
            <a:endParaRPr kumimoji="1" lang="ja-JP" altLang="en-US" dirty="0"/>
          </a:p>
        </p:txBody>
      </p:sp>
      <p:graphicFrame>
        <p:nvGraphicFramePr>
          <p:cNvPr id="3" name="表 2"/>
          <p:cNvGraphicFramePr>
            <a:graphicFrameLocks noGrp="1"/>
          </p:cNvGraphicFramePr>
          <p:nvPr>
            <p:extLst>
              <p:ext uri="{D42A27DB-BD31-4B8C-83A1-F6EECF244321}">
                <p14:modId xmlns:p14="http://schemas.microsoft.com/office/powerpoint/2010/main" val="1468021911"/>
              </p:ext>
            </p:extLst>
          </p:nvPr>
        </p:nvGraphicFramePr>
        <p:xfrm>
          <a:off x="539552" y="1412776"/>
          <a:ext cx="1440160" cy="3744420"/>
        </p:xfrm>
        <a:graphic>
          <a:graphicData uri="http://schemas.openxmlformats.org/drawingml/2006/table">
            <a:tbl>
              <a:tblPr firstRow="1" bandRow="1">
                <a:tableStyleId>{5C22544A-7EE6-4342-B048-85BDC9FD1C3A}</a:tableStyleId>
              </a:tblPr>
              <a:tblGrid>
                <a:gridCol w="360040"/>
                <a:gridCol w="360040"/>
                <a:gridCol w="360040"/>
                <a:gridCol w="360040"/>
              </a:tblGrid>
              <a:tr h="312035">
                <a:tc>
                  <a:txBody>
                    <a:bodyPr/>
                    <a:lstStyle/>
                    <a:p>
                      <a:pPr algn="ctr"/>
                      <a:endParaRPr kumimoji="1" lang="ja-JP" altLang="en-US" sz="1200" dirty="0"/>
                    </a:p>
                  </a:txBody>
                  <a:tcPr/>
                </a:tc>
                <a:tc gridSpan="3">
                  <a:txBody>
                    <a:bodyPr/>
                    <a:lstStyle/>
                    <a:p>
                      <a:pPr algn="ctr"/>
                      <a:r>
                        <a:rPr kumimoji="1" lang="ja-JP" altLang="en-US" sz="1200" dirty="0" smtClean="0"/>
                        <a:t>項目</a:t>
                      </a:r>
                      <a:endParaRPr kumimoji="1" lang="ja-JP" altLang="en-US" sz="1200" dirty="0"/>
                    </a:p>
                  </a:txBody>
                  <a:tcPr/>
                </a:tc>
                <a:tc hMerge="1">
                  <a:txBody>
                    <a:bodyPr/>
                    <a:lstStyle/>
                    <a:p>
                      <a:endParaRPr kumimoji="1" lang="ja-JP" altLang="en-US"/>
                    </a:p>
                  </a:txBody>
                  <a:tcPr/>
                </a:tc>
                <a:tc hMerge="1">
                  <a:txBody>
                    <a:bodyPr/>
                    <a:lstStyle/>
                    <a:p>
                      <a:endParaRPr kumimoji="1" lang="ja-JP" altLang="en-US" dirty="0"/>
                    </a:p>
                  </a:txBody>
                  <a:tcPr/>
                </a:tc>
              </a:tr>
              <a:tr h="312035">
                <a:tc>
                  <a:txBody>
                    <a:bodyPr/>
                    <a:lstStyle/>
                    <a:p>
                      <a:pPr algn="ctr"/>
                      <a:endParaRPr kumimoji="1" lang="ja-JP" altLang="en-US" sz="1200" dirty="0"/>
                    </a:p>
                  </a:txBody>
                  <a:tcPr/>
                </a:tc>
                <a:tc>
                  <a:txBody>
                    <a:bodyPr/>
                    <a:lstStyle/>
                    <a:p>
                      <a:pPr algn="ctr"/>
                      <a:r>
                        <a:rPr kumimoji="1" lang="en-US" altLang="ja-JP" sz="1200" dirty="0" smtClean="0"/>
                        <a:t>A</a:t>
                      </a:r>
                      <a:endParaRPr kumimoji="1" lang="ja-JP" altLang="en-US" sz="1200" dirty="0"/>
                    </a:p>
                  </a:txBody>
                  <a:tcPr/>
                </a:tc>
                <a:tc>
                  <a:txBody>
                    <a:bodyPr/>
                    <a:lstStyle/>
                    <a:p>
                      <a:pPr algn="ctr"/>
                      <a:r>
                        <a:rPr kumimoji="1" lang="en-US" altLang="ja-JP" sz="1200" dirty="0" smtClean="0"/>
                        <a:t>B</a:t>
                      </a:r>
                      <a:endParaRPr kumimoji="1" lang="ja-JP" altLang="en-US" sz="1200" dirty="0"/>
                    </a:p>
                  </a:txBody>
                  <a:tcPr/>
                </a:tc>
                <a:tc>
                  <a:txBody>
                    <a:bodyPr/>
                    <a:lstStyle/>
                    <a:p>
                      <a:pPr algn="ctr"/>
                      <a:r>
                        <a:rPr kumimoji="1" lang="en-US" altLang="ja-JP" sz="1200" dirty="0" smtClean="0"/>
                        <a:t>C</a:t>
                      </a:r>
                      <a:endParaRPr kumimoji="1" lang="ja-JP" altLang="en-US" sz="1200" dirty="0"/>
                    </a:p>
                  </a:txBody>
                  <a:tcPr/>
                </a:tc>
              </a:tr>
              <a:tr h="312035">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A1</a:t>
                      </a:r>
                      <a:endParaRPr kumimoji="1" lang="ja-JP" altLang="en-US" sz="1200" dirty="0"/>
                    </a:p>
                  </a:txBody>
                  <a:tcPr/>
                </a:tc>
                <a:tc>
                  <a:txBody>
                    <a:bodyPr/>
                    <a:lstStyle/>
                    <a:p>
                      <a:pPr algn="ctr"/>
                      <a:r>
                        <a:rPr kumimoji="1" lang="en-US" altLang="ja-JP" sz="1200" dirty="0" smtClean="0"/>
                        <a:t>B1</a:t>
                      </a:r>
                      <a:endParaRPr kumimoji="1" lang="ja-JP" altLang="en-US" sz="1200" dirty="0"/>
                    </a:p>
                  </a:txBody>
                  <a:tcPr/>
                </a:tc>
                <a:tc>
                  <a:txBody>
                    <a:bodyPr/>
                    <a:lstStyle/>
                    <a:p>
                      <a:pPr algn="ctr"/>
                      <a:r>
                        <a:rPr kumimoji="1" lang="en-US" altLang="ja-JP" sz="1200" dirty="0" smtClean="0"/>
                        <a:t>C2</a:t>
                      </a:r>
                      <a:endParaRPr kumimoji="1" lang="ja-JP" altLang="en-US" sz="1200" dirty="0"/>
                    </a:p>
                  </a:txBody>
                  <a:tcPr/>
                </a:tc>
              </a:tr>
              <a:tr h="312035">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A1</a:t>
                      </a:r>
                      <a:endParaRPr kumimoji="1" lang="ja-JP" altLang="en-US" sz="1200" dirty="0"/>
                    </a:p>
                  </a:txBody>
                  <a:tcPr/>
                </a:tc>
                <a:tc>
                  <a:txBody>
                    <a:bodyPr/>
                    <a:lstStyle/>
                    <a:p>
                      <a:pPr algn="ctr"/>
                      <a:r>
                        <a:rPr kumimoji="1" lang="en-US" altLang="ja-JP" sz="1200" dirty="0" smtClean="0"/>
                        <a:t>B2</a:t>
                      </a:r>
                      <a:endParaRPr kumimoji="1" lang="ja-JP" altLang="en-US" sz="1200" dirty="0"/>
                    </a:p>
                  </a:txBody>
                  <a:tcPr/>
                </a:tc>
                <a:tc>
                  <a:txBody>
                    <a:bodyPr/>
                    <a:lstStyle/>
                    <a:p>
                      <a:pPr algn="ctr"/>
                      <a:r>
                        <a:rPr kumimoji="1" lang="en-US" altLang="ja-JP" sz="1200" dirty="0" smtClean="0"/>
                        <a:t>C3</a:t>
                      </a:r>
                      <a:endParaRPr kumimoji="1" lang="ja-JP" altLang="en-US" sz="1200" dirty="0"/>
                    </a:p>
                  </a:txBody>
                  <a:tcPr/>
                </a:tc>
              </a:tr>
              <a:tr h="312035">
                <a:tc>
                  <a:txBody>
                    <a:bodyPr/>
                    <a:lstStyle/>
                    <a:p>
                      <a:pPr algn="ctr"/>
                      <a:r>
                        <a:rPr kumimoji="1" lang="en-US" altLang="ja-JP" sz="1200" dirty="0" smtClean="0"/>
                        <a:t>3</a:t>
                      </a:r>
                      <a:endParaRPr kumimoji="1" lang="ja-JP" altLang="en-US" sz="1200" dirty="0"/>
                    </a:p>
                  </a:txBody>
                  <a:tcPr/>
                </a:tc>
                <a:tc>
                  <a:txBody>
                    <a:bodyPr/>
                    <a:lstStyle/>
                    <a:p>
                      <a:pPr algn="ctr"/>
                      <a:r>
                        <a:rPr kumimoji="1" lang="en-US" altLang="ja-JP" sz="1200" dirty="0" smtClean="0"/>
                        <a:t>A1</a:t>
                      </a:r>
                      <a:endParaRPr kumimoji="1" lang="ja-JP" altLang="en-US" sz="1200" dirty="0"/>
                    </a:p>
                  </a:txBody>
                  <a:tcPr/>
                </a:tc>
                <a:tc>
                  <a:txBody>
                    <a:bodyPr/>
                    <a:lstStyle/>
                    <a:p>
                      <a:pPr algn="ctr"/>
                      <a:r>
                        <a:rPr kumimoji="1" lang="en-US" altLang="ja-JP" sz="1200" dirty="0" smtClean="0"/>
                        <a:t>B3</a:t>
                      </a:r>
                      <a:endParaRPr kumimoji="1" lang="ja-JP" altLang="en-US" sz="1200" dirty="0"/>
                    </a:p>
                  </a:txBody>
                  <a:tcPr/>
                </a:tc>
                <a:tc>
                  <a:txBody>
                    <a:bodyPr/>
                    <a:lstStyle/>
                    <a:p>
                      <a:pPr algn="ctr"/>
                      <a:r>
                        <a:rPr kumimoji="1" lang="en-US" altLang="ja-JP" sz="1200" dirty="0" smtClean="0"/>
                        <a:t>C1</a:t>
                      </a:r>
                      <a:endParaRPr kumimoji="1" lang="ja-JP" altLang="en-US" sz="1200" dirty="0"/>
                    </a:p>
                  </a:txBody>
                  <a:tcPr/>
                </a:tc>
              </a:tr>
              <a:tr h="312035">
                <a:tc>
                  <a:txBody>
                    <a:bodyPr/>
                    <a:lstStyle/>
                    <a:p>
                      <a:pPr algn="ctr"/>
                      <a:r>
                        <a:rPr kumimoji="1" lang="en-US" altLang="ja-JP" sz="1200" dirty="0" smtClean="0"/>
                        <a:t>4</a:t>
                      </a:r>
                      <a:endParaRPr kumimoji="1" lang="ja-JP" altLang="en-US" sz="1200" dirty="0"/>
                    </a:p>
                  </a:txBody>
                  <a:tcPr/>
                </a:tc>
                <a:tc>
                  <a:txBody>
                    <a:bodyPr/>
                    <a:lstStyle/>
                    <a:p>
                      <a:pPr algn="ctr"/>
                      <a:r>
                        <a:rPr kumimoji="1" lang="en-US" altLang="ja-JP" sz="1200" dirty="0" smtClean="0"/>
                        <a:t>A1</a:t>
                      </a:r>
                      <a:endParaRPr kumimoji="1" lang="ja-JP" altLang="en-US" sz="1200" dirty="0"/>
                    </a:p>
                  </a:txBody>
                  <a:tcPr/>
                </a:tc>
                <a:tc>
                  <a:txBody>
                    <a:bodyPr/>
                    <a:lstStyle/>
                    <a:p>
                      <a:pPr algn="ctr"/>
                      <a:r>
                        <a:rPr kumimoji="1" lang="en-US" altLang="ja-JP" sz="1200" dirty="0" smtClean="0"/>
                        <a:t>B1</a:t>
                      </a:r>
                      <a:endParaRPr kumimoji="1" lang="ja-JP" altLang="en-US" sz="1200" dirty="0"/>
                    </a:p>
                  </a:txBody>
                  <a:tcPr/>
                </a:tc>
                <a:tc>
                  <a:txBody>
                    <a:bodyPr/>
                    <a:lstStyle/>
                    <a:p>
                      <a:pPr algn="ctr"/>
                      <a:r>
                        <a:rPr kumimoji="1" lang="en-US" altLang="ja-JP" sz="1200" dirty="0" smtClean="0"/>
                        <a:t>C3</a:t>
                      </a:r>
                      <a:endParaRPr kumimoji="1" lang="ja-JP" altLang="en-US" sz="1200" dirty="0"/>
                    </a:p>
                  </a:txBody>
                  <a:tcPr/>
                </a:tc>
              </a:tr>
              <a:tr h="312035">
                <a:tc>
                  <a:txBody>
                    <a:bodyPr/>
                    <a:lstStyle/>
                    <a:p>
                      <a:pPr algn="ctr"/>
                      <a:r>
                        <a:rPr kumimoji="1" lang="en-US" altLang="ja-JP" sz="1200" dirty="0" smtClean="0"/>
                        <a:t>5</a:t>
                      </a:r>
                      <a:endParaRPr kumimoji="1" lang="ja-JP" altLang="en-US" sz="1200" dirty="0"/>
                    </a:p>
                  </a:txBody>
                  <a:tcPr/>
                </a:tc>
                <a:tc>
                  <a:txBody>
                    <a:bodyPr/>
                    <a:lstStyle/>
                    <a:p>
                      <a:pPr algn="ctr"/>
                      <a:r>
                        <a:rPr kumimoji="1" lang="en-US" altLang="ja-JP" sz="1200" dirty="0" smtClean="0"/>
                        <a:t>A1</a:t>
                      </a:r>
                      <a:endParaRPr kumimoji="1" lang="ja-JP" altLang="en-US" sz="1200" dirty="0"/>
                    </a:p>
                  </a:txBody>
                  <a:tcPr/>
                </a:tc>
                <a:tc>
                  <a:txBody>
                    <a:bodyPr/>
                    <a:lstStyle/>
                    <a:p>
                      <a:pPr algn="ctr"/>
                      <a:r>
                        <a:rPr kumimoji="1" lang="en-US" altLang="ja-JP" sz="1200" dirty="0" smtClean="0"/>
                        <a:t>B1</a:t>
                      </a:r>
                      <a:endParaRPr kumimoji="1" lang="ja-JP" altLang="en-US" sz="1200" dirty="0"/>
                    </a:p>
                  </a:txBody>
                  <a:tcPr/>
                </a:tc>
                <a:tc>
                  <a:txBody>
                    <a:bodyPr/>
                    <a:lstStyle/>
                    <a:p>
                      <a:pPr algn="ctr"/>
                      <a:r>
                        <a:rPr kumimoji="1" lang="en-US" altLang="ja-JP" sz="1200" dirty="0" smtClean="0"/>
                        <a:t>C2</a:t>
                      </a:r>
                      <a:endParaRPr kumimoji="1" lang="ja-JP" altLang="en-US" sz="1200" dirty="0"/>
                    </a:p>
                  </a:txBody>
                  <a:tcPr/>
                </a:tc>
              </a:tr>
              <a:tr h="312035">
                <a:tc>
                  <a:txBody>
                    <a:bodyPr/>
                    <a:lstStyle/>
                    <a:p>
                      <a:pPr algn="ctr"/>
                      <a:r>
                        <a:rPr kumimoji="1" lang="en-US" altLang="ja-JP" sz="1200" dirty="0" smtClean="0"/>
                        <a:t>6</a:t>
                      </a:r>
                      <a:endParaRPr kumimoji="1" lang="ja-JP" altLang="en-US" sz="1200" dirty="0"/>
                    </a:p>
                  </a:txBody>
                  <a:tcPr/>
                </a:tc>
                <a:tc>
                  <a:txBody>
                    <a:bodyPr/>
                    <a:lstStyle/>
                    <a:p>
                      <a:pPr algn="ctr"/>
                      <a:r>
                        <a:rPr kumimoji="1" lang="en-US" altLang="ja-JP" sz="1200" dirty="0" smtClean="0"/>
                        <a:t>A2</a:t>
                      </a:r>
                      <a:endParaRPr kumimoji="1" lang="ja-JP" altLang="en-US" sz="1200" dirty="0"/>
                    </a:p>
                  </a:txBody>
                  <a:tcPr/>
                </a:tc>
                <a:tc>
                  <a:txBody>
                    <a:bodyPr/>
                    <a:lstStyle/>
                    <a:p>
                      <a:pPr algn="ctr"/>
                      <a:r>
                        <a:rPr kumimoji="1" lang="en-US" altLang="ja-JP" sz="1200" dirty="0" smtClean="0"/>
                        <a:t>B2</a:t>
                      </a:r>
                      <a:endParaRPr kumimoji="1" lang="ja-JP" altLang="en-US" sz="1200" dirty="0"/>
                    </a:p>
                  </a:txBody>
                  <a:tcPr/>
                </a:tc>
                <a:tc>
                  <a:txBody>
                    <a:bodyPr/>
                    <a:lstStyle/>
                    <a:p>
                      <a:pPr algn="ctr"/>
                      <a:r>
                        <a:rPr kumimoji="1" lang="en-US" altLang="ja-JP" sz="1200" dirty="0" smtClean="0"/>
                        <a:t>C1</a:t>
                      </a:r>
                      <a:endParaRPr kumimoji="1" lang="ja-JP" altLang="en-US" sz="1200" dirty="0"/>
                    </a:p>
                  </a:txBody>
                  <a:tcPr/>
                </a:tc>
              </a:tr>
              <a:tr h="312035">
                <a:tc>
                  <a:txBody>
                    <a:bodyPr/>
                    <a:lstStyle/>
                    <a:p>
                      <a:pPr algn="ctr"/>
                      <a:r>
                        <a:rPr kumimoji="1" lang="en-US" altLang="ja-JP" sz="1200" dirty="0" smtClean="0"/>
                        <a:t>7</a:t>
                      </a:r>
                      <a:endParaRPr kumimoji="1" lang="ja-JP" altLang="en-US" sz="1200" dirty="0"/>
                    </a:p>
                  </a:txBody>
                  <a:tcPr/>
                </a:tc>
                <a:tc>
                  <a:txBody>
                    <a:bodyPr/>
                    <a:lstStyle/>
                    <a:p>
                      <a:pPr algn="ctr"/>
                      <a:r>
                        <a:rPr kumimoji="1" lang="en-US" altLang="ja-JP" sz="1200" dirty="0" smtClean="0"/>
                        <a:t>A2</a:t>
                      </a:r>
                      <a:endParaRPr kumimoji="1" lang="ja-JP" altLang="en-US" sz="1200" dirty="0"/>
                    </a:p>
                  </a:txBody>
                  <a:tcPr/>
                </a:tc>
                <a:tc>
                  <a:txBody>
                    <a:bodyPr/>
                    <a:lstStyle/>
                    <a:p>
                      <a:pPr algn="ctr"/>
                      <a:r>
                        <a:rPr kumimoji="1" lang="en-US" altLang="ja-JP" sz="1200" dirty="0" smtClean="0"/>
                        <a:t>B2</a:t>
                      </a:r>
                      <a:endParaRPr kumimoji="1" lang="ja-JP" altLang="en-US" sz="1200" dirty="0"/>
                    </a:p>
                  </a:txBody>
                  <a:tcPr/>
                </a:tc>
                <a:tc>
                  <a:txBody>
                    <a:bodyPr/>
                    <a:lstStyle/>
                    <a:p>
                      <a:pPr algn="ctr"/>
                      <a:r>
                        <a:rPr kumimoji="1" lang="en-US" altLang="ja-JP" sz="1200" dirty="0" smtClean="0"/>
                        <a:t>C3</a:t>
                      </a:r>
                      <a:endParaRPr kumimoji="1" lang="ja-JP" altLang="en-US" sz="1200" dirty="0"/>
                    </a:p>
                  </a:txBody>
                  <a:tcPr/>
                </a:tc>
              </a:tr>
              <a:tr h="312035">
                <a:tc>
                  <a:txBody>
                    <a:bodyPr/>
                    <a:lstStyle/>
                    <a:p>
                      <a:pPr algn="ctr"/>
                      <a:r>
                        <a:rPr kumimoji="1" lang="en-US" altLang="ja-JP" sz="1200" dirty="0" smtClean="0"/>
                        <a:t>8</a:t>
                      </a:r>
                      <a:endParaRPr kumimoji="1" lang="ja-JP" altLang="en-US" sz="1200" dirty="0"/>
                    </a:p>
                  </a:txBody>
                  <a:tcPr/>
                </a:tc>
                <a:tc>
                  <a:txBody>
                    <a:bodyPr/>
                    <a:lstStyle/>
                    <a:p>
                      <a:pPr algn="ctr"/>
                      <a:r>
                        <a:rPr kumimoji="1" lang="en-US" altLang="ja-JP" sz="1200" dirty="0" smtClean="0"/>
                        <a:t>A2</a:t>
                      </a:r>
                      <a:endParaRPr kumimoji="1" lang="ja-JP" altLang="en-US" sz="1200" dirty="0"/>
                    </a:p>
                  </a:txBody>
                  <a:tcPr/>
                </a:tc>
                <a:tc>
                  <a:txBody>
                    <a:bodyPr/>
                    <a:lstStyle/>
                    <a:p>
                      <a:pPr algn="ctr"/>
                      <a:r>
                        <a:rPr kumimoji="1" lang="en-US" altLang="ja-JP" sz="1200" dirty="0" smtClean="0"/>
                        <a:t>B1</a:t>
                      </a:r>
                      <a:endParaRPr kumimoji="1" lang="ja-JP" altLang="en-US" sz="1200" dirty="0"/>
                    </a:p>
                  </a:txBody>
                  <a:tcPr/>
                </a:tc>
                <a:tc>
                  <a:txBody>
                    <a:bodyPr/>
                    <a:lstStyle/>
                    <a:p>
                      <a:pPr algn="ctr"/>
                      <a:r>
                        <a:rPr kumimoji="1" lang="en-US" altLang="ja-JP" sz="1200" dirty="0" smtClean="0"/>
                        <a:t>C1</a:t>
                      </a:r>
                      <a:endParaRPr kumimoji="1" lang="ja-JP" altLang="en-US" sz="1200" dirty="0"/>
                    </a:p>
                  </a:txBody>
                  <a:tcPr/>
                </a:tc>
              </a:tr>
              <a:tr h="312035">
                <a:tc>
                  <a:txBody>
                    <a:bodyPr/>
                    <a:lstStyle/>
                    <a:p>
                      <a:pPr algn="ctr"/>
                      <a:r>
                        <a:rPr kumimoji="1" lang="en-US" altLang="ja-JP" sz="1200" dirty="0" smtClean="0"/>
                        <a:t>9</a:t>
                      </a:r>
                      <a:endParaRPr kumimoji="1" lang="ja-JP" altLang="en-US" sz="1200" dirty="0"/>
                    </a:p>
                  </a:txBody>
                  <a:tcPr/>
                </a:tc>
                <a:tc>
                  <a:txBody>
                    <a:bodyPr/>
                    <a:lstStyle/>
                    <a:p>
                      <a:pPr algn="ctr"/>
                      <a:r>
                        <a:rPr kumimoji="1" lang="en-US" altLang="ja-JP" sz="1200" dirty="0" smtClean="0"/>
                        <a:t>A2</a:t>
                      </a:r>
                      <a:endParaRPr kumimoji="1" lang="ja-JP" altLang="en-US" sz="1200" dirty="0"/>
                    </a:p>
                  </a:txBody>
                  <a:tcPr/>
                </a:tc>
                <a:tc>
                  <a:txBody>
                    <a:bodyPr/>
                    <a:lstStyle/>
                    <a:p>
                      <a:pPr algn="ctr"/>
                      <a:r>
                        <a:rPr kumimoji="1" lang="en-US" altLang="ja-JP" sz="1200" dirty="0" smtClean="0"/>
                        <a:t>B3</a:t>
                      </a:r>
                      <a:endParaRPr kumimoji="1" lang="ja-JP" altLang="en-US" sz="1200" dirty="0"/>
                    </a:p>
                  </a:txBody>
                  <a:tcPr/>
                </a:tc>
                <a:tc>
                  <a:txBody>
                    <a:bodyPr/>
                    <a:lstStyle/>
                    <a:p>
                      <a:pPr algn="ctr"/>
                      <a:r>
                        <a:rPr kumimoji="1" lang="en-US" altLang="ja-JP" sz="1200" dirty="0" smtClean="0"/>
                        <a:t>C1</a:t>
                      </a:r>
                      <a:endParaRPr kumimoji="1" lang="ja-JP" altLang="en-US" sz="1200" dirty="0"/>
                    </a:p>
                  </a:txBody>
                  <a:tcPr/>
                </a:tc>
              </a:tr>
              <a:tr h="312035">
                <a:tc>
                  <a:txBody>
                    <a:bodyPr/>
                    <a:lstStyle/>
                    <a:p>
                      <a:pPr algn="ctr"/>
                      <a:r>
                        <a:rPr kumimoji="1" lang="en-US" altLang="ja-JP" sz="1200" dirty="0" smtClean="0"/>
                        <a:t>10</a:t>
                      </a:r>
                      <a:endParaRPr kumimoji="1" lang="ja-JP" altLang="en-US" sz="1200" dirty="0"/>
                    </a:p>
                  </a:txBody>
                  <a:tcPr/>
                </a:tc>
                <a:tc>
                  <a:txBody>
                    <a:bodyPr/>
                    <a:lstStyle/>
                    <a:p>
                      <a:pPr algn="ctr"/>
                      <a:r>
                        <a:rPr kumimoji="1" lang="en-US" altLang="ja-JP" sz="1200" dirty="0" smtClean="0"/>
                        <a:t>A2</a:t>
                      </a:r>
                      <a:endParaRPr kumimoji="1" lang="ja-JP" altLang="en-US" sz="1200" dirty="0"/>
                    </a:p>
                  </a:txBody>
                  <a:tcPr/>
                </a:tc>
                <a:tc>
                  <a:txBody>
                    <a:bodyPr/>
                    <a:lstStyle/>
                    <a:p>
                      <a:pPr algn="ctr"/>
                      <a:r>
                        <a:rPr kumimoji="1" lang="en-US" altLang="ja-JP" sz="1200" dirty="0" smtClean="0"/>
                        <a:t>B2</a:t>
                      </a:r>
                      <a:endParaRPr kumimoji="1" lang="ja-JP" altLang="en-US" sz="1200" dirty="0"/>
                    </a:p>
                  </a:txBody>
                  <a:tcPr/>
                </a:tc>
                <a:tc>
                  <a:txBody>
                    <a:bodyPr/>
                    <a:lstStyle/>
                    <a:p>
                      <a:pPr algn="ctr"/>
                      <a:r>
                        <a:rPr kumimoji="1" lang="en-US" altLang="ja-JP" sz="1200" dirty="0" smtClean="0"/>
                        <a:t>C2</a:t>
                      </a:r>
                      <a:endParaRPr kumimoji="1" lang="ja-JP" altLang="en-US" sz="1200" dirty="0"/>
                    </a:p>
                  </a:txBody>
                  <a:tcPr/>
                </a:tc>
              </a:tr>
            </a:tbl>
          </a:graphicData>
        </a:graphic>
      </p:graphicFrame>
      <p:graphicFrame>
        <p:nvGraphicFramePr>
          <p:cNvPr id="4" name="表 3"/>
          <p:cNvGraphicFramePr>
            <a:graphicFrameLocks noGrp="1"/>
          </p:cNvGraphicFramePr>
          <p:nvPr>
            <p:extLst>
              <p:ext uri="{D42A27DB-BD31-4B8C-83A1-F6EECF244321}">
                <p14:modId xmlns:p14="http://schemas.microsoft.com/office/powerpoint/2010/main" val="3294499234"/>
              </p:ext>
            </p:extLst>
          </p:nvPr>
        </p:nvGraphicFramePr>
        <p:xfrm>
          <a:off x="2339752" y="1412776"/>
          <a:ext cx="1440160" cy="3744420"/>
        </p:xfrm>
        <a:graphic>
          <a:graphicData uri="http://schemas.openxmlformats.org/drawingml/2006/table">
            <a:tbl>
              <a:tblPr firstRow="1" bandRow="1">
                <a:tableStyleId>{5C22544A-7EE6-4342-B048-85BDC9FD1C3A}</a:tableStyleId>
              </a:tblPr>
              <a:tblGrid>
                <a:gridCol w="360040"/>
                <a:gridCol w="360040"/>
                <a:gridCol w="360040"/>
                <a:gridCol w="360040"/>
              </a:tblGrid>
              <a:tr h="312035">
                <a:tc>
                  <a:txBody>
                    <a:bodyPr/>
                    <a:lstStyle/>
                    <a:p>
                      <a:pPr algn="ctr"/>
                      <a:endParaRPr kumimoji="1" lang="ja-JP" altLang="en-US" sz="1200" dirty="0"/>
                    </a:p>
                  </a:txBody>
                  <a:tcPr/>
                </a:tc>
                <a:tc gridSpan="3">
                  <a:txBody>
                    <a:bodyPr/>
                    <a:lstStyle/>
                    <a:p>
                      <a:pPr algn="ctr"/>
                      <a:r>
                        <a:rPr kumimoji="1" lang="ja-JP" altLang="en-US" sz="1200" dirty="0" smtClean="0"/>
                        <a:t>項目</a:t>
                      </a:r>
                      <a:endParaRPr kumimoji="1" lang="ja-JP" altLang="en-US" sz="1200" dirty="0"/>
                    </a:p>
                  </a:txBody>
                  <a:tcPr/>
                </a:tc>
                <a:tc hMerge="1">
                  <a:txBody>
                    <a:bodyPr/>
                    <a:lstStyle/>
                    <a:p>
                      <a:endParaRPr kumimoji="1" lang="ja-JP" altLang="en-US"/>
                    </a:p>
                  </a:txBody>
                  <a:tcPr/>
                </a:tc>
                <a:tc hMerge="1">
                  <a:txBody>
                    <a:bodyPr/>
                    <a:lstStyle/>
                    <a:p>
                      <a:endParaRPr kumimoji="1" lang="ja-JP" altLang="en-US" dirty="0"/>
                    </a:p>
                  </a:txBody>
                  <a:tcPr/>
                </a:tc>
              </a:tr>
              <a:tr h="312035">
                <a:tc>
                  <a:txBody>
                    <a:bodyPr/>
                    <a:lstStyle/>
                    <a:p>
                      <a:pPr algn="ctr"/>
                      <a:endParaRPr kumimoji="1" lang="ja-JP" altLang="en-US" sz="1200" dirty="0"/>
                    </a:p>
                  </a:txBody>
                  <a:tcPr/>
                </a:tc>
                <a:tc>
                  <a:txBody>
                    <a:bodyPr/>
                    <a:lstStyle/>
                    <a:p>
                      <a:pPr algn="ctr"/>
                      <a:r>
                        <a:rPr kumimoji="1" lang="en-US" altLang="ja-JP" sz="1200" dirty="0" smtClean="0"/>
                        <a:t>A</a:t>
                      </a:r>
                      <a:endParaRPr kumimoji="1" lang="ja-JP" altLang="en-US" sz="1200" dirty="0"/>
                    </a:p>
                  </a:txBody>
                  <a:tcPr/>
                </a:tc>
                <a:tc>
                  <a:txBody>
                    <a:bodyPr/>
                    <a:lstStyle/>
                    <a:p>
                      <a:pPr algn="ctr"/>
                      <a:r>
                        <a:rPr kumimoji="1" lang="en-US" altLang="ja-JP" sz="1200" dirty="0" smtClean="0"/>
                        <a:t>B</a:t>
                      </a:r>
                      <a:endParaRPr kumimoji="1" lang="ja-JP" altLang="en-US" sz="1200" dirty="0"/>
                    </a:p>
                  </a:txBody>
                  <a:tcPr/>
                </a:tc>
                <a:tc>
                  <a:txBody>
                    <a:bodyPr/>
                    <a:lstStyle/>
                    <a:p>
                      <a:pPr algn="ctr"/>
                      <a:r>
                        <a:rPr kumimoji="1" lang="en-US" altLang="ja-JP" sz="1200" dirty="0" smtClean="0"/>
                        <a:t>C</a:t>
                      </a:r>
                      <a:endParaRPr kumimoji="1" lang="ja-JP" altLang="en-US" sz="1200" dirty="0"/>
                    </a:p>
                  </a:txBody>
                  <a:tcPr/>
                </a:tc>
              </a:tr>
              <a:tr h="312035">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r>
              <a:tr h="312035">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3</a:t>
                      </a:r>
                      <a:endParaRPr kumimoji="1" lang="ja-JP" altLang="en-US" sz="1200" dirty="0"/>
                    </a:p>
                  </a:txBody>
                  <a:tcPr/>
                </a:tc>
              </a:tr>
              <a:tr h="312035">
                <a:tc>
                  <a:txBody>
                    <a:bodyPr/>
                    <a:lstStyle/>
                    <a:p>
                      <a:pPr algn="ctr"/>
                      <a:r>
                        <a:rPr kumimoji="1" lang="en-US" altLang="ja-JP" sz="1200" dirty="0" smtClean="0"/>
                        <a:t>3</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3</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r>
              <a:tr h="312035">
                <a:tc>
                  <a:txBody>
                    <a:bodyPr/>
                    <a:lstStyle/>
                    <a:p>
                      <a:pPr algn="ctr"/>
                      <a:r>
                        <a:rPr kumimoji="1" lang="en-US" altLang="ja-JP" sz="1200" dirty="0" smtClean="0"/>
                        <a:t>4</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3</a:t>
                      </a:r>
                      <a:endParaRPr kumimoji="1" lang="ja-JP" altLang="en-US" sz="1200" dirty="0"/>
                    </a:p>
                  </a:txBody>
                  <a:tcPr/>
                </a:tc>
              </a:tr>
              <a:tr h="312035">
                <a:tc>
                  <a:txBody>
                    <a:bodyPr/>
                    <a:lstStyle/>
                    <a:p>
                      <a:pPr algn="ctr"/>
                      <a:r>
                        <a:rPr kumimoji="1" lang="en-US" altLang="ja-JP" sz="1200" dirty="0" smtClean="0"/>
                        <a:t>5</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r>
              <a:tr h="312035">
                <a:tc>
                  <a:txBody>
                    <a:bodyPr/>
                    <a:lstStyle/>
                    <a:p>
                      <a:pPr algn="ctr"/>
                      <a:r>
                        <a:rPr kumimoji="1" lang="en-US" altLang="ja-JP" sz="1200" dirty="0" smtClean="0"/>
                        <a:t>6</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r>
              <a:tr h="312035">
                <a:tc>
                  <a:txBody>
                    <a:bodyPr/>
                    <a:lstStyle/>
                    <a:p>
                      <a:pPr algn="ctr"/>
                      <a:r>
                        <a:rPr kumimoji="1" lang="en-US" altLang="ja-JP" sz="1200" dirty="0" smtClean="0"/>
                        <a:t>7</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3</a:t>
                      </a:r>
                      <a:endParaRPr kumimoji="1" lang="ja-JP" altLang="en-US" sz="1200" dirty="0"/>
                    </a:p>
                  </a:txBody>
                  <a:tcPr/>
                </a:tc>
              </a:tr>
              <a:tr h="312035">
                <a:tc>
                  <a:txBody>
                    <a:bodyPr/>
                    <a:lstStyle/>
                    <a:p>
                      <a:pPr algn="ctr"/>
                      <a:r>
                        <a:rPr kumimoji="1" lang="en-US" altLang="ja-JP" sz="1200" dirty="0" smtClean="0"/>
                        <a:t>8</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r>
              <a:tr h="312035">
                <a:tc>
                  <a:txBody>
                    <a:bodyPr/>
                    <a:lstStyle/>
                    <a:p>
                      <a:pPr algn="ctr"/>
                      <a:r>
                        <a:rPr kumimoji="1" lang="en-US" altLang="ja-JP" sz="1200" dirty="0" smtClean="0"/>
                        <a:t>9</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3</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r>
              <a:tr h="312035">
                <a:tc>
                  <a:txBody>
                    <a:bodyPr/>
                    <a:lstStyle/>
                    <a:p>
                      <a:pPr algn="ctr"/>
                      <a:r>
                        <a:rPr kumimoji="1" lang="en-US" altLang="ja-JP" sz="1200" dirty="0" smtClean="0"/>
                        <a:t>10</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2</a:t>
                      </a:r>
                      <a:endParaRPr kumimoji="1" lang="ja-JP" altLang="en-US" sz="1200" dirty="0"/>
                    </a:p>
                  </a:txBody>
                  <a:tcPr/>
                </a:tc>
              </a:tr>
            </a:tbl>
          </a:graphicData>
        </a:graphic>
      </p:graphicFrame>
      <p:graphicFrame>
        <p:nvGraphicFramePr>
          <p:cNvPr id="5" name="表 4"/>
          <p:cNvGraphicFramePr>
            <a:graphicFrameLocks noGrp="1"/>
          </p:cNvGraphicFramePr>
          <p:nvPr>
            <p:extLst>
              <p:ext uri="{D42A27DB-BD31-4B8C-83A1-F6EECF244321}">
                <p14:modId xmlns:p14="http://schemas.microsoft.com/office/powerpoint/2010/main" val="599749870"/>
              </p:ext>
            </p:extLst>
          </p:nvPr>
        </p:nvGraphicFramePr>
        <p:xfrm>
          <a:off x="4188298" y="1412776"/>
          <a:ext cx="3984102" cy="3291840"/>
        </p:xfrm>
        <a:graphic>
          <a:graphicData uri="http://schemas.openxmlformats.org/drawingml/2006/table">
            <a:tbl>
              <a:tblPr firstRow="1" bandRow="1">
                <a:tableStyleId>{5C22544A-7EE6-4342-B048-85BDC9FD1C3A}</a:tableStyleId>
              </a:tblPr>
              <a:tblGrid>
                <a:gridCol w="442678"/>
                <a:gridCol w="442678"/>
                <a:gridCol w="442678"/>
                <a:gridCol w="442678"/>
                <a:gridCol w="442678"/>
                <a:gridCol w="442678"/>
                <a:gridCol w="442678"/>
                <a:gridCol w="442678"/>
                <a:gridCol w="442678"/>
              </a:tblGrid>
              <a:tr h="259343">
                <a:tc>
                  <a:txBody>
                    <a:bodyPr/>
                    <a:lstStyle/>
                    <a:p>
                      <a:pPr algn="ctr"/>
                      <a:endParaRPr kumimoji="1" lang="ja-JP" altLang="en-US" sz="1200" dirty="0"/>
                    </a:p>
                  </a:txBody>
                  <a:tcPr/>
                </a:tc>
                <a:tc gridSpan="2">
                  <a:txBody>
                    <a:bodyPr/>
                    <a:lstStyle/>
                    <a:p>
                      <a:pPr algn="ctr"/>
                      <a:r>
                        <a:rPr kumimoji="1" lang="ja-JP" altLang="en-US" sz="1200" dirty="0" smtClean="0"/>
                        <a:t>項目</a:t>
                      </a:r>
                      <a:r>
                        <a:rPr kumimoji="1" lang="en-US" altLang="ja-JP" sz="1200" dirty="0" smtClean="0"/>
                        <a:t>A</a:t>
                      </a:r>
                      <a:endParaRPr kumimoji="1" lang="ja-JP" altLang="en-US" sz="1200" dirty="0"/>
                    </a:p>
                  </a:txBody>
                  <a:tcPr/>
                </a:tc>
                <a:tc hMerge="1">
                  <a:txBody>
                    <a:bodyPr/>
                    <a:lstStyle/>
                    <a:p>
                      <a:endParaRPr kumimoji="1" lang="ja-JP" altLang="en-US"/>
                    </a:p>
                  </a:txBody>
                  <a:tcPr/>
                </a:tc>
                <a:tc gridSpan="3">
                  <a:txBody>
                    <a:bodyPr/>
                    <a:lstStyle/>
                    <a:p>
                      <a:pPr algn="ctr"/>
                      <a:r>
                        <a:rPr kumimoji="1" lang="ja-JP" altLang="en-US" sz="1200" dirty="0" smtClean="0"/>
                        <a:t>項目</a:t>
                      </a:r>
                      <a:r>
                        <a:rPr kumimoji="1" lang="en-US" altLang="ja-JP" sz="1200" dirty="0" smtClean="0"/>
                        <a:t>B</a:t>
                      </a:r>
                      <a:endParaRPr kumimoji="1" lang="ja-JP" altLang="en-US" sz="1200" dirty="0"/>
                    </a:p>
                  </a:txBody>
                  <a:tcPr/>
                </a:tc>
                <a:tc hMerge="1">
                  <a:txBody>
                    <a:bodyPr/>
                    <a:lstStyle/>
                    <a:p>
                      <a:endParaRPr kumimoji="1" lang="ja-JP" altLang="en-US" dirty="0"/>
                    </a:p>
                  </a:txBody>
                  <a:tcPr/>
                </a:tc>
                <a:tc hMerge="1">
                  <a:txBody>
                    <a:bodyPr/>
                    <a:lstStyle/>
                    <a:p>
                      <a:endParaRPr kumimoji="1" lang="ja-JP" altLang="en-US"/>
                    </a:p>
                  </a:txBody>
                  <a:tcPr/>
                </a:tc>
                <a:tc gridSpan="3">
                  <a:txBody>
                    <a:bodyPr/>
                    <a:lstStyle/>
                    <a:p>
                      <a:pPr algn="ctr"/>
                      <a:r>
                        <a:rPr kumimoji="1" lang="ja-JP" altLang="en-US" sz="1200" dirty="0" smtClean="0"/>
                        <a:t>項目</a:t>
                      </a:r>
                      <a:r>
                        <a:rPr kumimoji="1" lang="en-US" altLang="ja-JP" sz="1200" dirty="0" smtClean="0"/>
                        <a:t>C</a:t>
                      </a:r>
                      <a:endParaRPr kumimoji="1" lang="ja-JP" altLang="en-US" sz="1200" dirty="0"/>
                    </a:p>
                  </a:txBody>
                  <a:tcPr/>
                </a:tc>
                <a:tc hMerge="1">
                  <a:txBody>
                    <a:bodyPr/>
                    <a:lstStyle/>
                    <a:p>
                      <a:endParaRPr kumimoji="1" lang="ja-JP" altLang="en-US"/>
                    </a:p>
                  </a:txBody>
                  <a:tcPr/>
                </a:tc>
                <a:tc hMerge="1">
                  <a:txBody>
                    <a:bodyPr/>
                    <a:lstStyle/>
                    <a:p>
                      <a:endParaRPr kumimoji="1" lang="ja-JP" altLang="en-US"/>
                    </a:p>
                  </a:txBody>
                  <a:tcPr/>
                </a:tc>
              </a:tr>
              <a:tr h="259343">
                <a:tc>
                  <a:txBody>
                    <a:bodyPr/>
                    <a:lstStyle/>
                    <a:p>
                      <a:pPr algn="ctr"/>
                      <a:endParaRPr kumimoji="1" lang="ja-JP" altLang="en-US" sz="1200" dirty="0"/>
                    </a:p>
                  </a:txBody>
                  <a:tcPr/>
                </a:tc>
                <a:tc>
                  <a:txBody>
                    <a:bodyPr/>
                    <a:lstStyle/>
                    <a:p>
                      <a:pPr algn="ctr"/>
                      <a:r>
                        <a:rPr kumimoji="1" lang="en-US" altLang="ja-JP" sz="1200" dirty="0" smtClean="0"/>
                        <a:t>A-1</a:t>
                      </a:r>
                      <a:endParaRPr kumimoji="1" lang="ja-JP" altLang="en-US" sz="1200" dirty="0"/>
                    </a:p>
                  </a:txBody>
                  <a:tcPr/>
                </a:tc>
                <a:tc>
                  <a:txBody>
                    <a:bodyPr/>
                    <a:lstStyle/>
                    <a:p>
                      <a:pPr algn="ctr"/>
                      <a:r>
                        <a:rPr kumimoji="1" lang="en-US" altLang="ja-JP" sz="1200" dirty="0" smtClean="0"/>
                        <a:t>A-2</a:t>
                      </a:r>
                      <a:endParaRPr kumimoji="1" lang="ja-JP" altLang="en-US" sz="1200" dirty="0"/>
                    </a:p>
                  </a:txBody>
                  <a:tcPr/>
                </a:tc>
                <a:tc>
                  <a:txBody>
                    <a:bodyPr/>
                    <a:lstStyle/>
                    <a:p>
                      <a:pPr algn="ctr"/>
                      <a:r>
                        <a:rPr kumimoji="1" lang="en-US" altLang="ja-JP" sz="1200" dirty="0" smtClean="0"/>
                        <a:t>B-1</a:t>
                      </a:r>
                      <a:endParaRPr kumimoji="1" lang="ja-JP" altLang="en-US" sz="1200" dirty="0"/>
                    </a:p>
                  </a:txBody>
                  <a:tcPr/>
                </a:tc>
                <a:tc>
                  <a:txBody>
                    <a:bodyPr/>
                    <a:lstStyle/>
                    <a:p>
                      <a:pPr algn="ctr"/>
                      <a:r>
                        <a:rPr kumimoji="1" lang="en-US" altLang="ja-JP" sz="1200" dirty="0" smtClean="0"/>
                        <a:t>B-2</a:t>
                      </a:r>
                      <a:endParaRPr kumimoji="1" lang="ja-JP" altLang="en-US" sz="1200" dirty="0"/>
                    </a:p>
                  </a:txBody>
                  <a:tcPr/>
                </a:tc>
                <a:tc>
                  <a:txBody>
                    <a:bodyPr/>
                    <a:lstStyle/>
                    <a:p>
                      <a:pPr algn="ctr"/>
                      <a:r>
                        <a:rPr kumimoji="1" lang="en-US" altLang="ja-JP" sz="1200" dirty="0" smtClean="0"/>
                        <a:t>B-3</a:t>
                      </a:r>
                      <a:endParaRPr kumimoji="1" lang="ja-JP" altLang="en-US" sz="1200" dirty="0"/>
                    </a:p>
                  </a:txBody>
                  <a:tcPr/>
                </a:tc>
                <a:tc>
                  <a:txBody>
                    <a:bodyPr/>
                    <a:lstStyle/>
                    <a:p>
                      <a:pPr algn="ctr"/>
                      <a:r>
                        <a:rPr kumimoji="1" lang="en-US" altLang="ja-JP" sz="1200" dirty="0" smtClean="0"/>
                        <a:t>C-1</a:t>
                      </a:r>
                      <a:endParaRPr kumimoji="1" lang="ja-JP" altLang="en-US" sz="1200" dirty="0"/>
                    </a:p>
                  </a:txBody>
                  <a:tcPr/>
                </a:tc>
                <a:tc>
                  <a:txBody>
                    <a:bodyPr/>
                    <a:lstStyle/>
                    <a:p>
                      <a:pPr algn="ctr"/>
                      <a:r>
                        <a:rPr kumimoji="1" lang="en-US" altLang="ja-JP" sz="1200" dirty="0" smtClean="0"/>
                        <a:t>C-2</a:t>
                      </a:r>
                      <a:endParaRPr kumimoji="1" lang="ja-JP" altLang="en-US" sz="1200" dirty="0"/>
                    </a:p>
                  </a:txBody>
                  <a:tcPr/>
                </a:tc>
                <a:tc>
                  <a:txBody>
                    <a:bodyPr/>
                    <a:lstStyle/>
                    <a:p>
                      <a:pPr algn="ctr"/>
                      <a:r>
                        <a:rPr kumimoji="1" lang="en-US" altLang="ja-JP" sz="1200" dirty="0" smtClean="0"/>
                        <a:t>C-3</a:t>
                      </a:r>
                      <a:endParaRPr kumimoji="1" lang="ja-JP" altLang="en-US" sz="1200" dirty="0"/>
                    </a:p>
                  </a:txBody>
                  <a:tcPr/>
                </a:tc>
              </a:tr>
              <a:tr h="259343">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r>
              <a:tr h="259343">
                <a:tc>
                  <a:txBody>
                    <a:bodyPr/>
                    <a:lstStyle/>
                    <a:p>
                      <a:pPr algn="ctr"/>
                      <a:r>
                        <a:rPr kumimoji="1" lang="en-US" altLang="ja-JP" sz="1200" dirty="0" smtClean="0"/>
                        <a:t>2</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r>
              <a:tr h="259343">
                <a:tc>
                  <a:txBody>
                    <a:bodyPr/>
                    <a:lstStyle/>
                    <a:p>
                      <a:pPr algn="ctr"/>
                      <a:r>
                        <a:rPr kumimoji="1" lang="en-US" altLang="ja-JP" sz="1200" dirty="0" smtClean="0"/>
                        <a:t>3</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r>
              <a:tr h="259343">
                <a:tc>
                  <a:txBody>
                    <a:bodyPr/>
                    <a:lstStyle/>
                    <a:p>
                      <a:pPr algn="ctr"/>
                      <a:r>
                        <a:rPr kumimoji="1" lang="en-US" altLang="ja-JP" sz="1200" dirty="0" smtClean="0"/>
                        <a:t>4</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r>
              <a:tr h="259343">
                <a:tc>
                  <a:txBody>
                    <a:bodyPr/>
                    <a:lstStyle/>
                    <a:p>
                      <a:pPr algn="ctr"/>
                      <a:r>
                        <a:rPr kumimoji="1" lang="en-US" altLang="ja-JP" sz="1200" dirty="0" smtClean="0"/>
                        <a:t>5</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r>
              <a:tr h="259343">
                <a:tc>
                  <a:txBody>
                    <a:bodyPr/>
                    <a:lstStyle/>
                    <a:p>
                      <a:pPr algn="ctr"/>
                      <a:r>
                        <a:rPr kumimoji="1" lang="en-US" altLang="ja-JP" sz="1200" dirty="0" smtClean="0"/>
                        <a:t>6</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r>
              <a:tr h="259343">
                <a:tc>
                  <a:txBody>
                    <a:bodyPr/>
                    <a:lstStyle/>
                    <a:p>
                      <a:pPr algn="ctr"/>
                      <a:r>
                        <a:rPr kumimoji="1" lang="en-US" altLang="ja-JP" sz="1200" dirty="0" smtClean="0"/>
                        <a:t>7</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r>
              <a:tr h="259343">
                <a:tc>
                  <a:txBody>
                    <a:bodyPr/>
                    <a:lstStyle/>
                    <a:p>
                      <a:pPr algn="ctr"/>
                      <a:r>
                        <a:rPr kumimoji="1" lang="en-US" altLang="ja-JP" sz="1200" dirty="0" smtClean="0"/>
                        <a:t>8</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r>
              <a:tr h="259343">
                <a:tc>
                  <a:txBody>
                    <a:bodyPr/>
                    <a:lstStyle/>
                    <a:p>
                      <a:pPr algn="ctr"/>
                      <a:r>
                        <a:rPr kumimoji="1" lang="en-US" altLang="ja-JP" sz="1200" dirty="0" smtClean="0"/>
                        <a:t>9</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r>
              <a:tr h="259343">
                <a:tc>
                  <a:txBody>
                    <a:bodyPr/>
                    <a:lstStyle/>
                    <a:p>
                      <a:pPr algn="ctr"/>
                      <a:r>
                        <a:rPr kumimoji="1" lang="en-US" altLang="ja-JP" sz="1200" dirty="0" smtClean="0"/>
                        <a:t>10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c>
                  <a:txBody>
                    <a:bodyPr/>
                    <a:lstStyle/>
                    <a:p>
                      <a:pPr algn="ctr"/>
                      <a:r>
                        <a:rPr kumimoji="1" lang="en-US" altLang="ja-JP" sz="1200" dirty="0" smtClean="0"/>
                        <a:t>1</a:t>
                      </a:r>
                      <a:endParaRPr kumimoji="1" lang="ja-JP" altLang="en-US" sz="1200" dirty="0"/>
                    </a:p>
                  </a:txBody>
                  <a:tcPr/>
                </a:tc>
                <a:tc>
                  <a:txBody>
                    <a:bodyPr/>
                    <a:lstStyle/>
                    <a:p>
                      <a:pPr algn="ctr"/>
                      <a:r>
                        <a:rPr kumimoji="1" lang="en-US" altLang="ja-JP" sz="1200" dirty="0" smtClean="0"/>
                        <a:t>0</a:t>
                      </a:r>
                      <a:endParaRPr kumimoji="1" lang="ja-JP" altLang="en-US" sz="1200" dirty="0"/>
                    </a:p>
                  </a:txBody>
                  <a:tcPr/>
                </a:tc>
              </a:tr>
            </a:tbl>
          </a:graphicData>
        </a:graphic>
      </p:graphicFrame>
      <p:sp>
        <p:nvSpPr>
          <p:cNvPr id="6" name="テキスト ボックス 5"/>
          <p:cNvSpPr txBox="1"/>
          <p:nvPr/>
        </p:nvSpPr>
        <p:spPr>
          <a:xfrm>
            <a:off x="467544" y="5346296"/>
            <a:ext cx="3312368" cy="4086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dirty="0" smtClean="0"/>
              <a:t>10</a:t>
            </a:r>
            <a:r>
              <a:rPr lang="ja-JP" altLang="en-US" dirty="0" smtClean="0"/>
              <a:t>人のアンケート回答の結果</a:t>
            </a:r>
            <a:endParaRPr lang="en-US" altLang="ja-JP" dirty="0" smtClean="0"/>
          </a:p>
        </p:txBody>
      </p:sp>
      <p:sp>
        <p:nvSpPr>
          <p:cNvPr id="7" name="テキスト ボックス 6"/>
          <p:cNvSpPr txBox="1"/>
          <p:nvPr/>
        </p:nvSpPr>
        <p:spPr>
          <a:xfrm>
            <a:off x="4211960" y="5346296"/>
            <a:ext cx="4032448" cy="4086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dirty="0" smtClean="0"/>
              <a:t>10</a:t>
            </a:r>
            <a:r>
              <a:rPr lang="ja-JP" altLang="en-US" dirty="0" smtClean="0"/>
              <a:t>人のアンケート回答の</a:t>
            </a:r>
            <a:r>
              <a:rPr lang="en-US" altLang="ja-JP" dirty="0" smtClean="0"/>
              <a:t>(0,1)</a:t>
            </a:r>
            <a:r>
              <a:rPr lang="ja-JP" altLang="en-US" dirty="0" smtClean="0"/>
              <a:t>データ</a:t>
            </a:r>
            <a:endParaRPr lang="en-US" altLang="ja-JP" dirty="0" smtClean="0"/>
          </a:p>
        </p:txBody>
      </p:sp>
    </p:spTree>
    <p:extLst>
      <p:ext uri="{BB962C8B-B14F-4D97-AF65-F5344CB8AC3E}">
        <p14:creationId xmlns:p14="http://schemas.microsoft.com/office/powerpoint/2010/main" val="41123187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5553"/>
            <a:ext cx="7620000" cy="1143000"/>
          </a:xfrm>
        </p:spPr>
        <p:txBody>
          <a:bodyPr/>
          <a:lstStyle/>
          <a:p>
            <a:r>
              <a:rPr kumimoji="1" lang="ja-JP" altLang="en-US" dirty="0" smtClean="0"/>
              <a:t>多重対応分析の</a:t>
            </a:r>
            <a:r>
              <a:rPr kumimoji="1" lang="en-US" altLang="ja-JP" dirty="0" err="1" smtClean="0"/>
              <a:t>biplot</a:t>
            </a:r>
            <a:endParaRPr kumimoji="1" lang="ja-JP" altLang="en-US" dirty="0"/>
          </a:p>
        </p:txBody>
      </p:sp>
      <p:sp>
        <p:nvSpPr>
          <p:cNvPr id="3" name="テキスト ボックス 2"/>
          <p:cNvSpPr txBox="1"/>
          <p:nvPr/>
        </p:nvSpPr>
        <p:spPr>
          <a:xfrm>
            <a:off x="194965" y="980728"/>
            <a:ext cx="8093942" cy="2894409"/>
          </a:xfrm>
          <a:prstGeom prst="roundRect">
            <a:avLst/>
          </a:prstGeom>
          <a:noFill/>
          <a:ln>
            <a:solidFill>
              <a:schemeClr val="tx1"/>
            </a:solidFill>
          </a:ln>
        </p:spPr>
        <p:txBody>
          <a:bodyPr wrap="square" numCol="1" rtlCol="0">
            <a:spAutoFit/>
          </a:bodyPr>
          <a:lstStyle/>
          <a:p>
            <a:r>
              <a:rPr lang="en-US" altLang="ja-JP" sz="1600" dirty="0"/>
              <a:t>&gt; </a:t>
            </a:r>
            <a:r>
              <a:rPr lang="ja-JP" altLang="en-US" sz="1600" dirty="0"/>
              <a:t>項目</a:t>
            </a:r>
            <a:r>
              <a:rPr lang="en-US" altLang="ja-JP" sz="1600" dirty="0"/>
              <a:t>A&lt;-c("A1","A1","A1","A1","A1","A2","A2","A2","A2","A2")</a:t>
            </a:r>
          </a:p>
          <a:p>
            <a:r>
              <a:rPr lang="en-US" altLang="ja-JP" sz="1600" dirty="0"/>
              <a:t>&gt; </a:t>
            </a:r>
            <a:r>
              <a:rPr lang="ja-JP" altLang="en-US" sz="1600" dirty="0"/>
              <a:t>項目</a:t>
            </a:r>
            <a:r>
              <a:rPr lang="en-US" altLang="ja-JP" sz="1600" dirty="0"/>
              <a:t>B&lt;-c("B1","B2","B3","B1","B1","B2","B2","B1","B3","B2")</a:t>
            </a:r>
          </a:p>
          <a:p>
            <a:r>
              <a:rPr lang="en-US" altLang="ja-JP" sz="1600" dirty="0"/>
              <a:t>&gt; </a:t>
            </a:r>
            <a:r>
              <a:rPr lang="ja-JP" altLang="en-US" sz="1600" dirty="0"/>
              <a:t>項目</a:t>
            </a:r>
            <a:r>
              <a:rPr lang="en-US" altLang="ja-JP" sz="1600" dirty="0"/>
              <a:t>C&lt;-c("C2","C3","C1","C3","C2","C1","C3","C1","C1","C2")</a:t>
            </a:r>
          </a:p>
          <a:p>
            <a:r>
              <a:rPr lang="en-US" altLang="ja-JP" sz="1600" dirty="0"/>
              <a:t>&gt; hyou2&lt;-</a:t>
            </a:r>
            <a:r>
              <a:rPr lang="en-US" altLang="ja-JP" sz="1600" dirty="0" err="1"/>
              <a:t>data.frame</a:t>
            </a:r>
            <a:r>
              <a:rPr lang="en-US" altLang="ja-JP" sz="1600" dirty="0"/>
              <a:t>(</a:t>
            </a:r>
            <a:r>
              <a:rPr lang="en-US" altLang="ja-JP" sz="1600" dirty="0" err="1"/>
              <a:t>cbind</a:t>
            </a:r>
            <a:r>
              <a:rPr lang="en-US" altLang="ja-JP" sz="1600" dirty="0"/>
              <a:t>(</a:t>
            </a:r>
            <a:r>
              <a:rPr lang="ja-JP" altLang="en-US" sz="1600" dirty="0"/>
              <a:t>項目</a:t>
            </a:r>
            <a:r>
              <a:rPr lang="en-US" altLang="ja-JP" sz="1600" dirty="0"/>
              <a:t>A,</a:t>
            </a:r>
            <a:r>
              <a:rPr lang="ja-JP" altLang="en-US" sz="1600" dirty="0"/>
              <a:t>項目</a:t>
            </a:r>
            <a:r>
              <a:rPr lang="en-US" altLang="ja-JP" sz="1600" dirty="0"/>
              <a:t>B,</a:t>
            </a:r>
            <a:r>
              <a:rPr lang="ja-JP" altLang="en-US" sz="1600" dirty="0"/>
              <a:t>項目</a:t>
            </a:r>
            <a:r>
              <a:rPr lang="en-US" altLang="ja-JP" sz="1600" dirty="0"/>
              <a:t>C))</a:t>
            </a:r>
          </a:p>
          <a:p>
            <a:r>
              <a:rPr lang="en-US" altLang="ja-JP" sz="1600" dirty="0"/>
              <a:t>&gt; library(MASS);(hyou2.mca&lt;-</a:t>
            </a:r>
            <a:r>
              <a:rPr lang="en-US" altLang="ja-JP" sz="1600" dirty="0" err="1"/>
              <a:t>mca</a:t>
            </a:r>
            <a:r>
              <a:rPr lang="en-US" altLang="ja-JP" sz="1600" dirty="0"/>
              <a:t>(hyou2))</a:t>
            </a:r>
          </a:p>
          <a:p>
            <a:r>
              <a:rPr lang="en-US" altLang="ja-JP" sz="1600" dirty="0"/>
              <a:t>Call:</a:t>
            </a:r>
          </a:p>
          <a:p>
            <a:r>
              <a:rPr lang="en-US" altLang="ja-JP" sz="1600" dirty="0" err="1"/>
              <a:t>mca</a:t>
            </a:r>
            <a:r>
              <a:rPr lang="en-US" altLang="ja-JP" sz="1600" dirty="0"/>
              <a:t>(</a:t>
            </a:r>
            <a:r>
              <a:rPr lang="en-US" altLang="ja-JP" sz="1600" dirty="0" err="1"/>
              <a:t>df</a:t>
            </a:r>
            <a:r>
              <a:rPr lang="en-US" altLang="ja-JP" sz="1600" dirty="0"/>
              <a:t> = hyou2</a:t>
            </a:r>
            <a:r>
              <a:rPr lang="en-US" altLang="ja-JP" sz="1600" dirty="0" smtClean="0"/>
              <a:t>)</a:t>
            </a:r>
            <a:endParaRPr lang="en-US" altLang="ja-JP" sz="1600" dirty="0"/>
          </a:p>
          <a:p>
            <a:r>
              <a:rPr lang="en-US" altLang="ja-JP" sz="1600" dirty="0"/>
              <a:t>Multiple correspondence analysis of 10 cases of 3 </a:t>
            </a:r>
            <a:r>
              <a:rPr lang="en-US" altLang="ja-JP" sz="1600" dirty="0" smtClean="0"/>
              <a:t>factors</a:t>
            </a:r>
            <a:endParaRPr lang="en-US" altLang="ja-JP" sz="1600" dirty="0"/>
          </a:p>
          <a:p>
            <a:r>
              <a:rPr lang="en-US" altLang="ja-JP" sz="1600" dirty="0"/>
              <a:t>Correlations 0.774 0.692  cumulative % explained 38.70 73.28 </a:t>
            </a:r>
          </a:p>
          <a:p>
            <a:r>
              <a:rPr lang="en-US" altLang="ja-JP" sz="1600" dirty="0"/>
              <a:t>&gt; </a:t>
            </a:r>
            <a:r>
              <a:rPr lang="en-US" altLang="ja-JP" sz="1600" dirty="0" err="1"/>
              <a:t>biplot</a:t>
            </a:r>
            <a:r>
              <a:rPr lang="en-US" altLang="ja-JP" sz="1600" dirty="0"/>
              <a:t>(hyou2.mca$rs,hyou2.mca$cs,</a:t>
            </a:r>
            <a:r>
              <a:rPr lang="en-US" altLang="ja-JP" sz="1600" u="wavy" dirty="0">
                <a:uFill>
                  <a:solidFill>
                    <a:schemeClr val="bg2">
                      <a:lumMod val="50000"/>
                    </a:schemeClr>
                  </a:solidFill>
                </a:uFill>
              </a:rPr>
              <a:t>var.axes=FALSE</a:t>
            </a:r>
            <a:r>
              <a:rPr lang="en-US" altLang="ja-JP" sz="1600" dirty="0" smtClean="0"/>
              <a:t>)</a:t>
            </a:r>
            <a:endParaRPr lang="en-US" altLang="ja-JP" sz="16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2994" y="3334459"/>
            <a:ext cx="3413422" cy="3532669"/>
          </a:xfrm>
          <a:prstGeom prst="rect">
            <a:avLst/>
          </a:prstGeom>
        </p:spPr>
      </p:pic>
      <p:sp>
        <p:nvSpPr>
          <p:cNvPr id="6" name="右矢印 5"/>
          <p:cNvSpPr/>
          <p:nvPr/>
        </p:nvSpPr>
        <p:spPr>
          <a:xfrm rot="7411723">
            <a:off x="3508289" y="3834044"/>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331640" y="4365104"/>
            <a:ext cx="3456384" cy="4086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dirty="0" smtClean="0"/>
              <a:t>矢印を描かないようにする</a:t>
            </a:r>
          </a:p>
        </p:txBody>
      </p:sp>
    </p:spTree>
    <p:extLst>
      <p:ext uri="{BB962C8B-B14F-4D97-AF65-F5344CB8AC3E}">
        <p14:creationId xmlns:p14="http://schemas.microsoft.com/office/powerpoint/2010/main" val="5699823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4624"/>
            <a:ext cx="7620000" cy="1143000"/>
          </a:xfrm>
        </p:spPr>
        <p:txBody>
          <a:bodyPr/>
          <a:lstStyle/>
          <a:p>
            <a:r>
              <a:rPr kumimoji="1" lang="en-US" altLang="ja-JP" dirty="0" err="1" smtClean="0"/>
              <a:t>corresp</a:t>
            </a:r>
            <a:r>
              <a:rPr kumimoji="1" lang="ja-JP" altLang="en-US" dirty="0" smtClean="0"/>
              <a:t>で多重対応分析</a:t>
            </a:r>
            <a:endParaRPr kumimoji="1" lang="ja-JP" altLang="en-US" dirty="0"/>
          </a:p>
        </p:txBody>
      </p:sp>
      <p:sp>
        <p:nvSpPr>
          <p:cNvPr id="3" name="テキスト ボックス 2"/>
          <p:cNvSpPr txBox="1"/>
          <p:nvPr/>
        </p:nvSpPr>
        <p:spPr>
          <a:xfrm>
            <a:off x="194965" y="980728"/>
            <a:ext cx="8093942" cy="1736646"/>
          </a:xfrm>
          <a:prstGeom prst="roundRect">
            <a:avLst/>
          </a:prstGeom>
          <a:noFill/>
          <a:ln>
            <a:solidFill>
              <a:schemeClr val="tx1"/>
            </a:solidFill>
          </a:ln>
        </p:spPr>
        <p:txBody>
          <a:bodyPr wrap="square" numCol="1" rtlCol="0">
            <a:spAutoFit/>
          </a:bodyPr>
          <a:lstStyle/>
          <a:p>
            <a:r>
              <a:rPr lang="en-US" altLang="ja-JP" sz="1600" dirty="0" smtClean="0"/>
              <a:t>&gt; hyou3</a:t>
            </a:r>
            <a:r>
              <a:rPr lang="en-US" altLang="ja-JP" sz="1600" dirty="0"/>
              <a:t>&lt;-</a:t>
            </a:r>
            <a:r>
              <a:rPr lang="en-US" altLang="ja-JP" sz="1600" dirty="0" smtClean="0"/>
              <a:t>matrix(c(1,1,1,1,1,0,0,0,0,0,  0,0,0,0,0,1,1,1,1,1, 1, 0,0,1,1,0,0,1,0,0,  0,1,0,0,0,1,1,0,0,1, 0,0,1,0,0,0,0,0,1,0,  0,0,1,0,0,1,0,1,1,0,  1,0,0,0,1,0,0,0,0,1, 0,1,0,1,0,0,1,0,0,0</a:t>
            </a:r>
            <a:r>
              <a:rPr lang="en-US" altLang="ja-JP" sz="1600" dirty="0"/>
              <a:t>),10,8)</a:t>
            </a:r>
          </a:p>
          <a:p>
            <a:r>
              <a:rPr lang="en-US" altLang="ja-JP" sz="1600" dirty="0"/>
              <a:t>&gt; </a:t>
            </a:r>
            <a:r>
              <a:rPr lang="en-US" altLang="ja-JP" sz="1600" dirty="0" err="1"/>
              <a:t>colnames</a:t>
            </a:r>
            <a:r>
              <a:rPr lang="en-US" altLang="ja-JP" sz="1600" dirty="0"/>
              <a:t>(hyou3)&lt;-c("A1","A2","B1","B2","B3","C1","C2",”C3")</a:t>
            </a:r>
          </a:p>
          <a:p>
            <a:r>
              <a:rPr lang="en-US" altLang="ja-JP" sz="1600" dirty="0"/>
              <a:t>&gt; hyou3.ca&lt;-</a:t>
            </a:r>
            <a:r>
              <a:rPr lang="en-US" altLang="ja-JP" sz="1600" dirty="0" err="1"/>
              <a:t>corresp</a:t>
            </a:r>
            <a:r>
              <a:rPr lang="en-US" altLang="ja-JP" sz="1600" dirty="0"/>
              <a:t>(hyou3,nf=2)</a:t>
            </a:r>
          </a:p>
          <a:p>
            <a:r>
              <a:rPr lang="en-US" altLang="ja-JP" sz="1600" dirty="0"/>
              <a:t>&gt; </a:t>
            </a:r>
            <a:r>
              <a:rPr lang="en-US" altLang="ja-JP" sz="1600" dirty="0" err="1"/>
              <a:t>biplot</a:t>
            </a:r>
            <a:r>
              <a:rPr lang="en-US" altLang="ja-JP" sz="1600" dirty="0"/>
              <a:t>(hyou3.ca</a:t>
            </a:r>
            <a:r>
              <a:rPr lang="en-US" altLang="ja-JP" sz="1600" dirty="0" smtClean="0"/>
              <a:t>)</a:t>
            </a:r>
            <a:endParaRPr lang="en-US" altLang="ja-JP" sz="16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912" y="2165775"/>
            <a:ext cx="4505499" cy="4649361"/>
          </a:xfrm>
          <a:prstGeom prst="rect">
            <a:avLst/>
          </a:prstGeom>
        </p:spPr>
      </p:pic>
      <p:sp>
        <p:nvSpPr>
          <p:cNvPr id="5" name="テキスト ボックス 4"/>
          <p:cNvSpPr txBox="1"/>
          <p:nvPr/>
        </p:nvSpPr>
        <p:spPr>
          <a:xfrm>
            <a:off x="395536" y="3356992"/>
            <a:ext cx="2880320" cy="1021556"/>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dirty="0" smtClean="0"/>
              <a:t>文字列から</a:t>
            </a:r>
            <a:endParaRPr lang="en-US" altLang="ja-JP" dirty="0" smtClean="0"/>
          </a:p>
          <a:p>
            <a:pPr algn="ctr"/>
            <a:r>
              <a:rPr lang="ja-JP" altLang="en-US" dirty="0" smtClean="0"/>
              <a:t>数値に変換する</a:t>
            </a:r>
            <a:endParaRPr lang="en-US" altLang="ja-JP" dirty="0" smtClean="0"/>
          </a:p>
          <a:p>
            <a:pPr algn="ctr"/>
            <a:r>
              <a:rPr lang="ja-JP" altLang="en-US" dirty="0"/>
              <a:t>必要が</a:t>
            </a:r>
            <a:r>
              <a:rPr lang="ja-JP" altLang="en-US" dirty="0" smtClean="0"/>
              <a:t>ある！！</a:t>
            </a:r>
            <a:endParaRPr lang="en-US" altLang="ja-JP" dirty="0" smtClean="0"/>
          </a:p>
        </p:txBody>
      </p:sp>
    </p:spTree>
    <p:extLst>
      <p:ext uri="{BB962C8B-B14F-4D97-AF65-F5344CB8AC3E}">
        <p14:creationId xmlns:p14="http://schemas.microsoft.com/office/powerpoint/2010/main" val="38438324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まとめ</a:t>
            </a:r>
            <a:endParaRPr kumimoji="1" lang="ja-JP" altLang="en-US" dirty="0"/>
          </a:p>
        </p:txBody>
      </p:sp>
      <p:sp>
        <p:nvSpPr>
          <p:cNvPr id="3" name="テキスト ボックス 2"/>
          <p:cNvSpPr txBox="1"/>
          <p:nvPr/>
        </p:nvSpPr>
        <p:spPr>
          <a:xfrm>
            <a:off x="971600" y="1700808"/>
            <a:ext cx="2520280" cy="5788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800" dirty="0" smtClean="0"/>
              <a:t>主成分分析</a:t>
            </a:r>
            <a:r>
              <a:rPr kumimoji="1" lang="en-US" altLang="ja-JP" sz="2800" dirty="0" smtClean="0"/>
              <a:t>	</a:t>
            </a:r>
          </a:p>
        </p:txBody>
      </p:sp>
      <p:sp>
        <p:nvSpPr>
          <p:cNvPr id="4" name="テキスト ボックス 3"/>
          <p:cNvSpPr txBox="1"/>
          <p:nvPr/>
        </p:nvSpPr>
        <p:spPr>
          <a:xfrm>
            <a:off x="971600" y="3106594"/>
            <a:ext cx="2520280" cy="5788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800" dirty="0" smtClean="0"/>
              <a:t>因子分析</a:t>
            </a:r>
            <a:endParaRPr kumimoji="1" lang="en-US" altLang="ja-JP" sz="2800" dirty="0" smtClean="0"/>
          </a:p>
        </p:txBody>
      </p:sp>
      <p:sp>
        <p:nvSpPr>
          <p:cNvPr id="5" name="右矢印 4"/>
          <p:cNvSpPr/>
          <p:nvPr/>
        </p:nvSpPr>
        <p:spPr>
          <a:xfrm>
            <a:off x="3761910" y="1916832"/>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右矢印 5"/>
          <p:cNvSpPr/>
          <p:nvPr/>
        </p:nvSpPr>
        <p:spPr>
          <a:xfrm>
            <a:off x="3761910" y="3253428"/>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688430" y="1669251"/>
            <a:ext cx="288032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t>無相関の変数を</a:t>
            </a:r>
            <a:endParaRPr kumimoji="1" lang="en-US" altLang="ja-JP" sz="2000" dirty="0" smtClean="0"/>
          </a:p>
          <a:p>
            <a:pPr algn="ctr"/>
            <a:r>
              <a:rPr kumimoji="1" lang="ja-JP" altLang="en-US" sz="2000" dirty="0" smtClean="0"/>
              <a:t>少ない変数に縮約</a:t>
            </a:r>
            <a:endParaRPr kumimoji="1" lang="en-US" altLang="ja-JP" sz="2000" dirty="0" smtClean="0"/>
          </a:p>
        </p:txBody>
      </p:sp>
      <p:sp>
        <p:nvSpPr>
          <p:cNvPr id="8" name="テキスト ボックス 7"/>
          <p:cNvSpPr txBox="1"/>
          <p:nvPr/>
        </p:nvSpPr>
        <p:spPr>
          <a:xfrm>
            <a:off x="4716016" y="3005847"/>
            <a:ext cx="288032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t>変数間の相関関係から共通因子にまとめる</a:t>
            </a:r>
            <a:endParaRPr kumimoji="1" lang="en-US" altLang="ja-JP" sz="2000" dirty="0" smtClean="0"/>
          </a:p>
        </p:txBody>
      </p:sp>
      <p:sp>
        <p:nvSpPr>
          <p:cNvPr id="9" name="テキスト ボックス 8"/>
          <p:cNvSpPr txBox="1"/>
          <p:nvPr/>
        </p:nvSpPr>
        <p:spPr>
          <a:xfrm>
            <a:off x="971600" y="4477564"/>
            <a:ext cx="2520280" cy="5788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800" dirty="0" smtClean="0"/>
              <a:t>多重対応分析</a:t>
            </a:r>
            <a:endParaRPr kumimoji="1" lang="en-US" altLang="ja-JP" sz="2800" dirty="0" smtClean="0"/>
          </a:p>
        </p:txBody>
      </p:sp>
      <p:sp>
        <p:nvSpPr>
          <p:cNvPr id="11" name="右矢印 10"/>
          <p:cNvSpPr/>
          <p:nvPr/>
        </p:nvSpPr>
        <p:spPr>
          <a:xfrm>
            <a:off x="3761910" y="4693588"/>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4688430" y="4446007"/>
            <a:ext cx="288032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t>データが数値で</a:t>
            </a:r>
            <a:endParaRPr kumimoji="1" lang="en-US" altLang="ja-JP" sz="2000" dirty="0" smtClean="0"/>
          </a:p>
          <a:p>
            <a:pPr algn="ctr"/>
            <a:r>
              <a:rPr kumimoji="1" lang="ja-JP" altLang="en-US" sz="2000" dirty="0" smtClean="0"/>
              <a:t>なくても扱える</a:t>
            </a:r>
            <a:endParaRPr kumimoji="1" lang="en-US" altLang="ja-JP" sz="2000" dirty="0" smtClean="0"/>
          </a:p>
        </p:txBody>
      </p:sp>
    </p:spTree>
    <p:extLst>
      <p:ext uri="{BB962C8B-B14F-4D97-AF65-F5344CB8AC3E}">
        <p14:creationId xmlns:p14="http://schemas.microsoft.com/office/powerpoint/2010/main" val="751444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lang="ja-JP" altLang="en-US" dirty="0"/>
              <a:t>４</a:t>
            </a:r>
            <a:r>
              <a:rPr kumimoji="1" lang="ja-JP" altLang="en-US" dirty="0" smtClean="0"/>
              <a:t>章　多次元尺度法</a:t>
            </a:r>
            <a:endParaRPr kumimoji="1" lang="ja-JP" altLang="en-US" dirty="0"/>
          </a:p>
        </p:txBody>
      </p:sp>
      <p:sp>
        <p:nvSpPr>
          <p:cNvPr id="4" name="コンテンツ プレースホルダー 2"/>
          <p:cNvSpPr>
            <a:spLocks noGrp="1"/>
          </p:cNvSpPr>
          <p:nvPr>
            <p:ph idx="1"/>
          </p:nvPr>
        </p:nvSpPr>
        <p:spPr>
          <a:xfrm>
            <a:off x="457200" y="1600200"/>
            <a:ext cx="7620000" cy="3124944"/>
          </a:xfrm>
        </p:spPr>
        <p:txBody>
          <a:bodyPr>
            <a:normAutofit fontScale="85000" lnSpcReduction="20000"/>
          </a:bodyPr>
          <a:lstStyle/>
          <a:p>
            <a:pPr marL="114300" indent="0">
              <a:buNone/>
            </a:pPr>
            <a:r>
              <a:rPr kumimoji="1" lang="en-US" altLang="ja-JP" sz="3200" dirty="0" smtClean="0"/>
              <a:t>4.1</a:t>
            </a:r>
            <a:r>
              <a:rPr kumimoji="1" lang="ja-JP" altLang="en-US" sz="3200" dirty="0" smtClean="0"/>
              <a:t>　多次元尺度法とは</a:t>
            </a:r>
            <a:endParaRPr kumimoji="1" lang="en-US" altLang="ja-JP" sz="3200" dirty="0" smtClean="0"/>
          </a:p>
          <a:p>
            <a:pPr marL="114300" indent="0">
              <a:buNone/>
            </a:pPr>
            <a:endParaRPr lang="en-US" altLang="ja-JP" sz="3200" dirty="0"/>
          </a:p>
          <a:p>
            <a:pPr marL="114300" indent="0">
              <a:buNone/>
            </a:pPr>
            <a:r>
              <a:rPr lang="en-US" altLang="ja-JP" sz="3200" dirty="0"/>
              <a:t>4</a:t>
            </a:r>
            <a:r>
              <a:rPr kumimoji="1" lang="en-US" altLang="ja-JP" sz="3200" dirty="0" smtClean="0"/>
              <a:t>.2</a:t>
            </a:r>
            <a:r>
              <a:rPr kumimoji="1" lang="ja-JP" altLang="en-US" sz="3200" dirty="0" smtClean="0"/>
              <a:t>　</a:t>
            </a:r>
            <a:r>
              <a:rPr lang="ja-JP" altLang="en-US" sz="3200" dirty="0"/>
              <a:t>距離</a:t>
            </a:r>
            <a:r>
              <a:rPr lang="ja-JP" altLang="en-US" sz="3200" dirty="0" smtClean="0"/>
              <a:t>と類似度</a:t>
            </a:r>
            <a:endParaRPr kumimoji="1" lang="en-US" altLang="ja-JP" sz="3200" dirty="0" smtClean="0"/>
          </a:p>
          <a:p>
            <a:pPr marL="114300" indent="0">
              <a:buNone/>
            </a:pPr>
            <a:endParaRPr lang="en-US" altLang="ja-JP" sz="3200" dirty="0"/>
          </a:p>
          <a:p>
            <a:pPr marL="114300" indent="0">
              <a:buNone/>
            </a:pPr>
            <a:r>
              <a:rPr lang="en-US" altLang="ja-JP" sz="3200" dirty="0"/>
              <a:t>3</a:t>
            </a:r>
            <a:r>
              <a:rPr kumimoji="1" lang="en-US" altLang="ja-JP" sz="3200" dirty="0" smtClean="0"/>
              <a:t>.3</a:t>
            </a:r>
            <a:r>
              <a:rPr lang="ja-JP" altLang="en-US" sz="3200" dirty="0"/>
              <a:t>　対応</a:t>
            </a:r>
            <a:r>
              <a:rPr lang="ja-JP" altLang="en-US" sz="3200" dirty="0" smtClean="0"/>
              <a:t>分析のケーススタディ</a:t>
            </a:r>
            <a:endParaRPr lang="en-US" altLang="ja-JP" sz="3200" dirty="0"/>
          </a:p>
          <a:p>
            <a:pPr marL="114300" indent="0">
              <a:buNone/>
            </a:pPr>
            <a:endParaRPr lang="en-US" altLang="ja-JP" sz="3200" dirty="0" smtClean="0"/>
          </a:p>
          <a:p>
            <a:pPr marL="114300" indent="0">
              <a:buNone/>
            </a:pPr>
            <a:r>
              <a:rPr lang="en-US" altLang="ja-JP" sz="3200" dirty="0" smtClean="0"/>
              <a:t>3.4</a:t>
            </a:r>
            <a:r>
              <a:rPr lang="ja-JP" altLang="en-US" sz="3200" dirty="0" smtClean="0"/>
              <a:t>　多重対応分析</a:t>
            </a:r>
            <a:endParaRPr lang="en-US" altLang="ja-JP" sz="3200" dirty="0" smtClean="0"/>
          </a:p>
          <a:p>
            <a:pPr marL="114300" indent="0">
              <a:buNone/>
            </a:pPr>
            <a:endParaRPr kumimoji="1" lang="en-US" altLang="ja-JP" sz="3200" dirty="0"/>
          </a:p>
          <a:p>
            <a:pPr marL="114300" indent="0">
              <a:buNone/>
            </a:pPr>
            <a:endParaRPr kumimoji="1" lang="ja-JP" altLang="en-US" sz="3200" dirty="0"/>
          </a:p>
        </p:txBody>
      </p:sp>
      <p:sp>
        <p:nvSpPr>
          <p:cNvPr id="5" name="テキスト ボックス 4"/>
          <p:cNvSpPr txBox="1"/>
          <p:nvPr/>
        </p:nvSpPr>
        <p:spPr>
          <a:xfrm>
            <a:off x="467544" y="5010358"/>
            <a:ext cx="7272808"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400" dirty="0" smtClean="0"/>
              <a:t>類似度や距離を求めプロットする方法を学ぶ！！</a:t>
            </a:r>
            <a:endParaRPr kumimoji="1" lang="en-US" altLang="ja-JP" sz="2400" dirty="0" smtClean="0"/>
          </a:p>
        </p:txBody>
      </p:sp>
    </p:spTree>
    <p:extLst>
      <p:ext uri="{BB962C8B-B14F-4D97-AF65-F5344CB8AC3E}">
        <p14:creationId xmlns:p14="http://schemas.microsoft.com/office/powerpoint/2010/main" val="27689533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多次元尺度法とは</a:t>
            </a:r>
            <a:endParaRPr kumimoji="1" lang="ja-JP" altLang="en-US" dirty="0"/>
          </a:p>
        </p:txBody>
      </p:sp>
      <p:sp>
        <p:nvSpPr>
          <p:cNvPr id="3" name="コンテンツ プレースホルダー 2"/>
          <p:cNvSpPr>
            <a:spLocks noGrp="1"/>
          </p:cNvSpPr>
          <p:nvPr>
            <p:ph idx="1"/>
          </p:nvPr>
        </p:nvSpPr>
        <p:spPr>
          <a:xfrm>
            <a:off x="457200" y="1196752"/>
            <a:ext cx="7620000" cy="3096344"/>
          </a:xfrm>
          <a:prstGeom prst="roundRect">
            <a:avLst/>
          </a:prstGeom>
        </p:spPr>
        <p:style>
          <a:lnRef idx="2">
            <a:schemeClr val="accent1"/>
          </a:lnRef>
          <a:fillRef idx="1">
            <a:schemeClr val="lt1"/>
          </a:fillRef>
          <a:effectRef idx="0">
            <a:schemeClr val="accent1"/>
          </a:effectRef>
          <a:fontRef idx="minor">
            <a:schemeClr val="dk1"/>
          </a:fontRef>
        </p:style>
        <p:txBody>
          <a:bodyPr/>
          <a:lstStyle/>
          <a:p>
            <a:r>
              <a:rPr lang="ja-JP" altLang="en-US" dirty="0"/>
              <a:t>多次元</a:t>
            </a:r>
            <a:r>
              <a:rPr lang="ja-JP" altLang="en-US" dirty="0" smtClean="0"/>
              <a:t>尺度法</a:t>
            </a:r>
            <a:r>
              <a:rPr lang="en-US" altLang="ja-JP" dirty="0" smtClean="0"/>
              <a:t>(</a:t>
            </a:r>
            <a:r>
              <a:rPr lang="en-US" altLang="ja-JP" dirty="0" err="1" smtClean="0"/>
              <a:t>MDS:Multi-Dimensional</a:t>
            </a:r>
            <a:r>
              <a:rPr lang="en-US" altLang="ja-JP" dirty="0" smtClean="0"/>
              <a:t> Scaling)</a:t>
            </a:r>
          </a:p>
        </p:txBody>
      </p:sp>
      <p:sp>
        <p:nvSpPr>
          <p:cNvPr id="4" name="テキスト ボックス 3"/>
          <p:cNvSpPr txBox="1"/>
          <p:nvPr/>
        </p:nvSpPr>
        <p:spPr>
          <a:xfrm>
            <a:off x="1691680" y="1801416"/>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ja-JP" altLang="en-US" sz="2000" dirty="0"/>
              <a:t>データから距離、または類似度を求める</a:t>
            </a:r>
            <a:endParaRPr lang="en-US" altLang="ja-JP" sz="2000" dirty="0"/>
          </a:p>
        </p:txBody>
      </p:sp>
      <p:sp>
        <p:nvSpPr>
          <p:cNvPr id="5" name="テキスト ボックス 4"/>
          <p:cNvSpPr txBox="1"/>
          <p:nvPr/>
        </p:nvSpPr>
        <p:spPr>
          <a:xfrm>
            <a:off x="1691680" y="2701516"/>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ja-JP" altLang="en-US" sz="2000" dirty="0"/>
              <a:t>２～３次元空間の各点の座標値を求める</a:t>
            </a:r>
            <a:endParaRPr lang="en-US" altLang="ja-JP" sz="2000" dirty="0"/>
          </a:p>
        </p:txBody>
      </p:sp>
      <p:sp>
        <p:nvSpPr>
          <p:cNvPr id="6" name="テキスト ボックス 5"/>
          <p:cNvSpPr txBox="1"/>
          <p:nvPr/>
        </p:nvSpPr>
        <p:spPr>
          <a:xfrm>
            <a:off x="1691680" y="3601616"/>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ja-JP" altLang="en-US" sz="2000" dirty="0"/>
              <a:t>視覚的にその相対関係を考察し解析する</a:t>
            </a:r>
            <a:endParaRPr lang="en-US" altLang="ja-JP" sz="2000" dirty="0"/>
          </a:p>
        </p:txBody>
      </p:sp>
      <p:sp>
        <p:nvSpPr>
          <p:cNvPr id="7" name="右矢印 6"/>
          <p:cNvSpPr/>
          <p:nvPr/>
        </p:nvSpPr>
        <p:spPr>
          <a:xfrm rot="5400000">
            <a:off x="4037379" y="2112889"/>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p:cNvSpPr/>
          <p:nvPr/>
        </p:nvSpPr>
        <p:spPr>
          <a:xfrm rot="5400000">
            <a:off x="4037379" y="3038115"/>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79512" y="5197644"/>
            <a:ext cx="1512168" cy="5788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2800" dirty="0"/>
              <a:t>MDS</a:t>
            </a:r>
            <a:endParaRPr kumimoji="1" lang="en-US" altLang="ja-JP" sz="2800" dirty="0" smtClean="0"/>
          </a:p>
        </p:txBody>
      </p:sp>
      <p:sp>
        <p:nvSpPr>
          <p:cNvPr id="10" name="右矢印 9"/>
          <p:cNvSpPr/>
          <p:nvPr/>
        </p:nvSpPr>
        <p:spPr>
          <a:xfrm rot="20076168">
            <a:off x="1865278" y="4926070"/>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2699792" y="5776526"/>
            <a:ext cx="5544616"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000" dirty="0" smtClean="0"/>
              <a:t>非計量</a:t>
            </a:r>
            <a:r>
              <a:rPr lang="en-US" altLang="ja-JP" sz="2000" dirty="0" smtClean="0"/>
              <a:t>MDS</a:t>
            </a:r>
            <a:r>
              <a:rPr lang="ja-JP" altLang="en-US" sz="2000" dirty="0" smtClean="0"/>
              <a:t>：</a:t>
            </a:r>
            <a:r>
              <a:rPr lang="ja-JP" altLang="en-US" sz="1600" dirty="0" smtClean="0"/>
              <a:t>距離に変換可能なデータを扱う</a:t>
            </a:r>
            <a:endParaRPr kumimoji="1" lang="en-US" altLang="ja-JP" sz="1600" dirty="0" smtClean="0"/>
          </a:p>
        </p:txBody>
      </p:sp>
      <p:sp>
        <p:nvSpPr>
          <p:cNvPr id="14" name="テキスト ボックス 13"/>
          <p:cNvSpPr txBox="1"/>
          <p:nvPr/>
        </p:nvSpPr>
        <p:spPr>
          <a:xfrm>
            <a:off x="2699792" y="4639286"/>
            <a:ext cx="4410490"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t>計量</a:t>
            </a:r>
            <a:r>
              <a:rPr kumimoji="1" lang="en-US" altLang="ja-JP" sz="2000" dirty="0" smtClean="0"/>
              <a:t>MDS</a:t>
            </a:r>
            <a:r>
              <a:rPr kumimoji="1" lang="ja-JP" altLang="en-US" sz="2000" dirty="0" smtClean="0"/>
              <a:t>：</a:t>
            </a:r>
            <a:r>
              <a:rPr kumimoji="1" lang="ja-JP" altLang="en-US" sz="1600" dirty="0" smtClean="0"/>
              <a:t>距離データを</a:t>
            </a:r>
            <a:r>
              <a:rPr lang="ja-JP" altLang="en-US" sz="1600" dirty="0"/>
              <a:t>扱う</a:t>
            </a:r>
            <a:endParaRPr kumimoji="1" lang="en-US" altLang="ja-JP" dirty="0" smtClean="0"/>
          </a:p>
        </p:txBody>
      </p:sp>
      <p:sp>
        <p:nvSpPr>
          <p:cNvPr id="15" name="右矢印 14"/>
          <p:cNvSpPr/>
          <p:nvPr/>
        </p:nvSpPr>
        <p:spPr>
          <a:xfrm rot="1557110">
            <a:off x="1865418" y="5720460"/>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185010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74638"/>
            <a:ext cx="7620000" cy="1143000"/>
          </a:xfrm>
        </p:spPr>
        <p:txBody>
          <a:bodyPr/>
          <a:lstStyle/>
          <a:p>
            <a:r>
              <a:rPr lang="ja-JP" altLang="en-US" dirty="0"/>
              <a:t>多次元尺度法</a:t>
            </a:r>
            <a:r>
              <a:rPr kumimoji="1" lang="ja-JP" altLang="en-US" dirty="0" smtClean="0"/>
              <a:t>の例</a:t>
            </a:r>
            <a:endParaRPr kumimoji="1" lang="ja-JP" altLang="en-US" dirty="0"/>
          </a:p>
        </p:txBody>
      </p:sp>
      <p:graphicFrame>
        <p:nvGraphicFramePr>
          <p:cNvPr id="8" name="表 7"/>
          <p:cNvGraphicFramePr>
            <a:graphicFrameLocks noGrp="1"/>
          </p:cNvGraphicFramePr>
          <p:nvPr>
            <p:extLst>
              <p:ext uri="{D42A27DB-BD31-4B8C-83A1-F6EECF244321}">
                <p14:modId xmlns:p14="http://schemas.microsoft.com/office/powerpoint/2010/main" val="4241101827"/>
              </p:ext>
            </p:extLst>
          </p:nvPr>
        </p:nvGraphicFramePr>
        <p:xfrm>
          <a:off x="1019943" y="1684869"/>
          <a:ext cx="6432377" cy="2595880"/>
        </p:xfrm>
        <a:graphic>
          <a:graphicData uri="http://schemas.openxmlformats.org/drawingml/2006/table">
            <a:tbl>
              <a:tblPr firstRow="1" bandRow="1">
                <a:tableStyleId>{5C22544A-7EE6-4342-B048-85BDC9FD1C3A}</a:tableStyleId>
              </a:tblPr>
              <a:tblGrid>
                <a:gridCol w="918911"/>
                <a:gridCol w="918911"/>
                <a:gridCol w="918911"/>
                <a:gridCol w="918911"/>
                <a:gridCol w="918911"/>
                <a:gridCol w="918911"/>
                <a:gridCol w="918911"/>
              </a:tblGrid>
              <a:tr h="370840">
                <a:tc>
                  <a:txBody>
                    <a:bodyPr/>
                    <a:lstStyle/>
                    <a:p>
                      <a:endParaRPr kumimoji="1" lang="ja-JP" altLang="en-US" dirty="0"/>
                    </a:p>
                  </a:txBody>
                  <a:tcPr/>
                </a:tc>
                <a:tc>
                  <a:txBody>
                    <a:bodyPr/>
                    <a:lstStyle/>
                    <a:p>
                      <a:r>
                        <a:rPr kumimoji="1" lang="ja-JP" altLang="en-US" dirty="0" smtClean="0"/>
                        <a:t>兵庫</a:t>
                      </a:r>
                      <a:endParaRPr kumimoji="1" lang="ja-JP" altLang="en-US" dirty="0"/>
                    </a:p>
                  </a:txBody>
                  <a:tcPr/>
                </a:tc>
                <a:tc>
                  <a:txBody>
                    <a:bodyPr/>
                    <a:lstStyle/>
                    <a:p>
                      <a:r>
                        <a:rPr kumimoji="1" lang="ja-JP" altLang="en-US" dirty="0" smtClean="0"/>
                        <a:t>和歌山</a:t>
                      </a:r>
                      <a:endParaRPr kumimoji="1" lang="ja-JP" altLang="en-US" dirty="0"/>
                    </a:p>
                  </a:txBody>
                  <a:tcPr/>
                </a:tc>
                <a:tc>
                  <a:txBody>
                    <a:bodyPr/>
                    <a:lstStyle/>
                    <a:p>
                      <a:r>
                        <a:rPr kumimoji="1" lang="ja-JP" altLang="en-US" dirty="0" smtClean="0"/>
                        <a:t>大阪</a:t>
                      </a:r>
                      <a:endParaRPr kumimoji="1" lang="ja-JP" altLang="en-US" dirty="0"/>
                    </a:p>
                  </a:txBody>
                  <a:tcPr/>
                </a:tc>
                <a:tc>
                  <a:txBody>
                    <a:bodyPr/>
                    <a:lstStyle/>
                    <a:p>
                      <a:r>
                        <a:rPr kumimoji="1" lang="ja-JP" altLang="en-US" dirty="0" smtClean="0"/>
                        <a:t>奈良</a:t>
                      </a:r>
                      <a:endParaRPr kumimoji="1" lang="ja-JP" altLang="en-US" dirty="0"/>
                    </a:p>
                  </a:txBody>
                  <a:tcPr/>
                </a:tc>
                <a:tc>
                  <a:txBody>
                    <a:bodyPr/>
                    <a:lstStyle/>
                    <a:p>
                      <a:r>
                        <a:rPr kumimoji="1" lang="ja-JP" altLang="en-US" dirty="0" smtClean="0"/>
                        <a:t>滋賀</a:t>
                      </a:r>
                      <a:endParaRPr kumimoji="1" lang="ja-JP" altLang="en-US" dirty="0"/>
                    </a:p>
                  </a:txBody>
                  <a:tcPr/>
                </a:tc>
                <a:tc>
                  <a:txBody>
                    <a:bodyPr/>
                    <a:lstStyle/>
                    <a:p>
                      <a:r>
                        <a:rPr kumimoji="1" lang="ja-JP" altLang="en-US" dirty="0" smtClean="0"/>
                        <a:t>京都</a:t>
                      </a:r>
                      <a:endParaRPr kumimoji="1" lang="ja-JP" altLang="en-US" dirty="0"/>
                    </a:p>
                  </a:txBody>
                  <a:tcPr/>
                </a:tc>
              </a:tr>
              <a:tr h="370840">
                <a:tc>
                  <a:txBody>
                    <a:bodyPr/>
                    <a:lstStyle/>
                    <a:p>
                      <a:r>
                        <a:rPr kumimoji="1" lang="ja-JP" altLang="en-US" dirty="0" smtClean="0"/>
                        <a:t>兵庫</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132</a:t>
                      </a:r>
                      <a:endParaRPr kumimoji="1" lang="ja-JP" altLang="en-US" dirty="0"/>
                    </a:p>
                  </a:txBody>
                  <a:tcPr/>
                </a:tc>
                <a:tc>
                  <a:txBody>
                    <a:bodyPr/>
                    <a:lstStyle/>
                    <a:p>
                      <a:r>
                        <a:rPr kumimoji="1" lang="en-US" altLang="ja-JP" dirty="0" smtClean="0"/>
                        <a:t>85</a:t>
                      </a:r>
                      <a:endParaRPr kumimoji="1" lang="ja-JP" altLang="en-US" dirty="0"/>
                    </a:p>
                  </a:txBody>
                  <a:tcPr/>
                </a:tc>
                <a:tc>
                  <a:txBody>
                    <a:bodyPr/>
                    <a:lstStyle/>
                    <a:p>
                      <a:r>
                        <a:rPr kumimoji="1" lang="en-US" altLang="ja-JP" dirty="0" smtClean="0"/>
                        <a:t>116</a:t>
                      </a:r>
                      <a:endParaRPr kumimoji="1" lang="ja-JP" altLang="en-US" dirty="0"/>
                    </a:p>
                  </a:txBody>
                  <a:tcPr/>
                </a:tc>
                <a:tc>
                  <a:txBody>
                    <a:bodyPr/>
                    <a:lstStyle/>
                    <a:p>
                      <a:r>
                        <a:rPr kumimoji="1" lang="en-US" altLang="ja-JP" dirty="0" smtClean="0"/>
                        <a:t>136</a:t>
                      </a:r>
                      <a:endParaRPr kumimoji="1" lang="ja-JP" altLang="en-US" dirty="0"/>
                    </a:p>
                  </a:txBody>
                  <a:tcPr/>
                </a:tc>
                <a:tc>
                  <a:txBody>
                    <a:bodyPr/>
                    <a:lstStyle/>
                    <a:p>
                      <a:r>
                        <a:rPr kumimoji="1" lang="en-US" altLang="ja-JP" dirty="0" smtClean="0"/>
                        <a:t>60</a:t>
                      </a:r>
                      <a:endParaRPr kumimoji="1" lang="ja-JP" altLang="en-US" dirty="0"/>
                    </a:p>
                  </a:txBody>
                  <a:tcPr/>
                </a:tc>
              </a:tr>
              <a:tr h="370840">
                <a:tc>
                  <a:txBody>
                    <a:bodyPr/>
                    <a:lstStyle/>
                    <a:p>
                      <a:r>
                        <a:rPr kumimoji="1" lang="ja-JP" altLang="en-US" dirty="0" smtClean="0"/>
                        <a:t>和歌山</a:t>
                      </a:r>
                      <a:endParaRPr kumimoji="1" lang="ja-JP" altLang="en-US" dirty="0"/>
                    </a:p>
                  </a:txBody>
                  <a:tcPr/>
                </a:tc>
                <a:tc>
                  <a:txBody>
                    <a:bodyPr/>
                    <a:lstStyle/>
                    <a:p>
                      <a:r>
                        <a:rPr kumimoji="1" lang="en-US" altLang="ja-JP" dirty="0" smtClean="0"/>
                        <a:t>132</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68</a:t>
                      </a:r>
                      <a:endParaRPr kumimoji="1" lang="ja-JP" altLang="en-US" dirty="0"/>
                    </a:p>
                  </a:txBody>
                  <a:tcPr/>
                </a:tc>
                <a:tc>
                  <a:txBody>
                    <a:bodyPr/>
                    <a:lstStyle/>
                    <a:p>
                      <a:r>
                        <a:rPr kumimoji="1" lang="en-US" altLang="ja-JP" dirty="0" smtClean="0"/>
                        <a:t>68</a:t>
                      </a:r>
                      <a:endParaRPr kumimoji="1" lang="ja-JP" altLang="en-US" dirty="0"/>
                    </a:p>
                  </a:txBody>
                  <a:tcPr/>
                </a:tc>
                <a:tc>
                  <a:txBody>
                    <a:bodyPr/>
                    <a:lstStyle/>
                    <a:p>
                      <a:r>
                        <a:rPr kumimoji="1" lang="en-US" altLang="ja-JP" dirty="0" smtClean="0"/>
                        <a:t>144</a:t>
                      </a:r>
                      <a:endParaRPr kumimoji="1" lang="ja-JP" altLang="en-US" dirty="0"/>
                    </a:p>
                  </a:txBody>
                  <a:tcPr/>
                </a:tc>
                <a:tc>
                  <a:txBody>
                    <a:bodyPr/>
                    <a:lstStyle/>
                    <a:p>
                      <a:r>
                        <a:rPr kumimoji="1" lang="en-US" altLang="ja-JP" dirty="0" smtClean="0"/>
                        <a:t>142</a:t>
                      </a:r>
                      <a:endParaRPr kumimoji="1" lang="ja-JP" altLang="en-US" dirty="0"/>
                    </a:p>
                  </a:txBody>
                  <a:tcPr/>
                </a:tc>
              </a:tr>
              <a:tr h="370840">
                <a:tc>
                  <a:txBody>
                    <a:bodyPr/>
                    <a:lstStyle/>
                    <a:p>
                      <a:r>
                        <a:rPr kumimoji="1" lang="ja-JP" altLang="en-US" dirty="0" smtClean="0"/>
                        <a:t>大阪</a:t>
                      </a:r>
                      <a:endParaRPr kumimoji="1" lang="ja-JP" altLang="en-US" dirty="0"/>
                    </a:p>
                  </a:txBody>
                  <a:tcPr/>
                </a:tc>
                <a:tc>
                  <a:txBody>
                    <a:bodyPr/>
                    <a:lstStyle/>
                    <a:p>
                      <a:r>
                        <a:rPr kumimoji="1" lang="en-US" altLang="ja-JP" dirty="0" smtClean="0"/>
                        <a:t>85</a:t>
                      </a:r>
                      <a:endParaRPr kumimoji="1" lang="ja-JP" altLang="en-US" dirty="0"/>
                    </a:p>
                  </a:txBody>
                  <a:tcPr/>
                </a:tc>
                <a:tc>
                  <a:txBody>
                    <a:bodyPr/>
                    <a:lstStyle/>
                    <a:p>
                      <a:r>
                        <a:rPr kumimoji="1" lang="en-US" altLang="ja-JP" dirty="0" smtClean="0"/>
                        <a:t>68</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75</a:t>
                      </a:r>
                      <a:endParaRPr kumimoji="1" lang="ja-JP" altLang="en-US" dirty="0"/>
                    </a:p>
                  </a:txBody>
                  <a:tcPr/>
                </a:tc>
                <a:tc>
                  <a:txBody>
                    <a:bodyPr/>
                    <a:lstStyle/>
                    <a:p>
                      <a:r>
                        <a:rPr kumimoji="1" lang="en-US" altLang="ja-JP" dirty="0" smtClean="0"/>
                        <a:t>93</a:t>
                      </a:r>
                      <a:endParaRPr kumimoji="1" lang="ja-JP" altLang="en-US" dirty="0"/>
                    </a:p>
                  </a:txBody>
                  <a:tcPr/>
                </a:tc>
                <a:tc>
                  <a:txBody>
                    <a:bodyPr/>
                    <a:lstStyle/>
                    <a:p>
                      <a:r>
                        <a:rPr kumimoji="1" lang="en-US" altLang="ja-JP" dirty="0" smtClean="0"/>
                        <a:t>74</a:t>
                      </a:r>
                      <a:endParaRPr kumimoji="1" lang="ja-JP" altLang="en-US" dirty="0"/>
                    </a:p>
                  </a:txBody>
                  <a:tcPr/>
                </a:tc>
              </a:tr>
              <a:tr h="370840">
                <a:tc>
                  <a:txBody>
                    <a:bodyPr/>
                    <a:lstStyle/>
                    <a:p>
                      <a:r>
                        <a:rPr kumimoji="1" lang="ja-JP" altLang="en-US" dirty="0" smtClean="0"/>
                        <a:t>奈良</a:t>
                      </a:r>
                      <a:endParaRPr kumimoji="1" lang="ja-JP" altLang="en-US" dirty="0"/>
                    </a:p>
                  </a:txBody>
                  <a:tcPr/>
                </a:tc>
                <a:tc>
                  <a:txBody>
                    <a:bodyPr/>
                    <a:lstStyle/>
                    <a:p>
                      <a:r>
                        <a:rPr kumimoji="1" lang="en-US" altLang="ja-JP" dirty="0" smtClean="0"/>
                        <a:t>116</a:t>
                      </a:r>
                      <a:endParaRPr kumimoji="1" lang="ja-JP" altLang="en-US" dirty="0"/>
                    </a:p>
                  </a:txBody>
                  <a:tcPr/>
                </a:tc>
                <a:tc>
                  <a:txBody>
                    <a:bodyPr/>
                    <a:lstStyle/>
                    <a:p>
                      <a:r>
                        <a:rPr kumimoji="1" lang="en-US" altLang="ja-JP" dirty="0" smtClean="0"/>
                        <a:t>68</a:t>
                      </a:r>
                      <a:endParaRPr kumimoji="1" lang="ja-JP" altLang="en-US" dirty="0"/>
                    </a:p>
                  </a:txBody>
                  <a:tcPr/>
                </a:tc>
                <a:tc>
                  <a:txBody>
                    <a:bodyPr/>
                    <a:lstStyle/>
                    <a:p>
                      <a:r>
                        <a:rPr kumimoji="1" lang="en-US" altLang="ja-JP" dirty="0" smtClean="0"/>
                        <a:t>75</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79</a:t>
                      </a:r>
                      <a:endParaRPr kumimoji="1" lang="ja-JP" altLang="en-US" dirty="0"/>
                    </a:p>
                  </a:txBody>
                  <a:tcPr/>
                </a:tc>
                <a:tc>
                  <a:txBody>
                    <a:bodyPr/>
                    <a:lstStyle/>
                    <a:p>
                      <a:r>
                        <a:rPr kumimoji="1" lang="en-US" altLang="ja-JP" dirty="0" smtClean="0"/>
                        <a:t>95</a:t>
                      </a:r>
                      <a:endParaRPr kumimoji="1" lang="ja-JP" altLang="en-US" dirty="0"/>
                    </a:p>
                  </a:txBody>
                  <a:tcPr/>
                </a:tc>
              </a:tr>
              <a:tr h="370840">
                <a:tc>
                  <a:txBody>
                    <a:bodyPr/>
                    <a:lstStyle/>
                    <a:p>
                      <a:r>
                        <a:rPr kumimoji="1" lang="ja-JP" altLang="en-US" dirty="0" smtClean="0"/>
                        <a:t>滋賀</a:t>
                      </a:r>
                      <a:endParaRPr kumimoji="1" lang="ja-JP" altLang="en-US" dirty="0"/>
                    </a:p>
                  </a:txBody>
                  <a:tcPr/>
                </a:tc>
                <a:tc>
                  <a:txBody>
                    <a:bodyPr/>
                    <a:lstStyle/>
                    <a:p>
                      <a:r>
                        <a:rPr kumimoji="1" lang="en-US" altLang="ja-JP" dirty="0" smtClean="0"/>
                        <a:t>136</a:t>
                      </a:r>
                      <a:endParaRPr kumimoji="1" lang="ja-JP" altLang="en-US" dirty="0"/>
                    </a:p>
                  </a:txBody>
                  <a:tcPr/>
                </a:tc>
                <a:tc>
                  <a:txBody>
                    <a:bodyPr/>
                    <a:lstStyle/>
                    <a:p>
                      <a:r>
                        <a:rPr kumimoji="1" lang="en-US" altLang="ja-JP" dirty="0" smtClean="0"/>
                        <a:t>144</a:t>
                      </a:r>
                      <a:endParaRPr kumimoji="1" lang="ja-JP" altLang="en-US" dirty="0"/>
                    </a:p>
                  </a:txBody>
                  <a:tcPr/>
                </a:tc>
                <a:tc>
                  <a:txBody>
                    <a:bodyPr/>
                    <a:lstStyle/>
                    <a:p>
                      <a:r>
                        <a:rPr kumimoji="1" lang="en-US" altLang="ja-JP" dirty="0" smtClean="0"/>
                        <a:t>83</a:t>
                      </a:r>
                      <a:endParaRPr kumimoji="1" lang="ja-JP" altLang="en-US" dirty="0"/>
                    </a:p>
                  </a:txBody>
                  <a:tcPr/>
                </a:tc>
                <a:tc>
                  <a:txBody>
                    <a:bodyPr/>
                    <a:lstStyle/>
                    <a:p>
                      <a:r>
                        <a:rPr kumimoji="1" lang="en-US" altLang="ja-JP" dirty="0" smtClean="0"/>
                        <a:t>79</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61</a:t>
                      </a:r>
                      <a:endParaRPr kumimoji="1" lang="ja-JP" altLang="en-US" dirty="0"/>
                    </a:p>
                  </a:txBody>
                  <a:tcPr/>
                </a:tc>
              </a:tr>
              <a:tr h="370840">
                <a:tc>
                  <a:txBody>
                    <a:bodyPr/>
                    <a:lstStyle/>
                    <a:p>
                      <a:r>
                        <a:rPr kumimoji="1" lang="ja-JP" altLang="en-US" dirty="0" smtClean="0"/>
                        <a:t>京都</a:t>
                      </a:r>
                      <a:endParaRPr kumimoji="1" lang="ja-JP" altLang="en-US" dirty="0"/>
                    </a:p>
                  </a:txBody>
                  <a:tcPr/>
                </a:tc>
                <a:tc>
                  <a:txBody>
                    <a:bodyPr/>
                    <a:lstStyle/>
                    <a:p>
                      <a:r>
                        <a:rPr kumimoji="1" lang="en-US" altLang="ja-JP" dirty="0" smtClean="0"/>
                        <a:t>60</a:t>
                      </a:r>
                      <a:endParaRPr kumimoji="1" lang="ja-JP" altLang="en-US" dirty="0"/>
                    </a:p>
                  </a:txBody>
                  <a:tcPr/>
                </a:tc>
                <a:tc>
                  <a:txBody>
                    <a:bodyPr/>
                    <a:lstStyle/>
                    <a:p>
                      <a:r>
                        <a:rPr kumimoji="1" lang="en-US" altLang="ja-JP" dirty="0" smtClean="0"/>
                        <a:t>142</a:t>
                      </a:r>
                      <a:endParaRPr kumimoji="1" lang="ja-JP" altLang="en-US" dirty="0"/>
                    </a:p>
                  </a:txBody>
                  <a:tcPr/>
                </a:tc>
                <a:tc>
                  <a:txBody>
                    <a:bodyPr/>
                    <a:lstStyle/>
                    <a:p>
                      <a:r>
                        <a:rPr kumimoji="1" lang="en-US" altLang="ja-JP" dirty="0" smtClean="0"/>
                        <a:t>74</a:t>
                      </a:r>
                      <a:endParaRPr kumimoji="1" lang="ja-JP" altLang="en-US" dirty="0"/>
                    </a:p>
                  </a:txBody>
                  <a:tcPr/>
                </a:tc>
                <a:tc>
                  <a:txBody>
                    <a:bodyPr/>
                    <a:lstStyle/>
                    <a:p>
                      <a:r>
                        <a:rPr kumimoji="1" lang="en-US" altLang="ja-JP" dirty="0" smtClean="0"/>
                        <a:t>95</a:t>
                      </a:r>
                      <a:endParaRPr kumimoji="1" lang="ja-JP" altLang="en-US" dirty="0"/>
                    </a:p>
                  </a:txBody>
                  <a:tcPr/>
                </a:tc>
                <a:tc>
                  <a:txBody>
                    <a:bodyPr/>
                    <a:lstStyle/>
                    <a:p>
                      <a:r>
                        <a:rPr kumimoji="1" lang="en-US" altLang="ja-JP" dirty="0" smtClean="0"/>
                        <a:t>61</a:t>
                      </a:r>
                      <a:endParaRPr kumimoji="1" lang="ja-JP" altLang="en-US" dirty="0"/>
                    </a:p>
                  </a:txBody>
                  <a:tcPr/>
                </a:tc>
                <a:tc>
                  <a:txBody>
                    <a:bodyPr/>
                    <a:lstStyle/>
                    <a:p>
                      <a:r>
                        <a:rPr kumimoji="1" lang="en-US" altLang="ja-JP" dirty="0" smtClean="0"/>
                        <a:t>0</a:t>
                      </a:r>
                      <a:endParaRPr kumimoji="1" lang="ja-JP" altLang="en-US" dirty="0"/>
                    </a:p>
                  </a:txBody>
                  <a:tcPr/>
                </a:tc>
              </a:tr>
            </a:tbl>
          </a:graphicData>
        </a:graphic>
      </p:graphicFrame>
      <p:sp>
        <p:nvSpPr>
          <p:cNvPr id="9" name="テキスト ボックス 8"/>
          <p:cNvSpPr txBox="1"/>
          <p:nvPr/>
        </p:nvSpPr>
        <p:spPr>
          <a:xfrm>
            <a:off x="2460103" y="4349165"/>
            <a:ext cx="3384376" cy="369332"/>
          </a:xfrm>
          <a:prstGeom prst="rect">
            <a:avLst/>
          </a:prstGeom>
          <a:noFill/>
        </p:spPr>
        <p:txBody>
          <a:bodyPr wrap="square" rtlCol="0">
            <a:spAutoFit/>
          </a:bodyPr>
          <a:lstStyle/>
          <a:p>
            <a:pPr algn="dist"/>
            <a:r>
              <a:rPr kumimoji="1" lang="ja-JP" altLang="en-US" dirty="0" smtClean="0"/>
              <a:t>地点間の距離</a:t>
            </a:r>
            <a:r>
              <a:rPr kumimoji="1" lang="en-US" altLang="ja-JP" dirty="0" smtClean="0"/>
              <a:t>(</a:t>
            </a:r>
            <a:r>
              <a:rPr kumimoji="1" lang="ja-JP" altLang="en-US" dirty="0" smtClean="0"/>
              <a:t>単位は</a:t>
            </a:r>
            <a:r>
              <a:rPr kumimoji="1" lang="en-US" altLang="ja-JP" dirty="0" smtClean="0"/>
              <a:t>km)</a:t>
            </a:r>
            <a:endParaRPr kumimoji="1" lang="ja-JP" altLang="en-US" dirty="0"/>
          </a:p>
        </p:txBody>
      </p:sp>
      <p:sp>
        <p:nvSpPr>
          <p:cNvPr id="10" name="テキスト ボックス 9"/>
          <p:cNvSpPr txBox="1"/>
          <p:nvPr/>
        </p:nvSpPr>
        <p:spPr>
          <a:xfrm>
            <a:off x="1777096" y="5506606"/>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ja-JP" altLang="en-US" sz="2000" dirty="0" smtClean="0"/>
              <a:t>このデータを視覚的に表現したい！！！</a:t>
            </a:r>
            <a:endParaRPr lang="en-US" altLang="ja-JP" sz="2000" dirty="0"/>
          </a:p>
        </p:txBody>
      </p:sp>
      <p:sp>
        <p:nvSpPr>
          <p:cNvPr id="11" name="右矢印 10"/>
          <p:cNvSpPr/>
          <p:nvPr/>
        </p:nvSpPr>
        <p:spPr>
          <a:xfrm rot="5400000">
            <a:off x="3990273" y="4763211"/>
            <a:ext cx="504056"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958911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16632"/>
            <a:ext cx="7620000" cy="1143000"/>
          </a:xfrm>
        </p:spPr>
        <p:txBody>
          <a:bodyPr/>
          <a:lstStyle/>
          <a:p>
            <a:r>
              <a:rPr kumimoji="1" lang="ja-JP" altLang="en-US" dirty="0" smtClean="0"/>
              <a:t>多次元尺度法の例</a:t>
            </a:r>
            <a:endParaRPr kumimoji="1" lang="ja-JP" altLang="en-US" dirty="0"/>
          </a:p>
        </p:txBody>
      </p:sp>
      <p:sp>
        <p:nvSpPr>
          <p:cNvPr id="4" name="テキスト ボックス 3"/>
          <p:cNvSpPr txBox="1"/>
          <p:nvPr/>
        </p:nvSpPr>
        <p:spPr>
          <a:xfrm>
            <a:off x="264785" y="1196752"/>
            <a:ext cx="7632848" cy="2009061"/>
          </a:xfrm>
          <a:prstGeom prst="roundRect">
            <a:avLst/>
          </a:prstGeom>
          <a:noFill/>
          <a:ln>
            <a:solidFill>
              <a:schemeClr val="tx1"/>
            </a:solidFill>
          </a:ln>
        </p:spPr>
        <p:txBody>
          <a:bodyPr wrap="square" rtlCol="0">
            <a:spAutoFit/>
          </a:bodyPr>
          <a:lstStyle/>
          <a:p>
            <a:r>
              <a:rPr lang="en-US" altLang="ja-JP" sz="1600" dirty="0" smtClean="0"/>
              <a:t> &gt; </a:t>
            </a:r>
            <a:r>
              <a:rPr lang="en-US" altLang="ja-JP" sz="1600" dirty="0" err="1"/>
              <a:t>kinki</a:t>
            </a:r>
            <a:r>
              <a:rPr lang="en-US" altLang="ja-JP" sz="1600" dirty="0"/>
              <a:t>&lt;-matrix(c(0,132,85,116,136,60, 132,0,68,68,144,142, 85,68,0,75,83,74, </a:t>
            </a:r>
            <a:r>
              <a:rPr lang="en-US" altLang="ja-JP" sz="1600" dirty="0" smtClean="0"/>
              <a:t>	</a:t>
            </a:r>
            <a:r>
              <a:rPr lang="ja-JP" altLang="en-US" sz="1600" dirty="0" smtClean="0"/>
              <a:t>　　   </a:t>
            </a:r>
            <a:r>
              <a:rPr lang="en-US" altLang="ja-JP" sz="1600" dirty="0" smtClean="0"/>
              <a:t>116,68,75,0,79,95</a:t>
            </a:r>
            <a:r>
              <a:rPr lang="en-US" altLang="ja-JP" sz="1600" dirty="0"/>
              <a:t>, 136,144,83,79,0,61, 60,142,74,95,61,0),6,6)</a:t>
            </a:r>
          </a:p>
          <a:p>
            <a:r>
              <a:rPr lang="en-US" altLang="ja-JP" sz="1600" dirty="0" smtClean="0"/>
              <a:t> &gt; </a:t>
            </a:r>
            <a:r>
              <a:rPr lang="en-US" altLang="ja-JP" sz="1600" dirty="0" err="1"/>
              <a:t>colnames</a:t>
            </a:r>
            <a:r>
              <a:rPr lang="en-US" altLang="ja-JP" sz="1600" dirty="0"/>
              <a:t>(</a:t>
            </a:r>
            <a:r>
              <a:rPr lang="en-US" altLang="ja-JP" sz="1600" dirty="0" err="1"/>
              <a:t>kinki</a:t>
            </a:r>
            <a:r>
              <a:rPr lang="en-US" altLang="ja-JP" sz="1600" dirty="0"/>
              <a:t>)&lt;-c("</a:t>
            </a:r>
            <a:r>
              <a:rPr lang="ja-JP" altLang="en-US" sz="1600" dirty="0"/>
              <a:t>兵庫</a:t>
            </a:r>
            <a:r>
              <a:rPr lang="en-US" altLang="ja-JP" sz="1600" dirty="0"/>
              <a:t>","</a:t>
            </a:r>
            <a:r>
              <a:rPr lang="ja-JP" altLang="en-US" sz="1600" dirty="0"/>
              <a:t>和歌山</a:t>
            </a:r>
            <a:r>
              <a:rPr lang="en-US" altLang="ja-JP" sz="1600" dirty="0"/>
              <a:t>","</a:t>
            </a:r>
            <a:r>
              <a:rPr lang="ja-JP" altLang="en-US" sz="1600" dirty="0"/>
              <a:t>大阪</a:t>
            </a:r>
            <a:r>
              <a:rPr lang="en-US" altLang="ja-JP" sz="1600" dirty="0"/>
              <a:t>","</a:t>
            </a:r>
            <a:r>
              <a:rPr lang="ja-JP" altLang="en-US" sz="1600" dirty="0"/>
              <a:t>奈良</a:t>
            </a:r>
            <a:r>
              <a:rPr lang="en-US" altLang="ja-JP" sz="1600" dirty="0"/>
              <a:t>","</a:t>
            </a:r>
            <a:r>
              <a:rPr lang="ja-JP" altLang="en-US" sz="1600" dirty="0"/>
              <a:t>滋賀</a:t>
            </a:r>
            <a:r>
              <a:rPr lang="en-US" altLang="ja-JP" sz="1600" dirty="0"/>
              <a:t>","</a:t>
            </a:r>
            <a:r>
              <a:rPr lang="ja-JP" altLang="en-US" sz="1600" dirty="0"/>
              <a:t>京都</a:t>
            </a:r>
            <a:r>
              <a:rPr lang="en-US" altLang="ja-JP" sz="1600" dirty="0"/>
              <a:t>")</a:t>
            </a:r>
          </a:p>
          <a:p>
            <a:r>
              <a:rPr lang="en-US" altLang="ja-JP" sz="1600" dirty="0" smtClean="0"/>
              <a:t> &gt; </a:t>
            </a:r>
            <a:r>
              <a:rPr lang="en-US" altLang="ja-JP" sz="1600" dirty="0" err="1" smtClean="0"/>
              <a:t>rownames</a:t>
            </a:r>
            <a:r>
              <a:rPr lang="en-US" altLang="ja-JP" sz="1600" dirty="0" smtClean="0"/>
              <a:t>(</a:t>
            </a:r>
            <a:r>
              <a:rPr lang="en-US" altLang="ja-JP" sz="1600" dirty="0" err="1" smtClean="0"/>
              <a:t>kinki</a:t>
            </a:r>
            <a:r>
              <a:rPr lang="en-US" altLang="ja-JP" sz="1600" dirty="0"/>
              <a:t>)&lt;-c("</a:t>
            </a:r>
            <a:r>
              <a:rPr lang="ja-JP" altLang="en-US" sz="1600" dirty="0"/>
              <a:t>兵庫</a:t>
            </a:r>
            <a:r>
              <a:rPr lang="en-US" altLang="ja-JP" sz="1600" dirty="0"/>
              <a:t>","</a:t>
            </a:r>
            <a:r>
              <a:rPr lang="ja-JP" altLang="en-US" sz="1600" dirty="0"/>
              <a:t>和歌山</a:t>
            </a:r>
            <a:r>
              <a:rPr lang="en-US" altLang="ja-JP" sz="1600" dirty="0"/>
              <a:t>","</a:t>
            </a:r>
            <a:r>
              <a:rPr lang="ja-JP" altLang="en-US" sz="1600" dirty="0"/>
              <a:t>大阪</a:t>
            </a:r>
            <a:r>
              <a:rPr lang="en-US" altLang="ja-JP" sz="1600" dirty="0"/>
              <a:t>","</a:t>
            </a:r>
            <a:r>
              <a:rPr lang="ja-JP" altLang="en-US" sz="1600" dirty="0"/>
              <a:t>奈良</a:t>
            </a:r>
            <a:r>
              <a:rPr lang="en-US" altLang="ja-JP" sz="1600" dirty="0"/>
              <a:t>","</a:t>
            </a:r>
            <a:r>
              <a:rPr lang="ja-JP" altLang="en-US" sz="1600" dirty="0"/>
              <a:t>滋賀</a:t>
            </a:r>
            <a:r>
              <a:rPr lang="en-US" altLang="ja-JP" sz="1600" dirty="0"/>
              <a:t>","</a:t>
            </a:r>
            <a:r>
              <a:rPr lang="ja-JP" altLang="en-US" sz="1600" dirty="0"/>
              <a:t>京都</a:t>
            </a:r>
            <a:r>
              <a:rPr lang="en-US" altLang="ja-JP" sz="1600" dirty="0" smtClean="0"/>
              <a:t>")</a:t>
            </a:r>
          </a:p>
          <a:p>
            <a:r>
              <a:rPr lang="en-US" altLang="ja-JP" sz="1600" dirty="0" smtClean="0"/>
              <a:t> &gt; kinki.cmd</a:t>
            </a:r>
            <a:r>
              <a:rPr lang="en-US" altLang="ja-JP" sz="1600" dirty="0"/>
              <a:t>&lt;-</a:t>
            </a:r>
            <a:r>
              <a:rPr lang="en-US" altLang="ja-JP" sz="1600" dirty="0" err="1"/>
              <a:t>cmdscale</a:t>
            </a:r>
            <a:r>
              <a:rPr lang="en-US" altLang="ja-JP" sz="1600" dirty="0"/>
              <a:t>(</a:t>
            </a:r>
            <a:r>
              <a:rPr lang="en-US" altLang="ja-JP" sz="1600" dirty="0" err="1"/>
              <a:t>kinki</a:t>
            </a:r>
            <a:r>
              <a:rPr lang="en-US" altLang="ja-JP" sz="1600" dirty="0" smtClean="0"/>
              <a:t>)	#</a:t>
            </a:r>
            <a:r>
              <a:rPr lang="ja-JP" altLang="en-US" sz="1600" dirty="0"/>
              <a:t>多次元</a:t>
            </a:r>
            <a:r>
              <a:rPr lang="ja-JP" altLang="en-US" sz="1600" dirty="0" smtClean="0"/>
              <a:t>尺度法を適用</a:t>
            </a:r>
            <a:endParaRPr lang="en-US" altLang="ja-JP" sz="1600" dirty="0" smtClean="0"/>
          </a:p>
          <a:p>
            <a:r>
              <a:rPr lang="en-US" altLang="ja-JP" sz="1600" dirty="0"/>
              <a:t> &gt; plot(</a:t>
            </a:r>
            <a:r>
              <a:rPr lang="en-US" altLang="ja-JP" sz="1600" dirty="0" err="1"/>
              <a:t>kinki.cmd,type</a:t>
            </a:r>
            <a:r>
              <a:rPr lang="en-US" altLang="ja-JP" sz="1600" dirty="0"/>
              <a:t>="n")</a:t>
            </a:r>
          </a:p>
          <a:p>
            <a:r>
              <a:rPr lang="en-US" altLang="ja-JP" sz="1600" dirty="0" smtClean="0"/>
              <a:t> &gt; </a:t>
            </a:r>
            <a:r>
              <a:rPr lang="en-US" altLang="ja-JP" sz="1600" dirty="0"/>
              <a:t>text(</a:t>
            </a:r>
            <a:r>
              <a:rPr lang="en-US" altLang="ja-JP" sz="1600" dirty="0" err="1"/>
              <a:t>kinki.cmd,rownames</a:t>
            </a:r>
            <a:r>
              <a:rPr lang="en-US" altLang="ja-JP" sz="1600" dirty="0"/>
              <a:t>(kinki.cmd</a:t>
            </a:r>
            <a:r>
              <a:rPr lang="en-US" altLang="ja-JP" sz="1600" dirty="0" smtClean="0"/>
              <a:t>))</a:t>
            </a:r>
            <a:endParaRPr lang="en-US" altLang="ja-JP" sz="16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2564904"/>
            <a:ext cx="4192849" cy="4264521"/>
          </a:xfrm>
          <a:prstGeom prst="rect">
            <a:avLst/>
          </a:prstGeom>
        </p:spPr>
      </p:pic>
      <p:sp>
        <p:nvSpPr>
          <p:cNvPr id="6" name="テキスト ボックス 5"/>
          <p:cNvSpPr txBox="1"/>
          <p:nvPr/>
        </p:nvSpPr>
        <p:spPr>
          <a:xfrm>
            <a:off x="296745" y="4077072"/>
            <a:ext cx="360040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t>データの距離を視覚的に</a:t>
            </a:r>
            <a:endParaRPr kumimoji="1" lang="en-US" altLang="ja-JP" sz="2000" dirty="0" smtClean="0"/>
          </a:p>
          <a:p>
            <a:pPr algn="ctr"/>
            <a:r>
              <a:rPr lang="ja-JP" altLang="en-US" sz="2000" dirty="0"/>
              <a:t>とらえること</a:t>
            </a:r>
            <a:r>
              <a:rPr lang="ja-JP" altLang="en-US" sz="2000" dirty="0" smtClean="0"/>
              <a:t>ができた！！</a:t>
            </a:r>
            <a:endParaRPr kumimoji="1" lang="en-US" altLang="ja-JP" sz="2000" dirty="0" smtClean="0"/>
          </a:p>
        </p:txBody>
      </p:sp>
    </p:spTree>
    <p:extLst>
      <p:ext uri="{BB962C8B-B14F-4D97-AF65-F5344CB8AC3E}">
        <p14:creationId xmlns:p14="http://schemas.microsoft.com/office/powerpoint/2010/main" val="32847756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5311" y="2134488"/>
            <a:ext cx="4856013" cy="4707576"/>
          </a:xfrm>
          <a:prstGeom prst="rect">
            <a:avLst/>
          </a:prstGeom>
        </p:spPr>
      </p:pic>
      <p:pic>
        <p:nvPicPr>
          <p:cNvPr id="5" name="図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2362463"/>
            <a:ext cx="3247299" cy="4315711"/>
          </a:xfrm>
          <a:prstGeom prst="rect">
            <a:avLst/>
          </a:prstGeom>
        </p:spPr>
      </p:pic>
      <p:sp>
        <p:nvSpPr>
          <p:cNvPr id="2" name="タイトル 1"/>
          <p:cNvSpPr>
            <a:spLocks noGrp="1"/>
          </p:cNvSpPr>
          <p:nvPr>
            <p:ph type="title"/>
          </p:nvPr>
        </p:nvSpPr>
        <p:spPr/>
        <p:txBody>
          <a:bodyPr/>
          <a:lstStyle/>
          <a:p>
            <a:r>
              <a:rPr kumimoji="1" lang="ja-JP" altLang="en-US" dirty="0" smtClean="0"/>
              <a:t>多次元尺度法の例　</a:t>
            </a:r>
            <a:r>
              <a:rPr kumimoji="1" lang="en-US" altLang="ja-JP" dirty="0" smtClean="0"/>
              <a:t>-</a:t>
            </a:r>
            <a:r>
              <a:rPr kumimoji="1" lang="ja-JP" altLang="en-US" dirty="0" smtClean="0"/>
              <a:t>発展</a:t>
            </a:r>
            <a:r>
              <a:rPr kumimoji="1" lang="en-US" altLang="ja-JP" dirty="0" smtClean="0"/>
              <a:t>-</a:t>
            </a:r>
            <a:endParaRPr kumimoji="1" lang="ja-JP" altLang="en-US" dirty="0"/>
          </a:p>
        </p:txBody>
      </p:sp>
      <p:sp>
        <p:nvSpPr>
          <p:cNvPr id="4" name="テキスト ボックス 3"/>
          <p:cNvSpPr txBox="1"/>
          <p:nvPr/>
        </p:nvSpPr>
        <p:spPr>
          <a:xfrm>
            <a:off x="264785" y="1196752"/>
            <a:ext cx="7632848" cy="1191816"/>
          </a:xfrm>
          <a:prstGeom prst="roundRect">
            <a:avLst/>
          </a:prstGeom>
          <a:noFill/>
          <a:ln>
            <a:solidFill>
              <a:schemeClr val="tx1"/>
            </a:solidFill>
          </a:ln>
        </p:spPr>
        <p:txBody>
          <a:bodyPr wrap="square" rtlCol="0">
            <a:spAutoFit/>
          </a:bodyPr>
          <a:lstStyle/>
          <a:p>
            <a:r>
              <a:rPr lang="en-US" altLang="ja-JP" sz="1600" dirty="0" smtClean="0"/>
              <a:t> &gt; </a:t>
            </a:r>
            <a:r>
              <a:rPr lang="en-US" altLang="ja-JP" sz="1600" dirty="0"/>
              <a:t>rotation&lt;-matrix(c(0,1,-1,0),2,2</a:t>
            </a:r>
            <a:r>
              <a:rPr lang="en-US" altLang="ja-JP" sz="1600" dirty="0" smtClean="0"/>
              <a:t>)	#</a:t>
            </a:r>
            <a:r>
              <a:rPr lang="ja-JP" altLang="en-US" sz="1600" dirty="0"/>
              <a:t>反時計回り</a:t>
            </a:r>
            <a:r>
              <a:rPr lang="ja-JP" altLang="en-US" sz="1600" dirty="0" smtClean="0"/>
              <a:t>に</a:t>
            </a:r>
            <a:r>
              <a:rPr lang="en-US" altLang="ja-JP" sz="1600" dirty="0" smtClean="0"/>
              <a:t>90°</a:t>
            </a:r>
            <a:r>
              <a:rPr lang="ja-JP" altLang="en-US" sz="1600" dirty="0" smtClean="0"/>
              <a:t>回転させる行列</a:t>
            </a:r>
            <a:endParaRPr lang="en-US" altLang="ja-JP" sz="1600" dirty="0"/>
          </a:p>
          <a:p>
            <a:r>
              <a:rPr lang="en-US" altLang="ja-JP" sz="1600" dirty="0" smtClean="0"/>
              <a:t> &gt; kin.cmd</a:t>
            </a:r>
            <a:r>
              <a:rPr lang="en-US" altLang="ja-JP" sz="1600" dirty="0"/>
              <a:t>&lt;-rotation%*%t(kinki.cmd</a:t>
            </a:r>
            <a:r>
              <a:rPr lang="en-US" altLang="ja-JP" sz="1600" dirty="0" smtClean="0"/>
              <a:t>)	#</a:t>
            </a:r>
            <a:r>
              <a:rPr lang="ja-JP" altLang="en-US" sz="1600" dirty="0" smtClean="0"/>
              <a:t>先ほどのデータを回転</a:t>
            </a:r>
            <a:endParaRPr lang="en-US" altLang="ja-JP" sz="1600" dirty="0" smtClean="0"/>
          </a:p>
          <a:p>
            <a:r>
              <a:rPr lang="en-US" altLang="ja-JP" sz="1600" dirty="0" smtClean="0"/>
              <a:t> &gt; </a:t>
            </a:r>
            <a:r>
              <a:rPr lang="en-US" altLang="ja-JP" sz="1600" dirty="0"/>
              <a:t>plot(</a:t>
            </a:r>
            <a:r>
              <a:rPr lang="en-US" altLang="ja-JP" sz="1600" dirty="0" err="1"/>
              <a:t>kin.cmd,type</a:t>
            </a:r>
            <a:r>
              <a:rPr lang="en-US" altLang="ja-JP" sz="1600" dirty="0"/>
              <a:t>="n")</a:t>
            </a:r>
          </a:p>
          <a:p>
            <a:r>
              <a:rPr lang="en-US" altLang="ja-JP" sz="1600" dirty="0" smtClean="0"/>
              <a:t> &gt; </a:t>
            </a:r>
            <a:r>
              <a:rPr lang="en-US" altLang="ja-JP" sz="1600" dirty="0"/>
              <a:t>text(</a:t>
            </a:r>
            <a:r>
              <a:rPr lang="en-US" altLang="ja-JP" sz="1600" dirty="0" err="1"/>
              <a:t>kin.cmd,rownames</a:t>
            </a:r>
            <a:r>
              <a:rPr lang="en-US" altLang="ja-JP" sz="1600" dirty="0"/>
              <a:t>(kin.cmd</a:t>
            </a:r>
            <a:r>
              <a:rPr lang="en-US" altLang="ja-JP" sz="1600" dirty="0" smtClean="0"/>
              <a:t>))</a:t>
            </a:r>
            <a:endParaRPr lang="en-US" altLang="ja-JP" sz="1600" dirty="0"/>
          </a:p>
        </p:txBody>
      </p:sp>
      <p:sp>
        <p:nvSpPr>
          <p:cNvPr id="8" name="テキスト ボックス 7"/>
          <p:cNvSpPr txBox="1"/>
          <p:nvPr/>
        </p:nvSpPr>
        <p:spPr>
          <a:xfrm>
            <a:off x="179512" y="6547369"/>
            <a:ext cx="2880320" cy="261610"/>
          </a:xfrm>
          <a:prstGeom prst="rect">
            <a:avLst/>
          </a:prstGeom>
          <a:noFill/>
        </p:spPr>
        <p:txBody>
          <a:bodyPr wrap="square" rtlCol="0">
            <a:spAutoFit/>
          </a:bodyPr>
          <a:lstStyle/>
          <a:p>
            <a:r>
              <a:rPr lang="en-US" altLang="ja-JP" sz="1100" dirty="0"/>
              <a:t>http://www.tyokubaisyo.com/chiki/kinki.html</a:t>
            </a:r>
            <a:endParaRPr kumimoji="1" lang="ja-JP" altLang="en-US" sz="1100" dirty="0"/>
          </a:p>
        </p:txBody>
      </p:sp>
    </p:spTree>
    <p:extLst>
      <p:ext uri="{BB962C8B-B14F-4D97-AF65-F5344CB8AC3E}">
        <p14:creationId xmlns:p14="http://schemas.microsoft.com/office/powerpoint/2010/main" val="1227101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MDS</a:t>
            </a:r>
            <a:r>
              <a:rPr kumimoji="1" lang="ja-JP" altLang="en-US" dirty="0" smtClean="0"/>
              <a:t>分析のプロセス</a:t>
            </a:r>
            <a:endParaRPr kumimoji="1" lang="ja-JP" altLang="en-US" dirty="0"/>
          </a:p>
        </p:txBody>
      </p:sp>
      <p:sp>
        <p:nvSpPr>
          <p:cNvPr id="4" name="テキスト ボックス 3"/>
          <p:cNvSpPr txBox="1"/>
          <p:nvPr/>
        </p:nvSpPr>
        <p:spPr>
          <a:xfrm>
            <a:off x="1691680" y="1882677"/>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t>距離を求める</a:t>
            </a:r>
            <a:endParaRPr lang="en-US" altLang="ja-JP" sz="2000" dirty="0"/>
          </a:p>
        </p:txBody>
      </p:sp>
      <p:sp>
        <p:nvSpPr>
          <p:cNvPr id="5" name="テキスト ボックス 4"/>
          <p:cNvSpPr txBox="1"/>
          <p:nvPr/>
        </p:nvSpPr>
        <p:spPr>
          <a:xfrm>
            <a:off x="1691680" y="2994643"/>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t>座標値を求める</a:t>
            </a:r>
            <a:endParaRPr lang="en-US" altLang="ja-JP" sz="2000" dirty="0"/>
          </a:p>
        </p:txBody>
      </p:sp>
      <p:sp>
        <p:nvSpPr>
          <p:cNvPr id="6" name="テキスト ボックス 5"/>
          <p:cNvSpPr txBox="1"/>
          <p:nvPr/>
        </p:nvSpPr>
        <p:spPr>
          <a:xfrm>
            <a:off x="1691680" y="4106609"/>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t>散布図を作成する</a:t>
            </a:r>
            <a:endParaRPr lang="en-US" altLang="ja-JP" sz="2000" dirty="0"/>
          </a:p>
        </p:txBody>
      </p:sp>
      <p:sp>
        <p:nvSpPr>
          <p:cNvPr id="7" name="右矢印 6"/>
          <p:cNvSpPr/>
          <p:nvPr/>
        </p:nvSpPr>
        <p:spPr>
          <a:xfrm rot="5400000">
            <a:off x="4037379" y="2350278"/>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p:cNvSpPr/>
          <p:nvPr/>
        </p:nvSpPr>
        <p:spPr>
          <a:xfrm rot="5400000">
            <a:off x="4037379" y="3453371"/>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763688" y="5218574"/>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t>信頼性について考察する</a:t>
            </a:r>
            <a:endParaRPr lang="en-US" altLang="ja-JP" sz="2000" dirty="0"/>
          </a:p>
        </p:txBody>
      </p:sp>
      <p:sp>
        <p:nvSpPr>
          <p:cNvPr id="10" name="右矢印 9"/>
          <p:cNvSpPr/>
          <p:nvPr/>
        </p:nvSpPr>
        <p:spPr>
          <a:xfrm rot="5400000">
            <a:off x="4037379" y="4556464"/>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423986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MDS</a:t>
            </a:r>
            <a:r>
              <a:rPr kumimoji="1" lang="ja-JP" altLang="en-US" dirty="0" smtClean="0"/>
              <a:t>分析のプロセス</a:t>
            </a:r>
            <a:endParaRPr kumimoji="1" lang="ja-JP" altLang="en-US" dirty="0"/>
          </a:p>
        </p:txBody>
      </p:sp>
      <p:sp>
        <p:nvSpPr>
          <p:cNvPr id="4" name="テキスト ボックス 3"/>
          <p:cNvSpPr txBox="1"/>
          <p:nvPr/>
        </p:nvSpPr>
        <p:spPr>
          <a:xfrm>
            <a:off x="1691680" y="1882677"/>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t>距離を求める</a:t>
            </a:r>
            <a:endParaRPr lang="en-US" altLang="ja-JP" sz="2000" dirty="0"/>
          </a:p>
        </p:txBody>
      </p:sp>
      <p:sp>
        <p:nvSpPr>
          <p:cNvPr id="5" name="テキスト ボックス 4"/>
          <p:cNvSpPr txBox="1"/>
          <p:nvPr/>
        </p:nvSpPr>
        <p:spPr>
          <a:xfrm>
            <a:off x="1691680" y="2994643"/>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座標値を求める</a:t>
            </a:r>
            <a:endParaRPr lang="en-US" altLang="ja-JP" sz="2000" dirty="0">
              <a:solidFill>
                <a:schemeClr val="bg1">
                  <a:lumMod val="65000"/>
                </a:schemeClr>
              </a:solidFill>
            </a:endParaRPr>
          </a:p>
        </p:txBody>
      </p:sp>
      <p:sp>
        <p:nvSpPr>
          <p:cNvPr id="6" name="テキスト ボックス 5"/>
          <p:cNvSpPr txBox="1"/>
          <p:nvPr/>
        </p:nvSpPr>
        <p:spPr>
          <a:xfrm>
            <a:off x="1691680" y="4106609"/>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散布図を作成する</a:t>
            </a:r>
            <a:endParaRPr lang="en-US" altLang="ja-JP" sz="2000" dirty="0">
              <a:solidFill>
                <a:schemeClr val="bg1">
                  <a:lumMod val="65000"/>
                </a:schemeClr>
              </a:solidFill>
            </a:endParaRPr>
          </a:p>
        </p:txBody>
      </p:sp>
      <p:sp>
        <p:nvSpPr>
          <p:cNvPr id="7" name="右矢印 6"/>
          <p:cNvSpPr/>
          <p:nvPr/>
        </p:nvSpPr>
        <p:spPr>
          <a:xfrm rot="5400000">
            <a:off x="4037379" y="2350278"/>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p:cNvSpPr/>
          <p:nvPr/>
        </p:nvSpPr>
        <p:spPr>
          <a:xfrm rot="5400000">
            <a:off x="4037379" y="3453371"/>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763688" y="5218574"/>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信頼性について考察する</a:t>
            </a:r>
            <a:endParaRPr lang="en-US" altLang="ja-JP" sz="2000" dirty="0">
              <a:solidFill>
                <a:schemeClr val="bg1">
                  <a:lumMod val="65000"/>
                </a:schemeClr>
              </a:solidFill>
            </a:endParaRPr>
          </a:p>
        </p:txBody>
      </p:sp>
      <p:sp>
        <p:nvSpPr>
          <p:cNvPr id="10" name="右矢印 9"/>
          <p:cNvSpPr/>
          <p:nvPr/>
        </p:nvSpPr>
        <p:spPr>
          <a:xfrm rot="5400000">
            <a:off x="4037379" y="4556464"/>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872169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距離</a:t>
            </a:r>
            <a:endParaRPr kumimoji="1" lang="ja-JP" altLang="en-US" dirty="0"/>
          </a:p>
        </p:txBody>
      </p:sp>
      <p:grpSp>
        <p:nvGrpSpPr>
          <p:cNvPr id="11" name="グループ化 10"/>
          <p:cNvGrpSpPr/>
          <p:nvPr/>
        </p:nvGrpSpPr>
        <p:grpSpPr>
          <a:xfrm>
            <a:off x="323528" y="1358725"/>
            <a:ext cx="3312368" cy="1634490"/>
            <a:chOff x="323528" y="1358725"/>
            <a:chExt cx="3312368" cy="1634490"/>
          </a:xfrm>
        </p:grpSpPr>
        <mc:AlternateContent xmlns:mc="http://schemas.openxmlformats.org/markup-compatibility/2006" xmlns:a14="http://schemas.microsoft.com/office/drawing/2010/main">
          <mc:Choice Requires="a14">
            <p:sp>
              <p:nvSpPr>
                <p:cNvPr id="5" name="テキスト ボックス 4"/>
                <p:cNvSpPr txBox="1"/>
                <p:nvPr/>
              </p:nvSpPr>
              <p:spPr>
                <a:xfrm>
                  <a:off x="323528" y="1558780"/>
                  <a:ext cx="3312368" cy="1434435"/>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endParaRPr lang="en-US" altLang="ja-JP" sz="1600" dirty="0" smtClean="0"/>
                </a:p>
                <a:p>
                  <a:pPr algn="r"/>
                  <a14:m>
                    <m:oMathPara xmlns:m="http://schemas.openxmlformats.org/officeDocument/2006/math">
                      <m:oMathParaPr>
                        <m:jc m:val="center"/>
                      </m:oMathParaPr>
                      <m:oMath xmlns:m="http://schemas.openxmlformats.org/officeDocument/2006/math">
                        <m:r>
                          <a:rPr lang="en-US" altLang="ja-JP" sz="1600" b="0" i="1" smtClean="0">
                            <a:latin typeface="Cambria Math"/>
                          </a:rPr>
                          <m:t>𝑒</m:t>
                        </m:r>
                        <m:sSub>
                          <m:sSubPr>
                            <m:ctrlPr>
                              <a:rPr lang="en-US" altLang="ja-JP" sz="1600" b="0" i="1" smtClean="0">
                                <a:latin typeface="Cambria Math"/>
                              </a:rPr>
                            </m:ctrlPr>
                          </m:sSubPr>
                          <m:e>
                            <m:r>
                              <a:rPr lang="en-US" altLang="ja-JP" sz="1600" b="0" i="1" smtClean="0">
                                <a:latin typeface="Cambria Math"/>
                              </a:rPr>
                              <m:t>𝑑</m:t>
                            </m:r>
                          </m:e>
                          <m:sub>
                            <m:r>
                              <a:rPr lang="en-US" altLang="ja-JP" sz="1600" b="0" i="1" smtClean="0">
                                <a:latin typeface="Cambria Math"/>
                              </a:rPr>
                              <m:t>𝑖𝑗</m:t>
                            </m:r>
                          </m:sub>
                        </m:sSub>
                        <m:r>
                          <a:rPr lang="en-US" altLang="ja-JP" sz="1600" b="0" i="1" smtClean="0">
                            <a:latin typeface="Cambria Math"/>
                          </a:rPr>
                          <m:t> </m:t>
                        </m:r>
                        <m:r>
                          <a:rPr lang="en-US" altLang="ja-JP" sz="1600" b="0" i="1" smtClean="0">
                            <a:latin typeface="Cambria Math"/>
                            <a:ea typeface="Cambria Math"/>
                          </a:rPr>
                          <m:t>= </m:t>
                        </m:r>
                        <m:rad>
                          <m:radPr>
                            <m:degHide m:val="on"/>
                            <m:ctrlPr>
                              <a:rPr lang="en-US" altLang="ja-JP" sz="1600" b="0" i="1" smtClean="0">
                                <a:latin typeface="Cambria Math"/>
                                <a:ea typeface="Cambria Math"/>
                              </a:rPr>
                            </m:ctrlPr>
                          </m:radPr>
                          <m:deg/>
                          <m:e>
                            <m:nary>
                              <m:naryPr>
                                <m:chr m:val="∑"/>
                                <m:ctrlPr>
                                  <a:rPr lang="en-US" altLang="ja-JP" sz="1600" b="0" i="1" smtClean="0">
                                    <a:latin typeface="Cambria Math"/>
                                    <a:ea typeface="Cambria Math"/>
                                  </a:rPr>
                                </m:ctrlPr>
                              </m:naryPr>
                              <m:sub>
                                <m:r>
                                  <m:rPr>
                                    <m:brk m:alnAt="23"/>
                                  </m:rPr>
                                  <a:rPr lang="en-US" altLang="ja-JP" sz="1600" b="0" i="1" smtClean="0">
                                    <a:latin typeface="Cambria Math"/>
                                    <a:ea typeface="Cambria Math"/>
                                  </a:rPr>
                                  <m:t>𝑘</m:t>
                                </m:r>
                                <m:r>
                                  <a:rPr lang="en-US" altLang="ja-JP" sz="1600" b="0" i="1" smtClean="0">
                                    <a:latin typeface="Cambria Math"/>
                                    <a:ea typeface="Cambria Math"/>
                                  </a:rPr>
                                  <m:t>=1</m:t>
                                </m:r>
                              </m:sub>
                              <m:sup>
                                <m:r>
                                  <a:rPr lang="en-US" altLang="ja-JP" sz="1600" b="0" i="1" smtClean="0">
                                    <a:latin typeface="Cambria Math"/>
                                    <a:ea typeface="Cambria Math"/>
                                  </a:rPr>
                                  <m:t>𝑝</m:t>
                                </m:r>
                              </m:sup>
                              <m:e>
                                <m:sSup>
                                  <m:sSupPr>
                                    <m:ctrlPr>
                                      <a:rPr lang="en-US" altLang="ja-JP" sz="1600" b="0" i="1" smtClean="0">
                                        <a:latin typeface="Cambria Math"/>
                                        <a:ea typeface="Cambria Math"/>
                                      </a:rPr>
                                    </m:ctrlPr>
                                  </m:sSupPr>
                                  <m:e>
                                    <m:d>
                                      <m:dPr>
                                        <m:ctrlPr>
                                          <a:rPr lang="en-US" altLang="ja-JP" sz="1600" b="0" i="1" smtClean="0">
                                            <a:latin typeface="Cambria Math"/>
                                            <a:ea typeface="Cambria Math"/>
                                          </a:rPr>
                                        </m:ctrlPr>
                                      </m:dPr>
                                      <m:e>
                                        <m:sSub>
                                          <m:sSubPr>
                                            <m:ctrlPr>
                                              <a:rPr lang="en-US" altLang="ja-JP" sz="1600" b="0" i="1" smtClean="0">
                                                <a:latin typeface="Cambria Math"/>
                                                <a:ea typeface="Cambria Math"/>
                                              </a:rPr>
                                            </m:ctrlPr>
                                          </m:sSubPr>
                                          <m:e>
                                            <m:r>
                                              <a:rPr lang="en-US" altLang="ja-JP" sz="1600" b="0" i="1" smtClean="0">
                                                <a:latin typeface="Cambria Math"/>
                                                <a:ea typeface="Cambria Math"/>
                                              </a:rPr>
                                              <m:t>𝑥</m:t>
                                            </m:r>
                                          </m:e>
                                          <m:sub>
                                            <m:r>
                                              <a:rPr lang="en-US" altLang="ja-JP" sz="1600" b="0" i="1" smtClean="0">
                                                <a:latin typeface="Cambria Math"/>
                                                <a:ea typeface="Cambria Math"/>
                                              </a:rPr>
                                              <m:t>𝑖𝑘</m:t>
                                            </m:r>
                                          </m:sub>
                                        </m:sSub>
                                        <m:r>
                                          <a:rPr lang="en-US" altLang="ja-JP" sz="1600" b="0" i="1" smtClean="0">
                                            <a:latin typeface="Cambria Math"/>
                                            <a:ea typeface="Cambria Math"/>
                                          </a:rPr>
                                          <m:t>− </m:t>
                                        </m:r>
                                        <m:sSub>
                                          <m:sSubPr>
                                            <m:ctrlPr>
                                              <a:rPr lang="en-US" altLang="ja-JP" sz="1600" b="0" i="1" smtClean="0">
                                                <a:latin typeface="Cambria Math"/>
                                                <a:ea typeface="Cambria Math"/>
                                              </a:rPr>
                                            </m:ctrlPr>
                                          </m:sSubPr>
                                          <m:e>
                                            <m:r>
                                              <a:rPr lang="en-US" altLang="ja-JP" sz="1600" b="0" i="1" smtClean="0">
                                                <a:latin typeface="Cambria Math"/>
                                                <a:ea typeface="Cambria Math"/>
                                              </a:rPr>
                                              <m:t>𝑥</m:t>
                                            </m:r>
                                          </m:e>
                                          <m:sub>
                                            <m:r>
                                              <a:rPr lang="en-US" altLang="ja-JP" sz="1600" b="0" i="1" smtClean="0">
                                                <a:latin typeface="Cambria Math"/>
                                                <a:ea typeface="Cambria Math"/>
                                              </a:rPr>
                                              <m:t>𝑗𝑘</m:t>
                                            </m:r>
                                          </m:sub>
                                        </m:sSub>
                                      </m:e>
                                    </m:d>
                                  </m:e>
                                  <m:sup>
                                    <m:r>
                                      <a:rPr lang="en-US" altLang="ja-JP" sz="1600" b="0" i="1" smtClean="0">
                                        <a:latin typeface="Cambria Math"/>
                                        <a:ea typeface="Cambria Math"/>
                                      </a:rPr>
                                      <m:t>2</m:t>
                                    </m:r>
                                  </m:sup>
                                </m:sSup>
                              </m:e>
                            </m:nary>
                          </m:e>
                        </m:rad>
                      </m:oMath>
                    </m:oMathPara>
                  </a14:m>
                  <a:endParaRPr lang="en-US" altLang="ja-JP" sz="1600" dirty="0" smtClean="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323528" y="1558780"/>
                  <a:ext cx="3312368" cy="1434435"/>
                </a:xfrm>
                <a:prstGeom prst="roundRect">
                  <a:avLst/>
                </a:prstGeom>
                <a:blipFill rotWithShape="1">
                  <a:blip r:embed="rId2"/>
                  <a:stretch>
                    <a:fillRect/>
                  </a:stretch>
                </a:blipFill>
              </p:spPr>
              <p:txBody>
                <a:bodyPr/>
                <a:lstStyle/>
                <a:p>
                  <a:r>
                    <a:rPr lang="ja-JP" altLang="en-US">
                      <a:noFill/>
                    </a:rPr>
                    <a:t> </a:t>
                  </a:r>
                </a:p>
              </p:txBody>
            </p:sp>
          </mc:Fallback>
        </mc:AlternateContent>
        <p:sp>
          <p:nvSpPr>
            <p:cNvPr id="6" name="テキスト ボックス 5"/>
            <p:cNvSpPr txBox="1"/>
            <p:nvPr/>
          </p:nvSpPr>
          <p:spPr>
            <a:xfrm>
              <a:off x="791580" y="1358725"/>
              <a:ext cx="2376264"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latin typeface="HGP創英ﾌﾟﾚｾﾞﾝｽEB" pitchFamily="18" charset="-128"/>
                  <a:ea typeface="HGP創英ﾌﾟﾚｾﾞﾝｽEB" pitchFamily="18" charset="-128"/>
                </a:rPr>
                <a:t>ユークリッド距離</a:t>
              </a:r>
              <a:endParaRPr kumimoji="1" lang="ja-JP" altLang="en-US" sz="2000" dirty="0">
                <a:latin typeface="HGP創英ﾌﾟﾚｾﾞﾝｽEB" pitchFamily="18" charset="-128"/>
                <a:ea typeface="HGP創英ﾌﾟﾚｾﾞﾝｽEB" pitchFamily="18" charset="-128"/>
              </a:endParaRPr>
            </a:p>
          </p:txBody>
        </p:sp>
      </p:grpSp>
      <p:grpSp>
        <p:nvGrpSpPr>
          <p:cNvPr id="12" name="グループ化 11"/>
          <p:cNvGrpSpPr/>
          <p:nvPr/>
        </p:nvGrpSpPr>
        <p:grpSpPr>
          <a:xfrm>
            <a:off x="323528" y="3318886"/>
            <a:ext cx="3312368" cy="1318305"/>
            <a:chOff x="323528" y="3090654"/>
            <a:chExt cx="3312368" cy="1318305"/>
          </a:xfrm>
        </p:grpSpPr>
        <mc:AlternateContent xmlns:mc="http://schemas.openxmlformats.org/markup-compatibility/2006" xmlns:a14="http://schemas.microsoft.com/office/drawing/2010/main">
          <mc:Choice Requires="a14">
            <p:sp>
              <p:nvSpPr>
                <p:cNvPr id="7" name="テキスト ボックス 6"/>
                <p:cNvSpPr txBox="1"/>
                <p:nvPr/>
              </p:nvSpPr>
              <p:spPr>
                <a:xfrm>
                  <a:off x="323528" y="3290709"/>
                  <a:ext cx="3312368" cy="1118250"/>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endParaRPr lang="en-US" altLang="ja-JP" sz="1600" dirty="0" smtClean="0"/>
                </a:p>
                <a:p>
                  <a:pPr algn="r"/>
                  <a14:m>
                    <m:oMathPara xmlns:m="http://schemas.openxmlformats.org/officeDocument/2006/math">
                      <m:oMathParaPr>
                        <m:jc m:val="center"/>
                      </m:oMathParaPr>
                      <m:oMath xmlns:m="http://schemas.openxmlformats.org/officeDocument/2006/math">
                        <m:sSub>
                          <m:sSubPr>
                            <m:ctrlPr>
                              <a:rPr lang="en-US" altLang="ja-JP" sz="1600" b="0" i="1" smtClean="0">
                                <a:latin typeface="Cambria Math"/>
                              </a:rPr>
                            </m:ctrlPr>
                          </m:sSubPr>
                          <m:e>
                            <m:r>
                              <a:rPr lang="en-US" altLang="ja-JP" sz="1600" b="0" i="1" smtClean="0">
                                <a:latin typeface="Cambria Math"/>
                              </a:rPr>
                              <m:t>𝑐𝑑</m:t>
                            </m:r>
                          </m:e>
                          <m:sub>
                            <m:r>
                              <a:rPr lang="en-US" altLang="ja-JP" sz="1600" b="0" i="1" smtClean="0">
                                <a:latin typeface="Cambria Math"/>
                              </a:rPr>
                              <m:t>𝑖𝑗</m:t>
                            </m:r>
                          </m:sub>
                        </m:sSub>
                        <m:r>
                          <a:rPr lang="en-US" altLang="ja-JP" sz="1600" b="0" i="1" smtClean="0">
                            <a:latin typeface="Cambria Math"/>
                          </a:rPr>
                          <m:t> </m:t>
                        </m:r>
                        <m:r>
                          <a:rPr lang="en-US" altLang="ja-JP" sz="1600" b="0" i="1" smtClean="0">
                            <a:latin typeface="Cambria Math"/>
                            <a:ea typeface="Cambria Math"/>
                          </a:rPr>
                          <m:t>= </m:t>
                        </m:r>
                        <m:nary>
                          <m:naryPr>
                            <m:chr m:val="∑"/>
                            <m:ctrlPr>
                              <a:rPr lang="en-US" altLang="ja-JP" sz="1600" b="0" i="1" smtClean="0">
                                <a:latin typeface="Cambria Math"/>
                                <a:ea typeface="Cambria Math"/>
                              </a:rPr>
                            </m:ctrlPr>
                          </m:naryPr>
                          <m:sub>
                            <m:r>
                              <m:rPr>
                                <m:brk m:alnAt="23"/>
                              </m:rPr>
                              <a:rPr lang="en-US" altLang="ja-JP" sz="1600" b="0" i="1" smtClean="0">
                                <a:latin typeface="Cambria Math"/>
                                <a:ea typeface="Cambria Math"/>
                              </a:rPr>
                              <m:t>𝑘</m:t>
                            </m:r>
                            <m:r>
                              <a:rPr lang="en-US" altLang="ja-JP" sz="1600" b="0" i="1" smtClean="0">
                                <a:latin typeface="Cambria Math"/>
                                <a:ea typeface="Cambria Math"/>
                              </a:rPr>
                              <m:t>=1</m:t>
                            </m:r>
                          </m:sub>
                          <m:sup>
                            <m:r>
                              <a:rPr lang="en-US" altLang="ja-JP" sz="1600" b="0" i="1" smtClean="0">
                                <a:latin typeface="Cambria Math"/>
                                <a:ea typeface="Cambria Math"/>
                              </a:rPr>
                              <m:t>𝑝</m:t>
                            </m:r>
                          </m:sup>
                          <m:e>
                            <m:r>
                              <a:rPr lang="en-US" altLang="ja-JP" sz="1600" b="0" i="1" smtClean="0">
                                <a:latin typeface="Cambria Math"/>
                                <a:ea typeface="Cambria Math"/>
                              </a:rPr>
                              <m:t>|</m:t>
                            </m:r>
                          </m:e>
                        </m:nary>
                        <m:sSub>
                          <m:sSubPr>
                            <m:ctrlPr>
                              <a:rPr lang="en-US" altLang="ja-JP" sz="1600" i="1">
                                <a:latin typeface="Cambria Math"/>
                                <a:ea typeface="Cambria Math"/>
                              </a:rPr>
                            </m:ctrlPr>
                          </m:sSubPr>
                          <m:e>
                            <m:r>
                              <a:rPr lang="en-US" altLang="ja-JP" sz="1600" i="1">
                                <a:latin typeface="Cambria Math"/>
                                <a:ea typeface="Cambria Math"/>
                              </a:rPr>
                              <m:t>𝑥</m:t>
                            </m:r>
                          </m:e>
                          <m:sub>
                            <m:r>
                              <a:rPr lang="en-US" altLang="ja-JP" sz="1600" i="1">
                                <a:latin typeface="Cambria Math"/>
                                <a:ea typeface="Cambria Math"/>
                              </a:rPr>
                              <m:t>𝑖𝑘</m:t>
                            </m:r>
                          </m:sub>
                        </m:sSub>
                        <m:r>
                          <a:rPr lang="en-US" altLang="ja-JP" sz="1600" i="1">
                            <a:latin typeface="Cambria Math"/>
                            <a:ea typeface="Cambria Math"/>
                          </a:rPr>
                          <m:t>− </m:t>
                        </m:r>
                        <m:sSub>
                          <m:sSubPr>
                            <m:ctrlPr>
                              <a:rPr lang="en-US" altLang="ja-JP" sz="1600" i="1">
                                <a:latin typeface="Cambria Math"/>
                                <a:ea typeface="Cambria Math"/>
                              </a:rPr>
                            </m:ctrlPr>
                          </m:sSubPr>
                          <m:e>
                            <m:r>
                              <a:rPr lang="en-US" altLang="ja-JP" sz="1600" i="1">
                                <a:latin typeface="Cambria Math"/>
                                <a:ea typeface="Cambria Math"/>
                              </a:rPr>
                              <m:t>𝑥</m:t>
                            </m:r>
                          </m:e>
                          <m:sub>
                            <m:r>
                              <a:rPr lang="en-US" altLang="ja-JP" sz="1600" i="1">
                                <a:latin typeface="Cambria Math"/>
                                <a:ea typeface="Cambria Math"/>
                              </a:rPr>
                              <m:t>𝑗𝑘</m:t>
                            </m:r>
                          </m:sub>
                        </m:sSub>
                        <m:r>
                          <a:rPr lang="en-US" altLang="ja-JP" sz="1600" b="0" i="1" smtClean="0">
                            <a:latin typeface="Cambria Math"/>
                            <a:ea typeface="Cambria Math"/>
                          </a:rPr>
                          <m:t>|</m:t>
                        </m:r>
                      </m:oMath>
                    </m:oMathPara>
                  </a14:m>
                  <a:endParaRPr lang="en-US" altLang="ja-JP" sz="1600" dirty="0" smtClean="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323528" y="3290709"/>
                  <a:ext cx="3312368" cy="1118250"/>
                </a:xfrm>
                <a:prstGeom prst="roundRect">
                  <a:avLst/>
                </a:prstGeom>
                <a:blipFill rotWithShape="1">
                  <a:blip r:embed="rId3"/>
                  <a:stretch>
                    <a:fillRect/>
                  </a:stretch>
                </a:blipFill>
              </p:spPr>
              <p:txBody>
                <a:bodyPr/>
                <a:lstStyle/>
                <a:p>
                  <a:r>
                    <a:rPr lang="ja-JP" altLang="en-US">
                      <a:noFill/>
                    </a:rPr>
                    <a:t> </a:t>
                  </a:r>
                </a:p>
              </p:txBody>
            </p:sp>
          </mc:Fallback>
        </mc:AlternateContent>
        <p:sp>
          <p:nvSpPr>
            <p:cNvPr id="8" name="テキスト ボックス 7"/>
            <p:cNvSpPr txBox="1"/>
            <p:nvPr/>
          </p:nvSpPr>
          <p:spPr>
            <a:xfrm>
              <a:off x="791580" y="3090654"/>
              <a:ext cx="2376264"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latin typeface="HGP創英ﾌﾟﾚｾﾞﾝｽEB" pitchFamily="18" charset="-128"/>
                  <a:ea typeface="HGP創英ﾌﾟﾚｾﾞﾝｽEB" pitchFamily="18" charset="-128"/>
                </a:rPr>
                <a:t>マンハッタン距離</a:t>
              </a:r>
              <a:endParaRPr kumimoji="1" lang="ja-JP" altLang="en-US" sz="2000" dirty="0">
                <a:latin typeface="HGP創英ﾌﾟﾚｾﾞﾝｽEB" pitchFamily="18" charset="-128"/>
                <a:ea typeface="HGP創英ﾌﾟﾚｾﾞﾝｽEB" pitchFamily="18" charset="-128"/>
              </a:endParaRPr>
            </a:p>
          </p:txBody>
        </p:sp>
      </p:grpSp>
      <p:grpSp>
        <p:nvGrpSpPr>
          <p:cNvPr id="13" name="グループ化 12"/>
          <p:cNvGrpSpPr/>
          <p:nvPr/>
        </p:nvGrpSpPr>
        <p:grpSpPr>
          <a:xfrm>
            <a:off x="323528" y="4962862"/>
            <a:ext cx="3312368" cy="1634490"/>
            <a:chOff x="323528" y="4962862"/>
            <a:chExt cx="3312368" cy="1634490"/>
          </a:xfrm>
        </p:grpSpPr>
        <mc:AlternateContent xmlns:mc="http://schemas.openxmlformats.org/markup-compatibility/2006" xmlns:a14="http://schemas.microsoft.com/office/drawing/2010/main">
          <mc:Choice Requires="a14">
            <p:sp>
              <p:nvSpPr>
                <p:cNvPr id="9" name="テキスト ボックス 8"/>
                <p:cNvSpPr txBox="1"/>
                <p:nvPr/>
              </p:nvSpPr>
              <p:spPr>
                <a:xfrm>
                  <a:off x="323528" y="5162917"/>
                  <a:ext cx="3312368" cy="1434435"/>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endParaRPr lang="en-US" altLang="ja-JP" sz="1600" dirty="0" smtClean="0"/>
                </a:p>
                <a:p>
                  <a:pPr algn="r"/>
                  <a14:m>
                    <m:oMathPara xmlns:m="http://schemas.openxmlformats.org/officeDocument/2006/math">
                      <m:oMathParaPr>
                        <m:jc m:val="center"/>
                      </m:oMathParaPr>
                      <m:oMath xmlns:m="http://schemas.openxmlformats.org/officeDocument/2006/math">
                        <m:r>
                          <a:rPr lang="en-US" altLang="ja-JP" sz="1600" b="0" i="1" smtClean="0">
                            <a:latin typeface="Cambria Math"/>
                          </a:rPr>
                          <m:t>𝑚</m:t>
                        </m:r>
                        <m:sSub>
                          <m:sSubPr>
                            <m:ctrlPr>
                              <a:rPr lang="en-US" altLang="ja-JP" sz="1600" b="0" i="1" smtClean="0">
                                <a:latin typeface="Cambria Math"/>
                              </a:rPr>
                            </m:ctrlPr>
                          </m:sSubPr>
                          <m:e>
                            <m:r>
                              <a:rPr lang="en-US" altLang="ja-JP" sz="1600" b="0" i="1" smtClean="0">
                                <a:latin typeface="Cambria Math"/>
                              </a:rPr>
                              <m:t>𝑑</m:t>
                            </m:r>
                          </m:e>
                          <m:sub>
                            <m:r>
                              <a:rPr lang="en-US" altLang="ja-JP" sz="1600" b="0" i="1" smtClean="0">
                                <a:latin typeface="Cambria Math"/>
                              </a:rPr>
                              <m:t>𝑖𝑗</m:t>
                            </m:r>
                          </m:sub>
                        </m:sSub>
                        <m:r>
                          <a:rPr lang="en-US" altLang="ja-JP" sz="1600" b="0" i="1" smtClean="0">
                            <a:latin typeface="Cambria Math"/>
                          </a:rPr>
                          <m:t> </m:t>
                        </m:r>
                        <m:r>
                          <a:rPr lang="en-US" altLang="ja-JP" sz="1600" b="0" i="1" smtClean="0">
                            <a:latin typeface="Cambria Math"/>
                            <a:ea typeface="Cambria Math"/>
                          </a:rPr>
                          <m:t>= </m:t>
                        </m:r>
                        <m:rad>
                          <m:radPr>
                            <m:ctrlPr>
                              <a:rPr lang="en-US" altLang="ja-JP" sz="1600" b="0" i="1" smtClean="0">
                                <a:latin typeface="Cambria Math"/>
                                <a:ea typeface="Cambria Math"/>
                              </a:rPr>
                            </m:ctrlPr>
                          </m:radPr>
                          <m:deg>
                            <m:r>
                              <m:rPr>
                                <m:brk m:alnAt="7"/>
                              </m:rPr>
                              <a:rPr lang="en-US" altLang="ja-JP" sz="1600" b="0" i="1" smtClean="0">
                                <a:latin typeface="Cambria Math"/>
                                <a:ea typeface="Cambria Math"/>
                              </a:rPr>
                              <m:t>𝑞</m:t>
                            </m:r>
                          </m:deg>
                          <m:e>
                            <m:nary>
                              <m:naryPr>
                                <m:chr m:val="∑"/>
                                <m:ctrlPr>
                                  <a:rPr lang="en-US" altLang="ja-JP" sz="1600" i="1">
                                    <a:latin typeface="Cambria Math"/>
                                    <a:ea typeface="Cambria Math"/>
                                  </a:rPr>
                                </m:ctrlPr>
                              </m:naryPr>
                              <m:sub>
                                <m:r>
                                  <m:rPr>
                                    <m:brk m:alnAt="23"/>
                                  </m:rPr>
                                  <a:rPr lang="en-US" altLang="ja-JP" sz="1600" i="1">
                                    <a:latin typeface="Cambria Math"/>
                                    <a:ea typeface="Cambria Math"/>
                                  </a:rPr>
                                  <m:t>𝑘</m:t>
                                </m:r>
                                <m:r>
                                  <a:rPr lang="en-US" altLang="ja-JP" sz="1600" i="1">
                                    <a:latin typeface="Cambria Math"/>
                                    <a:ea typeface="Cambria Math"/>
                                  </a:rPr>
                                  <m:t>=1</m:t>
                                </m:r>
                              </m:sub>
                              <m:sup>
                                <m:r>
                                  <a:rPr lang="en-US" altLang="ja-JP" sz="1600" i="1" smtClean="0">
                                    <a:latin typeface="Cambria Math"/>
                                    <a:ea typeface="Cambria Math"/>
                                  </a:rPr>
                                  <m:t>𝑝</m:t>
                                </m:r>
                              </m:sup>
                              <m:e>
                                <m:sSup>
                                  <m:sSupPr>
                                    <m:ctrlPr>
                                      <a:rPr lang="en-US" altLang="ja-JP" sz="1600" i="1">
                                        <a:latin typeface="Cambria Math"/>
                                        <a:ea typeface="Cambria Math"/>
                                      </a:rPr>
                                    </m:ctrlPr>
                                  </m:sSupPr>
                                  <m:e>
                                    <m:r>
                                      <a:rPr lang="en-US" altLang="ja-JP" sz="1600" b="0" i="1" smtClean="0">
                                        <a:latin typeface="Cambria Math"/>
                                        <a:ea typeface="Cambria Math"/>
                                      </a:rPr>
                                      <m:t>|</m:t>
                                    </m:r>
                                    <m:sSub>
                                      <m:sSubPr>
                                        <m:ctrlPr>
                                          <a:rPr lang="en-US" altLang="ja-JP" sz="1600" i="1">
                                            <a:latin typeface="Cambria Math"/>
                                            <a:ea typeface="Cambria Math"/>
                                          </a:rPr>
                                        </m:ctrlPr>
                                      </m:sSubPr>
                                      <m:e>
                                        <m:r>
                                          <a:rPr lang="en-US" altLang="ja-JP" sz="1600" i="1">
                                            <a:latin typeface="Cambria Math"/>
                                            <a:ea typeface="Cambria Math"/>
                                          </a:rPr>
                                          <m:t>𝑥</m:t>
                                        </m:r>
                                      </m:e>
                                      <m:sub>
                                        <m:r>
                                          <a:rPr lang="en-US" altLang="ja-JP" sz="1600" i="1">
                                            <a:latin typeface="Cambria Math"/>
                                            <a:ea typeface="Cambria Math"/>
                                          </a:rPr>
                                          <m:t>𝑖𝑘</m:t>
                                        </m:r>
                                      </m:sub>
                                    </m:sSub>
                                    <m:r>
                                      <a:rPr lang="en-US" altLang="ja-JP" sz="1600" i="1">
                                        <a:latin typeface="Cambria Math"/>
                                        <a:ea typeface="Cambria Math"/>
                                      </a:rPr>
                                      <m:t>− </m:t>
                                    </m:r>
                                    <m:sSub>
                                      <m:sSubPr>
                                        <m:ctrlPr>
                                          <a:rPr lang="en-US" altLang="ja-JP" sz="1600" i="1">
                                            <a:latin typeface="Cambria Math"/>
                                            <a:ea typeface="Cambria Math"/>
                                          </a:rPr>
                                        </m:ctrlPr>
                                      </m:sSubPr>
                                      <m:e>
                                        <m:r>
                                          <a:rPr lang="en-US" altLang="ja-JP" sz="1600" i="1">
                                            <a:latin typeface="Cambria Math"/>
                                            <a:ea typeface="Cambria Math"/>
                                          </a:rPr>
                                          <m:t>𝑥</m:t>
                                        </m:r>
                                      </m:e>
                                      <m:sub>
                                        <m:r>
                                          <a:rPr lang="en-US" altLang="ja-JP" sz="1600" i="1">
                                            <a:latin typeface="Cambria Math"/>
                                            <a:ea typeface="Cambria Math"/>
                                          </a:rPr>
                                          <m:t>𝑗𝑘</m:t>
                                        </m:r>
                                      </m:sub>
                                    </m:sSub>
                                    <m:r>
                                      <a:rPr lang="en-US" altLang="ja-JP" sz="1600" b="0" i="1" smtClean="0">
                                        <a:latin typeface="Cambria Math"/>
                                        <a:ea typeface="Cambria Math"/>
                                      </a:rPr>
                                      <m:t>|</m:t>
                                    </m:r>
                                  </m:e>
                                  <m:sup>
                                    <m:r>
                                      <a:rPr lang="en-US" altLang="ja-JP" sz="1600" b="0" i="1" smtClean="0">
                                        <a:latin typeface="Cambria Math"/>
                                        <a:ea typeface="Cambria Math"/>
                                      </a:rPr>
                                      <m:t>𝑞</m:t>
                                    </m:r>
                                  </m:sup>
                                </m:sSup>
                              </m:e>
                            </m:nary>
                          </m:e>
                        </m:rad>
                      </m:oMath>
                    </m:oMathPara>
                  </a14:m>
                  <a:endParaRPr lang="en-US" altLang="ja-JP" sz="1600" dirty="0" smtClean="0"/>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323528" y="5162917"/>
                  <a:ext cx="3312368" cy="1434435"/>
                </a:xfrm>
                <a:prstGeom prst="roundRect">
                  <a:avLst/>
                </a:prstGeom>
                <a:blipFill rotWithShape="1">
                  <a:blip r:embed="rId4"/>
                  <a:stretch>
                    <a:fillRect/>
                  </a:stretch>
                </a:blipFill>
              </p:spPr>
              <p:txBody>
                <a:bodyPr/>
                <a:lstStyle/>
                <a:p>
                  <a:r>
                    <a:rPr lang="ja-JP" altLang="en-US">
                      <a:noFill/>
                    </a:rPr>
                    <a:t> </a:t>
                  </a:r>
                </a:p>
              </p:txBody>
            </p:sp>
          </mc:Fallback>
        </mc:AlternateContent>
        <p:sp>
          <p:nvSpPr>
            <p:cNvPr id="10" name="テキスト ボックス 9"/>
            <p:cNvSpPr txBox="1"/>
            <p:nvPr/>
          </p:nvSpPr>
          <p:spPr>
            <a:xfrm>
              <a:off x="791580" y="4962862"/>
              <a:ext cx="2376264"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latin typeface="HGP創英ﾌﾟﾚｾﾞﾝｽEB" pitchFamily="18" charset="-128"/>
                  <a:ea typeface="HGP創英ﾌﾟﾚｾﾞﾝｽEB" pitchFamily="18" charset="-128"/>
                </a:rPr>
                <a:t>ミンコフスキー距離</a:t>
              </a:r>
              <a:endParaRPr kumimoji="1" lang="ja-JP" altLang="en-US" sz="2000" dirty="0">
                <a:latin typeface="HGP創英ﾌﾟﾚｾﾞﾝｽEB" pitchFamily="18" charset="-128"/>
                <a:ea typeface="HGP創英ﾌﾟﾚｾﾞﾝｽEB" pitchFamily="18" charset="-128"/>
              </a:endParaRPr>
            </a:p>
          </p:txBody>
        </p:sp>
      </p:grpSp>
      <p:sp>
        <p:nvSpPr>
          <p:cNvPr id="14" name="テキスト ボックス 13"/>
          <p:cNvSpPr txBox="1"/>
          <p:nvPr/>
        </p:nvSpPr>
        <p:spPr>
          <a:xfrm>
            <a:off x="4067944" y="2275997"/>
            <a:ext cx="3960440"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t>距離は対称性を</a:t>
            </a:r>
            <a:endParaRPr lang="en-US" altLang="ja-JP" sz="2000" dirty="0" smtClean="0"/>
          </a:p>
          <a:p>
            <a:pPr marL="114300" indent="0" algn="ctr">
              <a:buNone/>
            </a:pPr>
            <a:r>
              <a:rPr lang="ja-JP" altLang="en-US" sz="2000" dirty="0" smtClean="0"/>
              <a:t>持っているため</a:t>
            </a:r>
            <a:endParaRPr lang="en-US" altLang="ja-JP" sz="2000" dirty="0" smtClean="0"/>
          </a:p>
          <a:p>
            <a:pPr marL="114300" indent="0" algn="ctr">
              <a:buNone/>
            </a:pPr>
            <a:r>
              <a:rPr lang="ja-JP" altLang="en-US" sz="2000" dirty="0"/>
              <a:t>距離</a:t>
            </a:r>
            <a:r>
              <a:rPr lang="ja-JP" altLang="en-US" sz="2000" dirty="0" smtClean="0"/>
              <a:t>行列は半分のみを</a:t>
            </a:r>
            <a:endParaRPr lang="en-US" altLang="ja-JP" sz="2000" dirty="0" smtClean="0"/>
          </a:p>
          <a:p>
            <a:pPr marL="114300" indent="0" algn="ctr">
              <a:buNone/>
            </a:pPr>
            <a:r>
              <a:rPr lang="ja-JP" altLang="en-US" sz="2000" dirty="0" smtClean="0"/>
              <a:t>用いる場合が多い</a:t>
            </a:r>
            <a:endParaRPr lang="en-US" altLang="ja-JP" sz="2000" dirty="0"/>
          </a:p>
        </p:txBody>
      </p:sp>
      <p:sp>
        <p:nvSpPr>
          <p:cNvPr id="15" name="テキスト ボックス 14"/>
          <p:cNvSpPr txBox="1"/>
          <p:nvPr/>
        </p:nvSpPr>
        <p:spPr>
          <a:xfrm>
            <a:off x="4067944" y="4269025"/>
            <a:ext cx="3960440"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t>距離は自由に</a:t>
            </a:r>
            <a:endParaRPr lang="en-US" altLang="ja-JP" sz="2000" dirty="0" smtClean="0"/>
          </a:p>
          <a:p>
            <a:pPr marL="114300" indent="0" algn="ctr">
              <a:buNone/>
            </a:pPr>
            <a:r>
              <a:rPr lang="ja-JP" altLang="en-US" sz="2000" dirty="0" smtClean="0"/>
              <a:t>定義することができるが</a:t>
            </a:r>
            <a:endParaRPr lang="en-US" altLang="ja-JP" sz="2000" dirty="0" smtClean="0"/>
          </a:p>
          <a:p>
            <a:pPr marL="114300" indent="0" algn="ctr">
              <a:buNone/>
            </a:pPr>
            <a:r>
              <a:rPr lang="ja-JP" altLang="en-US" sz="2000" dirty="0" smtClean="0"/>
              <a:t>距離の公理を</a:t>
            </a:r>
            <a:endParaRPr lang="en-US" altLang="ja-JP" sz="2000" dirty="0" smtClean="0"/>
          </a:p>
          <a:p>
            <a:pPr marL="114300" indent="0" algn="ctr">
              <a:buNone/>
            </a:pPr>
            <a:r>
              <a:rPr lang="ja-JP" altLang="en-US" sz="2000" dirty="0"/>
              <a:t>満たすものとする</a:t>
            </a:r>
            <a:endParaRPr lang="en-US" altLang="ja-JP" sz="2000" dirty="0"/>
          </a:p>
        </p:txBody>
      </p:sp>
    </p:spTree>
    <p:extLst>
      <p:ext uri="{BB962C8B-B14F-4D97-AF65-F5344CB8AC3E}">
        <p14:creationId xmlns:p14="http://schemas.microsoft.com/office/powerpoint/2010/main" val="19078492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距離を求める関数</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806774187"/>
              </p:ext>
            </p:extLst>
          </p:nvPr>
        </p:nvGraphicFramePr>
        <p:xfrm>
          <a:off x="457200" y="1600200"/>
          <a:ext cx="7620000" cy="3947160"/>
        </p:xfrm>
        <a:graphic>
          <a:graphicData uri="http://schemas.openxmlformats.org/drawingml/2006/table">
            <a:tbl>
              <a:tblPr firstRow="1" bandRow="1">
                <a:tableStyleId>{5C22544A-7EE6-4342-B048-85BDC9FD1C3A}</a:tableStyleId>
              </a:tblPr>
              <a:tblGrid>
                <a:gridCol w="1905000"/>
                <a:gridCol w="1905000"/>
                <a:gridCol w="1905000"/>
                <a:gridCol w="1905000"/>
              </a:tblGrid>
              <a:tr h="370840">
                <a:tc>
                  <a:txBody>
                    <a:bodyPr/>
                    <a:lstStyle/>
                    <a:p>
                      <a:endParaRPr kumimoji="1" lang="ja-JP" altLang="en-US" dirty="0"/>
                    </a:p>
                  </a:txBody>
                  <a:tcPr/>
                </a:tc>
                <a:tc>
                  <a:txBody>
                    <a:bodyPr/>
                    <a:lstStyle/>
                    <a:p>
                      <a:r>
                        <a:rPr kumimoji="1" lang="en-US" altLang="ja-JP" dirty="0" err="1" smtClean="0"/>
                        <a:t>dist</a:t>
                      </a:r>
                      <a:endParaRPr kumimoji="1" lang="ja-JP" altLang="en-US" dirty="0"/>
                    </a:p>
                  </a:txBody>
                  <a:tcPr/>
                </a:tc>
                <a:tc>
                  <a:txBody>
                    <a:bodyPr/>
                    <a:lstStyle/>
                    <a:p>
                      <a:r>
                        <a:rPr kumimoji="1" lang="en-US" altLang="ja-JP" dirty="0" err="1" smtClean="0"/>
                        <a:t>gdist</a:t>
                      </a:r>
                      <a:endParaRPr kumimoji="1" lang="ja-JP" altLang="en-US" dirty="0"/>
                    </a:p>
                  </a:txBody>
                  <a:tcPr/>
                </a:tc>
                <a:tc>
                  <a:txBody>
                    <a:bodyPr/>
                    <a:lstStyle/>
                    <a:p>
                      <a:r>
                        <a:rPr kumimoji="1" lang="en-US" altLang="ja-JP" dirty="0" err="1" smtClean="0"/>
                        <a:t>vegdist</a:t>
                      </a:r>
                      <a:endParaRPr kumimoji="1" lang="ja-JP" altLang="en-US" dirty="0"/>
                    </a:p>
                  </a:txBody>
                  <a:tcPr/>
                </a:tc>
              </a:tr>
              <a:tr h="370840">
                <a:tc>
                  <a:txBody>
                    <a:bodyPr/>
                    <a:lstStyle/>
                    <a:p>
                      <a:r>
                        <a:rPr kumimoji="1" lang="ja-JP" altLang="en-US" dirty="0" smtClean="0"/>
                        <a:t>関数名</a:t>
                      </a:r>
                      <a:endParaRPr kumimoji="1" lang="ja-JP" altLang="en-US" dirty="0"/>
                    </a:p>
                  </a:txBody>
                  <a:tcPr/>
                </a:tc>
                <a:tc>
                  <a:txBody>
                    <a:bodyPr/>
                    <a:lstStyle/>
                    <a:p>
                      <a:r>
                        <a:rPr kumimoji="1" lang="en-US" altLang="ja-JP" dirty="0" err="1" smtClean="0"/>
                        <a:t>dist</a:t>
                      </a:r>
                      <a:endParaRPr kumimoji="1" lang="ja-JP" altLang="en-US" dirty="0"/>
                    </a:p>
                  </a:txBody>
                  <a:tcPr/>
                </a:tc>
                <a:tc>
                  <a:txBody>
                    <a:bodyPr/>
                    <a:lstStyle/>
                    <a:p>
                      <a:r>
                        <a:rPr kumimoji="1" lang="en-US" altLang="ja-JP" dirty="0" err="1" smtClean="0"/>
                        <a:t>gdist</a:t>
                      </a:r>
                      <a:endParaRPr kumimoji="1" lang="ja-JP" altLang="en-US" dirty="0"/>
                    </a:p>
                  </a:txBody>
                  <a:tcPr/>
                </a:tc>
                <a:tc>
                  <a:txBody>
                    <a:bodyPr/>
                    <a:lstStyle/>
                    <a:p>
                      <a:r>
                        <a:rPr kumimoji="1" lang="en-US" altLang="ja-JP" dirty="0" err="1" smtClean="0"/>
                        <a:t>vegdist</a:t>
                      </a:r>
                      <a:endParaRPr kumimoji="1" lang="ja-JP" altLang="en-US" dirty="0"/>
                    </a:p>
                  </a:txBody>
                  <a:tcPr/>
                </a:tc>
              </a:tr>
              <a:tr h="370840">
                <a:tc>
                  <a:txBody>
                    <a:bodyPr/>
                    <a:lstStyle/>
                    <a:p>
                      <a:r>
                        <a:rPr kumimoji="1" lang="ja-JP" altLang="en-US" dirty="0" smtClean="0"/>
                        <a:t>パッケージ</a:t>
                      </a:r>
                      <a:endParaRPr kumimoji="1" lang="ja-JP" altLang="en-US" dirty="0"/>
                    </a:p>
                  </a:txBody>
                  <a:tcPr/>
                </a:tc>
                <a:tc>
                  <a:txBody>
                    <a:bodyPr/>
                    <a:lstStyle/>
                    <a:p>
                      <a:r>
                        <a:rPr kumimoji="1" lang="en-US" altLang="ja-JP" dirty="0" smtClean="0"/>
                        <a:t>stats</a:t>
                      </a:r>
                      <a:endParaRPr kumimoji="1" lang="ja-JP" altLang="en-US" dirty="0"/>
                    </a:p>
                  </a:txBody>
                  <a:tcPr/>
                </a:tc>
                <a:tc>
                  <a:txBody>
                    <a:bodyPr/>
                    <a:lstStyle/>
                    <a:p>
                      <a:r>
                        <a:rPr kumimoji="1" lang="en-US" altLang="ja-JP" dirty="0" err="1" smtClean="0"/>
                        <a:t>mvpart</a:t>
                      </a:r>
                      <a:endParaRPr kumimoji="1" lang="ja-JP" altLang="en-US" dirty="0"/>
                    </a:p>
                  </a:txBody>
                  <a:tcPr/>
                </a:tc>
                <a:tc>
                  <a:txBody>
                    <a:bodyPr/>
                    <a:lstStyle/>
                    <a:p>
                      <a:r>
                        <a:rPr kumimoji="1" lang="en-US" altLang="ja-JP" dirty="0" smtClean="0"/>
                        <a:t>vegan</a:t>
                      </a:r>
                      <a:endParaRPr kumimoji="1" lang="ja-JP" altLang="en-US" dirty="0"/>
                    </a:p>
                  </a:txBody>
                  <a:tcPr/>
                </a:tc>
              </a:tr>
              <a:tr h="370840">
                <a:tc>
                  <a:txBody>
                    <a:bodyPr/>
                    <a:lstStyle/>
                    <a:p>
                      <a:r>
                        <a:rPr kumimoji="1" lang="ja-JP" altLang="en-US" dirty="0" smtClean="0"/>
                        <a:t>求めることの</a:t>
                      </a:r>
                      <a:endParaRPr kumimoji="1" lang="en-US" altLang="ja-JP" dirty="0" smtClean="0"/>
                    </a:p>
                    <a:p>
                      <a:r>
                        <a:rPr kumimoji="1" lang="ja-JP" altLang="en-US" dirty="0" smtClean="0"/>
                        <a:t>できる距離</a:t>
                      </a:r>
                      <a:endParaRPr kumimoji="1" lang="ja-JP" altLang="en-US" dirty="0"/>
                    </a:p>
                  </a:txBody>
                  <a:tcPr/>
                </a:tc>
                <a:tc>
                  <a:txBody>
                    <a:bodyPr/>
                    <a:lstStyle/>
                    <a:p>
                      <a:r>
                        <a:rPr kumimoji="1" lang="en-US" altLang="ja-JP" dirty="0" err="1" smtClean="0"/>
                        <a:t>euclidean</a:t>
                      </a:r>
                      <a:endParaRPr kumimoji="1" lang="en-US" altLang="ja-JP" dirty="0" smtClean="0"/>
                    </a:p>
                    <a:p>
                      <a:r>
                        <a:rPr kumimoji="1" lang="en-US" altLang="ja-JP" dirty="0" smtClean="0"/>
                        <a:t>maximum</a:t>
                      </a:r>
                    </a:p>
                    <a:p>
                      <a:r>
                        <a:rPr kumimoji="1" lang="en-US" altLang="ja-JP" dirty="0" err="1" smtClean="0"/>
                        <a:t>manhattan</a:t>
                      </a:r>
                      <a:endParaRPr kumimoji="1" lang="en-US" altLang="ja-JP" dirty="0" smtClean="0"/>
                    </a:p>
                    <a:p>
                      <a:r>
                        <a:rPr kumimoji="1" lang="en-US" altLang="ja-JP" dirty="0" err="1" smtClean="0"/>
                        <a:t>canberra</a:t>
                      </a:r>
                      <a:endParaRPr kumimoji="1" lang="en-US" altLang="ja-JP" dirty="0" smtClean="0"/>
                    </a:p>
                    <a:p>
                      <a:r>
                        <a:rPr kumimoji="1" lang="en-US" altLang="ja-JP" dirty="0" smtClean="0"/>
                        <a:t>binary</a:t>
                      </a:r>
                    </a:p>
                    <a:p>
                      <a:r>
                        <a:rPr kumimoji="1" lang="en-US" altLang="ja-JP" dirty="0" err="1" smtClean="0"/>
                        <a:t>minkovski</a:t>
                      </a:r>
                      <a:endParaRPr kumimoji="1" lang="ja-JP" altLang="en-US" dirty="0"/>
                    </a:p>
                  </a:txBody>
                  <a:tcPr/>
                </a:tc>
                <a:tc>
                  <a:txBody>
                    <a:bodyPr/>
                    <a:lstStyle/>
                    <a:p>
                      <a:r>
                        <a:rPr kumimoji="1" lang="en-US" altLang="ja-JP" dirty="0" err="1" smtClean="0"/>
                        <a:t>euclidean</a:t>
                      </a:r>
                      <a:endParaRPr kumimoji="1" lang="en-US" altLang="ja-JP" dirty="0" smtClean="0"/>
                    </a:p>
                    <a:p>
                      <a:r>
                        <a:rPr kumimoji="1" lang="en-US" altLang="ja-JP" dirty="0" err="1" smtClean="0"/>
                        <a:t>manhattan</a:t>
                      </a:r>
                      <a:endParaRPr kumimoji="1" lang="en-US" altLang="ja-JP" dirty="0" smtClean="0"/>
                    </a:p>
                    <a:p>
                      <a:r>
                        <a:rPr kumimoji="1" lang="en-US" altLang="ja-JP" dirty="0" err="1" smtClean="0"/>
                        <a:t>gower</a:t>
                      </a:r>
                      <a:endParaRPr kumimoji="1" lang="en-US" altLang="ja-JP" dirty="0" smtClean="0"/>
                    </a:p>
                    <a:p>
                      <a:r>
                        <a:rPr kumimoji="1" lang="en-US" altLang="ja-JP" dirty="0" smtClean="0"/>
                        <a:t>bray</a:t>
                      </a:r>
                    </a:p>
                    <a:p>
                      <a:r>
                        <a:rPr kumimoji="1" lang="en-US" altLang="ja-JP" dirty="0" err="1" smtClean="0"/>
                        <a:t>kulczynski</a:t>
                      </a:r>
                      <a:endParaRPr kumimoji="1" lang="en-US" altLang="ja-JP" dirty="0" smtClean="0"/>
                    </a:p>
                    <a:p>
                      <a:r>
                        <a:rPr kumimoji="1" lang="en-US" altLang="ja-JP" dirty="0" smtClean="0"/>
                        <a:t>maximum</a:t>
                      </a:r>
                    </a:p>
                    <a:p>
                      <a:r>
                        <a:rPr kumimoji="1" lang="en-US" altLang="ja-JP" dirty="0" smtClean="0"/>
                        <a:t>binary</a:t>
                      </a:r>
                    </a:p>
                    <a:p>
                      <a:r>
                        <a:rPr kumimoji="1" lang="en-US" altLang="ja-JP" dirty="0" smtClean="0"/>
                        <a:t>chord</a:t>
                      </a:r>
                      <a:endParaRPr kumimoji="1" lang="ja-JP" altLang="en-US" dirty="0"/>
                    </a:p>
                  </a:txBody>
                  <a:tcPr/>
                </a:tc>
                <a:tc>
                  <a:txBody>
                    <a:bodyPr/>
                    <a:lstStyle/>
                    <a:p>
                      <a:r>
                        <a:rPr kumimoji="1" lang="en-US" altLang="ja-JP" dirty="0" err="1" smtClean="0"/>
                        <a:t>manhattan</a:t>
                      </a:r>
                      <a:endParaRPr kumimoji="1" lang="en-US" altLang="ja-JP" dirty="0" smtClean="0"/>
                    </a:p>
                    <a:p>
                      <a:r>
                        <a:rPr kumimoji="1" lang="en-US" altLang="ja-JP" dirty="0" err="1" smtClean="0"/>
                        <a:t>euclidean</a:t>
                      </a:r>
                      <a:endParaRPr kumimoji="1" lang="en-US" altLang="ja-JP" dirty="0" smtClean="0"/>
                    </a:p>
                    <a:p>
                      <a:r>
                        <a:rPr kumimoji="1" lang="en-US" altLang="ja-JP" dirty="0" err="1" smtClean="0"/>
                        <a:t>canberra</a:t>
                      </a:r>
                      <a:endParaRPr kumimoji="1" lang="en-US" altLang="ja-JP" dirty="0" smtClean="0"/>
                    </a:p>
                    <a:p>
                      <a:r>
                        <a:rPr kumimoji="1" lang="en-US" altLang="ja-JP" dirty="0" smtClean="0"/>
                        <a:t>bray</a:t>
                      </a:r>
                    </a:p>
                    <a:p>
                      <a:r>
                        <a:rPr kumimoji="1" lang="en-US" altLang="ja-JP" dirty="0" err="1" smtClean="0"/>
                        <a:t>kulczynski</a:t>
                      </a:r>
                      <a:endParaRPr kumimoji="1" lang="en-US" altLang="ja-JP" dirty="0" smtClean="0"/>
                    </a:p>
                    <a:p>
                      <a:r>
                        <a:rPr kumimoji="1" lang="en-US" altLang="ja-JP" dirty="0" err="1" smtClean="0"/>
                        <a:t>jaccard</a:t>
                      </a:r>
                      <a:endParaRPr kumimoji="1" lang="en-US" altLang="ja-JP" dirty="0" smtClean="0"/>
                    </a:p>
                    <a:p>
                      <a:r>
                        <a:rPr kumimoji="1" lang="en-US" altLang="ja-JP" dirty="0" err="1" smtClean="0"/>
                        <a:t>gower</a:t>
                      </a:r>
                      <a:endParaRPr kumimoji="1" lang="en-US" altLang="ja-JP" dirty="0" smtClean="0"/>
                    </a:p>
                    <a:p>
                      <a:r>
                        <a:rPr kumimoji="1" lang="en-US" altLang="ja-JP" dirty="0" err="1" smtClean="0"/>
                        <a:t>morisita</a:t>
                      </a:r>
                      <a:endParaRPr kumimoji="1" lang="en-US" altLang="ja-JP" dirty="0" smtClean="0"/>
                    </a:p>
                    <a:p>
                      <a:r>
                        <a:rPr kumimoji="1" lang="en-US" altLang="ja-JP" dirty="0" smtClean="0"/>
                        <a:t>horn</a:t>
                      </a:r>
                    </a:p>
                    <a:p>
                      <a:r>
                        <a:rPr kumimoji="1" lang="en-US" altLang="ja-JP" dirty="0" err="1" smtClean="0"/>
                        <a:t>mountford</a:t>
                      </a:r>
                      <a:endParaRPr kumimoji="1" lang="ja-JP" altLang="en-US" dirty="0"/>
                    </a:p>
                  </a:txBody>
                  <a:tcPr/>
                </a:tc>
              </a:tr>
            </a:tbl>
          </a:graphicData>
        </a:graphic>
      </p:graphicFrame>
    </p:spTree>
    <p:extLst>
      <p:ext uri="{BB962C8B-B14F-4D97-AF65-F5344CB8AC3E}">
        <p14:creationId xmlns:p14="http://schemas.microsoft.com/office/powerpoint/2010/main" val="34537521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MDS</a:t>
            </a:r>
            <a:r>
              <a:rPr kumimoji="1" lang="ja-JP" altLang="en-US" dirty="0" smtClean="0"/>
              <a:t>分析のプロセス</a:t>
            </a:r>
            <a:endParaRPr kumimoji="1" lang="ja-JP" altLang="en-US" dirty="0"/>
          </a:p>
        </p:txBody>
      </p:sp>
      <p:sp>
        <p:nvSpPr>
          <p:cNvPr id="4" name="テキスト ボックス 3"/>
          <p:cNvSpPr txBox="1"/>
          <p:nvPr/>
        </p:nvSpPr>
        <p:spPr>
          <a:xfrm>
            <a:off x="1691680" y="1882677"/>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距離を求める</a:t>
            </a:r>
            <a:endParaRPr lang="en-US" altLang="ja-JP" sz="2000" dirty="0">
              <a:solidFill>
                <a:schemeClr val="bg1">
                  <a:lumMod val="65000"/>
                </a:schemeClr>
              </a:solidFill>
            </a:endParaRPr>
          </a:p>
        </p:txBody>
      </p:sp>
      <p:sp>
        <p:nvSpPr>
          <p:cNvPr id="5" name="テキスト ボックス 4"/>
          <p:cNvSpPr txBox="1"/>
          <p:nvPr/>
        </p:nvSpPr>
        <p:spPr>
          <a:xfrm>
            <a:off x="1691680" y="2994643"/>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tx1"/>
                </a:solidFill>
              </a:rPr>
              <a:t>座標値を求める</a:t>
            </a:r>
            <a:endParaRPr lang="en-US" altLang="ja-JP" sz="2000" dirty="0">
              <a:solidFill>
                <a:schemeClr val="tx1"/>
              </a:solidFill>
            </a:endParaRPr>
          </a:p>
        </p:txBody>
      </p:sp>
      <p:sp>
        <p:nvSpPr>
          <p:cNvPr id="6" name="テキスト ボックス 5"/>
          <p:cNvSpPr txBox="1"/>
          <p:nvPr/>
        </p:nvSpPr>
        <p:spPr>
          <a:xfrm>
            <a:off x="1691680" y="4106609"/>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散布図を作成する</a:t>
            </a:r>
            <a:endParaRPr lang="en-US" altLang="ja-JP" sz="2000" dirty="0">
              <a:solidFill>
                <a:schemeClr val="bg1">
                  <a:lumMod val="65000"/>
                </a:schemeClr>
              </a:solidFill>
            </a:endParaRPr>
          </a:p>
        </p:txBody>
      </p:sp>
      <p:sp>
        <p:nvSpPr>
          <p:cNvPr id="7" name="右矢印 6"/>
          <p:cNvSpPr/>
          <p:nvPr/>
        </p:nvSpPr>
        <p:spPr>
          <a:xfrm rot="5400000">
            <a:off x="4037379" y="2350278"/>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p:cNvSpPr/>
          <p:nvPr/>
        </p:nvSpPr>
        <p:spPr>
          <a:xfrm rot="5400000">
            <a:off x="4037379" y="3453371"/>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763688" y="5218574"/>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信頼性について考察する</a:t>
            </a:r>
            <a:endParaRPr lang="en-US" altLang="ja-JP" sz="2000" dirty="0">
              <a:solidFill>
                <a:schemeClr val="bg1">
                  <a:lumMod val="65000"/>
                </a:schemeClr>
              </a:solidFill>
            </a:endParaRPr>
          </a:p>
        </p:txBody>
      </p:sp>
      <p:sp>
        <p:nvSpPr>
          <p:cNvPr id="10" name="右矢印 9"/>
          <p:cNvSpPr/>
          <p:nvPr/>
        </p:nvSpPr>
        <p:spPr>
          <a:xfrm rot="5400000">
            <a:off x="4037379" y="4556464"/>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585287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座標値を求める関数　</a:t>
            </a:r>
            <a:endParaRPr kumimoji="1" lang="ja-JP" altLang="en-US" dirty="0"/>
          </a:p>
        </p:txBody>
      </p:sp>
      <p:sp>
        <p:nvSpPr>
          <p:cNvPr id="3" name="正方形/長方形 2"/>
          <p:cNvSpPr/>
          <p:nvPr/>
        </p:nvSpPr>
        <p:spPr>
          <a:xfrm>
            <a:off x="1223628" y="1412776"/>
            <a:ext cx="581103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cmdscale</a:t>
            </a:r>
            <a:r>
              <a:rPr kumimoji="1" lang="en-US" altLang="ja-JP" sz="3200" dirty="0" smtClean="0"/>
              <a:t>(d, k = 2, </a:t>
            </a:r>
            <a:r>
              <a:rPr kumimoji="1" lang="en-US" altLang="ja-JP" sz="3200" dirty="0" err="1" smtClean="0"/>
              <a:t>eig</a:t>
            </a:r>
            <a:r>
              <a:rPr kumimoji="1" lang="en-US" altLang="ja-JP" sz="3200" dirty="0" smtClean="0"/>
              <a:t>=FALSE)</a:t>
            </a:r>
            <a:endParaRPr kumimoji="1" lang="ja-JP" altLang="en-US" sz="3200" dirty="0"/>
          </a:p>
        </p:txBody>
      </p:sp>
      <p:sp>
        <p:nvSpPr>
          <p:cNvPr id="4" name="テキスト ボックス 3"/>
          <p:cNvSpPr txBox="1"/>
          <p:nvPr/>
        </p:nvSpPr>
        <p:spPr>
          <a:xfrm>
            <a:off x="611559" y="2458843"/>
            <a:ext cx="2880321"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smtClean="0"/>
              <a:t>d</a:t>
            </a:r>
            <a:r>
              <a:rPr lang="ja-JP" altLang="en-US" sz="2000" dirty="0" smtClean="0"/>
              <a:t>：距離構造のデータ</a:t>
            </a:r>
            <a:endParaRPr lang="en-US" altLang="ja-JP" sz="2000" dirty="0" smtClean="0"/>
          </a:p>
          <a:p>
            <a:r>
              <a:rPr lang="en-US" altLang="ja-JP" sz="2000" dirty="0" smtClean="0"/>
              <a:t>k</a:t>
            </a:r>
            <a:r>
              <a:rPr lang="ja-JP" altLang="en-US" sz="2000" dirty="0" smtClean="0"/>
              <a:t>：次元数</a:t>
            </a:r>
            <a:endParaRPr lang="en-US" altLang="ja-JP" sz="2000" dirty="0" smtClean="0"/>
          </a:p>
        </p:txBody>
      </p:sp>
      <mc:AlternateContent xmlns:mc="http://schemas.openxmlformats.org/markup-compatibility/2006" xmlns:a14="http://schemas.microsoft.com/office/drawing/2010/main">
        <mc:Choice Requires="a14">
          <p:sp>
            <p:nvSpPr>
              <p:cNvPr id="5" name="テキスト ボックス 4"/>
              <p:cNvSpPr txBox="1"/>
              <p:nvPr/>
            </p:nvSpPr>
            <p:spPr>
              <a:xfrm>
                <a:off x="292383" y="3451467"/>
                <a:ext cx="7673522" cy="14176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altLang="ja-JP" sz="2400" i="1" smtClean="0">
                              <a:latin typeface="Cambria Math"/>
                            </a:rPr>
                          </m:ctrlPr>
                        </m:sSubPr>
                        <m:e>
                          <m:r>
                            <a:rPr lang="en-US" altLang="ja-JP" sz="2400" b="0" i="1" smtClean="0">
                              <a:latin typeface="Cambria Math"/>
                            </a:rPr>
                            <m:t>𝑧</m:t>
                          </m:r>
                        </m:e>
                        <m:sub>
                          <m:r>
                            <a:rPr lang="en-US" altLang="ja-JP" sz="2400" b="0" i="1" smtClean="0">
                              <a:latin typeface="Cambria Math"/>
                            </a:rPr>
                            <m:t>𝑖𝑗</m:t>
                          </m:r>
                        </m:sub>
                      </m:sSub>
                      <m:r>
                        <a:rPr lang="en-US" altLang="ja-JP" sz="2400" b="0" i="1" smtClean="0">
                          <a:latin typeface="Cambria Math"/>
                        </a:rPr>
                        <m:t> </m:t>
                      </m:r>
                      <m:r>
                        <a:rPr lang="en-US" altLang="ja-JP" sz="2400" b="0" i="1" smtClean="0">
                          <a:latin typeface="Cambria Math"/>
                          <a:ea typeface="Cambria Math"/>
                        </a:rPr>
                        <m:t>=−</m:t>
                      </m:r>
                      <m:f>
                        <m:fPr>
                          <m:ctrlPr>
                            <a:rPr lang="en-US" altLang="ja-JP" sz="2400" b="0" i="1" smtClean="0">
                              <a:latin typeface="Cambria Math"/>
                              <a:ea typeface="Cambria Math"/>
                            </a:rPr>
                          </m:ctrlPr>
                        </m:fPr>
                        <m:num>
                          <m:r>
                            <a:rPr lang="en-US" altLang="ja-JP" sz="2400" b="0" i="1" smtClean="0">
                              <a:latin typeface="Cambria Math"/>
                              <a:ea typeface="Cambria Math"/>
                            </a:rPr>
                            <m:t>1</m:t>
                          </m:r>
                        </m:num>
                        <m:den>
                          <m:r>
                            <a:rPr lang="en-US" altLang="ja-JP" sz="2400" b="0" i="1" smtClean="0">
                              <a:latin typeface="Cambria Math"/>
                              <a:ea typeface="Cambria Math"/>
                            </a:rPr>
                            <m:t>2</m:t>
                          </m:r>
                        </m:den>
                      </m:f>
                      <m:d>
                        <m:dPr>
                          <m:ctrlPr>
                            <a:rPr lang="en-US" altLang="ja-JP" sz="2400" b="0" i="1" smtClean="0">
                              <a:latin typeface="Cambria Math"/>
                              <a:ea typeface="Cambria Math"/>
                            </a:rPr>
                          </m:ctrlPr>
                        </m:dPr>
                        <m:e>
                          <m:sSubSup>
                            <m:sSubSupPr>
                              <m:ctrlPr>
                                <a:rPr lang="en-US" altLang="ja-JP" sz="2400" b="0" i="1" smtClean="0">
                                  <a:latin typeface="Cambria Math"/>
                                  <a:ea typeface="Cambria Math"/>
                                </a:rPr>
                              </m:ctrlPr>
                            </m:sSubSupPr>
                            <m:e>
                              <m:r>
                                <a:rPr lang="en-US" altLang="ja-JP" sz="2400" b="0" i="1" smtClean="0">
                                  <a:latin typeface="Cambria Math"/>
                                  <a:ea typeface="Cambria Math"/>
                                </a:rPr>
                                <m:t>𝑑</m:t>
                              </m:r>
                            </m:e>
                            <m:sub>
                              <m:r>
                                <a:rPr lang="en-US" altLang="ja-JP" sz="2400" b="0" i="1" smtClean="0">
                                  <a:latin typeface="Cambria Math"/>
                                  <a:ea typeface="Cambria Math"/>
                                </a:rPr>
                                <m:t>𝑖𝑗</m:t>
                              </m:r>
                            </m:sub>
                            <m:sup>
                              <m:r>
                                <a:rPr lang="en-US" altLang="ja-JP" sz="2400" b="0" i="1" smtClean="0">
                                  <a:latin typeface="Cambria Math"/>
                                  <a:ea typeface="Cambria Math"/>
                                </a:rPr>
                                <m:t>2</m:t>
                              </m:r>
                            </m:sup>
                          </m:sSubSup>
                          <m:r>
                            <a:rPr lang="en-US" altLang="ja-JP" sz="2400" b="0" i="1" smtClean="0">
                              <a:latin typeface="Cambria Math"/>
                              <a:ea typeface="Cambria Math"/>
                            </a:rPr>
                            <m:t> − </m:t>
                          </m:r>
                          <m:nary>
                            <m:naryPr>
                              <m:chr m:val="∑"/>
                              <m:ctrlPr>
                                <a:rPr lang="en-US" altLang="ja-JP" sz="2400" b="0" i="1" smtClean="0">
                                  <a:latin typeface="Cambria Math"/>
                                  <a:ea typeface="Cambria Math"/>
                                </a:rPr>
                              </m:ctrlPr>
                            </m:naryPr>
                            <m:sub>
                              <m:r>
                                <m:rPr>
                                  <m:brk m:alnAt="23"/>
                                </m:rPr>
                                <a:rPr lang="en-US" altLang="ja-JP" sz="2400" b="0" i="1" smtClean="0">
                                  <a:latin typeface="Cambria Math"/>
                                  <a:ea typeface="Cambria Math"/>
                                </a:rPr>
                                <m:t>𝑖</m:t>
                              </m:r>
                              <m:r>
                                <a:rPr lang="en-US" altLang="ja-JP" sz="2400" b="0" i="1" smtClean="0">
                                  <a:latin typeface="Cambria Math"/>
                                  <a:ea typeface="Cambria Math"/>
                                </a:rPr>
                                <m:t>=1</m:t>
                              </m:r>
                            </m:sub>
                            <m:sup>
                              <m:r>
                                <a:rPr lang="en-US" altLang="ja-JP" sz="2400" b="0" i="1" smtClean="0">
                                  <a:latin typeface="Cambria Math"/>
                                  <a:ea typeface="Cambria Math"/>
                                </a:rPr>
                                <m:t>𝑛</m:t>
                              </m:r>
                            </m:sup>
                            <m:e>
                              <m:f>
                                <m:fPr>
                                  <m:ctrlPr>
                                    <a:rPr lang="en-US" altLang="ja-JP" sz="2400" b="0" i="1" smtClean="0">
                                      <a:latin typeface="Cambria Math"/>
                                      <a:ea typeface="Cambria Math"/>
                                    </a:rPr>
                                  </m:ctrlPr>
                                </m:fPr>
                                <m:num>
                                  <m:sSubSup>
                                    <m:sSubSupPr>
                                      <m:ctrlPr>
                                        <a:rPr lang="en-US" altLang="ja-JP" sz="2400" b="0" i="1" smtClean="0">
                                          <a:latin typeface="Cambria Math"/>
                                          <a:ea typeface="Cambria Math"/>
                                        </a:rPr>
                                      </m:ctrlPr>
                                    </m:sSubSupPr>
                                    <m:e>
                                      <m:r>
                                        <a:rPr lang="en-US" altLang="ja-JP" sz="2400" b="0" i="1" smtClean="0">
                                          <a:latin typeface="Cambria Math"/>
                                          <a:ea typeface="Cambria Math"/>
                                        </a:rPr>
                                        <m:t>𝑑</m:t>
                                      </m:r>
                                    </m:e>
                                    <m:sub>
                                      <m:r>
                                        <a:rPr lang="en-US" altLang="ja-JP" sz="2400" b="0" i="1" smtClean="0">
                                          <a:latin typeface="Cambria Math"/>
                                          <a:ea typeface="Cambria Math"/>
                                        </a:rPr>
                                        <m:t>𝑖𝑗</m:t>
                                      </m:r>
                                    </m:sub>
                                    <m:sup>
                                      <m:r>
                                        <a:rPr lang="en-US" altLang="ja-JP" sz="2400" b="0" i="1" smtClean="0">
                                          <a:latin typeface="Cambria Math"/>
                                          <a:ea typeface="Cambria Math"/>
                                        </a:rPr>
                                        <m:t>2</m:t>
                                      </m:r>
                                    </m:sup>
                                  </m:sSubSup>
                                </m:num>
                                <m:den>
                                  <m:r>
                                    <a:rPr lang="en-US" altLang="ja-JP" sz="2400" b="0" i="1" smtClean="0">
                                      <a:latin typeface="Cambria Math"/>
                                      <a:ea typeface="Cambria Math"/>
                                    </a:rPr>
                                    <m:t>𝑛</m:t>
                                  </m:r>
                                </m:den>
                              </m:f>
                            </m:e>
                          </m:nary>
                          <m:r>
                            <a:rPr lang="en-US" altLang="ja-JP" sz="2400" b="0" i="1" smtClean="0">
                              <a:latin typeface="Cambria Math"/>
                              <a:ea typeface="Cambria Math"/>
                            </a:rPr>
                            <m:t> − </m:t>
                          </m:r>
                          <m:nary>
                            <m:naryPr>
                              <m:chr m:val="∑"/>
                              <m:ctrlPr>
                                <a:rPr lang="en-US" altLang="ja-JP" sz="2400" b="0" i="1" smtClean="0">
                                  <a:latin typeface="Cambria Math"/>
                                  <a:ea typeface="Cambria Math"/>
                                </a:rPr>
                              </m:ctrlPr>
                            </m:naryPr>
                            <m:sub>
                              <m:r>
                                <m:rPr>
                                  <m:brk m:alnAt="23"/>
                                </m:rPr>
                                <a:rPr lang="en-US" altLang="ja-JP" sz="2400" b="0" i="1" smtClean="0">
                                  <a:latin typeface="Cambria Math"/>
                                  <a:ea typeface="Cambria Math"/>
                                </a:rPr>
                                <m:t>𝑗</m:t>
                              </m:r>
                              <m:r>
                                <a:rPr lang="en-US" altLang="ja-JP" sz="2400" b="0" i="1" smtClean="0">
                                  <a:latin typeface="Cambria Math"/>
                                  <a:ea typeface="Cambria Math"/>
                                </a:rPr>
                                <m:t>=1</m:t>
                              </m:r>
                            </m:sub>
                            <m:sup>
                              <m:r>
                                <a:rPr lang="en-US" altLang="ja-JP" sz="2400" b="0" i="1" smtClean="0">
                                  <a:latin typeface="Cambria Math"/>
                                  <a:ea typeface="Cambria Math"/>
                                </a:rPr>
                                <m:t>𝑛</m:t>
                              </m:r>
                            </m:sup>
                            <m:e>
                              <m:f>
                                <m:fPr>
                                  <m:ctrlPr>
                                    <a:rPr lang="en-US" altLang="ja-JP" sz="2400" b="0" i="1" smtClean="0">
                                      <a:latin typeface="Cambria Math"/>
                                      <a:ea typeface="Cambria Math"/>
                                    </a:rPr>
                                  </m:ctrlPr>
                                </m:fPr>
                                <m:num>
                                  <m:sSubSup>
                                    <m:sSubSupPr>
                                      <m:ctrlPr>
                                        <a:rPr lang="en-US" altLang="ja-JP" sz="2400" b="0" i="1" smtClean="0">
                                          <a:latin typeface="Cambria Math"/>
                                          <a:ea typeface="Cambria Math"/>
                                        </a:rPr>
                                      </m:ctrlPr>
                                    </m:sSubSupPr>
                                    <m:e>
                                      <m:r>
                                        <a:rPr lang="en-US" altLang="ja-JP" sz="2400" b="0" i="1" smtClean="0">
                                          <a:latin typeface="Cambria Math"/>
                                          <a:ea typeface="Cambria Math"/>
                                        </a:rPr>
                                        <m:t>𝑑</m:t>
                                      </m:r>
                                    </m:e>
                                    <m:sub>
                                      <m:r>
                                        <a:rPr lang="en-US" altLang="ja-JP" sz="2400" b="0" i="1" smtClean="0">
                                          <a:latin typeface="Cambria Math"/>
                                          <a:ea typeface="Cambria Math"/>
                                        </a:rPr>
                                        <m:t>𝑖𝑗</m:t>
                                      </m:r>
                                    </m:sub>
                                    <m:sup>
                                      <m:r>
                                        <a:rPr lang="en-US" altLang="ja-JP" sz="2400" b="0" i="1" smtClean="0">
                                          <a:latin typeface="Cambria Math"/>
                                          <a:ea typeface="Cambria Math"/>
                                        </a:rPr>
                                        <m:t>2</m:t>
                                      </m:r>
                                    </m:sup>
                                  </m:sSubSup>
                                </m:num>
                                <m:den>
                                  <m:r>
                                    <a:rPr lang="en-US" altLang="ja-JP" sz="2400" b="0" i="1" smtClean="0">
                                      <a:latin typeface="Cambria Math"/>
                                      <a:ea typeface="Cambria Math"/>
                                    </a:rPr>
                                    <m:t>𝑛</m:t>
                                  </m:r>
                                </m:den>
                              </m:f>
                            </m:e>
                          </m:nary>
                          <m:r>
                            <a:rPr lang="en-US" altLang="ja-JP" sz="2400" b="0" i="1" smtClean="0">
                              <a:latin typeface="Cambria Math"/>
                              <a:ea typeface="Cambria Math"/>
                            </a:rPr>
                            <m:t>+</m:t>
                          </m:r>
                          <m:nary>
                            <m:naryPr>
                              <m:chr m:val="∑"/>
                              <m:ctrlPr>
                                <a:rPr lang="en-US" altLang="ja-JP" sz="2400" i="1">
                                  <a:latin typeface="Cambria Math"/>
                                  <a:ea typeface="Cambria Math"/>
                                </a:rPr>
                              </m:ctrlPr>
                            </m:naryPr>
                            <m:sub>
                              <m:r>
                                <a:rPr lang="en-US" altLang="ja-JP" sz="2400" b="0" i="1" smtClean="0">
                                  <a:latin typeface="Cambria Math"/>
                                  <a:ea typeface="Cambria Math"/>
                                </a:rPr>
                                <m:t>𝑖</m:t>
                              </m:r>
                              <m:r>
                                <a:rPr lang="en-US" altLang="ja-JP" sz="2400" i="1">
                                  <a:latin typeface="Cambria Math"/>
                                  <a:ea typeface="Cambria Math"/>
                                </a:rPr>
                                <m:t>=1</m:t>
                              </m:r>
                            </m:sub>
                            <m:sup>
                              <m:r>
                                <a:rPr lang="en-US" altLang="ja-JP" sz="2400" i="1">
                                  <a:latin typeface="Cambria Math"/>
                                  <a:ea typeface="Cambria Math"/>
                                </a:rPr>
                                <m:t>𝑛</m:t>
                              </m:r>
                            </m:sup>
                            <m:e>
                              <m:nary>
                                <m:naryPr>
                                  <m:chr m:val="∑"/>
                                  <m:ctrlPr>
                                    <a:rPr lang="en-US" altLang="ja-JP" sz="2400" i="1" smtClean="0">
                                      <a:latin typeface="Cambria Math"/>
                                      <a:ea typeface="Cambria Math"/>
                                    </a:rPr>
                                  </m:ctrlPr>
                                </m:naryPr>
                                <m:sub>
                                  <m:r>
                                    <m:rPr>
                                      <m:brk m:alnAt="23"/>
                                    </m:rPr>
                                    <a:rPr lang="en-US" altLang="ja-JP" sz="2400" b="0" i="1" smtClean="0">
                                      <a:latin typeface="Cambria Math"/>
                                      <a:ea typeface="Cambria Math"/>
                                    </a:rPr>
                                    <m:t>𝑗</m:t>
                                  </m:r>
                                  <m:r>
                                    <a:rPr lang="en-US" altLang="ja-JP" sz="2400" b="0" i="1" smtClean="0">
                                      <a:latin typeface="Cambria Math"/>
                                      <a:ea typeface="Cambria Math"/>
                                    </a:rPr>
                                    <m:t>=1</m:t>
                                  </m:r>
                                </m:sub>
                                <m:sup>
                                  <m:r>
                                    <a:rPr lang="en-US" altLang="ja-JP" sz="2400" b="0" i="1" smtClean="0">
                                      <a:latin typeface="Cambria Math"/>
                                      <a:ea typeface="Cambria Math"/>
                                    </a:rPr>
                                    <m:t>𝑛</m:t>
                                  </m:r>
                                </m:sup>
                                <m:e>
                                  <m:f>
                                    <m:fPr>
                                      <m:ctrlPr>
                                        <a:rPr lang="en-US" altLang="ja-JP" sz="2400" i="1">
                                          <a:latin typeface="Cambria Math"/>
                                          <a:ea typeface="Cambria Math"/>
                                        </a:rPr>
                                      </m:ctrlPr>
                                    </m:fPr>
                                    <m:num>
                                      <m:sSubSup>
                                        <m:sSubSupPr>
                                          <m:ctrlPr>
                                            <a:rPr lang="en-US" altLang="ja-JP" sz="2400" i="1">
                                              <a:latin typeface="Cambria Math"/>
                                              <a:ea typeface="Cambria Math"/>
                                            </a:rPr>
                                          </m:ctrlPr>
                                        </m:sSubSupPr>
                                        <m:e>
                                          <m:r>
                                            <a:rPr lang="en-US" altLang="ja-JP" sz="2400" i="1">
                                              <a:latin typeface="Cambria Math"/>
                                              <a:ea typeface="Cambria Math"/>
                                            </a:rPr>
                                            <m:t>𝑑</m:t>
                                          </m:r>
                                        </m:e>
                                        <m:sub>
                                          <m:r>
                                            <a:rPr lang="en-US" altLang="ja-JP" sz="2400" i="1">
                                              <a:latin typeface="Cambria Math"/>
                                              <a:ea typeface="Cambria Math"/>
                                            </a:rPr>
                                            <m:t>𝑖𝑗</m:t>
                                          </m:r>
                                        </m:sub>
                                        <m:sup>
                                          <m:r>
                                            <a:rPr lang="en-US" altLang="ja-JP" sz="2400" i="1">
                                              <a:latin typeface="Cambria Math"/>
                                              <a:ea typeface="Cambria Math"/>
                                            </a:rPr>
                                            <m:t>2</m:t>
                                          </m:r>
                                        </m:sup>
                                      </m:sSubSup>
                                    </m:num>
                                    <m:den>
                                      <m:sSup>
                                        <m:sSupPr>
                                          <m:ctrlPr>
                                            <a:rPr lang="en-US" altLang="ja-JP" sz="2400" i="1">
                                              <a:latin typeface="Cambria Math"/>
                                              <a:ea typeface="Cambria Math"/>
                                            </a:rPr>
                                          </m:ctrlPr>
                                        </m:sSupPr>
                                        <m:e>
                                          <m:r>
                                            <a:rPr lang="en-US" altLang="ja-JP" sz="2400" i="1">
                                              <a:latin typeface="Cambria Math"/>
                                              <a:ea typeface="Cambria Math"/>
                                            </a:rPr>
                                            <m:t>𝑛</m:t>
                                          </m:r>
                                        </m:e>
                                        <m:sup>
                                          <m:r>
                                            <a:rPr lang="en-US" altLang="ja-JP" sz="2400" i="1">
                                              <a:latin typeface="Cambria Math"/>
                                              <a:ea typeface="Cambria Math"/>
                                            </a:rPr>
                                            <m:t>2</m:t>
                                          </m:r>
                                        </m:sup>
                                      </m:sSup>
                                    </m:den>
                                  </m:f>
                                </m:e>
                              </m:nary>
                            </m:e>
                          </m:nary>
                        </m:e>
                      </m:d>
                    </m:oMath>
                  </m:oMathPara>
                </a14:m>
                <a:endParaRPr lang="en-US" altLang="ja-JP" sz="2400" dirty="0" smtClean="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292383" y="3451467"/>
                <a:ext cx="7673522" cy="1417693"/>
              </a:xfrm>
              <a:prstGeom prst="roundRect">
                <a:avLst/>
              </a:prstGeom>
              <a:blipFill rotWithShape="1">
                <a:blip r:embed="rId2"/>
                <a:stretch>
                  <a:fillRect/>
                </a:stretch>
              </a:blipFill>
            </p:spPr>
            <p:txBody>
              <a:bodyPr/>
              <a:lstStyle/>
              <a:p>
                <a:r>
                  <a:rPr lang="ja-JP" altLang="en-US">
                    <a:noFill/>
                  </a:rPr>
                  <a:t> </a:t>
                </a:r>
              </a:p>
            </p:txBody>
          </p:sp>
        </mc:Fallback>
      </mc:AlternateContent>
      <p:sp>
        <p:nvSpPr>
          <p:cNvPr id="6" name="テキスト ボックス 5"/>
          <p:cNvSpPr txBox="1"/>
          <p:nvPr/>
        </p:nvSpPr>
        <p:spPr>
          <a:xfrm>
            <a:off x="3707904" y="2458843"/>
            <a:ext cx="4392488"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err="1" smtClean="0"/>
              <a:t>eig</a:t>
            </a:r>
            <a:r>
              <a:rPr lang="en-US" altLang="ja-JP" sz="2000" dirty="0" smtClean="0"/>
              <a:t>=TRUE</a:t>
            </a:r>
            <a:r>
              <a:rPr lang="ja-JP" altLang="en-US" sz="2000" dirty="0" smtClean="0"/>
              <a:t>：</a:t>
            </a:r>
            <a:r>
              <a:rPr lang="ja-JP" altLang="en-US" sz="2000" dirty="0"/>
              <a:t>固有値</a:t>
            </a:r>
            <a:r>
              <a:rPr lang="ja-JP" altLang="en-US" sz="2000" dirty="0" smtClean="0"/>
              <a:t>を返す</a:t>
            </a:r>
            <a:endParaRPr lang="en-US" altLang="ja-JP" sz="2000" dirty="0" smtClean="0"/>
          </a:p>
          <a:p>
            <a:r>
              <a:rPr lang="en-US" altLang="ja-JP" sz="2000" dirty="0" err="1" smtClean="0"/>
              <a:t>eig</a:t>
            </a:r>
            <a:r>
              <a:rPr lang="en-US" altLang="ja-JP" sz="2000" dirty="0" smtClean="0"/>
              <a:t>=FALSE</a:t>
            </a:r>
            <a:r>
              <a:rPr lang="ja-JP" altLang="en-US" sz="2000" dirty="0" smtClean="0"/>
              <a:t>：</a:t>
            </a:r>
            <a:r>
              <a:rPr lang="ja-JP" altLang="en-US" sz="2000" dirty="0"/>
              <a:t>固有値</a:t>
            </a:r>
            <a:r>
              <a:rPr lang="ja-JP" altLang="en-US" sz="2000" dirty="0" smtClean="0"/>
              <a:t>を返さない</a:t>
            </a:r>
            <a:endParaRPr lang="en-US" altLang="ja-JP" sz="2000" dirty="0"/>
          </a:p>
        </p:txBody>
      </p:sp>
      <mc:AlternateContent xmlns:mc="http://schemas.openxmlformats.org/markup-compatibility/2006" xmlns:a14="http://schemas.microsoft.com/office/drawing/2010/main">
        <mc:Choice Requires="a14">
          <p:sp>
            <p:nvSpPr>
              <p:cNvPr id="7" name="テキスト ボックス 6"/>
              <p:cNvSpPr txBox="1"/>
              <p:nvPr/>
            </p:nvSpPr>
            <p:spPr>
              <a:xfrm>
                <a:off x="792263" y="5197321"/>
                <a:ext cx="6768752" cy="13280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関数</a:t>
                </a:r>
                <a:r>
                  <a:rPr lang="en-US" altLang="ja-JP" sz="2400" dirty="0" err="1" smtClean="0"/>
                  <a:t>cmdscale</a:t>
                </a:r>
                <a:r>
                  <a:rPr lang="ja-JP" altLang="en-US" sz="2400" dirty="0" smtClean="0"/>
                  <a:t>は求めた距離行列</a:t>
                </a:r>
                <a14:m>
                  <m:oMath xmlns:m="http://schemas.openxmlformats.org/officeDocument/2006/math">
                    <m:sSub>
                      <m:sSubPr>
                        <m:ctrlPr>
                          <a:rPr lang="en-US" altLang="ja-JP" sz="2400" i="1" smtClean="0">
                            <a:latin typeface="Cambria Math"/>
                          </a:rPr>
                        </m:ctrlPr>
                      </m:sSubPr>
                      <m:e>
                        <m:r>
                          <a:rPr lang="en-US" altLang="ja-JP" sz="2400" b="0" i="1" smtClean="0">
                            <a:latin typeface="Cambria Math"/>
                          </a:rPr>
                          <m:t>𝐷</m:t>
                        </m:r>
                      </m:e>
                      <m:sub>
                        <m:r>
                          <a:rPr lang="en-US" altLang="ja-JP" sz="2400" b="0" i="1" smtClean="0">
                            <a:latin typeface="Cambria Math"/>
                          </a:rPr>
                          <m:t>𝑛</m:t>
                        </m:r>
                        <m:r>
                          <a:rPr lang="en-US" altLang="ja-JP" sz="2400" b="0" i="1" smtClean="0">
                            <a:latin typeface="Cambria Math"/>
                            <a:ea typeface="Cambria Math"/>
                          </a:rPr>
                          <m:t>×</m:t>
                        </m:r>
                        <m:r>
                          <a:rPr lang="en-US" altLang="ja-JP" sz="2400" b="0" i="1" smtClean="0">
                            <a:latin typeface="Cambria Math"/>
                            <a:ea typeface="Cambria Math"/>
                          </a:rPr>
                          <m:t>𝑚</m:t>
                        </m:r>
                      </m:sub>
                    </m:sSub>
                    <m:r>
                      <a:rPr lang="ja-JP" altLang="en-US" sz="2400" i="1">
                        <a:latin typeface="Cambria Math"/>
                      </a:rPr>
                      <m:t>について上の</m:t>
                    </m:r>
                    <m:r>
                      <a:rPr lang="ja-JP" altLang="en-US" sz="2400" i="1" smtClean="0">
                        <a:latin typeface="Cambria Math"/>
                      </a:rPr>
                      <m:t>変換</m:t>
                    </m:r>
                    <m:r>
                      <a:rPr lang="ja-JP" altLang="en-US" sz="2400" b="0" i="1" smtClean="0">
                        <a:latin typeface="Cambria Math"/>
                      </a:rPr>
                      <m:t>を</m:t>
                    </m:r>
                    <m:r>
                      <a:rPr lang="ja-JP" altLang="en-US" sz="2400" i="1">
                        <a:latin typeface="Cambria Math"/>
                      </a:rPr>
                      <m:t>施し</m:t>
                    </m:r>
                    <m:r>
                      <a:rPr lang="ja-JP" altLang="en-US" sz="2400" b="0" i="1" smtClean="0">
                        <a:latin typeface="Cambria Math"/>
                      </a:rPr>
                      <m:t>、</m:t>
                    </m:r>
                  </m:oMath>
                </a14:m>
                <a:endParaRPr lang="en-US" altLang="ja-JP" sz="2400" b="0" i="1" dirty="0" smtClean="0">
                  <a:latin typeface="Cambria Math"/>
                </a:endParaRPr>
              </a:p>
              <a:p>
                <a:pPr algn="ctr"/>
                <a14:m>
                  <m:oMath xmlns:m="http://schemas.openxmlformats.org/officeDocument/2006/math">
                    <m:r>
                      <a:rPr lang="ja-JP" altLang="en-US" sz="2400" i="1" smtClean="0">
                        <a:latin typeface="Cambria Math"/>
                      </a:rPr>
                      <m:t>行列</m:t>
                    </m:r>
                    <m:sSub>
                      <m:sSubPr>
                        <m:ctrlPr>
                          <a:rPr lang="en-US" altLang="ja-JP" sz="2400" i="1">
                            <a:latin typeface="Cambria Math"/>
                          </a:rPr>
                        </m:ctrlPr>
                      </m:sSubPr>
                      <m:e>
                        <m:r>
                          <a:rPr lang="en-US" altLang="ja-JP" sz="2400" b="0" i="1" smtClean="0">
                            <a:latin typeface="Cambria Math"/>
                          </a:rPr>
                          <m:t>𝑍</m:t>
                        </m:r>
                      </m:e>
                      <m:sub>
                        <m:r>
                          <a:rPr lang="en-US" altLang="ja-JP" sz="2400" i="1">
                            <a:latin typeface="Cambria Math"/>
                          </a:rPr>
                          <m:t>𝑛</m:t>
                        </m:r>
                        <m:r>
                          <a:rPr lang="en-US" altLang="ja-JP" sz="2400" i="1">
                            <a:latin typeface="Cambria Math"/>
                            <a:ea typeface="Cambria Math"/>
                          </a:rPr>
                          <m:t>×</m:t>
                        </m:r>
                        <m:r>
                          <a:rPr lang="en-US" altLang="ja-JP" sz="2400" i="1">
                            <a:latin typeface="Cambria Math"/>
                            <a:ea typeface="Cambria Math"/>
                          </a:rPr>
                          <m:t>𝑚</m:t>
                        </m:r>
                      </m:sub>
                    </m:sSub>
                  </m:oMath>
                </a14:m>
                <a:r>
                  <a:rPr lang="ja-JP" altLang="en-US" sz="2400" dirty="0" smtClean="0"/>
                  <a:t>の固有ベクトルを座標値としている</a:t>
                </a:r>
                <a:endParaRPr lang="en-US" altLang="ja-JP" sz="2400"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792263" y="5197321"/>
                <a:ext cx="6768752" cy="1328023"/>
              </a:xfrm>
              <a:prstGeom prst="roundRect">
                <a:avLst/>
              </a:prstGeom>
              <a:blipFill rotWithShape="1">
                <a:blip r:embed="rId3"/>
                <a:stretch>
                  <a:fillRect b="-226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4016276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MDS</a:t>
            </a:r>
            <a:r>
              <a:rPr kumimoji="1" lang="ja-JP" altLang="en-US" dirty="0" smtClean="0"/>
              <a:t>分析のプロセス</a:t>
            </a:r>
            <a:endParaRPr kumimoji="1" lang="ja-JP" altLang="en-US" dirty="0"/>
          </a:p>
        </p:txBody>
      </p:sp>
      <p:sp>
        <p:nvSpPr>
          <p:cNvPr id="4" name="テキスト ボックス 3"/>
          <p:cNvSpPr txBox="1"/>
          <p:nvPr/>
        </p:nvSpPr>
        <p:spPr>
          <a:xfrm>
            <a:off x="1691680" y="1882677"/>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距離を求める</a:t>
            </a:r>
            <a:endParaRPr lang="en-US" altLang="ja-JP" sz="2000" dirty="0">
              <a:solidFill>
                <a:schemeClr val="bg1">
                  <a:lumMod val="65000"/>
                </a:schemeClr>
              </a:solidFill>
            </a:endParaRPr>
          </a:p>
        </p:txBody>
      </p:sp>
      <p:sp>
        <p:nvSpPr>
          <p:cNvPr id="5" name="テキスト ボックス 4"/>
          <p:cNvSpPr txBox="1"/>
          <p:nvPr/>
        </p:nvSpPr>
        <p:spPr>
          <a:xfrm>
            <a:off x="1691680" y="2994643"/>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座標値を求める</a:t>
            </a:r>
            <a:endParaRPr lang="en-US" altLang="ja-JP" sz="2000" dirty="0">
              <a:solidFill>
                <a:schemeClr val="bg1">
                  <a:lumMod val="65000"/>
                </a:schemeClr>
              </a:solidFill>
            </a:endParaRPr>
          </a:p>
        </p:txBody>
      </p:sp>
      <p:sp>
        <p:nvSpPr>
          <p:cNvPr id="6" name="テキスト ボックス 5"/>
          <p:cNvSpPr txBox="1"/>
          <p:nvPr/>
        </p:nvSpPr>
        <p:spPr>
          <a:xfrm>
            <a:off x="1691680" y="4106609"/>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tx1"/>
                </a:solidFill>
              </a:rPr>
              <a:t>散布図を作成する</a:t>
            </a:r>
            <a:endParaRPr lang="en-US" altLang="ja-JP" sz="2000" dirty="0">
              <a:solidFill>
                <a:schemeClr val="tx1"/>
              </a:solidFill>
            </a:endParaRPr>
          </a:p>
        </p:txBody>
      </p:sp>
      <p:sp>
        <p:nvSpPr>
          <p:cNvPr id="7" name="右矢印 6"/>
          <p:cNvSpPr/>
          <p:nvPr/>
        </p:nvSpPr>
        <p:spPr>
          <a:xfrm rot="5400000">
            <a:off x="4037379" y="2350278"/>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p:cNvSpPr/>
          <p:nvPr/>
        </p:nvSpPr>
        <p:spPr>
          <a:xfrm rot="5400000">
            <a:off x="4037379" y="3453371"/>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763688" y="5218574"/>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信頼性について考察する</a:t>
            </a:r>
            <a:endParaRPr lang="en-US" altLang="ja-JP" sz="2000" dirty="0">
              <a:solidFill>
                <a:schemeClr val="bg1">
                  <a:lumMod val="65000"/>
                </a:schemeClr>
              </a:solidFill>
            </a:endParaRPr>
          </a:p>
        </p:txBody>
      </p:sp>
      <p:sp>
        <p:nvSpPr>
          <p:cNvPr id="10" name="右矢印 9"/>
          <p:cNvSpPr/>
          <p:nvPr/>
        </p:nvSpPr>
        <p:spPr>
          <a:xfrm rot="5400000">
            <a:off x="4037379" y="4556464"/>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822610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5" y="1986743"/>
            <a:ext cx="4752529" cy="4847444"/>
          </a:xfrm>
          <a:prstGeom prst="rect">
            <a:avLst/>
          </a:prstGeom>
        </p:spPr>
      </p:pic>
      <p:sp>
        <p:nvSpPr>
          <p:cNvPr id="4" name="テキスト ボックス 3"/>
          <p:cNvSpPr txBox="1"/>
          <p:nvPr/>
        </p:nvSpPr>
        <p:spPr>
          <a:xfrm>
            <a:off x="120844" y="1772816"/>
            <a:ext cx="3443119" cy="919401"/>
          </a:xfrm>
          <a:prstGeom prst="roundRect">
            <a:avLst/>
          </a:prstGeom>
          <a:noFill/>
          <a:ln>
            <a:solidFill>
              <a:schemeClr val="tx1"/>
            </a:solidFill>
          </a:ln>
        </p:spPr>
        <p:txBody>
          <a:bodyPr wrap="square" rtlCol="0">
            <a:spAutoFit/>
          </a:bodyPr>
          <a:lstStyle/>
          <a:p>
            <a:r>
              <a:rPr lang="en-US" altLang="ja-JP" sz="1600" dirty="0" smtClean="0"/>
              <a:t> &gt; eur.cmd</a:t>
            </a:r>
            <a:r>
              <a:rPr lang="en-US" altLang="ja-JP" sz="1600" dirty="0"/>
              <a:t>&lt;-</a:t>
            </a:r>
            <a:r>
              <a:rPr lang="en-US" altLang="ja-JP" sz="1600" dirty="0" err="1"/>
              <a:t>cmdscale</a:t>
            </a:r>
            <a:r>
              <a:rPr lang="en-US" altLang="ja-JP" sz="1600" dirty="0"/>
              <a:t>(</a:t>
            </a:r>
            <a:r>
              <a:rPr lang="en-US" altLang="ja-JP" sz="1600" dirty="0" err="1"/>
              <a:t>eurodist</a:t>
            </a:r>
            <a:r>
              <a:rPr lang="en-US" altLang="ja-JP" sz="1600" dirty="0" smtClean="0"/>
              <a:t>)</a:t>
            </a:r>
            <a:endParaRPr lang="en-US" altLang="ja-JP" sz="1600" dirty="0"/>
          </a:p>
          <a:p>
            <a:r>
              <a:rPr lang="en-US" altLang="ja-JP" sz="1600" dirty="0" smtClean="0"/>
              <a:t> &gt; </a:t>
            </a:r>
            <a:r>
              <a:rPr lang="en-US" altLang="ja-JP" sz="1600" dirty="0"/>
              <a:t>plot(</a:t>
            </a:r>
            <a:r>
              <a:rPr lang="en-US" altLang="ja-JP" sz="1600" dirty="0" err="1"/>
              <a:t>eur.cmd,type</a:t>
            </a:r>
            <a:r>
              <a:rPr lang="en-US" altLang="ja-JP" sz="1600" dirty="0"/>
              <a:t>="n")</a:t>
            </a:r>
          </a:p>
          <a:p>
            <a:r>
              <a:rPr lang="en-US" altLang="ja-JP" sz="1600" dirty="0" smtClean="0"/>
              <a:t> &gt; </a:t>
            </a:r>
            <a:r>
              <a:rPr lang="en-US" altLang="ja-JP" sz="1600" dirty="0"/>
              <a:t>text(</a:t>
            </a:r>
            <a:r>
              <a:rPr lang="en-US" altLang="ja-JP" sz="1600" dirty="0" err="1"/>
              <a:t>eur.cmd,rownames</a:t>
            </a:r>
            <a:r>
              <a:rPr lang="en-US" altLang="ja-JP" sz="1600" dirty="0"/>
              <a:t>(eur.cmd))</a:t>
            </a:r>
          </a:p>
        </p:txBody>
      </p:sp>
      <p:sp>
        <p:nvSpPr>
          <p:cNvPr id="6" name="テキスト ボックス 5"/>
          <p:cNvSpPr txBox="1"/>
          <p:nvPr/>
        </p:nvSpPr>
        <p:spPr>
          <a:xfrm>
            <a:off x="4427983" y="764704"/>
            <a:ext cx="3677675" cy="715089"/>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en-US" altLang="ja-JP" sz="2000" dirty="0" err="1" smtClean="0">
                <a:solidFill>
                  <a:schemeClr val="tx1"/>
                </a:solidFill>
              </a:rPr>
              <a:t>eurodist</a:t>
            </a:r>
            <a:r>
              <a:rPr lang="ja-JP" altLang="en-US" sz="2000" dirty="0" smtClean="0">
                <a:solidFill>
                  <a:schemeClr val="tx1"/>
                </a:solidFill>
              </a:rPr>
              <a:t>：</a:t>
            </a:r>
            <a:r>
              <a:rPr lang="ja-JP" altLang="en-US" sz="1600" dirty="0" smtClean="0">
                <a:solidFill>
                  <a:schemeClr val="tx1"/>
                </a:solidFill>
              </a:rPr>
              <a:t>ヨーロッパの主な</a:t>
            </a:r>
            <a:r>
              <a:rPr lang="en-US" altLang="ja-JP" sz="1600" dirty="0" smtClean="0">
                <a:solidFill>
                  <a:schemeClr val="tx1"/>
                </a:solidFill>
              </a:rPr>
              <a:t>	       21</a:t>
            </a:r>
            <a:r>
              <a:rPr lang="ja-JP" altLang="en-US" sz="1600" dirty="0" smtClean="0">
                <a:solidFill>
                  <a:schemeClr val="tx1"/>
                </a:solidFill>
              </a:rPr>
              <a:t>都市間の距離データ</a:t>
            </a:r>
            <a:endParaRPr lang="en-US" altLang="ja-JP" sz="1600" dirty="0">
              <a:solidFill>
                <a:schemeClr val="tx1"/>
              </a:solidFill>
            </a:endParaRPr>
          </a:p>
        </p:txBody>
      </p:sp>
      <p:sp>
        <p:nvSpPr>
          <p:cNvPr id="8" name="タイトル 7"/>
          <p:cNvSpPr>
            <a:spLocks noGrp="1"/>
          </p:cNvSpPr>
          <p:nvPr>
            <p:ph type="title"/>
          </p:nvPr>
        </p:nvSpPr>
        <p:spPr/>
        <p:txBody>
          <a:bodyPr/>
          <a:lstStyle/>
          <a:p>
            <a:r>
              <a:rPr kumimoji="1" lang="ja-JP" altLang="en-US" dirty="0" smtClean="0"/>
              <a:t>散布図の作成</a:t>
            </a:r>
            <a:endParaRPr kumimoji="1" lang="ja-JP" altLang="en-US" dirty="0"/>
          </a:p>
        </p:txBody>
      </p:sp>
    </p:spTree>
    <p:extLst>
      <p:ext uri="{BB962C8B-B14F-4D97-AF65-F5344CB8AC3E}">
        <p14:creationId xmlns:p14="http://schemas.microsoft.com/office/powerpoint/2010/main" val="39553884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MDS</a:t>
            </a:r>
            <a:r>
              <a:rPr kumimoji="1" lang="ja-JP" altLang="en-US" dirty="0" smtClean="0"/>
              <a:t>分析のプロセス</a:t>
            </a:r>
            <a:endParaRPr kumimoji="1" lang="ja-JP" altLang="en-US" dirty="0"/>
          </a:p>
        </p:txBody>
      </p:sp>
      <p:sp>
        <p:nvSpPr>
          <p:cNvPr id="4" name="テキスト ボックス 3"/>
          <p:cNvSpPr txBox="1"/>
          <p:nvPr/>
        </p:nvSpPr>
        <p:spPr>
          <a:xfrm>
            <a:off x="1691680" y="1882677"/>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距離を求める</a:t>
            </a:r>
            <a:endParaRPr lang="en-US" altLang="ja-JP" sz="2000" dirty="0">
              <a:solidFill>
                <a:schemeClr val="bg1">
                  <a:lumMod val="65000"/>
                </a:schemeClr>
              </a:solidFill>
            </a:endParaRPr>
          </a:p>
        </p:txBody>
      </p:sp>
      <p:sp>
        <p:nvSpPr>
          <p:cNvPr id="5" name="テキスト ボックス 4"/>
          <p:cNvSpPr txBox="1"/>
          <p:nvPr/>
        </p:nvSpPr>
        <p:spPr>
          <a:xfrm>
            <a:off x="1691680" y="2994643"/>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座標値を求める</a:t>
            </a:r>
            <a:endParaRPr lang="en-US" altLang="ja-JP" sz="2000" dirty="0">
              <a:solidFill>
                <a:schemeClr val="bg1">
                  <a:lumMod val="65000"/>
                </a:schemeClr>
              </a:solidFill>
            </a:endParaRPr>
          </a:p>
        </p:txBody>
      </p:sp>
      <p:sp>
        <p:nvSpPr>
          <p:cNvPr id="6" name="テキスト ボックス 5"/>
          <p:cNvSpPr txBox="1"/>
          <p:nvPr/>
        </p:nvSpPr>
        <p:spPr>
          <a:xfrm>
            <a:off x="1691680" y="4106609"/>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bg1">
                    <a:lumMod val="65000"/>
                  </a:schemeClr>
                </a:solidFill>
              </a:rPr>
              <a:t>散布図を作成する</a:t>
            </a:r>
            <a:endParaRPr lang="en-US" altLang="ja-JP" sz="2000" dirty="0">
              <a:solidFill>
                <a:schemeClr val="bg1">
                  <a:lumMod val="65000"/>
                </a:schemeClr>
              </a:solidFill>
            </a:endParaRPr>
          </a:p>
        </p:txBody>
      </p:sp>
      <p:sp>
        <p:nvSpPr>
          <p:cNvPr id="7" name="右矢印 6"/>
          <p:cNvSpPr/>
          <p:nvPr/>
        </p:nvSpPr>
        <p:spPr>
          <a:xfrm rot="5400000">
            <a:off x="4037379" y="2350278"/>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右矢印 7"/>
          <p:cNvSpPr/>
          <p:nvPr/>
        </p:nvSpPr>
        <p:spPr>
          <a:xfrm rot="5400000">
            <a:off x="4037379" y="3453371"/>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763688" y="5218574"/>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tx1"/>
                </a:solidFill>
              </a:rPr>
              <a:t>信頼性について考察する</a:t>
            </a:r>
            <a:endParaRPr lang="en-US" altLang="ja-JP" sz="2000" dirty="0">
              <a:solidFill>
                <a:schemeClr val="tx1"/>
              </a:solidFill>
            </a:endParaRPr>
          </a:p>
        </p:txBody>
      </p:sp>
      <p:sp>
        <p:nvSpPr>
          <p:cNvPr id="10" name="右矢印 9"/>
          <p:cNvSpPr/>
          <p:nvPr/>
        </p:nvSpPr>
        <p:spPr>
          <a:xfrm rot="5400000">
            <a:off x="4037379" y="4556464"/>
            <a:ext cx="27715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792464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信頼性についての考察</a:t>
            </a:r>
            <a:endParaRPr kumimoji="1" lang="ja-JP" altLang="en-US" dirty="0"/>
          </a:p>
        </p:txBody>
      </p:sp>
      <p:sp>
        <p:nvSpPr>
          <p:cNvPr id="4" name="テキスト ボックス 3"/>
          <p:cNvSpPr txBox="1"/>
          <p:nvPr/>
        </p:nvSpPr>
        <p:spPr>
          <a:xfrm>
            <a:off x="1259632" y="1729224"/>
            <a:ext cx="5544616" cy="1123712"/>
          </a:xfrm>
          <a:prstGeom prst="roundRect">
            <a:avLst/>
          </a:prstGeom>
          <a:noFill/>
          <a:ln>
            <a:solidFill>
              <a:schemeClr val="tx1"/>
            </a:solidFill>
          </a:ln>
        </p:spPr>
        <p:txBody>
          <a:bodyPr wrap="square" rtlCol="0">
            <a:spAutoFit/>
          </a:bodyPr>
          <a:lstStyle/>
          <a:p>
            <a:r>
              <a:rPr lang="en-US" altLang="ja-JP" sz="2000" dirty="0"/>
              <a:t> &gt; </a:t>
            </a:r>
            <a:r>
              <a:rPr lang="en-US" altLang="ja-JP" sz="2000" dirty="0" err="1"/>
              <a:t>dhat</a:t>
            </a:r>
            <a:r>
              <a:rPr lang="en-US" altLang="ja-JP" sz="2000" dirty="0"/>
              <a:t>&lt;-</a:t>
            </a:r>
            <a:r>
              <a:rPr lang="en-US" altLang="ja-JP" sz="2000" dirty="0" err="1"/>
              <a:t>dist</a:t>
            </a:r>
            <a:r>
              <a:rPr lang="en-US" altLang="ja-JP" sz="2000" dirty="0"/>
              <a:t>(eur.cmd)</a:t>
            </a:r>
          </a:p>
          <a:p>
            <a:r>
              <a:rPr lang="ja-JP" altLang="en-US" sz="2000" dirty="0"/>
              <a:t> </a:t>
            </a:r>
            <a:r>
              <a:rPr lang="en-US" altLang="ja-JP" sz="2000" dirty="0" smtClean="0"/>
              <a:t>&gt; </a:t>
            </a:r>
            <a:r>
              <a:rPr lang="en-US" altLang="ja-JP" sz="2000" dirty="0" err="1"/>
              <a:t>cor</a:t>
            </a:r>
            <a:r>
              <a:rPr lang="en-US" altLang="ja-JP" sz="2000" dirty="0"/>
              <a:t>(</a:t>
            </a:r>
            <a:r>
              <a:rPr lang="en-US" altLang="ja-JP" sz="2000" dirty="0" err="1"/>
              <a:t>eurodist,dhat</a:t>
            </a:r>
            <a:r>
              <a:rPr lang="en-US" altLang="ja-JP" sz="2000" dirty="0"/>
              <a:t>)^</a:t>
            </a:r>
            <a:r>
              <a:rPr lang="en-US" altLang="ja-JP" sz="2000" dirty="0" smtClean="0"/>
              <a:t>2	#</a:t>
            </a:r>
            <a:r>
              <a:rPr lang="ja-JP" altLang="en-US" sz="2000" dirty="0" smtClean="0"/>
              <a:t>相関係数を求める</a:t>
            </a:r>
            <a:endParaRPr lang="en-US" altLang="ja-JP" sz="2000" dirty="0"/>
          </a:p>
          <a:p>
            <a:r>
              <a:rPr lang="en-US" altLang="ja-JP" sz="2000" dirty="0"/>
              <a:t>[1] </a:t>
            </a:r>
            <a:r>
              <a:rPr lang="en-US" altLang="ja-JP" sz="2000" dirty="0" smtClean="0"/>
              <a:t>0.9722261</a:t>
            </a:r>
            <a:endParaRPr lang="en-US" altLang="ja-JP" sz="2000" dirty="0"/>
          </a:p>
        </p:txBody>
      </p:sp>
      <p:sp>
        <p:nvSpPr>
          <p:cNvPr id="5" name="右矢印 4"/>
          <p:cNvSpPr/>
          <p:nvPr/>
        </p:nvSpPr>
        <p:spPr>
          <a:xfrm rot="5400000">
            <a:off x="1889702" y="2734295"/>
            <a:ext cx="57606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1127973" y="3450834"/>
            <a:ext cx="4968552"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tx1"/>
                </a:solidFill>
              </a:rPr>
              <a:t>相関係数が１に近いため信頼できる</a:t>
            </a:r>
            <a:endParaRPr lang="en-US" altLang="ja-JP" sz="2000" dirty="0">
              <a:solidFill>
                <a:schemeClr val="tx1"/>
              </a:solidFill>
            </a:endParaRPr>
          </a:p>
        </p:txBody>
      </p:sp>
      <p:sp>
        <p:nvSpPr>
          <p:cNvPr id="7" name="テキスト ボックス 6"/>
          <p:cNvSpPr txBox="1"/>
          <p:nvPr/>
        </p:nvSpPr>
        <p:spPr>
          <a:xfrm>
            <a:off x="1115616" y="4642510"/>
            <a:ext cx="5832648"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tx1"/>
                </a:solidFill>
              </a:rPr>
              <a:t>相関係数の絶対値が</a:t>
            </a:r>
            <a:r>
              <a:rPr lang="en-US" altLang="ja-JP" sz="2000" dirty="0" smtClean="0">
                <a:solidFill>
                  <a:schemeClr val="tx1"/>
                </a:solidFill>
              </a:rPr>
              <a:t>1</a:t>
            </a:r>
            <a:r>
              <a:rPr lang="ja-JP" altLang="en-US" sz="2000" dirty="0" smtClean="0">
                <a:solidFill>
                  <a:schemeClr val="tx1"/>
                </a:solidFill>
              </a:rPr>
              <a:t>に近いとより信頼</a:t>
            </a:r>
            <a:r>
              <a:rPr lang="ja-JP" altLang="en-US" sz="2000" dirty="0">
                <a:solidFill>
                  <a:schemeClr val="tx1"/>
                </a:solidFill>
              </a:rPr>
              <a:t>できる</a:t>
            </a:r>
            <a:endParaRPr lang="en-US" altLang="ja-JP" sz="2000" dirty="0" smtClean="0">
              <a:solidFill>
                <a:schemeClr val="tx1"/>
              </a:solidFill>
            </a:endParaRPr>
          </a:p>
        </p:txBody>
      </p:sp>
      <p:sp>
        <p:nvSpPr>
          <p:cNvPr id="8" name="右矢印 7"/>
          <p:cNvSpPr/>
          <p:nvPr/>
        </p:nvSpPr>
        <p:spPr>
          <a:xfrm rot="16200000">
            <a:off x="2969822" y="3925971"/>
            <a:ext cx="57606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337583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非計量</a:t>
            </a:r>
            <a:r>
              <a:rPr lang="en-US" altLang="ja-JP" dirty="0" smtClean="0"/>
              <a:t>MDS</a:t>
            </a:r>
            <a:endParaRPr kumimoji="1" lang="ja-JP" altLang="en-US" dirty="0"/>
          </a:p>
        </p:txBody>
      </p:sp>
      <p:sp>
        <p:nvSpPr>
          <p:cNvPr id="5" name="テキスト ボックス 4"/>
          <p:cNvSpPr txBox="1"/>
          <p:nvPr/>
        </p:nvSpPr>
        <p:spPr>
          <a:xfrm>
            <a:off x="755576" y="1628800"/>
            <a:ext cx="648072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ja-JP" altLang="en-US" sz="2000" dirty="0" smtClean="0">
                <a:solidFill>
                  <a:schemeClr val="tx1"/>
                </a:solidFill>
              </a:rPr>
              <a:t>非計量</a:t>
            </a:r>
            <a:r>
              <a:rPr lang="en-US" altLang="ja-JP" sz="2000" dirty="0" smtClean="0">
                <a:solidFill>
                  <a:schemeClr val="tx1"/>
                </a:solidFill>
              </a:rPr>
              <a:t>MDS</a:t>
            </a:r>
            <a:r>
              <a:rPr lang="ja-JP" altLang="en-US" sz="2000" dirty="0" smtClean="0">
                <a:solidFill>
                  <a:schemeClr val="tx1"/>
                </a:solidFill>
              </a:rPr>
              <a:t>：距離の性質を満たさないデータも</a:t>
            </a:r>
            <a:endParaRPr lang="en-US" altLang="ja-JP" sz="2000" dirty="0">
              <a:solidFill>
                <a:schemeClr val="tx1"/>
              </a:solidFill>
            </a:endParaRPr>
          </a:p>
          <a:p>
            <a:pPr marL="114300" indent="0">
              <a:buNone/>
            </a:pPr>
            <a:r>
              <a:rPr lang="ja-JP" altLang="en-US" sz="2000" dirty="0" smtClean="0">
                <a:solidFill>
                  <a:schemeClr val="tx1"/>
                </a:solidFill>
              </a:rPr>
              <a:t>　　　　　　扱うことができる</a:t>
            </a:r>
            <a:endParaRPr lang="en-US" altLang="ja-JP" sz="2000" dirty="0">
              <a:solidFill>
                <a:schemeClr val="tx1"/>
              </a:solidFill>
            </a:endParaRPr>
          </a:p>
        </p:txBody>
      </p:sp>
      <p:sp>
        <p:nvSpPr>
          <p:cNvPr id="6" name="テキスト ボックス 5"/>
          <p:cNvSpPr txBox="1"/>
          <p:nvPr/>
        </p:nvSpPr>
        <p:spPr>
          <a:xfrm>
            <a:off x="1079612" y="3515241"/>
            <a:ext cx="5832648"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tx1"/>
                </a:solidFill>
              </a:rPr>
              <a:t>心理学などでも応用される</a:t>
            </a:r>
            <a:endParaRPr lang="en-US" altLang="ja-JP" sz="2000" dirty="0" smtClean="0">
              <a:solidFill>
                <a:schemeClr val="tx1"/>
              </a:solidFill>
            </a:endParaRPr>
          </a:p>
        </p:txBody>
      </p:sp>
      <p:sp>
        <p:nvSpPr>
          <p:cNvPr id="7" name="右矢印 6"/>
          <p:cNvSpPr/>
          <p:nvPr/>
        </p:nvSpPr>
        <p:spPr>
          <a:xfrm rot="5400000">
            <a:off x="3707904" y="2614463"/>
            <a:ext cx="576064" cy="684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8" name="テキスト ボックス 7"/>
              <p:cNvSpPr txBox="1"/>
              <p:nvPr/>
            </p:nvSpPr>
            <p:spPr>
              <a:xfrm>
                <a:off x="1079612" y="4869160"/>
                <a:ext cx="5832648" cy="85917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r>
                  <a:rPr lang="ja-JP" altLang="en-US" sz="2000" dirty="0" smtClean="0">
                    <a:solidFill>
                      <a:schemeClr val="tx1"/>
                    </a:solidFill>
                  </a:rPr>
                  <a:t>非計量</a:t>
                </a:r>
                <a:r>
                  <a:rPr lang="en-US" altLang="ja-JP" sz="2000" dirty="0" smtClean="0">
                    <a:solidFill>
                      <a:schemeClr val="tx1"/>
                    </a:solidFill>
                  </a:rPr>
                  <a:t>MDS</a:t>
                </a:r>
                <a:r>
                  <a:rPr lang="ja-JP" altLang="en-US" sz="2000" dirty="0" err="1" smtClean="0">
                    <a:solidFill>
                      <a:schemeClr val="tx1"/>
                    </a:solidFill>
                  </a:rPr>
                  <a:t>には</a:t>
                </a:r>
                <a14:m>
                  <m:oMath xmlns:m="http://schemas.openxmlformats.org/officeDocument/2006/math">
                    <m:r>
                      <a:rPr lang="en-US" altLang="ja-JP" sz="2000" b="0" i="1" smtClean="0">
                        <a:solidFill>
                          <a:schemeClr val="tx1"/>
                        </a:solidFill>
                        <a:latin typeface="Cambria Math"/>
                      </a:rPr>
                      <m:t>𝑘</m:t>
                    </m:r>
                    <m:r>
                      <a:rPr lang="ja-JP" altLang="en-US" sz="2000" i="1">
                        <a:solidFill>
                          <a:schemeClr val="tx1"/>
                        </a:solidFill>
                        <a:latin typeface="Cambria Math"/>
                      </a:rPr>
                      <m:t>次元</m:t>
                    </m:r>
                    <m:r>
                      <a:rPr lang="ja-JP" altLang="en-US" sz="2000" i="1" smtClean="0">
                        <a:solidFill>
                          <a:schemeClr val="tx1"/>
                        </a:solidFill>
                        <a:latin typeface="Cambria Math"/>
                      </a:rPr>
                      <m:t>における</m:t>
                    </m:r>
                    <m:r>
                      <a:rPr lang="ja-JP" altLang="en-US" sz="2000" i="1">
                        <a:solidFill>
                          <a:schemeClr val="tx1"/>
                        </a:solidFill>
                        <a:latin typeface="Cambria Math"/>
                      </a:rPr>
                      <m:t>距離</m:t>
                    </m:r>
                    <m:sSub>
                      <m:sSubPr>
                        <m:ctrlPr>
                          <a:rPr lang="en-US" altLang="ja-JP" sz="2000" i="1" smtClean="0">
                            <a:solidFill>
                              <a:schemeClr val="tx1"/>
                            </a:solidFill>
                            <a:latin typeface="Cambria Math"/>
                          </a:rPr>
                        </m:ctrlPr>
                      </m:sSubPr>
                      <m:e>
                        <m:acc>
                          <m:accPr>
                            <m:chr m:val="̂"/>
                            <m:ctrlPr>
                              <a:rPr lang="en-US" altLang="ja-JP" sz="2000" b="0" i="1" smtClean="0">
                                <a:solidFill>
                                  <a:schemeClr val="tx1"/>
                                </a:solidFill>
                                <a:latin typeface="Cambria Math"/>
                              </a:rPr>
                            </m:ctrlPr>
                          </m:accPr>
                          <m:e>
                            <m:r>
                              <a:rPr lang="en-US" altLang="ja-JP" sz="2000" b="0" i="1" smtClean="0">
                                <a:solidFill>
                                  <a:schemeClr val="tx1"/>
                                </a:solidFill>
                                <a:latin typeface="Cambria Math"/>
                              </a:rPr>
                              <m:t>𝑑</m:t>
                            </m:r>
                          </m:e>
                        </m:acc>
                      </m:e>
                      <m:sub>
                        <m:r>
                          <a:rPr lang="en-US" altLang="ja-JP" sz="2000" b="0" i="1" smtClean="0">
                            <a:solidFill>
                              <a:schemeClr val="tx1"/>
                            </a:solidFill>
                            <a:latin typeface="Cambria Math"/>
                          </a:rPr>
                          <m:t>𝑖𝑗</m:t>
                        </m:r>
                      </m:sub>
                    </m:sSub>
                  </m:oMath>
                </a14:m>
                <a:r>
                  <a:rPr lang="ja-JP" altLang="en-US" sz="2000" dirty="0" smtClean="0">
                    <a:solidFill>
                      <a:schemeClr val="tx1"/>
                    </a:solidFill>
                  </a:rPr>
                  <a:t>を</a:t>
                </a:r>
                <a:endParaRPr lang="en-US" altLang="ja-JP" sz="2000" dirty="0" smtClean="0">
                  <a:solidFill>
                    <a:schemeClr val="tx1"/>
                  </a:solidFill>
                </a:endParaRPr>
              </a:p>
              <a:p>
                <a:pPr marL="114300" indent="0" algn="ctr">
                  <a:buNone/>
                </a:pPr>
                <a:r>
                  <a:rPr lang="ja-JP" altLang="en-US" sz="2000" dirty="0" smtClean="0">
                    <a:solidFill>
                      <a:schemeClr val="tx1"/>
                    </a:solidFill>
                  </a:rPr>
                  <a:t>推定するためのアルゴリズムがいくつかある</a:t>
                </a:r>
                <a:endParaRPr lang="en-US" altLang="ja-JP" sz="2000" dirty="0" smtClean="0">
                  <a:solidFill>
                    <a:schemeClr val="tx1"/>
                  </a:solidFill>
                </a:endParaRPr>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1079612" y="4869160"/>
                <a:ext cx="5832648" cy="859172"/>
              </a:xfrm>
              <a:prstGeom prst="roundRect">
                <a:avLst/>
              </a:prstGeom>
              <a:blipFill rotWithShape="1">
                <a:blip r:embed="rId2"/>
                <a:stretch>
                  <a:fillRect b="-1379"/>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1875174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カルスカルのストレス</a:t>
            </a:r>
            <a:endParaRPr kumimoji="1" lang="ja-JP" altLang="en-US" dirty="0"/>
          </a:p>
        </p:txBody>
      </p:sp>
      <p:sp>
        <p:nvSpPr>
          <p:cNvPr id="3" name="コンテンツ プレースホルダー 2"/>
          <p:cNvSpPr>
            <a:spLocks noGrp="1"/>
          </p:cNvSpPr>
          <p:nvPr>
            <p:ph idx="1"/>
          </p:nvPr>
        </p:nvSpPr>
        <p:spPr>
          <a:xfrm>
            <a:off x="457200" y="1600200"/>
            <a:ext cx="7620000" cy="3340968"/>
          </a:xfrm>
        </p:spPr>
        <p:txBody>
          <a:bodyPr/>
          <a:lstStyle/>
          <a:p>
            <a:r>
              <a:rPr kumimoji="1" lang="ja-JP" altLang="en-US" dirty="0" smtClean="0"/>
              <a:t>カルスカルはストレスと呼ばれる統計量を最小にする方法を提案した</a:t>
            </a:r>
            <a:endParaRPr kumimoji="1" lang="en-US" altLang="ja-JP" dirty="0" smtClean="0"/>
          </a:p>
          <a:p>
            <a:endParaRPr lang="en-US" altLang="ja-JP" dirty="0"/>
          </a:p>
          <a:p>
            <a:endParaRPr kumimoji="1" lang="en-US" altLang="ja-JP" dirty="0" smtClean="0"/>
          </a:p>
          <a:p>
            <a:endParaRPr lang="en-US" altLang="ja-JP" dirty="0"/>
          </a:p>
          <a:p>
            <a:pPr marL="114300" indent="0">
              <a:buNone/>
            </a:pPr>
            <a:endParaRPr lang="en-US" altLang="ja-JP" dirty="0"/>
          </a:p>
          <a:p>
            <a:r>
              <a:rPr lang="ja-JP" altLang="en-US" dirty="0" smtClean="0"/>
              <a:t>この値が小さいほど、当てはまりがよいと判断する</a:t>
            </a:r>
            <a:endParaRPr kumimoji="1" lang="en-US" altLang="ja-JP" dirty="0" smtClean="0"/>
          </a:p>
          <a:p>
            <a:endParaRPr lang="en-US" altLang="ja-JP" dirty="0"/>
          </a:p>
          <a:p>
            <a:pPr marL="114300" indent="0">
              <a:buNone/>
            </a:pPr>
            <a:endParaRPr kumimoji="1" lang="ja-JP" altLang="en-US" dirty="0"/>
          </a:p>
        </p:txBody>
      </p:sp>
      <mc:AlternateContent xmlns:mc="http://schemas.openxmlformats.org/markup-compatibility/2006" xmlns:a14="http://schemas.microsoft.com/office/drawing/2010/main">
        <mc:Choice Requires="a14">
          <p:sp>
            <p:nvSpPr>
              <p:cNvPr id="4" name="テキスト ボックス 3"/>
              <p:cNvSpPr txBox="1"/>
              <p:nvPr/>
            </p:nvSpPr>
            <p:spPr>
              <a:xfrm>
                <a:off x="1696219" y="2348880"/>
                <a:ext cx="4968552" cy="1426915"/>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14:m>
                  <m:oMathPara xmlns:m="http://schemas.openxmlformats.org/officeDocument/2006/math">
                    <m:oMathParaPr>
                      <m:jc m:val="centerGroup"/>
                    </m:oMathParaPr>
                    <m:oMath xmlns:m="http://schemas.openxmlformats.org/officeDocument/2006/math">
                      <m:r>
                        <a:rPr lang="en-US" altLang="ja-JP" sz="2000" b="0" i="1" smtClean="0">
                          <a:solidFill>
                            <a:schemeClr val="tx1"/>
                          </a:solidFill>
                          <a:latin typeface="Cambria Math"/>
                        </a:rPr>
                        <m:t>𝑆𝑇𝑅𝐸𝑆𝑆</m:t>
                      </m:r>
                      <m:r>
                        <a:rPr lang="en-US" altLang="ja-JP" sz="2000" b="0" i="1" smtClean="0">
                          <a:solidFill>
                            <a:schemeClr val="tx1"/>
                          </a:solidFill>
                          <a:latin typeface="Cambria Math"/>
                        </a:rPr>
                        <m:t>1= </m:t>
                      </m:r>
                      <m:rad>
                        <m:radPr>
                          <m:degHide m:val="on"/>
                          <m:ctrlPr>
                            <a:rPr lang="en-US" altLang="ja-JP" sz="2000" b="0" i="1" smtClean="0">
                              <a:solidFill>
                                <a:schemeClr val="tx1"/>
                              </a:solidFill>
                              <a:latin typeface="Cambria Math"/>
                            </a:rPr>
                          </m:ctrlPr>
                        </m:radPr>
                        <m:deg/>
                        <m:e>
                          <m:f>
                            <m:fPr>
                              <m:ctrlPr>
                                <a:rPr lang="en-US" altLang="ja-JP" sz="2000" b="0" i="1" smtClean="0">
                                  <a:solidFill>
                                    <a:schemeClr val="tx1"/>
                                  </a:solidFill>
                                  <a:latin typeface="Cambria Math"/>
                                </a:rPr>
                              </m:ctrlPr>
                            </m:fPr>
                            <m:num>
                              <m:nary>
                                <m:naryPr>
                                  <m:chr m:val="∑"/>
                                  <m:subHide m:val="on"/>
                                  <m:supHide m:val="on"/>
                                  <m:ctrlPr>
                                    <a:rPr lang="en-US" altLang="ja-JP" sz="2000" b="0" i="1" smtClean="0">
                                      <a:solidFill>
                                        <a:schemeClr val="tx1"/>
                                      </a:solidFill>
                                      <a:latin typeface="Cambria Math"/>
                                    </a:rPr>
                                  </m:ctrlPr>
                                </m:naryPr>
                                <m:sub/>
                                <m:sup/>
                                <m:e>
                                  <m:nary>
                                    <m:naryPr>
                                      <m:chr m:val="∑"/>
                                      <m:supHide m:val="on"/>
                                      <m:ctrlPr>
                                        <a:rPr lang="en-US" altLang="ja-JP" sz="2000" b="0" i="1" smtClean="0">
                                          <a:solidFill>
                                            <a:schemeClr val="tx1"/>
                                          </a:solidFill>
                                          <a:latin typeface="Cambria Math"/>
                                        </a:rPr>
                                      </m:ctrlPr>
                                    </m:naryPr>
                                    <m:sub>
                                      <m:r>
                                        <m:rPr>
                                          <m:brk m:alnAt="7"/>
                                        </m:rPr>
                                        <a:rPr lang="en-US" altLang="ja-JP" sz="2000" b="0" i="1" smtClean="0">
                                          <a:solidFill>
                                            <a:schemeClr val="tx1"/>
                                          </a:solidFill>
                                          <a:latin typeface="Cambria Math"/>
                                        </a:rPr>
                                        <m:t>𝑖</m:t>
                                      </m:r>
                                      <m:r>
                                        <a:rPr lang="en-US" altLang="ja-JP" sz="2000" b="0" i="1" smtClean="0">
                                          <a:solidFill>
                                            <a:schemeClr val="tx1"/>
                                          </a:solidFill>
                                          <a:latin typeface="Cambria Math"/>
                                          <a:ea typeface="Cambria Math"/>
                                        </a:rPr>
                                        <m:t>≠</m:t>
                                      </m:r>
                                      <m:r>
                                        <a:rPr lang="en-US" altLang="ja-JP" sz="2000" b="0" i="1" smtClean="0">
                                          <a:solidFill>
                                            <a:schemeClr val="tx1"/>
                                          </a:solidFill>
                                          <a:latin typeface="Cambria Math"/>
                                          <a:ea typeface="Cambria Math"/>
                                        </a:rPr>
                                        <m:t>𝑗</m:t>
                                      </m:r>
                                    </m:sub>
                                    <m:sup/>
                                    <m:e>
                                      <m:sSup>
                                        <m:sSupPr>
                                          <m:ctrlPr>
                                            <a:rPr lang="en-US" altLang="ja-JP" sz="2000" b="0" i="1" smtClean="0">
                                              <a:solidFill>
                                                <a:schemeClr val="tx1"/>
                                              </a:solidFill>
                                              <a:latin typeface="Cambria Math"/>
                                            </a:rPr>
                                          </m:ctrlPr>
                                        </m:sSupPr>
                                        <m:e>
                                          <m:d>
                                            <m:dPr>
                                              <m:ctrlPr>
                                                <a:rPr lang="en-US" altLang="ja-JP" sz="2000" b="0" i="1" smtClean="0">
                                                  <a:solidFill>
                                                    <a:schemeClr val="tx1"/>
                                                  </a:solidFill>
                                                  <a:latin typeface="Cambria Math"/>
                                                </a:rPr>
                                              </m:ctrlPr>
                                            </m:dPr>
                                            <m:e>
                                              <m:sSub>
                                                <m:sSubPr>
                                                  <m:ctrlPr>
                                                    <a:rPr lang="en-US" altLang="ja-JP" sz="2000" b="0" i="1" smtClean="0">
                                                      <a:solidFill>
                                                        <a:schemeClr val="tx1"/>
                                                      </a:solidFill>
                                                      <a:latin typeface="Cambria Math"/>
                                                    </a:rPr>
                                                  </m:ctrlPr>
                                                </m:sSubPr>
                                                <m:e>
                                                  <m:acc>
                                                    <m:accPr>
                                                      <m:chr m:val="̂"/>
                                                      <m:ctrlPr>
                                                        <a:rPr lang="en-US" altLang="ja-JP" sz="2000" b="0" i="1" smtClean="0">
                                                          <a:solidFill>
                                                            <a:schemeClr val="tx1"/>
                                                          </a:solidFill>
                                                          <a:latin typeface="Cambria Math"/>
                                                        </a:rPr>
                                                      </m:ctrlPr>
                                                    </m:accPr>
                                                    <m:e>
                                                      <m:r>
                                                        <a:rPr lang="en-US" altLang="ja-JP" sz="2000" b="0" i="1" smtClean="0">
                                                          <a:solidFill>
                                                            <a:schemeClr val="tx1"/>
                                                          </a:solidFill>
                                                          <a:latin typeface="Cambria Math"/>
                                                        </a:rPr>
                                                        <m:t>𝑑</m:t>
                                                      </m:r>
                                                    </m:e>
                                                  </m:acc>
                                                </m:e>
                                                <m:sub>
                                                  <m:r>
                                                    <a:rPr lang="en-US" altLang="ja-JP" sz="2000" b="0" i="1" smtClean="0">
                                                      <a:solidFill>
                                                        <a:schemeClr val="tx1"/>
                                                      </a:solidFill>
                                                      <a:latin typeface="Cambria Math"/>
                                                    </a:rPr>
                                                    <m:t>𝑖𝑗</m:t>
                                                  </m:r>
                                                </m:sub>
                                              </m:sSub>
                                              <m:r>
                                                <a:rPr lang="en-US" altLang="ja-JP" sz="2000" b="0" i="1" smtClean="0">
                                                  <a:solidFill>
                                                    <a:schemeClr val="tx1"/>
                                                  </a:solidFill>
                                                  <a:latin typeface="Cambria Math"/>
                                                </a:rPr>
                                                <m:t> − </m:t>
                                              </m:r>
                                              <m:sSubSup>
                                                <m:sSubSupPr>
                                                  <m:ctrlPr>
                                                    <a:rPr lang="en-US" altLang="ja-JP" sz="2000" b="0" i="1" smtClean="0">
                                                      <a:solidFill>
                                                        <a:schemeClr val="tx1"/>
                                                      </a:solidFill>
                                                      <a:latin typeface="Cambria Math"/>
                                                    </a:rPr>
                                                  </m:ctrlPr>
                                                </m:sSubSupPr>
                                                <m:e>
                                                  <m:r>
                                                    <a:rPr lang="en-US" altLang="ja-JP" sz="2000" b="0" i="1" smtClean="0">
                                                      <a:solidFill>
                                                        <a:schemeClr val="tx1"/>
                                                      </a:solidFill>
                                                      <a:latin typeface="Cambria Math"/>
                                                    </a:rPr>
                                                    <m:t>𝑑</m:t>
                                                  </m:r>
                                                </m:e>
                                                <m:sub>
                                                  <m:r>
                                                    <a:rPr lang="en-US" altLang="ja-JP" sz="2000" b="0" i="1" smtClean="0">
                                                      <a:solidFill>
                                                        <a:schemeClr val="tx1"/>
                                                      </a:solidFill>
                                                      <a:latin typeface="Cambria Math"/>
                                                    </a:rPr>
                                                    <m:t>𝑖𝑗</m:t>
                                                  </m:r>
                                                </m:sub>
                                                <m:sup/>
                                              </m:sSubSup>
                                            </m:e>
                                          </m:d>
                                        </m:e>
                                        <m:sup>
                                          <m:r>
                                            <a:rPr lang="en-US" altLang="ja-JP" sz="2000" b="0" i="1" smtClean="0">
                                              <a:solidFill>
                                                <a:schemeClr val="tx1"/>
                                              </a:solidFill>
                                              <a:latin typeface="Cambria Math"/>
                                            </a:rPr>
                                            <m:t>2</m:t>
                                          </m:r>
                                        </m:sup>
                                      </m:sSup>
                                    </m:e>
                                  </m:nary>
                                </m:e>
                              </m:nary>
                            </m:num>
                            <m:den>
                              <m:nary>
                                <m:naryPr>
                                  <m:chr m:val="∑"/>
                                  <m:subHide m:val="on"/>
                                  <m:supHide m:val="on"/>
                                  <m:ctrlPr>
                                    <a:rPr lang="en-US" altLang="ja-JP" sz="2000" b="0" i="1" smtClean="0">
                                      <a:solidFill>
                                        <a:schemeClr val="tx1"/>
                                      </a:solidFill>
                                      <a:latin typeface="Cambria Math"/>
                                    </a:rPr>
                                  </m:ctrlPr>
                                </m:naryPr>
                                <m:sub/>
                                <m:sup/>
                                <m:e>
                                  <m:nary>
                                    <m:naryPr>
                                      <m:chr m:val="∑"/>
                                      <m:subHide m:val="on"/>
                                      <m:supHide m:val="on"/>
                                      <m:ctrlPr>
                                        <a:rPr lang="en-US" altLang="ja-JP" sz="2000" b="0" i="1" smtClean="0">
                                          <a:solidFill>
                                            <a:schemeClr val="tx1"/>
                                          </a:solidFill>
                                          <a:latin typeface="Cambria Math"/>
                                        </a:rPr>
                                      </m:ctrlPr>
                                    </m:naryPr>
                                    <m:sub/>
                                    <m:sup/>
                                    <m:e>
                                      <m:sSubSup>
                                        <m:sSubSupPr>
                                          <m:ctrlPr>
                                            <a:rPr lang="en-US" altLang="ja-JP" sz="2000" b="0" i="1" smtClean="0">
                                              <a:solidFill>
                                                <a:schemeClr val="tx1"/>
                                              </a:solidFill>
                                              <a:latin typeface="Cambria Math"/>
                                            </a:rPr>
                                          </m:ctrlPr>
                                        </m:sSubSupPr>
                                        <m:e>
                                          <m:r>
                                            <a:rPr lang="en-US" altLang="ja-JP" sz="2000" b="0" i="1" smtClean="0">
                                              <a:solidFill>
                                                <a:schemeClr val="tx1"/>
                                              </a:solidFill>
                                              <a:latin typeface="Cambria Math"/>
                                            </a:rPr>
                                            <m:t>𝑑</m:t>
                                          </m:r>
                                        </m:e>
                                        <m:sub>
                                          <m:r>
                                            <a:rPr lang="en-US" altLang="ja-JP" sz="2000" b="0" i="1" smtClean="0">
                                              <a:solidFill>
                                                <a:schemeClr val="tx1"/>
                                              </a:solidFill>
                                              <a:latin typeface="Cambria Math"/>
                                            </a:rPr>
                                            <m:t>𝑖𝑗</m:t>
                                          </m:r>
                                        </m:sub>
                                        <m:sup>
                                          <m:r>
                                            <a:rPr lang="en-US" altLang="ja-JP" sz="2000" b="0" i="1" smtClean="0">
                                              <a:solidFill>
                                                <a:schemeClr val="tx1"/>
                                              </a:solidFill>
                                              <a:latin typeface="Cambria Math"/>
                                            </a:rPr>
                                            <m:t>2</m:t>
                                          </m:r>
                                        </m:sup>
                                      </m:sSubSup>
                                    </m:e>
                                  </m:nary>
                                </m:e>
                              </m:nary>
                            </m:den>
                          </m:f>
                        </m:e>
                      </m:rad>
                    </m:oMath>
                  </m:oMathPara>
                </a14:m>
                <a:endParaRPr lang="en-US" altLang="ja-JP" sz="2000" dirty="0">
                  <a:solidFill>
                    <a:schemeClr val="tx1"/>
                  </a:solidFill>
                </a:endParaRPr>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1696219" y="2348880"/>
                <a:ext cx="4968552" cy="1426915"/>
              </a:xfrm>
              <a:prstGeom prst="roundRect">
                <a:avLst/>
              </a:prstGeom>
              <a:blipFill rotWithShape="1">
                <a:blip r:embed="rId2"/>
                <a:stretch>
                  <a:fillRect/>
                </a:stretch>
              </a:blipFill>
            </p:spPr>
            <p:txBody>
              <a:bodyPr/>
              <a:lstStyle/>
              <a:p>
                <a:r>
                  <a:rPr lang="ja-JP" altLang="en-US">
                    <a:noFill/>
                  </a:rPr>
                  <a:t> </a:t>
                </a:r>
              </a:p>
            </p:txBody>
          </p:sp>
        </mc:Fallback>
      </mc:AlternateContent>
      <p:graphicFrame>
        <p:nvGraphicFramePr>
          <p:cNvPr id="5" name="表 4"/>
          <p:cNvGraphicFramePr>
            <a:graphicFrameLocks noGrp="1"/>
          </p:cNvGraphicFramePr>
          <p:nvPr>
            <p:extLst>
              <p:ext uri="{D42A27DB-BD31-4B8C-83A1-F6EECF244321}">
                <p14:modId xmlns:p14="http://schemas.microsoft.com/office/powerpoint/2010/main" val="2020243136"/>
              </p:ext>
            </p:extLst>
          </p:nvPr>
        </p:nvGraphicFramePr>
        <p:xfrm>
          <a:off x="1717559" y="4437112"/>
          <a:ext cx="3264024" cy="2225040"/>
        </p:xfrm>
        <a:graphic>
          <a:graphicData uri="http://schemas.openxmlformats.org/drawingml/2006/table">
            <a:tbl>
              <a:tblPr firstRow="1" bandRow="1">
                <a:tableStyleId>{5C22544A-7EE6-4342-B048-85BDC9FD1C3A}</a:tableStyleId>
              </a:tblPr>
              <a:tblGrid>
                <a:gridCol w="1632012"/>
                <a:gridCol w="1632012"/>
              </a:tblGrid>
              <a:tr h="370840">
                <a:tc>
                  <a:txBody>
                    <a:bodyPr/>
                    <a:lstStyle/>
                    <a:p>
                      <a:r>
                        <a:rPr kumimoji="1" lang="ja-JP" altLang="en-US" sz="1400" dirty="0" smtClean="0"/>
                        <a:t>ストレス値</a:t>
                      </a:r>
                      <a:endParaRPr kumimoji="1" lang="ja-JP" altLang="en-US" sz="1400" dirty="0"/>
                    </a:p>
                  </a:txBody>
                  <a:tcPr/>
                </a:tc>
                <a:tc>
                  <a:txBody>
                    <a:bodyPr/>
                    <a:lstStyle/>
                    <a:p>
                      <a:r>
                        <a:rPr kumimoji="1" lang="ja-JP" altLang="en-US" sz="1400" dirty="0" smtClean="0"/>
                        <a:t>評価</a:t>
                      </a:r>
                      <a:endParaRPr kumimoji="1" lang="ja-JP" altLang="en-US" sz="1400" dirty="0"/>
                    </a:p>
                  </a:txBody>
                  <a:tcPr/>
                </a:tc>
              </a:tr>
              <a:tr h="370840">
                <a:tc>
                  <a:txBody>
                    <a:bodyPr/>
                    <a:lstStyle/>
                    <a:p>
                      <a:r>
                        <a:rPr kumimoji="1" lang="en-US" altLang="ja-JP" sz="1400" dirty="0" smtClean="0"/>
                        <a:t>0.2</a:t>
                      </a:r>
                      <a:endParaRPr kumimoji="1" lang="ja-JP" altLang="en-US" sz="1400" dirty="0"/>
                    </a:p>
                  </a:txBody>
                  <a:tcPr/>
                </a:tc>
                <a:tc>
                  <a:txBody>
                    <a:bodyPr/>
                    <a:lstStyle/>
                    <a:p>
                      <a:r>
                        <a:rPr kumimoji="1" lang="ja-JP" altLang="en-US" sz="1400" dirty="0" smtClean="0"/>
                        <a:t>悪い</a:t>
                      </a:r>
                      <a:endParaRPr kumimoji="1" lang="ja-JP" altLang="en-US" sz="1400" dirty="0"/>
                    </a:p>
                  </a:txBody>
                  <a:tcPr/>
                </a:tc>
              </a:tr>
              <a:tr h="370840">
                <a:tc>
                  <a:txBody>
                    <a:bodyPr/>
                    <a:lstStyle/>
                    <a:p>
                      <a:r>
                        <a:rPr kumimoji="1" lang="en-US" altLang="ja-JP" sz="1400" dirty="0" smtClean="0"/>
                        <a:t>0.1</a:t>
                      </a:r>
                      <a:endParaRPr kumimoji="1" lang="ja-JP" altLang="en-US" sz="1400" dirty="0"/>
                    </a:p>
                  </a:txBody>
                  <a:tcPr/>
                </a:tc>
                <a:tc>
                  <a:txBody>
                    <a:bodyPr/>
                    <a:lstStyle/>
                    <a:p>
                      <a:r>
                        <a:rPr kumimoji="1" lang="ja-JP" altLang="en-US" sz="1400" dirty="0" smtClean="0"/>
                        <a:t>まずまず</a:t>
                      </a:r>
                      <a:endParaRPr kumimoji="1" lang="ja-JP" altLang="en-US" sz="1400" dirty="0"/>
                    </a:p>
                  </a:txBody>
                  <a:tcPr/>
                </a:tc>
              </a:tr>
              <a:tr h="370840">
                <a:tc>
                  <a:txBody>
                    <a:bodyPr/>
                    <a:lstStyle/>
                    <a:p>
                      <a:r>
                        <a:rPr kumimoji="1" lang="en-US" altLang="ja-JP" sz="1400" dirty="0" smtClean="0"/>
                        <a:t>0.05</a:t>
                      </a:r>
                      <a:endParaRPr kumimoji="1" lang="ja-JP" altLang="en-US" sz="1400" dirty="0"/>
                    </a:p>
                  </a:txBody>
                  <a:tcPr/>
                </a:tc>
                <a:tc>
                  <a:txBody>
                    <a:bodyPr/>
                    <a:lstStyle/>
                    <a:p>
                      <a:r>
                        <a:rPr kumimoji="1" lang="ja-JP" altLang="en-US" sz="1400" dirty="0" smtClean="0"/>
                        <a:t>よい</a:t>
                      </a:r>
                      <a:endParaRPr kumimoji="1" lang="ja-JP" altLang="en-US" sz="1400" dirty="0"/>
                    </a:p>
                  </a:txBody>
                  <a:tcPr/>
                </a:tc>
              </a:tr>
              <a:tr h="370840">
                <a:tc>
                  <a:txBody>
                    <a:bodyPr/>
                    <a:lstStyle/>
                    <a:p>
                      <a:r>
                        <a:rPr kumimoji="1" lang="en-US" altLang="ja-JP" sz="1400" dirty="0" smtClean="0"/>
                        <a:t>0.025</a:t>
                      </a:r>
                      <a:endParaRPr kumimoji="1" lang="ja-JP" altLang="en-US" sz="1400" dirty="0"/>
                    </a:p>
                  </a:txBody>
                  <a:tcPr/>
                </a:tc>
                <a:tc>
                  <a:txBody>
                    <a:bodyPr/>
                    <a:lstStyle/>
                    <a:p>
                      <a:r>
                        <a:rPr kumimoji="1" lang="ja-JP" altLang="en-US" sz="1400" dirty="0" smtClean="0"/>
                        <a:t>すばらしい</a:t>
                      </a:r>
                      <a:endParaRPr kumimoji="1" lang="ja-JP" altLang="en-US" sz="1400" dirty="0"/>
                    </a:p>
                  </a:txBody>
                  <a:tcPr/>
                </a:tc>
              </a:tr>
              <a:tr h="370840">
                <a:tc>
                  <a:txBody>
                    <a:bodyPr/>
                    <a:lstStyle/>
                    <a:p>
                      <a:r>
                        <a:rPr kumimoji="1" lang="en-US" altLang="ja-JP" sz="1400" dirty="0" smtClean="0"/>
                        <a:t>0.0</a:t>
                      </a:r>
                      <a:endParaRPr kumimoji="1" lang="ja-JP" altLang="en-US" sz="1400" dirty="0"/>
                    </a:p>
                  </a:txBody>
                  <a:tcPr/>
                </a:tc>
                <a:tc>
                  <a:txBody>
                    <a:bodyPr/>
                    <a:lstStyle/>
                    <a:p>
                      <a:r>
                        <a:rPr kumimoji="1" lang="ja-JP" altLang="en-US" sz="1400" dirty="0" smtClean="0"/>
                        <a:t>完璧</a:t>
                      </a:r>
                      <a:endParaRPr kumimoji="1" lang="ja-JP" altLang="en-US" sz="1400" dirty="0"/>
                    </a:p>
                  </a:txBody>
                  <a:tcPr/>
                </a:tc>
              </a:tr>
            </a:tbl>
          </a:graphicData>
        </a:graphic>
      </p:graphicFrame>
      <p:sp>
        <p:nvSpPr>
          <p:cNvPr id="6" name="テキスト ボックス 5"/>
          <p:cNvSpPr txBox="1"/>
          <p:nvPr/>
        </p:nvSpPr>
        <p:spPr>
          <a:xfrm>
            <a:off x="5004048" y="6309320"/>
            <a:ext cx="2520280" cy="369332"/>
          </a:xfrm>
          <a:prstGeom prst="rect">
            <a:avLst/>
          </a:prstGeom>
          <a:noFill/>
        </p:spPr>
        <p:txBody>
          <a:bodyPr wrap="square" rtlCol="0">
            <a:spAutoFit/>
          </a:bodyPr>
          <a:lstStyle/>
          <a:p>
            <a:r>
              <a:rPr kumimoji="1" lang="ja-JP" altLang="en-US" dirty="0" smtClean="0"/>
              <a:t>ストレスの評価</a:t>
            </a:r>
            <a:endParaRPr kumimoji="1" lang="ja-JP" altLang="en-US" dirty="0"/>
          </a:p>
        </p:txBody>
      </p:sp>
    </p:spTree>
    <p:extLst>
      <p:ext uri="{BB962C8B-B14F-4D97-AF65-F5344CB8AC3E}">
        <p14:creationId xmlns:p14="http://schemas.microsoft.com/office/powerpoint/2010/main" val="26600985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非計量</a:t>
            </a:r>
            <a:r>
              <a:rPr kumimoji="1" lang="en-US" altLang="ja-JP" dirty="0" smtClean="0"/>
              <a:t>MDS</a:t>
            </a:r>
            <a:r>
              <a:rPr lang="ja-JP" altLang="en-US" dirty="0" smtClean="0"/>
              <a:t>の関数</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400" dirty="0" smtClean="0"/>
              <a:t>関数</a:t>
            </a:r>
            <a:r>
              <a:rPr kumimoji="1" lang="en-US" altLang="ja-JP" sz="2400" dirty="0" err="1" smtClean="0"/>
              <a:t>isoMDS</a:t>
            </a:r>
            <a:r>
              <a:rPr kumimoji="1" lang="ja-JP" altLang="en-US" sz="2400" dirty="0" smtClean="0"/>
              <a:t>：パッケージ</a:t>
            </a:r>
            <a:r>
              <a:rPr kumimoji="1" lang="en-US" altLang="ja-JP" sz="2400" dirty="0" smtClean="0"/>
              <a:t>MASS</a:t>
            </a:r>
          </a:p>
          <a:p>
            <a:endParaRPr kumimoji="1" lang="en-US" altLang="ja-JP" sz="2400" dirty="0" smtClean="0"/>
          </a:p>
          <a:p>
            <a:r>
              <a:rPr lang="ja-JP" altLang="en-US" sz="2400" dirty="0" smtClean="0"/>
              <a:t>関数</a:t>
            </a:r>
            <a:r>
              <a:rPr lang="en-US" altLang="ja-JP" sz="2400" dirty="0" err="1" smtClean="0"/>
              <a:t>sammon</a:t>
            </a:r>
            <a:r>
              <a:rPr lang="ja-JP" altLang="en-US" sz="2400" dirty="0" smtClean="0"/>
              <a:t>：パッケージ</a:t>
            </a:r>
            <a:r>
              <a:rPr lang="en-US" altLang="ja-JP" sz="2400" dirty="0" smtClean="0"/>
              <a:t>MASS</a:t>
            </a:r>
          </a:p>
          <a:p>
            <a:endParaRPr lang="en-US" altLang="ja-JP" sz="2400" dirty="0" smtClean="0"/>
          </a:p>
          <a:p>
            <a:r>
              <a:rPr kumimoji="1" lang="ja-JP" altLang="en-US" sz="2400" dirty="0"/>
              <a:t>関</a:t>
            </a:r>
            <a:r>
              <a:rPr kumimoji="1" lang="ja-JP" altLang="en-US" sz="2400" dirty="0" smtClean="0"/>
              <a:t>数</a:t>
            </a:r>
            <a:r>
              <a:rPr kumimoji="1" lang="en-US" altLang="ja-JP" sz="2400" dirty="0" err="1" smtClean="0"/>
              <a:t>metaMDS</a:t>
            </a:r>
            <a:r>
              <a:rPr kumimoji="1" lang="ja-JP" altLang="en-US" sz="2400" dirty="0" smtClean="0"/>
              <a:t>：パッケージ</a:t>
            </a:r>
            <a:r>
              <a:rPr kumimoji="1" lang="en-US" altLang="ja-JP" sz="2400" dirty="0" smtClean="0"/>
              <a:t>vegan</a:t>
            </a:r>
            <a:endParaRPr kumimoji="1" lang="ja-JP" altLang="en-US" sz="2400" dirty="0"/>
          </a:p>
        </p:txBody>
      </p:sp>
    </p:spTree>
    <p:extLst>
      <p:ext uri="{BB962C8B-B14F-4D97-AF65-F5344CB8AC3E}">
        <p14:creationId xmlns:p14="http://schemas.microsoft.com/office/powerpoint/2010/main" val="22849952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関数</a:t>
            </a:r>
            <a:r>
              <a:rPr lang="en-US" altLang="ja-JP" dirty="0" err="1" smtClean="0"/>
              <a:t>isoMDS</a:t>
            </a:r>
            <a:endParaRPr kumimoji="1" lang="ja-JP" altLang="en-US" dirty="0"/>
          </a:p>
        </p:txBody>
      </p:sp>
      <p:sp>
        <p:nvSpPr>
          <p:cNvPr id="3" name="コンテンツ プレースホルダー 2"/>
          <p:cNvSpPr>
            <a:spLocks noGrp="1"/>
          </p:cNvSpPr>
          <p:nvPr>
            <p:ph idx="1"/>
          </p:nvPr>
        </p:nvSpPr>
        <p:spPr>
          <a:xfrm>
            <a:off x="457200" y="1600200"/>
            <a:ext cx="7620000" cy="3052936"/>
          </a:xfrm>
        </p:spPr>
        <p:txBody>
          <a:bodyPr/>
          <a:lstStyle/>
          <a:p>
            <a:r>
              <a:rPr kumimoji="1" lang="ja-JP" altLang="en-US" dirty="0" smtClean="0"/>
              <a:t>次に示すストレスを最小になるように座標を決める</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r>
              <a:rPr kumimoji="1" lang="ja-JP" altLang="en-US" dirty="0" smtClean="0"/>
              <a:t>関数</a:t>
            </a:r>
            <a:endParaRPr kumimoji="1" lang="en-US" altLang="ja-JP" dirty="0" smtClean="0"/>
          </a:p>
        </p:txBody>
      </p:sp>
      <mc:AlternateContent xmlns:mc="http://schemas.openxmlformats.org/markup-compatibility/2006" xmlns:a14="http://schemas.microsoft.com/office/drawing/2010/main">
        <mc:Choice Requires="a14">
          <p:sp>
            <p:nvSpPr>
              <p:cNvPr id="4" name="テキスト ボックス 3"/>
              <p:cNvSpPr txBox="1"/>
              <p:nvPr/>
            </p:nvSpPr>
            <p:spPr>
              <a:xfrm>
                <a:off x="1696219" y="2348880"/>
                <a:ext cx="4968552" cy="97147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14:m>
                  <m:oMathPara xmlns:m="http://schemas.openxmlformats.org/officeDocument/2006/math">
                    <m:oMathParaPr>
                      <m:jc m:val="centerGroup"/>
                    </m:oMathParaPr>
                    <m:oMath xmlns:m="http://schemas.openxmlformats.org/officeDocument/2006/math">
                      <m:r>
                        <a:rPr lang="en-US" altLang="ja-JP" sz="2000" b="0" i="1" smtClean="0">
                          <a:solidFill>
                            <a:schemeClr val="tx1"/>
                          </a:solidFill>
                          <a:latin typeface="Cambria Math"/>
                        </a:rPr>
                        <m:t>𝑆𝑇𝑅𝐸𝑆𝑆</m:t>
                      </m:r>
                      <m:r>
                        <a:rPr lang="en-US" altLang="ja-JP" sz="2000" b="0" i="1" smtClean="0">
                          <a:solidFill>
                            <a:schemeClr val="tx1"/>
                          </a:solidFill>
                          <a:latin typeface="Cambria Math"/>
                        </a:rPr>
                        <m:t>2= </m:t>
                      </m:r>
                      <m:f>
                        <m:fPr>
                          <m:ctrlPr>
                            <a:rPr lang="en-US" altLang="ja-JP" sz="2000" b="0" i="1" smtClean="0">
                              <a:solidFill>
                                <a:schemeClr val="tx1"/>
                              </a:solidFill>
                              <a:latin typeface="Cambria Math"/>
                            </a:rPr>
                          </m:ctrlPr>
                        </m:fPr>
                        <m:num>
                          <m:nary>
                            <m:naryPr>
                              <m:chr m:val="∑"/>
                              <m:subHide m:val="on"/>
                              <m:supHide m:val="on"/>
                              <m:ctrlPr>
                                <a:rPr lang="en-US" altLang="ja-JP" sz="2000" i="1">
                                  <a:solidFill>
                                    <a:schemeClr val="tx1"/>
                                  </a:solidFill>
                                  <a:latin typeface="Cambria Math"/>
                                </a:rPr>
                              </m:ctrlPr>
                            </m:naryPr>
                            <m:sub/>
                            <m:sup/>
                            <m:e>
                              <m:nary>
                                <m:naryPr>
                                  <m:chr m:val="∑"/>
                                  <m:supHide m:val="on"/>
                                  <m:ctrlPr>
                                    <a:rPr lang="en-US" altLang="ja-JP" sz="2000" i="1" smtClean="0">
                                      <a:solidFill>
                                        <a:schemeClr val="tx1"/>
                                      </a:solidFill>
                                      <a:latin typeface="Cambria Math"/>
                                    </a:rPr>
                                  </m:ctrlPr>
                                </m:naryPr>
                                <m:sub>
                                  <m:r>
                                    <m:rPr>
                                      <m:brk m:alnAt="7"/>
                                    </m:rPr>
                                    <a:rPr lang="en-US" altLang="ja-JP" sz="2000" b="0" i="1" smtClean="0">
                                      <a:solidFill>
                                        <a:schemeClr val="tx1"/>
                                      </a:solidFill>
                                      <a:latin typeface="Cambria Math"/>
                                    </a:rPr>
                                    <m:t>𝑖</m:t>
                                  </m:r>
                                  <m:r>
                                    <a:rPr lang="en-US" altLang="ja-JP" sz="2000" b="0" i="1" smtClean="0">
                                      <a:solidFill>
                                        <a:schemeClr val="tx1"/>
                                      </a:solidFill>
                                      <a:latin typeface="Cambria Math"/>
                                      <a:ea typeface="Cambria Math"/>
                                    </a:rPr>
                                    <m:t>≠</m:t>
                                  </m:r>
                                  <m:r>
                                    <a:rPr lang="en-US" altLang="ja-JP" sz="2000" b="0" i="1" smtClean="0">
                                      <a:solidFill>
                                        <a:schemeClr val="tx1"/>
                                      </a:solidFill>
                                      <a:latin typeface="Cambria Math"/>
                                      <a:ea typeface="Cambria Math"/>
                                    </a:rPr>
                                    <m:t>𝑗</m:t>
                                  </m:r>
                                </m:sub>
                                <m:sup/>
                                <m:e>
                                  <m:sSup>
                                    <m:sSupPr>
                                      <m:ctrlPr>
                                        <a:rPr lang="en-US" altLang="ja-JP" sz="2000" i="1" smtClean="0">
                                          <a:solidFill>
                                            <a:schemeClr val="tx1"/>
                                          </a:solidFill>
                                          <a:latin typeface="Cambria Math"/>
                                        </a:rPr>
                                      </m:ctrlPr>
                                    </m:sSupPr>
                                    <m:e>
                                      <m:r>
                                        <a:rPr lang="en-US" altLang="ja-JP" sz="2000" b="0" i="1" smtClean="0">
                                          <a:solidFill>
                                            <a:schemeClr val="tx1"/>
                                          </a:solidFill>
                                          <a:latin typeface="Cambria Math"/>
                                        </a:rPr>
                                        <m:t>[</m:t>
                                      </m:r>
                                      <m:r>
                                        <a:rPr lang="ja-JP" altLang="en-US" sz="2000" b="0" i="1" smtClean="0">
                                          <a:solidFill>
                                            <a:schemeClr val="tx1"/>
                                          </a:solidFill>
                                          <a:latin typeface="Cambria Math"/>
                                        </a:rPr>
                                        <m:t>𝜃</m:t>
                                      </m:r>
                                      <m:d>
                                        <m:dPr>
                                          <m:ctrlPr>
                                            <a:rPr lang="en-US" altLang="ja-JP" sz="2000" b="0" i="1" smtClean="0">
                                              <a:solidFill>
                                                <a:schemeClr val="tx1"/>
                                              </a:solidFill>
                                              <a:latin typeface="Cambria Math"/>
                                            </a:rPr>
                                          </m:ctrlPr>
                                        </m:dPr>
                                        <m:e>
                                          <m:sSubSup>
                                            <m:sSubSupPr>
                                              <m:ctrlPr>
                                                <a:rPr lang="en-US" altLang="ja-JP" sz="2000" i="1">
                                                  <a:solidFill>
                                                    <a:schemeClr val="tx1"/>
                                                  </a:solidFill>
                                                  <a:latin typeface="Cambria Math"/>
                                                </a:rPr>
                                              </m:ctrlPr>
                                            </m:sSubSupPr>
                                            <m:e>
                                              <m:r>
                                                <a:rPr lang="en-US" altLang="ja-JP" sz="2000" i="1">
                                                  <a:solidFill>
                                                    <a:schemeClr val="tx1"/>
                                                  </a:solidFill>
                                                  <a:latin typeface="Cambria Math"/>
                                                </a:rPr>
                                                <m:t>𝑑</m:t>
                                              </m:r>
                                            </m:e>
                                            <m:sub>
                                              <m:r>
                                                <a:rPr lang="en-US" altLang="ja-JP" sz="2000" i="1">
                                                  <a:solidFill>
                                                    <a:schemeClr val="tx1"/>
                                                  </a:solidFill>
                                                  <a:latin typeface="Cambria Math"/>
                                                </a:rPr>
                                                <m:t>𝑖𝑗</m:t>
                                              </m:r>
                                            </m:sub>
                                            <m:sup/>
                                          </m:sSubSup>
                                        </m:e>
                                      </m:d>
                                      <m:r>
                                        <a:rPr lang="en-US" altLang="ja-JP" sz="2000" b="0" i="1" smtClean="0">
                                          <a:solidFill>
                                            <a:schemeClr val="tx1"/>
                                          </a:solidFill>
                                          <a:latin typeface="Cambria Math"/>
                                        </a:rPr>
                                        <m:t> −</m:t>
                                      </m:r>
                                      <m:sSub>
                                        <m:sSubPr>
                                          <m:ctrlPr>
                                            <a:rPr lang="en-US" altLang="ja-JP" sz="2000" i="1">
                                              <a:solidFill>
                                                <a:schemeClr val="tx1"/>
                                              </a:solidFill>
                                              <a:latin typeface="Cambria Math"/>
                                            </a:rPr>
                                          </m:ctrlPr>
                                        </m:sSubPr>
                                        <m:e>
                                          <m:acc>
                                            <m:accPr>
                                              <m:chr m:val="̂"/>
                                              <m:ctrlPr>
                                                <a:rPr lang="en-US" altLang="ja-JP" sz="2000" i="1">
                                                  <a:solidFill>
                                                    <a:schemeClr val="tx1"/>
                                                  </a:solidFill>
                                                  <a:latin typeface="Cambria Math"/>
                                                </a:rPr>
                                              </m:ctrlPr>
                                            </m:accPr>
                                            <m:e>
                                              <m:r>
                                                <a:rPr lang="en-US" altLang="ja-JP" sz="2000" i="1">
                                                  <a:solidFill>
                                                    <a:schemeClr val="tx1"/>
                                                  </a:solidFill>
                                                  <a:latin typeface="Cambria Math"/>
                                                </a:rPr>
                                                <m:t>𝑑</m:t>
                                              </m:r>
                                            </m:e>
                                          </m:acc>
                                        </m:e>
                                        <m:sub>
                                          <m:r>
                                            <a:rPr lang="en-US" altLang="ja-JP" sz="2000" i="1">
                                              <a:solidFill>
                                                <a:schemeClr val="tx1"/>
                                              </a:solidFill>
                                              <a:latin typeface="Cambria Math"/>
                                            </a:rPr>
                                            <m:t>𝑖𝑗</m:t>
                                          </m:r>
                                        </m:sub>
                                      </m:sSub>
                                      <m:r>
                                        <a:rPr lang="en-US" altLang="ja-JP" sz="2000" b="0" i="1" smtClean="0">
                                          <a:solidFill>
                                            <a:schemeClr val="tx1"/>
                                          </a:solidFill>
                                          <a:latin typeface="Cambria Math"/>
                                        </a:rPr>
                                        <m:t>]</m:t>
                                      </m:r>
                                    </m:e>
                                    <m:sup>
                                      <m:r>
                                        <a:rPr lang="en-US" altLang="ja-JP" sz="2000" b="0" i="1" smtClean="0">
                                          <a:solidFill>
                                            <a:schemeClr val="tx1"/>
                                          </a:solidFill>
                                          <a:latin typeface="Cambria Math"/>
                                        </a:rPr>
                                        <m:t>2</m:t>
                                      </m:r>
                                    </m:sup>
                                  </m:sSup>
                                </m:e>
                              </m:nary>
                            </m:e>
                          </m:nary>
                        </m:num>
                        <m:den>
                          <m:nary>
                            <m:naryPr>
                              <m:chr m:val="∑"/>
                              <m:subHide m:val="on"/>
                              <m:supHide m:val="on"/>
                              <m:ctrlPr>
                                <a:rPr lang="en-US" altLang="ja-JP" sz="2000" i="1">
                                  <a:solidFill>
                                    <a:schemeClr val="tx1"/>
                                  </a:solidFill>
                                  <a:latin typeface="Cambria Math"/>
                                </a:rPr>
                              </m:ctrlPr>
                            </m:naryPr>
                            <m:sub/>
                            <m:sup/>
                            <m:e>
                              <m:nary>
                                <m:naryPr>
                                  <m:chr m:val="∑"/>
                                  <m:subHide m:val="on"/>
                                  <m:supHide m:val="on"/>
                                  <m:ctrlPr>
                                    <a:rPr lang="en-US" altLang="ja-JP" sz="2000" i="1">
                                      <a:solidFill>
                                        <a:schemeClr val="tx1"/>
                                      </a:solidFill>
                                      <a:latin typeface="Cambria Math"/>
                                    </a:rPr>
                                  </m:ctrlPr>
                                </m:naryPr>
                                <m:sub/>
                                <m:sup/>
                                <m:e>
                                  <m:sSubSup>
                                    <m:sSubSupPr>
                                      <m:ctrlPr>
                                        <a:rPr lang="en-US" altLang="ja-JP" sz="2000" i="1">
                                          <a:solidFill>
                                            <a:schemeClr val="tx1"/>
                                          </a:solidFill>
                                          <a:latin typeface="Cambria Math"/>
                                        </a:rPr>
                                      </m:ctrlPr>
                                    </m:sSubSupPr>
                                    <m:e>
                                      <m:acc>
                                        <m:accPr>
                                          <m:chr m:val="̂"/>
                                          <m:ctrlPr>
                                            <a:rPr lang="en-US" altLang="ja-JP" sz="2000" b="0" i="1" smtClean="0">
                                              <a:solidFill>
                                                <a:schemeClr val="tx1"/>
                                              </a:solidFill>
                                              <a:latin typeface="Cambria Math"/>
                                            </a:rPr>
                                          </m:ctrlPr>
                                        </m:accPr>
                                        <m:e>
                                          <m:r>
                                            <a:rPr lang="en-US" altLang="ja-JP" sz="2000" b="0" i="1" smtClean="0">
                                              <a:solidFill>
                                                <a:schemeClr val="tx1"/>
                                              </a:solidFill>
                                              <a:latin typeface="Cambria Math"/>
                                            </a:rPr>
                                            <m:t>𝑑</m:t>
                                          </m:r>
                                        </m:e>
                                      </m:acc>
                                    </m:e>
                                    <m:sub>
                                      <m:r>
                                        <a:rPr lang="en-US" altLang="ja-JP" sz="2000" i="1">
                                          <a:solidFill>
                                            <a:schemeClr val="tx1"/>
                                          </a:solidFill>
                                          <a:latin typeface="Cambria Math"/>
                                        </a:rPr>
                                        <m:t>𝑖𝑗</m:t>
                                      </m:r>
                                    </m:sub>
                                    <m:sup>
                                      <m:r>
                                        <a:rPr lang="en-US" altLang="ja-JP" sz="2000" i="1">
                                          <a:solidFill>
                                            <a:schemeClr val="tx1"/>
                                          </a:solidFill>
                                          <a:latin typeface="Cambria Math"/>
                                        </a:rPr>
                                        <m:t>2</m:t>
                                      </m:r>
                                    </m:sup>
                                  </m:sSubSup>
                                </m:e>
                              </m:nary>
                            </m:e>
                          </m:nary>
                        </m:den>
                      </m:f>
                    </m:oMath>
                  </m:oMathPara>
                </a14:m>
                <a:endParaRPr lang="en-US" altLang="ja-JP" sz="2000" dirty="0">
                  <a:solidFill>
                    <a:schemeClr val="tx1"/>
                  </a:solidFill>
                </a:endParaRPr>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1696219" y="2348880"/>
                <a:ext cx="4968552" cy="971472"/>
              </a:xfrm>
              <a:prstGeom prst="roundRect">
                <a:avLst/>
              </a:prstGeom>
              <a:blipFill rotWithShape="1">
                <a:blip r:embed="rId2"/>
                <a:stretch>
                  <a:fillRect/>
                </a:stretch>
              </a:blipFill>
            </p:spPr>
            <p:txBody>
              <a:bodyPr/>
              <a:lstStyle/>
              <a:p>
                <a:r>
                  <a:rPr lang="ja-JP" altLang="en-US">
                    <a:noFill/>
                  </a:rPr>
                  <a:t> </a:t>
                </a:r>
              </a:p>
            </p:txBody>
          </p:sp>
        </mc:Fallback>
      </mc:AlternateContent>
      <p:sp>
        <p:nvSpPr>
          <p:cNvPr id="6" name="正方形/長方形 5"/>
          <p:cNvSpPr/>
          <p:nvPr/>
        </p:nvSpPr>
        <p:spPr>
          <a:xfrm>
            <a:off x="1274979" y="4528641"/>
            <a:ext cx="581103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isoMDS</a:t>
            </a:r>
            <a:r>
              <a:rPr kumimoji="1" lang="en-US" altLang="ja-JP" sz="3200" dirty="0" smtClean="0"/>
              <a:t>(d, k = 2,...)</a:t>
            </a:r>
            <a:endParaRPr kumimoji="1" lang="ja-JP" altLang="en-US" sz="3200" dirty="0"/>
          </a:p>
        </p:txBody>
      </p:sp>
      <mc:AlternateContent xmlns:mc="http://schemas.openxmlformats.org/markup-compatibility/2006" xmlns:a14="http://schemas.microsoft.com/office/drawing/2010/main">
        <mc:Choice Requires="a14">
          <p:sp>
            <p:nvSpPr>
              <p:cNvPr id="7" name="テキスト ボックス 6"/>
              <p:cNvSpPr txBox="1"/>
              <p:nvPr/>
            </p:nvSpPr>
            <p:spPr>
              <a:xfrm>
                <a:off x="4860032" y="3429000"/>
                <a:ext cx="3100883"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14:m>
                  <m:oMathPara xmlns:m="http://schemas.openxmlformats.org/officeDocument/2006/math">
                    <m:oMathParaPr>
                      <m:jc m:val="centerGroup"/>
                    </m:oMathParaPr>
                    <m:oMath xmlns:m="http://schemas.openxmlformats.org/officeDocument/2006/math">
                      <m:r>
                        <a:rPr lang="ja-JP" altLang="en-US" sz="2000" i="1" smtClean="0">
                          <a:solidFill>
                            <a:schemeClr val="tx1"/>
                          </a:solidFill>
                          <a:latin typeface="Cambria Math"/>
                        </a:rPr>
                        <m:t>𝜃</m:t>
                      </m:r>
                      <m:r>
                        <a:rPr lang="ja-JP" altLang="en-US" sz="2000" b="0" i="1" smtClean="0">
                          <a:solidFill>
                            <a:schemeClr val="tx1"/>
                          </a:solidFill>
                          <a:latin typeface="Cambria Math"/>
                        </a:rPr>
                        <m:t>：</m:t>
                      </m:r>
                      <m:r>
                        <a:rPr lang="ja-JP" altLang="en-US" sz="2000" i="1">
                          <a:solidFill>
                            <a:schemeClr val="tx1"/>
                          </a:solidFill>
                          <a:latin typeface="Cambria Math"/>
                        </a:rPr>
                        <m:t>単調増加関数</m:t>
                      </m:r>
                    </m:oMath>
                  </m:oMathPara>
                </a14:m>
                <a:endParaRPr lang="en-US" altLang="ja-JP" sz="2000" dirty="0" smtClean="0">
                  <a:solidFill>
                    <a:schemeClr val="tx1"/>
                  </a:solidFill>
                </a:endParaRPr>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4860032" y="3429000"/>
                <a:ext cx="3100883" cy="442674"/>
              </a:xfrm>
              <a:prstGeom prst="roundRect">
                <a:avLst/>
              </a:prstGeom>
              <a:blipFill rotWithShape="1">
                <a:blip r:embed="rId3"/>
                <a:stretch>
                  <a:fillRect/>
                </a:stretch>
              </a:blipFill>
            </p:spPr>
            <p:txBody>
              <a:bodyPr/>
              <a:lstStyle/>
              <a:p>
                <a:r>
                  <a:rPr lang="ja-JP" altLang="en-US">
                    <a:noFill/>
                  </a:rPr>
                  <a:t> </a:t>
                </a:r>
              </a:p>
            </p:txBody>
          </p:sp>
        </mc:Fallback>
      </mc:AlternateContent>
      <p:sp>
        <p:nvSpPr>
          <p:cNvPr id="8" name="テキスト ボックス 7"/>
          <p:cNvSpPr txBox="1"/>
          <p:nvPr/>
        </p:nvSpPr>
        <p:spPr>
          <a:xfrm>
            <a:off x="4283968" y="5598135"/>
            <a:ext cx="3100883"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en-US" altLang="ja-JP" sz="2000" dirty="0" smtClean="0">
                <a:solidFill>
                  <a:schemeClr val="tx1"/>
                </a:solidFill>
              </a:rPr>
              <a:t>d</a:t>
            </a:r>
            <a:r>
              <a:rPr lang="ja-JP" altLang="en-US" sz="2000" dirty="0" smtClean="0">
                <a:solidFill>
                  <a:schemeClr val="tx1"/>
                </a:solidFill>
              </a:rPr>
              <a:t>：データマトリックス</a:t>
            </a:r>
            <a:endParaRPr lang="en-US" altLang="ja-JP" sz="2000" dirty="0" smtClean="0">
              <a:solidFill>
                <a:schemeClr val="tx1"/>
              </a:solidFill>
            </a:endParaRPr>
          </a:p>
          <a:p>
            <a:pPr marL="114300" indent="0">
              <a:buNone/>
            </a:pPr>
            <a:r>
              <a:rPr lang="en-US" altLang="ja-JP" sz="2000" dirty="0" smtClean="0">
                <a:solidFill>
                  <a:schemeClr val="tx1"/>
                </a:solidFill>
              </a:rPr>
              <a:t>k</a:t>
            </a:r>
            <a:r>
              <a:rPr lang="ja-JP" altLang="en-US" sz="2000" dirty="0" smtClean="0">
                <a:solidFill>
                  <a:schemeClr val="tx1"/>
                </a:solidFill>
              </a:rPr>
              <a:t>：次元の数</a:t>
            </a:r>
            <a:endParaRPr lang="en-US" altLang="ja-JP" sz="2000" dirty="0" smtClean="0">
              <a:solidFill>
                <a:schemeClr val="tx1"/>
              </a:solidFill>
            </a:endParaRPr>
          </a:p>
        </p:txBody>
      </p:sp>
    </p:spTree>
    <p:extLst>
      <p:ext uri="{BB962C8B-B14F-4D97-AF65-F5344CB8AC3E}">
        <p14:creationId xmlns:p14="http://schemas.microsoft.com/office/powerpoint/2010/main" val="20904116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関数</a:t>
            </a:r>
            <a:r>
              <a:rPr lang="en-US" altLang="ja-JP" dirty="0" err="1" smtClean="0"/>
              <a:t>sammon</a:t>
            </a:r>
            <a:endParaRPr kumimoji="1" lang="ja-JP" altLang="en-US" dirty="0"/>
          </a:p>
        </p:txBody>
      </p:sp>
      <p:sp>
        <p:nvSpPr>
          <p:cNvPr id="3" name="コンテンツ プレースホルダー 2"/>
          <p:cNvSpPr>
            <a:spLocks noGrp="1"/>
          </p:cNvSpPr>
          <p:nvPr>
            <p:ph idx="1"/>
          </p:nvPr>
        </p:nvSpPr>
        <p:spPr>
          <a:xfrm>
            <a:off x="457200" y="1600200"/>
            <a:ext cx="7620000" cy="3052936"/>
          </a:xfrm>
        </p:spPr>
        <p:txBody>
          <a:bodyPr/>
          <a:lstStyle/>
          <a:p>
            <a:r>
              <a:rPr kumimoji="1" lang="ja-JP" altLang="en-US" dirty="0" smtClean="0"/>
              <a:t>次に示すストレス</a:t>
            </a:r>
            <a:r>
              <a:rPr kumimoji="1" lang="en-US" altLang="ja-JP" dirty="0" smtClean="0"/>
              <a:t>(WS)</a:t>
            </a:r>
            <a:r>
              <a:rPr kumimoji="1" lang="ja-JP" altLang="en-US" dirty="0" smtClean="0"/>
              <a:t>を最小になるように座標を決める</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r>
              <a:rPr kumimoji="1" lang="ja-JP" altLang="en-US" dirty="0" smtClean="0"/>
              <a:t>関数</a:t>
            </a:r>
            <a:endParaRPr kumimoji="1" lang="en-US" altLang="ja-JP" dirty="0" smtClean="0"/>
          </a:p>
        </p:txBody>
      </p:sp>
      <mc:AlternateContent xmlns:mc="http://schemas.openxmlformats.org/markup-compatibility/2006" xmlns:a14="http://schemas.microsoft.com/office/drawing/2010/main">
        <mc:Choice Requires="a14">
          <p:sp>
            <p:nvSpPr>
              <p:cNvPr id="4" name="テキスト ボックス 3"/>
              <p:cNvSpPr txBox="1"/>
              <p:nvPr/>
            </p:nvSpPr>
            <p:spPr>
              <a:xfrm>
                <a:off x="1696219" y="2348880"/>
                <a:ext cx="4968552" cy="110328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lgn="ctr">
                  <a:buNone/>
                </a:pPr>
                <a14:m>
                  <m:oMathPara xmlns:m="http://schemas.openxmlformats.org/officeDocument/2006/math">
                    <m:oMathParaPr>
                      <m:jc m:val="centerGroup"/>
                    </m:oMathParaPr>
                    <m:oMath xmlns:m="http://schemas.openxmlformats.org/officeDocument/2006/math">
                      <m:r>
                        <a:rPr lang="en-US" altLang="ja-JP" sz="2000" b="0" i="1" smtClean="0">
                          <a:solidFill>
                            <a:schemeClr val="tx1"/>
                          </a:solidFill>
                          <a:latin typeface="Cambria Math"/>
                        </a:rPr>
                        <m:t>𝑊𝑆</m:t>
                      </m:r>
                      <m:r>
                        <a:rPr lang="en-US" altLang="ja-JP" sz="2000" b="0" i="1" smtClean="0">
                          <a:solidFill>
                            <a:schemeClr val="tx1"/>
                          </a:solidFill>
                          <a:latin typeface="Cambria Math"/>
                        </a:rPr>
                        <m:t>= </m:t>
                      </m:r>
                      <m:f>
                        <m:fPr>
                          <m:ctrlPr>
                            <a:rPr lang="en-US" altLang="ja-JP" sz="2000" b="0" i="1" smtClean="0">
                              <a:solidFill>
                                <a:schemeClr val="tx1"/>
                              </a:solidFill>
                              <a:latin typeface="Cambria Math"/>
                            </a:rPr>
                          </m:ctrlPr>
                        </m:fPr>
                        <m:num>
                          <m:r>
                            <a:rPr lang="en-US" altLang="ja-JP" sz="2000" b="0" i="1" smtClean="0">
                              <a:solidFill>
                                <a:schemeClr val="tx1"/>
                              </a:solidFill>
                              <a:latin typeface="Cambria Math"/>
                            </a:rPr>
                            <m:t>1</m:t>
                          </m:r>
                        </m:num>
                        <m:den>
                          <m:nary>
                            <m:naryPr>
                              <m:chr m:val="∑"/>
                              <m:subHide m:val="on"/>
                              <m:supHide m:val="on"/>
                              <m:ctrlPr>
                                <a:rPr lang="en-US" altLang="ja-JP" sz="2000" i="1">
                                  <a:solidFill>
                                    <a:schemeClr val="tx1"/>
                                  </a:solidFill>
                                  <a:latin typeface="Cambria Math"/>
                                </a:rPr>
                              </m:ctrlPr>
                            </m:naryPr>
                            <m:sub/>
                            <m:sup/>
                            <m:e>
                              <m:nary>
                                <m:naryPr>
                                  <m:chr m:val="∑"/>
                                  <m:supHide m:val="on"/>
                                  <m:ctrlPr>
                                    <a:rPr lang="en-US" altLang="ja-JP" sz="2000" i="1">
                                      <a:solidFill>
                                        <a:schemeClr val="tx1"/>
                                      </a:solidFill>
                                      <a:latin typeface="Cambria Math"/>
                                    </a:rPr>
                                  </m:ctrlPr>
                                </m:naryPr>
                                <m:sub>
                                  <m:r>
                                    <m:rPr>
                                      <m:brk m:alnAt="7"/>
                                    </m:rPr>
                                    <a:rPr lang="en-US" altLang="ja-JP" sz="2000" i="1">
                                      <a:solidFill>
                                        <a:schemeClr val="tx1"/>
                                      </a:solidFill>
                                      <a:latin typeface="Cambria Math"/>
                                    </a:rPr>
                                    <m:t>𝑖</m:t>
                                  </m:r>
                                  <m:r>
                                    <a:rPr lang="en-US" altLang="ja-JP" sz="2000" i="1">
                                      <a:solidFill>
                                        <a:schemeClr val="tx1"/>
                                      </a:solidFill>
                                      <a:latin typeface="Cambria Math"/>
                                      <a:ea typeface="Cambria Math"/>
                                    </a:rPr>
                                    <m:t>≠</m:t>
                                  </m:r>
                                  <m:r>
                                    <a:rPr lang="en-US" altLang="ja-JP" sz="2000" i="1">
                                      <a:solidFill>
                                        <a:schemeClr val="tx1"/>
                                      </a:solidFill>
                                      <a:latin typeface="Cambria Math"/>
                                      <a:ea typeface="Cambria Math"/>
                                    </a:rPr>
                                    <m:t>𝑗</m:t>
                                  </m:r>
                                </m:sub>
                                <m:sup/>
                                <m:e>
                                  <m:sSubSup>
                                    <m:sSubSupPr>
                                      <m:ctrlPr>
                                        <a:rPr lang="en-US" altLang="ja-JP" sz="2000" i="1">
                                          <a:solidFill>
                                            <a:schemeClr val="tx1"/>
                                          </a:solidFill>
                                          <a:latin typeface="Cambria Math"/>
                                        </a:rPr>
                                      </m:ctrlPr>
                                    </m:sSubSupPr>
                                    <m:e>
                                      <m:r>
                                        <a:rPr lang="en-US" altLang="ja-JP" sz="2000" i="1">
                                          <a:solidFill>
                                            <a:schemeClr val="tx1"/>
                                          </a:solidFill>
                                          <a:latin typeface="Cambria Math"/>
                                        </a:rPr>
                                        <m:t>𝑑</m:t>
                                      </m:r>
                                    </m:e>
                                    <m:sub>
                                      <m:r>
                                        <a:rPr lang="en-US" altLang="ja-JP" sz="2000" i="1">
                                          <a:solidFill>
                                            <a:schemeClr val="tx1"/>
                                          </a:solidFill>
                                          <a:latin typeface="Cambria Math"/>
                                        </a:rPr>
                                        <m:t>𝑖𝑗</m:t>
                                      </m:r>
                                    </m:sub>
                                    <m:sup/>
                                  </m:sSubSup>
                                </m:e>
                              </m:nary>
                            </m:e>
                          </m:nary>
                        </m:den>
                      </m:f>
                      <m:nary>
                        <m:naryPr>
                          <m:chr m:val="∑"/>
                          <m:subHide m:val="on"/>
                          <m:supHide m:val="on"/>
                          <m:ctrlPr>
                            <a:rPr lang="en-US" altLang="ja-JP" sz="2000" i="1">
                              <a:solidFill>
                                <a:schemeClr val="tx1"/>
                              </a:solidFill>
                              <a:latin typeface="Cambria Math"/>
                            </a:rPr>
                          </m:ctrlPr>
                        </m:naryPr>
                        <m:sub/>
                        <m:sup/>
                        <m:e>
                          <m:nary>
                            <m:naryPr>
                              <m:chr m:val="∑"/>
                              <m:supHide m:val="on"/>
                              <m:ctrlPr>
                                <a:rPr lang="en-US" altLang="ja-JP" sz="2000" i="1">
                                  <a:solidFill>
                                    <a:schemeClr val="tx1"/>
                                  </a:solidFill>
                                  <a:latin typeface="Cambria Math"/>
                                </a:rPr>
                              </m:ctrlPr>
                            </m:naryPr>
                            <m:sub>
                              <m:r>
                                <m:rPr>
                                  <m:brk m:alnAt="7"/>
                                </m:rPr>
                                <a:rPr lang="en-US" altLang="ja-JP" sz="2000" i="1">
                                  <a:solidFill>
                                    <a:schemeClr val="tx1"/>
                                  </a:solidFill>
                                  <a:latin typeface="Cambria Math"/>
                                </a:rPr>
                                <m:t>𝑖</m:t>
                              </m:r>
                              <m:r>
                                <a:rPr lang="en-US" altLang="ja-JP" sz="2000" i="1">
                                  <a:solidFill>
                                    <a:schemeClr val="tx1"/>
                                  </a:solidFill>
                                  <a:latin typeface="Cambria Math"/>
                                  <a:ea typeface="Cambria Math"/>
                                </a:rPr>
                                <m:t>≠</m:t>
                              </m:r>
                              <m:r>
                                <a:rPr lang="en-US" altLang="ja-JP" sz="2000" i="1">
                                  <a:solidFill>
                                    <a:schemeClr val="tx1"/>
                                  </a:solidFill>
                                  <a:latin typeface="Cambria Math"/>
                                  <a:ea typeface="Cambria Math"/>
                                </a:rPr>
                                <m:t>𝑗</m:t>
                              </m:r>
                            </m:sub>
                            <m:sup/>
                            <m:e>
                              <m:f>
                                <m:fPr>
                                  <m:ctrlPr>
                                    <a:rPr lang="en-US" altLang="ja-JP" sz="2000" i="1" smtClean="0">
                                      <a:solidFill>
                                        <a:schemeClr val="tx1"/>
                                      </a:solidFill>
                                      <a:latin typeface="Cambria Math"/>
                                      <a:ea typeface="Cambria Math"/>
                                    </a:rPr>
                                  </m:ctrlPr>
                                </m:fPr>
                                <m:num>
                                  <m:sSup>
                                    <m:sSupPr>
                                      <m:ctrlPr>
                                        <a:rPr lang="en-US" altLang="ja-JP" sz="2000" i="1" smtClean="0">
                                          <a:solidFill>
                                            <a:schemeClr val="tx1"/>
                                          </a:solidFill>
                                          <a:latin typeface="Cambria Math"/>
                                          <a:ea typeface="Cambria Math"/>
                                        </a:rPr>
                                      </m:ctrlPr>
                                    </m:sSupPr>
                                    <m:e>
                                      <m:d>
                                        <m:dPr>
                                          <m:ctrlPr>
                                            <a:rPr lang="en-US" altLang="ja-JP" sz="2000" i="1" smtClean="0">
                                              <a:solidFill>
                                                <a:schemeClr val="tx1"/>
                                              </a:solidFill>
                                              <a:latin typeface="Cambria Math"/>
                                              <a:ea typeface="Cambria Math"/>
                                            </a:rPr>
                                          </m:ctrlPr>
                                        </m:dPr>
                                        <m:e>
                                          <m:sSub>
                                            <m:sSubPr>
                                              <m:ctrlPr>
                                                <a:rPr lang="en-US" altLang="ja-JP" sz="2000" i="1">
                                                  <a:solidFill>
                                                    <a:schemeClr val="tx1"/>
                                                  </a:solidFill>
                                                  <a:latin typeface="Cambria Math"/>
                                                </a:rPr>
                                              </m:ctrlPr>
                                            </m:sSubPr>
                                            <m:e>
                                              <m:acc>
                                                <m:accPr>
                                                  <m:chr m:val="̂"/>
                                                  <m:ctrlPr>
                                                    <a:rPr lang="en-US" altLang="ja-JP" sz="2000" i="1">
                                                      <a:solidFill>
                                                        <a:schemeClr val="tx1"/>
                                                      </a:solidFill>
                                                      <a:latin typeface="Cambria Math"/>
                                                    </a:rPr>
                                                  </m:ctrlPr>
                                                </m:accPr>
                                                <m:e>
                                                  <m:r>
                                                    <a:rPr lang="en-US" altLang="ja-JP" sz="2000" i="1">
                                                      <a:solidFill>
                                                        <a:schemeClr val="tx1"/>
                                                      </a:solidFill>
                                                      <a:latin typeface="Cambria Math"/>
                                                    </a:rPr>
                                                    <m:t>𝑑</m:t>
                                                  </m:r>
                                                </m:e>
                                              </m:acc>
                                            </m:e>
                                            <m:sub>
                                              <m:r>
                                                <a:rPr lang="en-US" altLang="ja-JP" sz="2000" i="1">
                                                  <a:solidFill>
                                                    <a:schemeClr val="tx1"/>
                                                  </a:solidFill>
                                                  <a:latin typeface="Cambria Math"/>
                                                </a:rPr>
                                                <m:t>𝑖𝑗</m:t>
                                              </m:r>
                                            </m:sub>
                                          </m:sSub>
                                          <m:r>
                                            <a:rPr lang="en-US" altLang="ja-JP" sz="2000" i="1">
                                              <a:solidFill>
                                                <a:schemeClr val="tx1"/>
                                              </a:solidFill>
                                              <a:latin typeface="Cambria Math"/>
                                            </a:rPr>
                                            <m:t> − </m:t>
                                          </m:r>
                                          <m:sSubSup>
                                            <m:sSubSupPr>
                                              <m:ctrlPr>
                                                <a:rPr lang="en-US" altLang="ja-JP" sz="2000" i="1">
                                                  <a:solidFill>
                                                    <a:schemeClr val="tx1"/>
                                                  </a:solidFill>
                                                  <a:latin typeface="Cambria Math"/>
                                                </a:rPr>
                                              </m:ctrlPr>
                                            </m:sSubSupPr>
                                            <m:e>
                                              <m:r>
                                                <a:rPr lang="en-US" altLang="ja-JP" sz="2000" i="1">
                                                  <a:solidFill>
                                                    <a:schemeClr val="tx1"/>
                                                  </a:solidFill>
                                                  <a:latin typeface="Cambria Math"/>
                                                </a:rPr>
                                                <m:t>𝑑</m:t>
                                              </m:r>
                                            </m:e>
                                            <m:sub>
                                              <m:r>
                                                <a:rPr lang="en-US" altLang="ja-JP" sz="2000" i="1">
                                                  <a:solidFill>
                                                    <a:schemeClr val="tx1"/>
                                                  </a:solidFill>
                                                  <a:latin typeface="Cambria Math"/>
                                                </a:rPr>
                                                <m:t>𝑖𝑗</m:t>
                                              </m:r>
                                            </m:sub>
                                            <m:sup/>
                                          </m:sSubSup>
                                        </m:e>
                                      </m:d>
                                    </m:e>
                                    <m:sup>
                                      <m:r>
                                        <a:rPr lang="en-US" altLang="ja-JP" sz="2000" b="0" i="1" smtClean="0">
                                          <a:solidFill>
                                            <a:schemeClr val="tx1"/>
                                          </a:solidFill>
                                          <a:latin typeface="Cambria Math"/>
                                          <a:ea typeface="Cambria Math"/>
                                        </a:rPr>
                                        <m:t>2</m:t>
                                      </m:r>
                                    </m:sup>
                                  </m:sSup>
                                </m:num>
                                <m:den>
                                  <m:sSubSup>
                                    <m:sSubSupPr>
                                      <m:ctrlPr>
                                        <a:rPr lang="en-US" altLang="ja-JP" sz="2000" i="1">
                                          <a:solidFill>
                                            <a:schemeClr val="tx1"/>
                                          </a:solidFill>
                                          <a:latin typeface="Cambria Math"/>
                                        </a:rPr>
                                      </m:ctrlPr>
                                    </m:sSubSupPr>
                                    <m:e>
                                      <m:r>
                                        <a:rPr lang="en-US" altLang="ja-JP" sz="2000" i="1">
                                          <a:solidFill>
                                            <a:schemeClr val="tx1"/>
                                          </a:solidFill>
                                          <a:latin typeface="Cambria Math"/>
                                        </a:rPr>
                                        <m:t>𝑑</m:t>
                                      </m:r>
                                    </m:e>
                                    <m:sub>
                                      <m:r>
                                        <a:rPr lang="en-US" altLang="ja-JP" sz="2000" i="1">
                                          <a:solidFill>
                                            <a:schemeClr val="tx1"/>
                                          </a:solidFill>
                                          <a:latin typeface="Cambria Math"/>
                                        </a:rPr>
                                        <m:t>𝑖𝑗</m:t>
                                      </m:r>
                                    </m:sub>
                                    <m:sup/>
                                  </m:sSubSup>
                                </m:den>
                              </m:f>
                            </m:e>
                          </m:nary>
                        </m:e>
                      </m:nary>
                    </m:oMath>
                  </m:oMathPara>
                </a14:m>
                <a:endParaRPr lang="en-US" altLang="ja-JP" sz="2000" dirty="0">
                  <a:solidFill>
                    <a:schemeClr val="tx1"/>
                  </a:solidFill>
                </a:endParaRPr>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1696219" y="2348880"/>
                <a:ext cx="4968552" cy="1103281"/>
              </a:xfrm>
              <a:prstGeom prst="roundRect">
                <a:avLst/>
              </a:prstGeom>
              <a:blipFill rotWithShape="1">
                <a:blip r:embed="rId2"/>
                <a:stretch>
                  <a:fillRect/>
                </a:stretch>
              </a:blipFill>
            </p:spPr>
            <p:txBody>
              <a:bodyPr/>
              <a:lstStyle/>
              <a:p>
                <a:r>
                  <a:rPr lang="ja-JP" altLang="en-US">
                    <a:noFill/>
                  </a:rPr>
                  <a:t> </a:t>
                </a:r>
              </a:p>
            </p:txBody>
          </p:sp>
        </mc:Fallback>
      </mc:AlternateContent>
      <p:sp>
        <p:nvSpPr>
          <p:cNvPr id="6" name="正方形/長方形 5"/>
          <p:cNvSpPr/>
          <p:nvPr/>
        </p:nvSpPr>
        <p:spPr>
          <a:xfrm>
            <a:off x="1274979" y="4528641"/>
            <a:ext cx="581103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sammon</a:t>
            </a:r>
            <a:r>
              <a:rPr kumimoji="1" lang="en-US" altLang="ja-JP" sz="3200" dirty="0" smtClean="0"/>
              <a:t>(d, k = 2,...)</a:t>
            </a:r>
            <a:endParaRPr kumimoji="1" lang="ja-JP" altLang="en-US" sz="3200" dirty="0"/>
          </a:p>
        </p:txBody>
      </p:sp>
      <p:sp>
        <p:nvSpPr>
          <p:cNvPr id="8" name="テキスト ボックス 7"/>
          <p:cNvSpPr txBox="1"/>
          <p:nvPr/>
        </p:nvSpPr>
        <p:spPr>
          <a:xfrm>
            <a:off x="4283968" y="5598135"/>
            <a:ext cx="3100883"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en-US" altLang="ja-JP" sz="2000" dirty="0" smtClean="0">
                <a:solidFill>
                  <a:schemeClr val="tx1"/>
                </a:solidFill>
              </a:rPr>
              <a:t>d</a:t>
            </a:r>
            <a:r>
              <a:rPr lang="ja-JP" altLang="en-US" sz="2000" dirty="0" smtClean="0">
                <a:solidFill>
                  <a:schemeClr val="tx1"/>
                </a:solidFill>
              </a:rPr>
              <a:t>：データマトリックス</a:t>
            </a:r>
            <a:endParaRPr lang="en-US" altLang="ja-JP" sz="2000" dirty="0" smtClean="0">
              <a:solidFill>
                <a:schemeClr val="tx1"/>
              </a:solidFill>
            </a:endParaRPr>
          </a:p>
          <a:p>
            <a:pPr marL="114300" indent="0">
              <a:buNone/>
            </a:pPr>
            <a:r>
              <a:rPr lang="en-US" altLang="ja-JP" sz="2000" dirty="0" smtClean="0">
                <a:solidFill>
                  <a:schemeClr val="tx1"/>
                </a:solidFill>
              </a:rPr>
              <a:t>k</a:t>
            </a:r>
            <a:r>
              <a:rPr lang="ja-JP" altLang="en-US" sz="2000" dirty="0" smtClean="0">
                <a:solidFill>
                  <a:schemeClr val="tx1"/>
                </a:solidFill>
              </a:rPr>
              <a:t>：次元の数</a:t>
            </a:r>
            <a:endParaRPr lang="en-US" altLang="ja-JP" sz="2000" dirty="0" smtClean="0">
              <a:solidFill>
                <a:schemeClr val="tx1"/>
              </a:solidFill>
            </a:endParaRPr>
          </a:p>
        </p:txBody>
      </p:sp>
    </p:spTree>
    <p:extLst>
      <p:ext uri="{BB962C8B-B14F-4D97-AF65-F5344CB8AC3E}">
        <p14:creationId xmlns:p14="http://schemas.microsoft.com/office/powerpoint/2010/main" val="6806224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関数</a:t>
            </a:r>
            <a:r>
              <a:rPr lang="en-US" altLang="ja-JP" dirty="0" err="1" smtClean="0"/>
              <a:t>metaMDS</a:t>
            </a:r>
            <a:endParaRPr kumimoji="1" lang="ja-JP" altLang="en-US" dirty="0"/>
          </a:p>
        </p:txBody>
      </p:sp>
      <p:sp>
        <p:nvSpPr>
          <p:cNvPr id="3" name="コンテンツ プレースホルダー 2"/>
          <p:cNvSpPr>
            <a:spLocks noGrp="1"/>
          </p:cNvSpPr>
          <p:nvPr>
            <p:ph idx="1"/>
          </p:nvPr>
        </p:nvSpPr>
        <p:spPr>
          <a:xfrm>
            <a:off x="457200" y="1600200"/>
            <a:ext cx="7620000" cy="3052936"/>
          </a:xfrm>
        </p:spPr>
        <p:txBody>
          <a:bodyPr/>
          <a:lstStyle/>
          <a:p>
            <a:r>
              <a:rPr lang="ja-JP" altLang="en-US" dirty="0" smtClean="0"/>
              <a:t>関数</a:t>
            </a:r>
            <a:r>
              <a:rPr lang="en-US" altLang="ja-JP" dirty="0" err="1" smtClean="0"/>
              <a:t>isoMDS</a:t>
            </a:r>
            <a:r>
              <a:rPr lang="ja-JP" altLang="en-US" dirty="0" smtClean="0"/>
              <a:t>を用いた</a:t>
            </a:r>
            <a:r>
              <a:rPr lang="en-US" altLang="ja-JP" dirty="0" smtClean="0"/>
              <a:t>NMDS</a:t>
            </a:r>
            <a:r>
              <a:rPr lang="ja-JP" altLang="en-US" dirty="0" smtClean="0"/>
              <a:t>法である</a:t>
            </a:r>
            <a:endParaRPr lang="en-US" altLang="ja-JP" dirty="0" smtClean="0"/>
          </a:p>
          <a:p>
            <a:endParaRPr lang="en-US" altLang="ja-JP" dirty="0"/>
          </a:p>
          <a:p>
            <a:r>
              <a:rPr kumimoji="1" lang="ja-JP" altLang="en-US" dirty="0" smtClean="0"/>
              <a:t>関数</a:t>
            </a:r>
            <a:endParaRPr kumimoji="1" lang="en-US" altLang="ja-JP" dirty="0" smtClean="0"/>
          </a:p>
        </p:txBody>
      </p:sp>
      <p:sp>
        <p:nvSpPr>
          <p:cNvPr id="6" name="正方形/長方形 5"/>
          <p:cNvSpPr/>
          <p:nvPr/>
        </p:nvSpPr>
        <p:spPr>
          <a:xfrm>
            <a:off x="1274979" y="3140968"/>
            <a:ext cx="581103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metaMDS</a:t>
            </a:r>
            <a:r>
              <a:rPr kumimoji="1" lang="en-US" altLang="ja-JP" sz="3200" dirty="0" smtClean="0"/>
              <a:t>(d, k = 2,...)</a:t>
            </a:r>
            <a:endParaRPr kumimoji="1" lang="ja-JP" altLang="en-US" sz="3200" dirty="0"/>
          </a:p>
        </p:txBody>
      </p:sp>
      <p:sp>
        <p:nvSpPr>
          <p:cNvPr id="8" name="テキスト ボックス 7"/>
          <p:cNvSpPr txBox="1"/>
          <p:nvPr/>
        </p:nvSpPr>
        <p:spPr>
          <a:xfrm>
            <a:off x="4283968" y="4210462"/>
            <a:ext cx="3100883"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14300" indent="0">
              <a:buNone/>
            </a:pPr>
            <a:r>
              <a:rPr lang="en-US" altLang="ja-JP" sz="2000" dirty="0" smtClean="0">
                <a:solidFill>
                  <a:schemeClr val="tx1"/>
                </a:solidFill>
              </a:rPr>
              <a:t>d</a:t>
            </a:r>
            <a:r>
              <a:rPr lang="ja-JP" altLang="en-US" sz="2000" dirty="0" smtClean="0">
                <a:solidFill>
                  <a:schemeClr val="tx1"/>
                </a:solidFill>
              </a:rPr>
              <a:t>：データマトリックス</a:t>
            </a:r>
            <a:endParaRPr lang="en-US" altLang="ja-JP" sz="2000" dirty="0" smtClean="0">
              <a:solidFill>
                <a:schemeClr val="tx1"/>
              </a:solidFill>
            </a:endParaRPr>
          </a:p>
          <a:p>
            <a:pPr marL="114300" indent="0">
              <a:buNone/>
            </a:pPr>
            <a:r>
              <a:rPr lang="en-US" altLang="ja-JP" sz="2000" dirty="0" smtClean="0">
                <a:solidFill>
                  <a:schemeClr val="tx1"/>
                </a:solidFill>
              </a:rPr>
              <a:t>k</a:t>
            </a:r>
            <a:r>
              <a:rPr lang="ja-JP" altLang="en-US" sz="2000" dirty="0" smtClean="0">
                <a:solidFill>
                  <a:schemeClr val="tx1"/>
                </a:solidFill>
              </a:rPr>
              <a:t>：次元の数</a:t>
            </a:r>
            <a:endParaRPr lang="en-US" altLang="ja-JP" sz="2000" dirty="0" smtClean="0">
              <a:solidFill>
                <a:schemeClr val="tx1"/>
              </a:solidFill>
            </a:endParaRPr>
          </a:p>
        </p:txBody>
      </p:sp>
    </p:spTree>
    <p:extLst>
      <p:ext uri="{BB962C8B-B14F-4D97-AF65-F5344CB8AC3E}">
        <p14:creationId xmlns:p14="http://schemas.microsoft.com/office/powerpoint/2010/main" val="10338023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NMDS</a:t>
            </a:r>
            <a:r>
              <a:rPr kumimoji="1" lang="ja-JP" altLang="en-US" dirty="0" smtClean="0"/>
              <a:t>の確認</a:t>
            </a:r>
            <a:endParaRPr kumimoji="1" lang="ja-JP" altLang="en-US" dirty="0"/>
          </a:p>
        </p:txBody>
      </p:sp>
      <p:sp>
        <p:nvSpPr>
          <p:cNvPr id="4" name="テキスト ボックス 3"/>
          <p:cNvSpPr txBox="1"/>
          <p:nvPr/>
        </p:nvSpPr>
        <p:spPr>
          <a:xfrm>
            <a:off x="323528" y="1340769"/>
            <a:ext cx="7416824" cy="4664878"/>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install.packages</a:t>
            </a:r>
            <a:r>
              <a:rPr lang="en-US" altLang="ja-JP" sz="2000" dirty="0"/>
              <a:t>("</a:t>
            </a:r>
            <a:r>
              <a:rPr lang="en-US" altLang="ja-JP" sz="2000" dirty="0" err="1"/>
              <a:t>mlbench</a:t>
            </a:r>
            <a:r>
              <a:rPr lang="en-US" altLang="ja-JP" sz="2000" dirty="0"/>
              <a:t>");library(</a:t>
            </a:r>
            <a:r>
              <a:rPr lang="en-US" altLang="ja-JP" sz="2000" dirty="0" err="1"/>
              <a:t>mlbench</a:t>
            </a:r>
            <a:r>
              <a:rPr lang="en-US" altLang="ja-JP" sz="2000" dirty="0"/>
              <a:t>)</a:t>
            </a:r>
          </a:p>
          <a:p>
            <a:r>
              <a:rPr lang="en-US" altLang="ja-JP" sz="2000" dirty="0" smtClean="0"/>
              <a:t>&gt; </a:t>
            </a:r>
            <a:r>
              <a:rPr lang="en-US" altLang="ja-JP" sz="2000" dirty="0" err="1"/>
              <a:t>install.packages</a:t>
            </a:r>
            <a:r>
              <a:rPr lang="en-US" altLang="ja-JP" sz="2000" dirty="0"/>
              <a:t>("e1071");</a:t>
            </a:r>
            <a:r>
              <a:rPr lang="en-US" altLang="ja-JP" sz="2000" dirty="0" err="1"/>
              <a:t>set.seed</a:t>
            </a:r>
            <a:r>
              <a:rPr lang="en-US" altLang="ja-JP" sz="2000" dirty="0"/>
              <a:t>(100)</a:t>
            </a:r>
          </a:p>
          <a:p>
            <a:r>
              <a:rPr lang="en-US" altLang="ja-JP" sz="2000" dirty="0" smtClean="0"/>
              <a:t>&gt; </a:t>
            </a:r>
            <a:r>
              <a:rPr lang="en-US" altLang="ja-JP" sz="2000" dirty="0"/>
              <a:t>p&lt;-</a:t>
            </a:r>
            <a:r>
              <a:rPr lang="en-US" altLang="ja-JP" sz="2000" dirty="0" err="1"/>
              <a:t>mlbench.corners</a:t>
            </a:r>
            <a:r>
              <a:rPr lang="en-US" altLang="ja-JP" sz="2000" dirty="0"/>
              <a:t>(n=160)</a:t>
            </a:r>
          </a:p>
          <a:p>
            <a:r>
              <a:rPr lang="en-US" altLang="ja-JP" sz="2000" dirty="0"/>
              <a:t>&gt; lab=</a:t>
            </a:r>
            <a:r>
              <a:rPr lang="en-US" altLang="ja-JP" sz="2000" dirty="0" err="1"/>
              <a:t>as.numeric</a:t>
            </a:r>
            <a:r>
              <a:rPr lang="en-US" altLang="ja-JP" sz="2000" dirty="0"/>
              <a:t>(</a:t>
            </a:r>
            <a:r>
              <a:rPr lang="en-US" altLang="ja-JP" sz="2000" dirty="0" err="1"/>
              <a:t>p$classes</a:t>
            </a:r>
            <a:r>
              <a:rPr lang="en-US" altLang="ja-JP" sz="2000" dirty="0"/>
              <a:t>)</a:t>
            </a:r>
          </a:p>
          <a:p>
            <a:r>
              <a:rPr lang="en-US" altLang="ja-JP" sz="2000" dirty="0"/>
              <a:t>&gt; </a:t>
            </a:r>
            <a:r>
              <a:rPr lang="en-US" altLang="ja-JP" sz="2000" dirty="0" err="1"/>
              <a:t>x.dist</a:t>
            </a:r>
            <a:r>
              <a:rPr lang="en-US" altLang="ja-JP" sz="2000" dirty="0"/>
              <a:t>&lt;-</a:t>
            </a:r>
            <a:r>
              <a:rPr lang="en-US" altLang="ja-JP" sz="2000" dirty="0" err="1"/>
              <a:t>dist</a:t>
            </a:r>
            <a:r>
              <a:rPr lang="en-US" altLang="ja-JP" sz="2000" dirty="0"/>
              <a:t>(</a:t>
            </a:r>
            <a:r>
              <a:rPr lang="en-US" altLang="ja-JP" sz="2000" dirty="0" err="1"/>
              <a:t>p$x</a:t>
            </a:r>
            <a:r>
              <a:rPr lang="en-US" altLang="ja-JP" sz="2000" dirty="0"/>
              <a:t>)</a:t>
            </a:r>
          </a:p>
          <a:p>
            <a:r>
              <a:rPr lang="en-US" altLang="ja-JP" sz="2000" dirty="0"/>
              <a:t>&gt; library(MASS)</a:t>
            </a:r>
          </a:p>
          <a:p>
            <a:r>
              <a:rPr lang="en-US" altLang="ja-JP" sz="2000" dirty="0"/>
              <a:t>&gt; par(mar=c(4.5,4.5,1,1),</a:t>
            </a:r>
            <a:r>
              <a:rPr lang="en-US" altLang="ja-JP" sz="2000" dirty="0" err="1"/>
              <a:t>mfrow</a:t>
            </a:r>
            <a:r>
              <a:rPr lang="en-US" altLang="ja-JP" sz="2000" dirty="0"/>
              <a:t>=c(2,2))</a:t>
            </a:r>
          </a:p>
          <a:p>
            <a:r>
              <a:rPr lang="en-US" altLang="ja-JP" sz="2000" dirty="0"/>
              <a:t>&gt; plot(</a:t>
            </a:r>
            <a:r>
              <a:rPr lang="en-US" altLang="ja-JP" sz="2000" dirty="0" err="1"/>
              <a:t>cmdscale</a:t>
            </a:r>
            <a:r>
              <a:rPr lang="en-US" altLang="ja-JP" sz="2000" dirty="0"/>
              <a:t>(</a:t>
            </a:r>
            <a:r>
              <a:rPr lang="en-US" altLang="ja-JP" sz="2000" dirty="0" err="1"/>
              <a:t>x.dist</a:t>
            </a:r>
            <a:r>
              <a:rPr lang="en-US" altLang="ja-JP" sz="2000" dirty="0"/>
              <a:t>),</a:t>
            </a:r>
            <a:r>
              <a:rPr lang="en-US" altLang="ja-JP" sz="2000" dirty="0" err="1"/>
              <a:t>pch</a:t>
            </a:r>
            <a:r>
              <a:rPr lang="en-US" altLang="ja-JP" sz="2000" dirty="0"/>
              <a:t>=</a:t>
            </a:r>
            <a:r>
              <a:rPr lang="en-US" altLang="ja-JP" sz="2000" dirty="0" err="1"/>
              <a:t>lab,col</a:t>
            </a:r>
            <a:r>
              <a:rPr lang="en-US" altLang="ja-JP" sz="2000" dirty="0"/>
              <a:t>=lab)</a:t>
            </a:r>
          </a:p>
          <a:p>
            <a:r>
              <a:rPr lang="en-US" altLang="ja-JP" sz="2000" dirty="0"/>
              <a:t>&gt; plot(</a:t>
            </a:r>
            <a:r>
              <a:rPr lang="en-US" altLang="ja-JP" sz="2000" dirty="0" err="1"/>
              <a:t>sammon</a:t>
            </a:r>
            <a:r>
              <a:rPr lang="en-US" altLang="ja-JP" sz="2000" dirty="0"/>
              <a:t>(</a:t>
            </a:r>
            <a:r>
              <a:rPr lang="en-US" altLang="ja-JP" sz="2000" dirty="0" err="1"/>
              <a:t>x.dist</a:t>
            </a:r>
            <a:r>
              <a:rPr lang="en-US" altLang="ja-JP" sz="2000" dirty="0"/>
              <a:t>)$</a:t>
            </a:r>
            <a:r>
              <a:rPr lang="en-US" altLang="ja-JP" sz="2000" dirty="0" err="1"/>
              <a:t>points,pch</a:t>
            </a:r>
            <a:r>
              <a:rPr lang="en-US" altLang="ja-JP" sz="2000" dirty="0"/>
              <a:t>=</a:t>
            </a:r>
            <a:r>
              <a:rPr lang="en-US" altLang="ja-JP" sz="2000" dirty="0" err="1"/>
              <a:t>lab,col</a:t>
            </a:r>
            <a:r>
              <a:rPr lang="en-US" altLang="ja-JP" sz="2000" dirty="0"/>
              <a:t>=lab)</a:t>
            </a:r>
          </a:p>
          <a:p>
            <a:r>
              <a:rPr lang="en-US" altLang="ja-JP" sz="2000" dirty="0" smtClean="0"/>
              <a:t>&gt; </a:t>
            </a:r>
            <a:r>
              <a:rPr lang="en-US" altLang="ja-JP" sz="2000" dirty="0"/>
              <a:t>plot(</a:t>
            </a:r>
            <a:r>
              <a:rPr lang="en-US" altLang="ja-JP" sz="2000" dirty="0" err="1"/>
              <a:t>isoMDS</a:t>
            </a:r>
            <a:r>
              <a:rPr lang="en-US" altLang="ja-JP" sz="2000" dirty="0"/>
              <a:t>(</a:t>
            </a:r>
            <a:r>
              <a:rPr lang="en-US" altLang="ja-JP" sz="2000" dirty="0" err="1"/>
              <a:t>x.dist</a:t>
            </a:r>
            <a:r>
              <a:rPr lang="en-US" altLang="ja-JP" sz="2000" dirty="0"/>
              <a:t>)$</a:t>
            </a:r>
            <a:r>
              <a:rPr lang="en-US" altLang="ja-JP" sz="2000" dirty="0" err="1"/>
              <a:t>points,pch</a:t>
            </a:r>
            <a:r>
              <a:rPr lang="en-US" altLang="ja-JP" sz="2000" dirty="0"/>
              <a:t>=</a:t>
            </a:r>
            <a:r>
              <a:rPr lang="en-US" altLang="ja-JP" sz="2000" dirty="0" err="1"/>
              <a:t>lab,col</a:t>
            </a:r>
            <a:r>
              <a:rPr lang="en-US" altLang="ja-JP" sz="2000" dirty="0"/>
              <a:t>=lab)</a:t>
            </a:r>
          </a:p>
          <a:p>
            <a:r>
              <a:rPr lang="en-US" altLang="ja-JP" sz="2000" dirty="0" smtClean="0"/>
              <a:t>&gt; </a:t>
            </a:r>
            <a:r>
              <a:rPr lang="en-US" altLang="ja-JP" sz="2000" dirty="0" err="1"/>
              <a:t>install.packages</a:t>
            </a:r>
            <a:r>
              <a:rPr lang="en-US" altLang="ja-JP" sz="2000" dirty="0"/>
              <a:t>("vegan");library(vegan)</a:t>
            </a:r>
          </a:p>
          <a:p>
            <a:r>
              <a:rPr lang="en-US" altLang="ja-JP" sz="2000" dirty="0" smtClean="0"/>
              <a:t>&gt; </a:t>
            </a:r>
            <a:r>
              <a:rPr lang="en-US" altLang="ja-JP" sz="2000" dirty="0"/>
              <a:t>x.dist2&lt;-</a:t>
            </a:r>
            <a:r>
              <a:rPr lang="en-US" altLang="ja-JP" sz="2000" dirty="0" err="1"/>
              <a:t>as.matrix</a:t>
            </a:r>
            <a:r>
              <a:rPr lang="en-US" altLang="ja-JP" sz="2000" dirty="0"/>
              <a:t>(</a:t>
            </a:r>
            <a:r>
              <a:rPr lang="en-US" altLang="ja-JP" sz="2000" dirty="0" err="1"/>
              <a:t>x.dist</a:t>
            </a:r>
            <a:r>
              <a:rPr lang="en-US" altLang="ja-JP" sz="2000" dirty="0"/>
              <a:t>)</a:t>
            </a:r>
          </a:p>
          <a:p>
            <a:r>
              <a:rPr lang="en-US" altLang="ja-JP" sz="2000" dirty="0"/>
              <a:t>&gt; plot(</a:t>
            </a:r>
            <a:r>
              <a:rPr lang="en-US" altLang="ja-JP" sz="2000" dirty="0" err="1"/>
              <a:t>metaMDS</a:t>
            </a:r>
            <a:r>
              <a:rPr lang="en-US" altLang="ja-JP" sz="2000" dirty="0"/>
              <a:t>(x.dist2)$</a:t>
            </a:r>
            <a:r>
              <a:rPr lang="en-US" altLang="ja-JP" sz="2000" dirty="0" err="1"/>
              <a:t>point,pch</a:t>
            </a:r>
            <a:r>
              <a:rPr lang="en-US" altLang="ja-JP" sz="2000" dirty="0"/>
              <a:t>=</a:t>
            </a:r>
            <a:r>
              <a:rPr lang="en-US" altLang="ja-JP" sz="2000" dirty="0" err="1"/>
              <a:t>lab,col</a:t>
            </a:r>
            <a:r>
              <a:rPr lang="en-US" altLang="ja-JP" sz="2000" dirty="0"/>
              <a:t>=lab</a:t>
            </a:r>
            <a:r>
              <a:rPr lang="en-US" altLang="ja-JP" sz="2000" dirty="0" smtClean="0"/>
              <a:t>)</a:t>
            </a:r>
            <a:r>
              <a:rPr lang="ja-JP" altLang="en-US" sz="2000" dirty="0" smtClean="0"/>
              <a:t>　</a:t>
            </a:r>
            <a:r>
              <a:rPr lang="en-US" altLang="ja-JP" sz="2000" dirty="0" smtClean="0"/>
              <a:t>#</a:t>
            </a:r>
            <a:r>
              <a:rPr lang="ja-JP" altLang="en-US" sz="1400" dirty="0" smtClean="0"/>
              <a:t>結果は次ページ</a:t>
            </a:r>
            <a:endParaRPr lang="en-US" altLang="ja-JP" sz="2000" dirty="0"/>
          </a:p>
        </p:txBody>
      </p:sp>
    </p:spTree>
    <p:extLst>
      <p:ext uri="{BB962C8B-B14F-4D97-AF65-F5344CB8AC3E}">
        <p14:creationId xmlns:p14="http://schemas.microsoft.com/office/powerpoint/2010/main" val="33499022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1856"/>
            <a:ext cx="7620000" cy="1143000"/>
          </a:xfrm>
        </p:spPr>
        <p:txBody>
          <a:bodyPr/>
          <a:lstStyle/>
          <a:p>
            <a:r>
              <a:rPr kumimoji="1" lang="en-US" altLang="ja-JP" dirty="0" smtClean="0"/>
              <a:t>NMDS</a:t>
            </a:r>
            <a:r>
              <a:rPr kumimoji="1" lang="ja-JP" altLang="en-US" dirty="0" smtClean="0"/>
              <a:t>の確認</a:t>
            </a:r>
            <a:endParaRPr kumimoji="1" lang="ja-JP" altLang="en-US" dirty="0"/>
          </a:p>
        </p:txBody>
      </p:sp>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908720"/>
            <a:ext cx="5747859" cy="5821656"/>
          </a:xfrm>
        </p:spPr>
      </p:pic>
    </p:spTree>
    <p:extLst>
      <p:ext uri="{BB962C8B-B14F-4D97-AF65-F5344CB8AC3E}">
        <p14:creationId xmlns:p14="http://schemas.microsoft.com/office/powerpoint/2010/main" val="9968492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67544" y="1844824"/>
            <a:ext cx="7620000" cy="4800600"/>
          </a:xfrm>
        </p:spPr>
        <p:txBody>
          <a:bodyPr>
            <a:normAutofit/>
          </a:bodyPr>
          <a:lstStyle/>
          <a:p>
            <a:r>
              <a:rPr kumimoji="1" lang="ja-JP" altLang="en-US" sz="2800" dirty="0" smtClean="0"/>
              <a:t>データ間の類似度や距離に関する情報が</a:t>
            </a:r>
            <a:r>
              <a:rPr lang="en-US" altLang="ja-JP" sz="2800" dirty="0"/>
              <a:t> </a:t>
            </a:r>
            <a:r>
              <a:rPr lang="en-US" altLang="ja-JP" sz="2800" dirty="0" smtClean="0"/>
              <a:t>    </a:t>
            </a:r>
            <a:r>
              <a:rPr kumimoji="1" lang="ja-JP" altLang="en-US" sz="2800" dirty="0" smtClean="0"/>
              <a:t>与えられたとき</a:t>
            </a:r>
            <a:r>
              <a:rPr lang="ja-JP" altLang="en-US" sz="2800" dirty="0" smtClean="0"/>
              <a:t>データの位置関係を             再現する方法が</a:t>
            </a:r>
            <a:r>
              <a:rPr lang="en-US" altLang="ja-JP" sz="2800" dirty="0" smtClean="0"/>
              <a:t>R</a:t>
            </a:r>
            <a:r>
              <a:rPr lang="ja-JP" altLang="en-US" sz="2800" dirty="0" err="1" smtClean="0"/>
              <a:t>には</a:t>
            </a:r>
            <a:r>
              <a:rPr lang="ja-JP" altLang="en-US" sz="2800" dirty="0" smtClean="0"/>
              <a:t>ある！！</a:t>
            </a:r>
            <a:endParaRPr kumimoji="1" lang="ja-JP" altLang="en-US" sz="2800" dirty="0"/>
          </a:p>
        </p:txBody>
      </p:sp>
    </p:spTree>
    <p:extLst>
      <p:ext uri="{BB962C8B-B14F-4D97-AF65-F5344CB8AC3E}">
        <p14:creationId xmlns:p14="http://schemas.microsoft.com/office/powerpoint/2010/main" val="25442056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3613</TotalTime>
  <Words>1984</Words>
  <Application>Microsoft Office PowerPoint</Application>
  <PresentationFormat>画面に合わせる (4:3)</PresentationFormat>
  <Paragraphs>667</Paragraphs>
  <Slides>39</Slides>
  <Notes>1</Notes>
  <HiddenSlides>0</HiddenSlides>
  <MMClips>0</MMClips>
  <ScaleCrop>false</ScaleCrop>
  <HeadingPairs>
    <vt:vector size="4" baseType="variant">
      <vt:variant>
        <vt:lpstr>テーマ</vt:lpstr>
      </vt:variant>
      <vt:variant>
        <vt:i4>1</vt:i4>
      </vt:variant>
      <vt:variant>
        <vt:lpstr>スライド タイトル</vt:lpstr>
      </vt:variant>
      <vt:variant>
        <vt:i4>39</vt:i4>
      </vt:variant>
    </vt:vector>
  </HeadingPairs>
  <TitlesOfParts>
    <vt:vector size="40" baseType="lpstr">
      <vt:lpstr>ナチュラル</vt:lpstr>
      <vt:lpstr>Rによる データサイエンス4</vt:lpstr>
      <vt:lpstr>第Ⅱ部　Rによるデータ解析</vt:lpstr>
      <vt:lpstr>第３章　対応分析</vt:lpstr>
      <vt:lpstr>対応分析とは</vt:lpstr>
      <vt:lpstr>用いるデータ</vt:lpstr>
      <vt:lpstr>対応分析の関数　-corresp-</vt:lpstr>
      <vt:lpstr>出力の項目</vt:lpstr>
      <vt:lpstr>正準相関と固有値</vt:lpstr>
      <vt:lpstr>得点のbiplot</vt:lpstr>
      <vt:lpstr>多重対応分析　</vt:lpstr>
      <vt:lpstr>多重対応分析の関数　-mca-</vt:lpstr>
      <vt:lpstr>用いるデータ</vt:lpstr>
      <vt:lpstr>多重対応分析のbiplot</vt:lpstr>
      <vt:lpstr>correspで多重対応分析</vt:lpstr>
      <vt:lpstr>まとめ</vt:lpstr>
      <vt:lpstr>第４章　多次元尺度法</vt:lpstr>
      <vt:lpstr>多次元尺度法とは</vt:lpstr>
      <vt:lpstr>多次元尺度法の例</vt:lpstr>
      <vt:lpstr>多次元尺度法の例</vt:lpstr>
      <vt:lpstr>多次元尺度法の例　-発展-</vt:lpstr>
      <vt:lpstr>MDS分析のプロセス</vt:lpstr>
      <vt:lpstr>MDS分析のプロセス</vt:lpstr>
      <vt:lpstr>距離</vt:lpstr>
      <vt:lpstr>距離を求める関数</vt:lpstr>
      <vt:lpstr>MDS分析のプロセス</vt:lpstr>
      <vt:lpstr>座標値を求める関数　</vt:lpstr>
      <vt:lpstr>MDS分析のプロセス</vt:lpstr>
      <vt:lpstr>散布図の作成</vt:lpstr>
      <vt:lpstr>MDS分析のプロセス</vt:lpstr>
      <vt:lpstr>信頼性についての考察</vt:lpstr>
      <vt:lpstr>非計量MDS</vt:lpstr>
      <vt:lpstr>カルスカルのストレス</vt:lpstr>
      <vt:lpstr>非計量MDSの関数</vt:lpstr>
      <vt:lpstr>関数isoMDS</vt:lpstr>
      <vt:lpstr>関数sammon</vt:lpstr>
      <vt:lpstr>関数metaMDS</vt:lpstr>
      <vt:lpstr>NMDSの確認</vt:lpstr>
      <vt:lpstr>NMDSの確認</vt:lpstr>
      <vt:lpstr>まとめ</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データサイエンス</dc:title>
  <dc:creator>YY</dc:creator>
  <cp:lastModifiedBy>YY</cp:lastModifiedBy>
  <cp:revision>179</cp:revision>
  <dcterms:created xsi:type="dcterms:W3CDTF">2012-10-24T08:21:58Z</dcterms:created>
  <dcterms:modified xsi:type="dcterms:W3CDTF">2012-11-15T13:26:38Z</dcterms:modified>
</cp:coreProperties>
</file>