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60" r:id="rId2"/>
  </p:sldIdLst>
  <p:sldSz cx="30279975" cy="42808525"/>
  <p:notesSz cx="6794500" cy="9906000"/>
  <p:defaultTextStyle>
    <a:defPPr>
      <a:defRPr lang="ja-JP"/>
    </a:defPPr>
    <a:lvl1pPr marL="0" algn="l" defTabSz="4176431" rtl="0" eaLnBrk="1" latinLnBrk="0" hangingPunct="1">
      <a:defRPr kumimoji="1" sz="8200" kern="1200">
        <a:solidFill>
          <a:schemeClr val="tx1"/>
        </a:solidFill>
        <a:latin typeface="+mn-lt"/>
        <a:ea typeface="+mn-ea"/>
        <a:cs typeface="+mn-cs"/>
      </a:defRPr>
    </a:lvl1pPr>
    <a:lvl2pPr marL="2088215" algn="l" defTabSz="4176431" rtl="0" eaLnBrk="1" latinLnBrk="0" hangingPunct="1">
      <a:defRPr kumimoji="1" sz="8200" kern="1200">
        <a:solidFill>
          <a:schemeClr val="tx1"/>
        </a:solidFill>
        <a:latin typeface="+mn-lt"/>
        <a:ea typeface="+mn-ea"/>
        <a:cs typeface="+mn-cs"/>
      </a:defRPr>
    </a:lvl2pPr>
    <a:lvl3pPr marL="4176431" algn="l" defTabSz="4176431" rtl="0" eaLnBrk="1" latinLnBrk="0" hangingPunct="1">
      <a:defRPr kumimoji="1" sz="8200" kern="1200">
        <a:solidFill>
          <a:schemeClr val="tx1"/>
        </a:solidFill>
        <a:latin typeface="+mn-lt"/>
        <a:ea typeface="+mn-ea"/>
        <a:cs typeface="+mn-cs"/>
      </a:defRPr>
    </a:lvl3pPr>
    <a:lvl4pPr marL="6264646" algn="l" defTabSz="4176431" rtl="0" eaLnBrk="1" latinLnBrk="0" hangingPunct="1">
      <a:defRPr kumimoji="1" sz="8200" kern="1200">
        <a:solidFill>
          <a:schemeClr val="tx1"/>
        </a:solidFill>
        <a:latin typeface="+mn-lt"/>
        <a:ea typeface="+mn-ea"/>
        <a:cs typeface="+mn-cs"/>
      </a:defRPr>
    </a:lvl4pPr>
    <a:lvl5pPr marL="8352861" algn="l" defTabSz="4176431" rtl="0" eaLnBrk="1" latinLnBrk="0" hangingPunct="1">
      <a:defRPr kumimoji="1" sz="8200" kern="1200">
        <a:solidFill>
          <a:schemeClr val="tx1"/>
        </a:solidFill>
        <a:latin typeface="+mn-lt"/>
        <a:ea typeface="+mn-ea"/>
        <a:cs typeface="+mn-cs"/>
      </a:defRPr>
    </a:lvl5pPr>
    <a:lvl6pPr marL="10441076" algn="l" defTabSz="4176431" rtl="0" eaLnBrk="1" latinLnBrk="0" hangingPunct="1">
      <a:defRPr kumimoji="1" sz="8200" kern="1200">
        <a:solidFill>
          <a:schemeClr val="tx1"/>
        </a:solidFill>
        <a:latin typeface="+mn-lt"/>
        <a:ea typeface="+mn-ea"/>
        <a:cs typeface="+mn-cs"/>
      </a:defRPr>
    </a:lvl6pPr>
    <a:lvl7pPr marL="12529292" algn="l" defTabSz="4176431" rtl="0" eaLnBrk="1" latinLnBrk="0" hangingPunct="1">
      <a:defRPr kumimoji="1" sz="8200" kern="1200">
        <a:solidFill>
          <a:schemeClr val="tx1"/>
        </a:solidFill>
        <a:latin typeface="+mn-lt"/>
        <a:ea typeface="+mn-ea"/>
        <a:cs typeface="+mn-cs"/>
      </a:defRPr>
    </a:lvl7pPr>
    <a:lvl8pPr marL="14617507" algn="l" defTabSz="4176431" rtl="0" eaLnBrk="1" latinLnBrk="0" hangingPunct="1">
      <a:defRPr kumimoji="1" sz="8200" kern="1200">
        <a:solidFill>
          <a:schemeClr val="tx1"/>
        </a:solidFill>
        <a:latin typeface="+mn-lt"/>
        <a:ea typeface="+mn-ea"/>
        <a:cs typeface="+mn-cs"/>
      </a:defRPr>
    </a:lvl8pPr>
    <a:lvl9pPr marL="16705722" algn="l" defTabSz="4176431" rtl="0" eaLnBrk="1" latinLnBrk="0" hangingPunct="1">
      <a:defRPr kumimoji="1" sz="82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356" autoAdjust="0"/>
    <p:restoredTop sz="95583" autoAdjust="0"/>
  </p:normalViewPr>
  <p:slideViewPr>
    <p:cSldViewPr>
      <p:cViewPr>
        <p:scale>
          <a:sx n="33" d="100"/>
          <a:sy n="33" d="100"/>
        </p:scale>
        <p:origin x="-564" y="2568"/>
      </p:cViewPr>
      <p:guideLst>
        <p:guide orient="horz" pos="13483"/>
        <p:guide pos="953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8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8100" y="0"/>
            <a:ext cx="2944813" cy="495300"/>
          </a:xfrm>
          <a:prstGeom prst="rect">
            <a:avLst/>
          </a:prstGeom>
        </p:spPr>
        <p:txBody>
          <a:bodyPr vert="horz" lIns="91440" tIns="45720" rIns="91440" bIns="45720" rtlCol="0"/>
          <a:lstStyle>
            <a:lvl1pPr algn="r">
              <a:defRPr sz="1200"/>
            </a:lvl1pPr>
          </a:lstStyle>
          <a:p>
            <a:fld id="{B058F89A-4436-42F0-8531-CC3079037C89}" type="datetimeFigureOut">
              <a:rPr kumimoji="1" lang="ja-JP" altLang="en-US" smtClean="0"/>
              <a:t>2013/9/5</a:t>
            </a:fld>
            <a:endParaRPr kumimoji="1" lang="ja-JP" altLang="en-US"/>
          </a:p>
        </p:txBody>
      </p:sp>
      <p:sp>
        <p:nvSpPr>
          <p:cNvPr id="4" name="スライド イメージ プレースホルダー 3"/>
          <p:cNvSpPr>
            <a:spLocks noGrp="1" noRot="1" noChangeAspect="1"/>
          </p:cNvSpPr>
          <p:nvPr>
            <p:ph type="sldImg" idx="2"/>
          </p:nvPr>
        </p:nvSpPr>
        <p:spPr>
          <a:xfrm>
            <a:off x="2082800" y="742950"/>
            <a:ext cx="2628900" cy="371475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09113"/>
            <a:ext cx="29448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8100" y="9409113"/>
            <a:ext cx="2944813" cy="495300"/>
          </a:xfrm>
          <a:prstGeom prst="rect">
            <a:avLst/>
          </a:prstGeom>
        </p:spPr>
        <p:txBody>
          <a:bodyPr vert="horz" lIns="91440" tIns="45720" rIns="91440" bIns="45720" rtlCol="0" anchor="b"/>
          <a:lstStyle>
            <a:lvl1pPr algn="r">
              <a:defRPr sz="1200"/>
            </a:lvl1pPr>
          </a:lstStyle>
          <a:p>
            <a:fld id="{5996434B-B3F3-41A2-A77E-A7D40B1C15F9}" type="slidenum">
              <a:rPr kumimoji="1" lang="ja-JP" altLang="en-US" smtClean="0"/>
              <a:t>‹#›</a:t>
            </a:fld>
            <a:endParaRPr kumimoji="1" lang="ja-JP" altLang="en-US"/>
          </a:p>
        </p:txBody>
      </p:sp>
    </p:spTree>
    <p:extLst>
      <p:ext uri="{BB962C8B-B14F-4D97-AF65-F5344CB8AC3E}">
        <p14:creationId xmlns:p14="http://schemas.microsoft.com/office/powerpoint/2010/main" val="55298392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996434B-B3F3-41A2-A77E-A7D40B1C15F9}" type="slidenum">
              <a:rPr kumimoji="1" lang="ja-JP" altLang="en-US" smtClean="0"/>
              <a:t>1</a:t>
            </a:fld>
            <a:endParaRPr kumimoji="1" lang="ja-JP" altLang="en-US"/>
          </a:p>
        </p:txBody>
      </p:sp>
    </p:spTree>
    <p:extLst>
      <p:ext uri="{BB962C8B-B14F-4D97-AF65-F5344CB8AC3E}">
        <p14:creationId xmlns:p14="http://schemas.microsoft.com/office/powerpoint/2010/main" val="568300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2270998" y="13298392"/>
            <a:ext cx="25737979" cy="9176087"/>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4541996" y="24258164"/>
            <a:ext cx="21195983" cy="10939956"/>
          </a:xfrm>
        </p:spPr>
        <p:txBody>
          <a:bodyPr/>
          <a:lstStyle>
            <a:lvl1pPr marL="0" indent="0" algn="ctr">
              <a:buNone/>
              <a:defRPr>
                <a:solidFill>
                  <a:schemeClr val="tx1">
                    <a:tint val="75000"/>
                  </a:schemeClr>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F9631146-D10C-4B31-8AB5-17F30860AF03}" type="datetimeFigureOut">
              <a:rPr kumimoji="1" lang="ja-JP" altLang="en-US" smtClean="0"/>
              <a:t>2013/9/5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0DEE3E8-2E9D-4033-B49D-26CAF158C242}" type="slidenum">
              <a:rPr kumimoji="1" lang="ja-JP" altLang="en-US" smtClean="0"/>
              <a:t>‹#›</a:t>
            </a:fld>
            <a:endParaRPr kumimoji="1" lang="ja-JP" altLang="en-US"/>
          </a:p>
        </p:txBody>
      </p:sp>
    </p:spTree>
    <p:extLst>
      <p:ext uri="{BB962C8B-B14F-4D97-AF65-F5344CB8AC3E}">
        <p14:creationId xmlns:p14="http://schemas.microsoft.com/office/powerpoint/2010/main" val="3697616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9631146-D10C-4B31-8AB5-17F30860AF03}" type="datetimeFigureOut">
              <a:rPr kumimoji="1" lang="ja-JP" altLang="en-US" smtClean="0"/>
              <a:t>2013/9/5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0DEE3E8-2E9D-4033-B49D-26CAF158C242}" type="slidenum">
              <a:rPr kumimoji="1" lang="ja-JP" altLang="en-US" smtClean="0"/>
              <a:t>‹#›</a:t>
            </a:fld>
            <a:endParaRPr kumimoji="1" lang="ja-JP" altLang="en-US"/>
          </a:p>
        </p:txBody>
      </p:sp>
    </p:spTree>
    <p:extLst>
      <p:ext uri="{BB962C8B-B14F-4D97-AF65-F5344CB8AC3E}">
        <p14:creationId xmlns:p14="http://schemas.microsoft.com/office/powerpoint/2010/main" val="409586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2391909" y="27508444"/>
            <a:ext cx="25737979" cy="8502249"/>
          </a:xfrm>
        </p:spPr>
        <p:txBody>
          <a:bodyPr anchor="t"/>
          <a:lstStyle>
            <a:lvl1pPr algn="l">
              <a:defRPr sz="183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2391909" y="18144082"/>
            <a:ext cx="25737979" cy="9364362"/>
          </a:xfrm>
        </p:spPr>
        <p:txBody>
          <a:bodyPr anchor="b"/>
          <a:lstStyle>
            <a:lvl1pPr marL="0" indent="0">
              <a:buNone/>
              <a:defRPr sz="9100">
                <a:solidFill>
                  <a:schemeClr val="tx1">
                    <a:tint val="75000"/>
                  </a:schemeClr>
                </a:solidFill>
              </a:defRPr>
            </a:lvl1pPr>
            <a:lvl2pPr marL="2088215" indent="0">
              <a:buNone/>
              <a:defRPr sz="8200">
                <a:solidFill>
                  <a:schemeClr val="tx1">
                    <a:tint val="75000"/>
                  </a:schemeClr>
                </a:solidFill>
              </a:defRPr>
            </a:lvl2pPr>
            <a:lvl3pPr marL="4176431" indent="0">
              <a:buNone/>
              <a:defRPr sz="7300">
                <a:solidFill>
                  <a:schemeClr val="tx1">
                    <a:tint val="75000"/>
                  </a:schemeClr>
                </a:solidFill>
              </a:defRPr>
            </a:lvl3pPr>
            <a:lvl4pPr marL="6264646" indent="0">
              <a:buNone/>
              <a:defRPr sz="6400">
                <a:solidFill>
                  <a:schemeClr val="tx1">
                    <a:tint val="75000"/>
                  </a:schemeClr>
                </a:solidFill>
              </a:defRPr>
            </a:lvl4pPr>
            <a:lvl5pPr marL="8352861" indent="0">
              <a:buNone/>
              <a:defRPr sz="6400">
                <a:solidFill>
                  <a:schemeClr val="tx1">
                    <a:tint val="75000"/>
                  </a:schemeClr>
                </a:solidFill>
              </a:defRPr>
            </a:lvl5pPr>
            <a:lvl6pPr marL="10441076" indent="0">
              <a:buNone/>
              <a:defRPr sz="6400">
                <a:solidFill>
                  <a:schemeClr val="tx1">
                    <a:tint val="75000"/>
                  </a:schemeClr>
                </a:solidFill>
              </a:defRPr>
            </a:lvl6pPr>
            <a:lvl7pPr marL="12529292" indent="0">
              <a:buNone/>
              <a:defRPr sz="6400">
                <a:solidFill>
                  <a:schemeClr val="tx1">
                    <a:tint val="75000"/>
                  </a:schemeClr>
                </a:solidFill>
              </a:defRPr>
            </a:lvl7pPr>
            <a:lvl8pPr marL="14617507" indent="0">
              <a:buNone/>
              <a:defRPr sz="6400">
                <a:solidFill>
                  <a:schemeClr val="tx1">
                    <a:tint val="75000"/>
                  </a:schemeClr>
                </a:solidFill>
              </a:defRPr>
            </a:lvl8pPr>
            <a:lvl9pPr marL="16705722" indent="0">
              <a:buNone/>
              <a:defRPr sz="6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F9631146-D10C-4B31-8AB5-17F30860AF03}" type="datetimeFigureOut">
              <a:rPr kumimoji="1" lang="ja-JP" altLang="en-US" smtClean="0"/>
              <a:t>2013/9/5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0DEE3E8-2E9D-4033-B49D-26CAF158C242}" type="slidenum">
              <a:rPr kumimoji="1" lang="ja-JP" altLang="en-US" smtClean="0"/>
              <a:t>‹#›</a:t>
            </a:fld>
            <a:endParaRPr kumimoji="1" lang="ja-JP" altLang="en-US"/>
          </a:p>
        </p:txBody>
      </p:sp>
    </p:spTree>
    <p:extLst>
      <p:ext uri="{BB962C8B-B14F-4D97-AF65-F5344CB8AC3E}">
        <p14:creationId xmlns:p14="http://schemas.microsoft.com/office/powerpoint/2010/main" val="16889908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5015123" y="62349824"/>
            <a:ext cx="44867985" cy="176347340"/>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50387773" y="62349824"/>
            <a:ext cx="44867982" cy="176347340"/>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F9631146-D10C-4B31-8AB5-17F30860AF03}" type="datetimeFigureOut">
              <a:rPr kumimoji="1" lang="ja-JP" altLang="en-US" smtClean="0"/>
              <a:t>2013/9/5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0DEE3E8-2E9D-4033-B49D-26CAF158C242}" type="slidenum">
              <a:rPr kumimoji="1" lang="ja-JP" altLang="en-US" smtClean="0"/>
              <a:t>‹#›</a:t>
            </a:fld>
            <a:endParaRPr kumimoji="1" lang="ja-JP" altLang="en-US"/>
          </a:p>
        </p:txBody>
      </p:sp>
    </p:spTree>
    <p:extLst>
      <p:ext uri="{BB962C8B-B14F-4D97-AF65-F5344CB8AC3E}">
        <p14:creationId xmlns:p14="http://schemas.microsoft.com/office/powerpoint/2010/main" val="3148559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1513999" y="1714326"/>
            <a:ext cx="27251978" cy="7134754"/>
          </a:xfrm>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1513999" y="9582375"/>
            <a:ext cx="13378914" cy="3993477"/>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1513999" y="13575852"/>
            <a:ext cx="13378914" cy="24664452"/>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15381808" y="9582375"/>
            <a:ext cx="13384170" cy="3993477"/>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15381808" y="13575852"/>
            <a:ext cx="13384170" cy="24664452"/>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F9631146-D10C-4B31-8AB5-17F30860AF03}" type="datetimeFigureOut">
              <a:rPr kumimoji="1" lang="ja-JP" altLang="en-US" smtClean="0"/>
              <a:t>2013/9/5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E0DEE3E8-2E9D-4033-B49D-26CAF158C242}" type="slidenum">
              <a:rPr kumimoji="1" lang="ja-JP" altLang="en-US" smtClean="0"/>
              <a:t>‹#›</a:t>
            </a:fld>
            <a:endParaRPr kumimoji="1" lang="ja-JP" altLang="en-US"/>
          </a:p>
        </p:txBody>
      </p:sp>
    </p:spTree>
    <p:extLst>
      <p:ext uri="{BB962C8B-B14F-4D97-AF65-F5344CB8AC3E}">
        <p14:creationId xmlns:p14="http://schemas.microsoft.com/office/powerpoint/2010/main" val="1842846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F9631146-D10C-4B31-8AB5-17F30860AF03}" type="datetimeFigureOut">
              <a:rPr kumimoji="1" lang="ja-JP" altLang="en-US" smtClean="0"/>
              <a:t>2013/9/5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0DEE3E8-2E9D-4033-B49D-26CAF158C242}" type="slidenum">
              <a:rPr kumimoji="1" lang="ja-JP" altLang="en-US" smtClean="0"/>
              <a:t>‹#›</a:t>
            </a:fld>
            <a:endParaRPr kumimoji="1" lang="ja-JP" altLang="en-US"/>
          </a:p>
        </p:txBody>
      </p:sp>
    </p:spTree>
    <p:extLst>
      <p:ext uri="{BB962C8B-B14F-4D97-AF65-F5344CB8AC3E}">
        <p14:creationId xmlns:p14="http://schemas.microsoft.com/office/powerpoint/2010/main" val="383703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F9631146-D10C-4B31-8AB5-17F30860AF03}" type="datetimeFigureOut">
              <a:rPr kumimoji="1" lang="ja-JP" altLang="en-US" smtClean="0"/>
              <a:t>2013/9/5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0DEE3E8-2E9D-4033-B49D-26CAF158C242}" type="slidenum">
              <a:rPr kumimoji="1" lang="ja-JP" altLang="en-US" smtClean="0"/>
              <a:t>‹#›</a:t>
            </a:fld>
            <a:endParaRPr kumimoji="1" lang="ja-JP" altLang="en-US"/>
          </a:p>
        </p:txBody>
      </p:sp>
    </p:spTree>
    <p:extLst>
      <p:ext uri="{BB962C8B-B14F-4D97-AF65-F5344CB8AC3E}">
        <p14:creationId xmlns:p14="http://schemas.microsoft.com/office/powerpoint/2010/main" val="1047812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1514000" y="1704413"/>
            <a:ext cx="9961903" cy="7253667"/>
          </a:xfrm>
        </p:spPr>
        <p:txBody>
          <a:bodyPr anchor="b"/>
          <a:lstStyle>
            <a:lvl1pPr algn="l">
              <a:defRPr sz="91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11838629" y="1704417"/>
            <a:ext cx="16927347" cy="36535890"/>
          </a:xfrm>
        </p:spPr>
        <p:txBody>
          <a:bodyPr/>
          <a:lstStyle>
            <a:lvl1pPr>
              <a:defRPr sz="14600"/>
            </a:lvl1pPr>
            <a:lvl2pPr>
              <a:defRPr sz="12800"/>
            </a:lvl2pPr>
            <a:lvl3pPr>
              <a:defRPr sz="11000"/>
            </a:lvl3pPr>
            <a:lvl4pPr>
              <a:defRPr sz="9100"/>
            </a:lvl4pPr>
            <a:lvl5pPr>
              <a:defRPr sz="9100"/>
            </a:lvl5pPr>
            <a:lvl6pPr>
              <a:defRPr sz="9100"/>
            </a:lvl6pPr>
            <a:lvl7pPr>
              <a:defRPr sz="9100"/>
            </a:lvl7pPr>
            <a:lvl8pPr>
              <a:defRPr sz="9100"/>
            </a:lvl8pPr>
            <a:lvl9pPr>
              <a:defRPr sz="91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1514000" y="8958084"/>
            <a:ext cx="9961903" cy="29282223"/>
          </a:xfrm>
        </p:spPr>
        <p:txBody>
          <a:bodyPr/>
          <a:lstStyle>
            <a:lvl1pPr marL="0" indent="0">
              <a:buNone/>
              <a:defRPr sz="6400"/>
            </a:lvl1pPr>
            <a:lvl2pPr marL="2088215" indent="0">
              <a:buNone/>
              <a:defRPr sz="5500"/>
            </a:lvl2pPr>
            <a:lvl3pPr marL="4176431" indent="0">
              <a:buNone/>
              <a:defRPr sz="4600"/>
            </a:lvl3pPr>
            <a:lvl4pPr marL="6264646" indent="0">
              <a:buNone/>
              <a:defRPr sz="4100"/>
            </a:lvl4pPr>
            <a:lvl5pPr marL="8352861" indent="0">
              <a:buNone/>
              <a:defRPr sz="4100"/>
            </a:lvl5pPr>
            <a:lvl6pPr marL="10441076" indent="0">
              <a:buNone/>
              <a:defRPr sz="4100"/>
            </a:lvl6pPr>
            <a:lvl7pPr marL="12529292" indent="0">
              <a:buNone/>
              <a:defRPr sz="4100"/>
            </a:lvl7pPr>
            <a:lvl8pPr marL="14617507" indent="0">
              <a:buNone/>
              <a:defRPr sz="4100"/>
            </a:lvl8pPr>
            <a:lvl9pPr marL="16705722" indent="0">
              <a:buNone/>
              <a:defRPr sz="41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F9631146-D10C-4B31-8AB5-17F30860AF03}" type="datetimeFigureOut">
              <a:rPr kumimoji="1" lang="ja-JP" altLang="en-US" smtClean="0"/>
              <a:t>2013/9/5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0DEE3E8-2E9D-4033-B49D-26CAF158C242}" type="slidenum">
              <a:rPr kumimoji="1" lang="ja-JP" altLang="en-US" smtClean="0"/>
              <a:t>‹#›</a:t>
            </a:fld>
            <a:endParaRPr kumimoji="1" lang="ja-JP" altLang="en-US"/>
          </a:p>
        </p:txBody>
      </p:sp>
    </p:spTree>
    <p:extLst>
      <p:ext uri="{BB962C8B-B14F-4D97-AF65-F5344CB8AC3E}">
        <p14:creationId xmlns:p14="http://schemas.microsoft.com/office/powerpoint/2010/main" val="2380638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935087" y="29965968"/>
            <a:ext cx="18167985" cy="3537652"/>
          </a:xfrm>
        </p:spPr>
        <p:txBody>
          <a:bodyPr anchor="b"/>
          <a:lstStyle>
            <a:lvl1pPr algn="l">
              <a:defRPr sz="91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5935087" y="3825021"/>
            <a:ext cx="18167985" cy="25685115"/>
          </a:xfrm>
        </p:spPr>
        <p:txBody>
          <a:bodyPr/>
          <a:lstStyle>
            <a:lvl1pPr marL="0" indent="0">
              <a:buNone/>
              <a:defRPr sz="14600"/>
            </a:lvl1pPr>
            <a:lvl2pPr marL="2088215" indent="0">
              <a:buNone/>
              <a:defRPr sz="12800"/>
            </a:lvl2pPr>
            <a:lvl3pPr marL="4176431" indent="0">
              <a:buNone/>
              <a:defRPr sz="11000"/>
            </a:lvl3pPr>
            <a:lvl4pPr marL="6264646" indent="0">
              <a:buNone/>
              <a:defRPr sz="9100"/>
            </a:lvl4pPr>
            <a:lvl5pPr marL="8352861" indent="0">
              <a:buNone/>
              <a:defRPr sz="9100"/>
            </a:lvl5pPr>
            <a:lvl6pPr marL="10441076" indent="0">
              <a:buNone/>
              <a:defRPr sz="9100"/>
            </a:lvl6pPr>
            <a:lvl7pPr marL="12529292" indent="0">
              <a:buNone/>
              <a:defRPr sz="9100"/>
            </a:lvl7pPr>
            <a:lvl8pPr marL="14617507" indent="0">
              <a:buNone/>
              <a:defRPr sz="9100"/>
            </a:lvl8pPr>
            <a:lvl9pPr marL="16705722" indent="0">
              <a:buNone/>
              <a:defRPr sz="9100"/>
            </a:lvl9pPr>
          </a:lstStyle>
          <a:p>
            <a:endParaRPr kumimoji="1" lang="ja-JP" altLang="en-US"/>
          </a:p>
        </p:txBody>
      </p:sp>
      <p:sp>
        <p:nvSpPr>
          <p:cNvPr id="4" name="テキスト プレースホルダー 3"/>
          <p:cNvSpPr>
            <a:spLocks noGrp="1"/>
          </p:cNvSpPr>
          <p:nvPr>
            <p:ph type="body" sz="half" idx="2"/>
          </p:nvPr>
        </p:nvSpPr>
        <p:spPr>
          <a:xfrm>
            <a:off x="5935087" y="33503620"/>
            <a:ext cx="18167985" cy="5024053"/>
          </a:xfrm>
        </p:spPr>
        <p:txBody>
          <a:bodyPr/>
          <a:lstStyle>
            <a:lvl1pPr marL="0" indent="0">
              <a:buNone/>
              <a:defRPr sz="6400"/>
            </a:lvl1pPr>
            <a:lvl2pPr marL="2088215" indent="0">
              <a:buNone/>
              <a:defRPr sz="5500"/>
            </a:lvl2pPr>
            <a:lvl3pPr marL="4176431" indent="0">
              <a:buNone/>
              <a:defRPr sz="4600"/>
            </a:lvl3pPr>
            <a:lvl4pPr marL="6264646" indent="0">
              <a:buNone/>
              <a:defRPr sz="4100"/>
            </a:lvl4pPr>
            <a:lvl5pPr marL="8352861" indent="0">
              <a:buNone/>
              <a:defRPr sz="4100"/>
            </a:lvl5pPr>
            <a:lvl6pPr marL="10441076" indent="0">
              <a:buNone/>
              <a:defRPr sz="4100"/>
            </a:lvl6pPr>
            <a:lvl7pPr marL="12529292" indent="0">
              <a:buNone/>
              <a:defRPr sz="4100"/>
            </a:lvl7pPr>
            <a:lvl8pPr marL="14617507" indent="0">
              <a:buNone/>
              <a:defRPr sz="4100"/>
            </a:lvl8pPr>
            <a:lvl9pPr marL="16705722" indent="0">
              <a:buNone/>
              <a:defRPr sz="41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F9631146-D10C-4B31-8AB5-17F30860AF03}" type="datetimeFigureOut">
              <a:rPr kumimoji="1" lang="ja-JP" altLang="en-US" smtClean="0"/>
              <a:t>2013/9/5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0DEE3E8-2E9D-4033-B49D-26CAF158C242}" type="slidenum">
              <a:rPr kumimoji="1" lang="ja-JP" altLang="en-US" smtClean="0"/>
              <a:t>‹#›</a:t>
            </a:fld>
            <a:endParaRPr kumimoji="1" lang="ja-JP" altLang="en-US"/>
          </a:p>
        </p:txBody>
      </p:sp>
    </p:spTree>
    <p:extLst>
      <p:ext uri="{BB962C8B-B14F-4D97-AF65-F5344CB8AC3E}">
        <p14:creationId xmlns:p14="http://schemas.microsoft.com/office/powerpoint/2010/main" val="2310973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9631146-D10C-4B31-8AB5-17F30860AF03}" type="datetimeFigureOut">
              <a:rPr kumimoji="1" lang="ja-JP" altLang="en-US" smtClean="0"/>
              <a:t>2013/9/5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0DEE3E8-2E9D-4033-B49D-26CAF158C242}" type="slidenum">
              <a:rPr kumimoji="1" lang="ja-JP" altLang="en-US" smtClean="0"/>
              <a:t>‹#›</a:t>
            </a:fld>
            <a:endParaRPr kumimoji="1" lang="ja-JP" altLang="en-US"/>
          </a:p>
        </p:txBody>
      </p:sp>
    </p:spTree>
    <p:extLst>
      <p:ext uri="{BB962C8B-B14F-4D97-AF65-F5344CB8AC3E}">
        <p14:creationId xmlns:p14="http://schemas.microsoft.com/office/powerpoint/2010/main" val="1060935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2698227" y="10702131"/>
            <a:ext cx="22557528" cy="227995033"/>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5015123" y="10702131"/>
            <a:ext cx="67178439" cy="227995033"/>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9631146-D10C-4B31-8AB5-17F30860AF03}" type="datetimeFigureOut">
              <a:rPr kumimoji="1" lang="ja-JP" altLang="en-US" smtClean="0"/>
              <a:t>2013/9/5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0DEE3E8-2E9D-4033-B49D-26CAF158C242}" type="slidenum">
              <a:rPr kumimoji="1" lang="ja-JP" altLang="en-US" smtClean="0"/>
              <a:t>‹#›</a:t>
            </a:fld>
            <a:endParaRPr kumimoji="1" lang="ja-JP" altLang="en-US"/>
          </a:p>
        </p:txBody>
      </p:sp>
    </p:spTree>
    <p:extLst>
      <p:ext uri="{BB962C8B-B14F-4D97-AF65-F5344CB8AC3E}">
        <p14:creationId xmlns:p14="http://schemas.microsoft.com/office/powerpoint/2010/main" val="3149868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1513999" y="1714326"/>
            <a:ext cx="27251978" cy="7134754"/>
          </a:xfrm>
          <a:prstGeom prst="rect">
            <a:avLst/>
          </a:prstGeom>
        </p:spPr>
        <p:txBody>
          <a:bodyPr vert="horz" lIns="417643" tIns="208822" rIns="417643" bIns="208822"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1513999" y="9988659"/>
            <a:ext cx="27251978" cy="28251648"/>
          </a:xfrm>
          <a:prstGeom prst="rect">
            <a:avLst/>
          </a:prstGeom>
        </p:spPr>
        <p:txBody>
          <a:bodyPr vert="horz" lIns="417643" tIns="208822" rIns="417643" bIns="208822"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1513999" y="39677164"/>
            <a:ext cx="7065328" cy="2279158"/>
          </a:xfrm>
          <a:prstGeom prst="rect">
            <a:avLst/>
          </a:prstGeom>
        </p:spPr>
        <p:txBody>
          <a:bodyPr vert="horz" lIns="417643" tIns="208822" rIns="417643" bIns="208822" rtlCol="0" anchor="ctr"/>
          <a:lstStyle>
            <a:lvl1pPr algn="l">
              <a:defRPr sz="5500">
                <a:solidFill>
                  <a:schemeClr val="tx1">
                    <a:tint val="75000"/>
                  </a:schemeClr>
                </a:solidFill>
              </a:defRPr>
            </a:lvl1pPr>
          </a:lstStyle>
          <a:p>
            <a:fld id="{F9631146-D10C-4B31-8AB5-17F30860AF03}" type="datetimeFigureOut">
              <a:rPr kumimoji="1" lang="ja-JP" altLang="en-US" smtClean="0"/>
              <a:t>2013/9/5</a:t>
            </a:fld>
            <a:endParaRPr kumimoji="1" lang="ja-JP" altLang="en-US"/>
          </a:p>
        </p:txBody>
      </p:sp>
      <p:sp>
        <p:nvSpPr>
          <p:cNvPr id="5" name="フッター プレースホルダー 4"/>
          <p:cNvSpPr>
            <a:spLocks noGrp="1"/>
          </p:cNvSpPr>
          <p:nvPr>
            <p:ph type="ftr" sz="quarter" idx="3"/>
          </p:nvPr>
        </p:nvSpPr>
        <p:spPr>
          <a:xfrm>
            <a:off x="10345658" y="39677164"/>
            <a:ext cx="9588659" cy="2279158"/>
          </a:xfrm>
          <a:prstGeom prst="rect">
            <a:avLst/>
          </a:prstGeom>
        </p:spPr>
        <p:txBody>
          <a:bodyPr vert="horz" lIns="417643" tIns="208822" rIns="417643" bIns="208822" rtlCol="0" anchor="ctr"/>
          <a:lstStyle>
            <a:lvl1pPr algn="ctr">
              <a:defRPr sz="55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21700649" y="39677164"/>
            <a:ext cx="7065328" cy="2279158"/>
          </a:xfrm>
          <a:prstGeom prst="rect">
            <a:avLst/>
          </a:prstGeom>
        </p:spPr>
        <p:txBody>
          <a:bodyPr vert="horz" lIns="417643" tIns="208822" rIns="417643" bIns="208822" rtlCol="0" anchor="ctr"/>
          <a:lstStyle>
            <a:lvl1pPr algn="r">
              <a:defRPr sz="5500">
                <a:solidFill>
                  <a:schemeClr val="tx1">
                    <a:tint val="75000"/>
                  </a:schemeClr>
                </a:solidFill>
              </a:defRPr>
            </a:lvl1pPr>
          </a:lstStyle>
          <a:p>
            <a:fld id="{E0DEE3E8-2E9D-4033-B49D-26CAF158C242}" type="slidenum">
              <a:rPr kumimoji="1" lang="ja-JP" altLang="en-US" smtClean="0"/>
              <a:t>‹#›</a:t>
            </a:fld>
            <a:endParaRPr kumimoji="1" lang="ja-JP" altLang="en-US"/>
          </a:p>
        </p:txBody>
      </p:sp>
    </p:spTree>
    <p:extLst>
      <p:ext uri="{BB962C8B-B14F-4D97-AF65-F5344CB8AC3E}">
        <p14:creationId xmlns:p14="http://schemas.microsoft.com/office/powerpoint/2010/main" val="15346416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176431" rtl="0" eaLnBrk="1" latinLnBrk="0" hangingPunct="1">
        <a:spcBef>
          <a:spcPct val="0"/>
        </a:spcBef>
        <a:buNone/>
        <a:defRPr kumimoji="1" sz="20100" kern="1200">
          <a:solidFill>
            <a:schemeClr val="tx1"/>
          </a:solidFill>
          <a:latin typeface="+mj-lt"/>
          <a:ea typeface="+mj-ea"/>
          <a:cs typeface="+mj-cs"/>
        </a:defRPr>
      </a:lvl1pPr>
    </p:titleStyle>
    <p:bodyStyle>
      <a:lvl1pPr marL="1566161" indent="-1566161" algn="l" defTabSz="4176431" rtl="0" eaLnBrk="1" latinLnBrk="0" hangingPunct="1">
        <a:spcBef>
          <a:spcPct val="20000"/>
        </a:spcBef>
        <a:buFont typeface="Arial" pitchFamily="34" charset="0"/>
        <a:buChar char="•"/>
        <a:defRPr kumimoji="1" sz="14600" kern="1200">
          <a:solidFill>
            <a:schemeClr val="tx1"/>
          </a:solidFill>
          <a:latin typeface="+mn-lt"/>
          <a:ea typeface="+mn-ea"/>
          <a:cs typeface="+mn-cs"/>
        </a:defRPr>
      </a:lvl1pPr>
      <a:lvl2pPr marL="3393350" indent="-1305135" algn="l" defTabSz="4176431" rtl="0" eaLnBrk="1" latinLnBrk="0" hangingPunct="1">
        <a:spcBef>
          <a:spcPct val="20000"/>
        </a:spcBef>
        <a:buFont typeface="Arial" pitchFamily="34" charset="0"/>
        <a:buChar char="–"/>
        <a:defRPr kumimoji="1" sz="12800" kern="1200">
          <a:solidFill>
            <a:schemeClr val="tx1"/>
          </a:solidFill>
          <a:latin typeface="+mn-lt"/>
          <a:ea typeface="+mn-ea"/>
          <a:cs typeface="+mn-cs"/>
        </a:defRPr>
      </a:lvl2pPr>
      <a:lvl3pPr marL="5220538" indent="-1044108" algn="l" defTabSz="4176431" rtl="0" eaLnBrk="1" latinLnBrk="0" hangingPunct="1">
        <a:spcBef>
          <a:spcPct val="20000"/>
        </a:spcBef>
        <a:buFont typeface="Arial" pitchFamily="34" charset="0"/>
        <a:buChar char="•"/>
        <a:defRPr kumimoji="1" sz="11000" kern="1200">
          <a:solidFill>
            <a:schemeClr val="tx1"/>
          </a:solidFill>
          <a:latin typeface="+mn-lt"/>
          <a:ea typeface="+mn-ea"/>
          <a:cs typeface="+mn-cs"/>
        </a:defRPr>
      </a:lvl3pPr>
      <a:lvl4pPr marL="7308753" indent="-1044108" algn="l" defTabSz="4176431" rtl="0" eaLnBrk="1" latinLnBrk="0" hangingPunct="1">
        <a:spcBef>
          <a:spcPct val="20000"/>
        </a:spcBef>
        <a:buFont typeface="Arial" pitchFamily="34" charset="0"/>
        <a:buChar char="–"/>
        <a:defRPr kumimoji="1" sz="9100" kern="1200">
          <a:solidFill>
            <a:schemeClr val="tx1"/>
          </a:solidFill>
          <a:latin typeface="+mn-lt"/>
          <a:ea typeface="+mn-ea"/>
          <a:cs typeface="+mn-cs"/>
        </a:defRPr>
      </a:lvl4pPr>
      <a:lvl5pPr marL="9396969" indent="-1044108" algn="l" defTabSz="4176431" rtl="0" eaLnBrk="1" latinLnBrk="0" hangingPunct="1">
        <a:spcBef>
          <a:spcPct val="20000"/>
        </a:spcBef>
        <a:buFont typeface="Arial" pitchFamily="34" charset="0"/>
        <a:buChar char="»"/>
        <a:defRPr kumimoji="1" sz="9100" kern="1200">
          <a:solidFill>
            <a:schemeClr val="tx1"/>
          </a:solidFill>
          <a:latin typeface="+mn-lt"/>
          <a:ea typeface="+mn-ea"/>
          <a:cs typeface="+mn-cs"/>
        </a:defRPr>
      </a:lvl5pPr>
      <a:lvl6pPr marL="11485184" indent="-1044108" algn="l" defTabSz="4176431" rtl="0" eaLnBrk="1" latinLnBrk="0" hangingPunct="1">
        <a:spcBef>
          <a:spcPct val="20000"/>
        </a:spcBef>
        <a:buFont typeface="Arial" pitchFamily="34" charset="0"/>
        <a:buChar char="•"/>
        <a:defRPr kumimoji="1"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itchFamily="34" charset="0"/>
        <a:buChar char="•"/>
        <a:defRPr kumimoji="1"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itchFamily="34" charset="0"/>
        <a:buChar char="•"/>
        <a:defRPr kumimoji="1"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itchFamily="34" charset="0"/>
        <a:buChar char="•"/>
        <a:defRPr kumimoji="1" sz="9100" kern="1200">
          <a:solidFill>
            <a:schemeClr val="tx1"/>
          </a:solidFill>
          <a:latin typeface="+mn-lt"/>
          <a:ea typeface="+mn-ea"/>
          <a:cs typeface="+mn-cs"/>
        </a:defRPr>
      </a:lvl9pPr>
    </p:bodyStyle>
    <p:otherStyle>
      <a:defPPr>
        <a:defRPr lang="ja-JP"/>
      </a:defPPr>
      <a:lvl1pPr marL="0" algn="l" defTabSz="4176431" rtl="0" eaLnBrk="1" latinLnBrk="0" hangingPunct="1">
        <a:defRPr kumimoji="1" sz="8200" kern="1200">
          <a:solidFill>
            <a:schemeClr val="tx1"/>
          </a:solidFill>
          <a:latin typeface="+mn-lt"/>
          <a:ea typeface="+mn-ea"/>
          <a:cs typeface="+mn-cs"/>
        </a:defRPr>
      </a:lvl1pPr>
      <a:lvl2pPr marL="2088215" algn="l" defTabSz="4176431" rtl="0" eaLnBrk="1" latinLnBrk="0" hangingPunct="1">
        <a:defRPr kumimoji="1" sz="8200" kern="1200">
          <a:solidFill>
            <a:schemeClr val="tx1"/>
          </a:solidFill>
          <a:latin typeface="+mn-lt"/>
          <a:ea typeface="+mn-ea"/>
          <a:cs typeface="+mn-cs"/>
        </a:defRPr>
      </a:lvl2pPr>
      <a:lvl3pPr marL="4176431" algn="l" defTabSz="4176431" rtl="0" eaLnBrk="1" latinLnBrk="0" hangingPunct="1">
        <a:defRPr kumimoji="1" sz="8200" kern="1200">
          <a:solidFill>
            <a:schemeClr val="tx1"/>
          </a:solidFill>
          <a:latin typeface="+mn-lt"/>
          <a:ea typeface="+mn-ea"/>
          <a:cs typeface="+mn-cs"/>
        </a:defRPr>
      </a:lvl3pPr>
      <a:lvl4pPr marL="6264646" algn="l" defTabSz="4176431" rtl="0" eaLnBrk="1" latinLnBrk="0" hangingPunct="1">
        <a:defRPr kumimoji="1" sz="8200" kern="1200">
          <a:solidFill>
            <a:schemeClr val="tx1"/>
          </a:solidFill>
          <a:latin typeface="+mn-lt"/>
          <a:ea typeface="+mn-ea"/>
          <a:cs typeface="+mn-cs"/>
        </a:defRPr>
      </a:lvl4pPr>
      <a:lvl5pPr marL="8352861" algn="l" defTabSz="4176431" rtl="0" eaLnBrk="1" latinLnBrk="0" hangingPunct="1">
        <a:defRPr kumimoji="1" sz="8200" kern="1200">
          <a:solidFill>
            <a:schemeClr val="tx1"/>
          </a:solidFill>
          <a:latin typeface="+mn-lt"/>
          <a:ea typeface="+mn-ea"/>
          <a:cs typeface="+mn-cs"/>
        </a:defRPr>
      </a:lvl5pPr>
      <a:lvl6pPr marL="10441076" algn="l" defTabSz="4176431" rtl="0" eaLnBrk="1" latinLnBrk="0" hangingPunct="1">
        <a:defRPr kumimoji="1" sz="8200" kern="1200">
          <a:solidFill>
            <a:schemeClr val="tx1"/>
          </a:solidFill>
          <a:latin typeface="+mn-lt"/>
          <a:ea typeface="+mn-ea"/>
          <a:cs typeface="+mn-cs"/>
        </a:defRPr>
      </a:lvl6pPr>
      <a:lvl7pPr marL="12529292" algn="l" defTabSz="4176431" rtl="0" eaLnBrk="1" latinLnBrk="0" hangingPunct="1">
        <a:defRPr kumimoji="1" sz="8200" kern="1200">
          <a:solidFill>
            <a:schemeClr val="tx1"/>
          </a:solidFill>
          <a:latin typeface="+mn-lt"/>
          <a:ea typeface="+mn-ea"/>
          <a:cs typeface="+mn-cs"/>
        </a:defRPr>
      </a:lvl7pPr>
      <a:lvl8pPr marL="14617507" algn="l" defTabSz="4176431" rtl="0" eaLnBrk="1" latinLnBrk="0" hangingPunct="1">
        <a:defRPr kumimoji="1" sz="8200" kern="1200">
          <a:solidFill>
            <a:schemeClr val="tx1"/>
          </a:solidFill>
          <a:latin typeface="+mn-lt"/>
          <a:ea typeface="+mn-ea"/>
          <a:cs typeface="+mn-cs"/>
        </a:defRPr>
      </a:lvl8pPr>
      <a:lvl9pPr marL="16705722" algn="l" defTabSz="4176431" rtl="0" eaLnBrk="1" latinLnBrk="0" hangingPunct="1">
        <a:defRPr kumimoji="1"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gif"/><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loud"/>
          <p:cNvSpPr>
            <a:spLocks noChangeAspect="1" noEditPoints="1" noChangeArrowheads="1"/>
          </p:cNvSpPr>
          <p:nvPr/>
        </p:nvSpPr>
        <p:spPr bwMode="auto">
          <a:xfrm>
            <a:off x="4957330" y="18333095"/>
            <a:ext cx="1756674" cy="117721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sp>
        <p:nvSpPr>
          <p:cNvPr id="10" name="円/楕円 9"/>
          <p:cNvSpPr/>
          <p:nvPr/>
        </p:nvSpPr>
        <p:spPr>
          <a:xfrm>
            <a:off x="3844180" y="15787638"/>
            <a:ext cx="3446935" cy="187220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円/楕円 65"/>
          <p:cNvSpPr/>
          <p:nvPr/>
        </p:nvSpPr>
        <p:spPr>
          <a:xfrm>
            <a:off x="4638325" y="16219686"/>
            <a:ext cx="2006504" cy="93610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フローチャート : 書類 59"/>
          <p:cNvSpPr/>
          <p:nvPr/>
        </p:nvSpPr>
        <p:spPr>
          <a:xfrm>
            <a:off x="11107539" y="13483382"/>
            <a:ext cx="1296144" cy="1584176"/>
          </a:xfrm>
          <a:prstGeom prst="flowChartDocumen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400" dirty="0" smtClean="0">
                <a:solidFill>
                  <a:schemeClr val="tx1"/>
                </a:solidFill>
              </a:rPr>
              <a:t>public void main(){</a:t>
            </a:r>
            <a:endParaRPr kumimoji="1" lang="ja-JP" altLang="en-US" sz="2400" dirty="0">
              <a:solidFill>
                <a:schemeClr val="tx1"/>
              </a:solidFill>
            </a:endParaRPr>
          </a:p>
        </p:txBody>
      </p:sp>
      <p:sp>
        <p:nvSpPr>
          <p:cNvPr id="59" name="フローチャート : 書類 58"/>
          <p:cNvSpPr/>
          <p:nvPr/>
        </p:nvSpPr>
        <p:spPr>
          <a:xfrm>
            <a:off x="10891515" y="13699406"/>
            <a:ext cx="1296144" cy="1584176"/>
          </a:xfrm>
          <a:prstGeom prst="flowChartDocumen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400" dirty="0" smtClean="0">
                <a:solidFill>
                  <a:schemeClr val="tx1"/>
                </a:solidFill>
              </a:rPr>
              <a:t>public void main(){</a:t>
            </a:r>
            <a:endParaRPr kumimoji="1" lang="ja-JP" altLang="en-US" sz="2400" dirty="0">
              <a:solidFill>
                <a:schemeClr val="tx1"/>
              </a:solidFill>
            </a:endParaRPr>
          </a:p>
        </p:txBody>
      </p:sp>
      <p:sp>
        <p:nvSpPr>
          <p:cNvPr id="3" name="正方形/長方形 2"/>
          <p:cNvSpPr/>
          <p:nvPr/>
        </p:nvSpPr>
        <p:spPr>
          <a:xfrm>
            <a:off x="-1" y="41494493"/>
            <a:ext cx="30279975" cy="1314031"/>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5400" dirty="0"/>
              <a:t>連絡</a:t>
            </a:r>
            <a:r>
              <a:rPr kumimoji="1" lang="ja-JP" altLang="en-US" sz="5400" dirty="0" smtClean="0"/>
              <a:t>先：</a:t>
            </a:r>
            <a:r>
              <a:rPr kumimoji="1" lang="en-US" altLang="ja-JP" sz="5400" dirty="0" smtClean="0"/>
              <a:t>s151049@center.wakayama-u.ac.jp</a:t>
            </a:r>
            <a:r>
              <a:rPr kumimoji="1" lang="ja-JP" altLang="en-US" sz="5400" dirty="0" smtClean="0"/>
              <a:t>　</a:t>
            </a:r>
            <a:r>
              <a:rPr lang="en-US" altLang="ja-JP" sz="5400" dirty="0"/>
              <a:t> </a:t>
            </a:r>
            <a:r>
              <a:rPr lang="en-US" altLang="ja-JP" sz="5400" dirty="0" smtClean="0"/>
              <a:t>  </a:t>
            </a:r>
            <a:r>
              <a:rPr kumimoji="1" lang="en-US" altLang="ja-JP" sz="5400" dirty="0" smtClean="0"/>
              <a:t>Web</a:t>
            </a:r>
            <a:r>
              <a:rPr lang="ja-JP" altLang="en-US" sz="5400" dirty="0" smtClean="0"/>
              <a:t>ページ</a:t>
            </a:r>
            <a:r>
              <a:rPr kumimoji="1" lang="ja-JP" altLang="en-US" sz="5400" dirty="0" smtClean="0"/>
              <a:t>：</a:t>
            </a:r>
            <a:r>
              <a:rPr kumimoji="1" lang="en-US" altLang="ja-JP" sz="5400" dirty="0" smtClean="0"/>
              <a:t>http://oss.sys.wakayama-u.ac.jp</a:t>
            </a:r>
            <a:endParaRPr kumimoji="1" lang="ja-JP" altLang="en-US" dirty="0"/>
          </a:p>
        </p:txBody>
      </p:sp>
      <p:sp>
        <p:nvSpPr>
          <p:cNvPr id="8" name="正方形/長方形 7"/>
          <p:cNvSpPr/>
          <p:nvPr/>
        </p:nvSpPr>
        <p:spPr>
          <a:xfrm>
            <a:off x="0" y="5022442"/>
            <a:ext cx="25344000" cy="108012"/>
          </a:xfrm>
          <a:prstGeom prst="rect">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 name="直線コネクタ 5"/>
          <p:cNvCxnSpPr/>
          <p:nvPr/>
        </p:nvCxnSpPr>
        <p:spPr>
          <a:xfrm>
            <a:off x="1026419" y="8730854"/>
            <a:ext cx="12961440" cy="0"/>
          </a:xfrm>
          <a:prstGeom prst="line">
            <a:avLst/>
          </a:prstGeom>
          <a:ln w="76200">
            <a:solidFill>
              <a:srgbClr val="FF9900"/>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1026419" y="25710807"/>
            <a:ext cx="12961440" cy="0"/>
          </a:xfrm>
          <a:prstGeom prst="line">
            <a:avLst/>
          </a:prstGeom>
          <a:ln w="76200">
            <a:solidFill>
              <a:srgbClr val="FF990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16076091" y="22822936"/>
            <a:ext cx="12961440" cy="0"/>
          </a:xfrm>
          <a:prstGeom prst="line">
            <a:avLst/>
          </a:prstGeom>
          <a:ln w="76200">
            <a:solidFill>
              <a:srgbClr val="FF990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a:off x="16076091" y="39205339"/>
            <a:ext cx="12961440" cy="0"/>
          </a:xfrm>
          <a:prstGeom prst="line">
            <a:avLst/>
          </a:prstGeom>
          <a:ln w="76200">
            <a:solidFill>
              <a:srgbClr val="FF9900"/>
            </a:solidFill>
          </a:ln>
        </p:spPr>
        <p:style>
          <a:lnRef idx="1">
            <a:schemeClr val="accent1"/>
          </a:lnRef>
          <a:fillRef idx="0">
            <a:schemeClr val="accent1"/>
          </a:fillRef>
          <a:effectRef idx="0">
            <a:schemeClr val="accent1"/>
          </a:effectRef>
          <a:fontRef idx="minor">
            <a:schemeClr val="tx1"/>
          </a:fontRef>
        </p:style>
      </p:cxnSp>
      <p:sp>
        <p:nvSpPr>
          <p:cNvPr id="19" name="テキスト ボックス 18"/>
          <p:cNvSpPr txBox="1"/>
          <p:nvPr/>
        </p:nvSpPr>
        <p:spPr>
          <a:xfrm>
            <a:off x="1242443" y="7643183"/>
            <a:ext cx="9721080" cy="1015663"/>
          </a:xfrm>
          <a:prstGeom prst="rect">
            <a:avLst/>
          </a:prstGeom>
          <a:noFill/>
        </p:spPr>
        <p:txBody>
          <a:bodyPr wrap="square" rtlCol="0">
            <a:spAutoFit/>
          </a:bodyPr>
          <a:lstStyle/>
          <a:p>
            <a:r>
              <a:rPr kumimoji="1" lang="ja-JP" altLang="en-US" sz="6000" dirty="0" smtClean="0">
                <a:latin typeface="HGP創英角ｺﾞｼｯｸUB" pitchFamily="50" charset="-128"/>
                <a:ea typeface="HGP創英角ｺﾞｼｯｸUB" pitchFamily="50" charset="-128"/>
              </a:rPr>
              <a:t>背景と目的</a:t>
            </a:r>
            <a:endParaRPr kumimoji="1" lang="ja-JP" altLang="en-US" sz="6000" dirty="0">
              <a:latin typeface="HGP創英角ｺﾞｼｯｸUB" pitchFamily="50" charset="-128"/>
              <a:ea typeface="HGP創英角ｺﾞｼｯｸUB" pitchFamily="50" charset="-128"/>
            </a:endParaRPr>
          </a:p>
        </p:txBody>
      </p:sp>
      <p:sp>
        <p:nvSpPr>
          <p:cNvPr id="21" name="テキスト ボックス 20"/>
          <p:cNvSpPr txBox="1"/>
          <p:nvPr/>
        </p:nvSpPr>
        <p:spPr>
          <a:xfrm>
            <a:off x="1242443" y="24493055"/>
            <a:ext cx="12961440" cy="1015663"/>
          </a:xfrm>
          <a:prstGeom prst="rect">
            <a:avLst/>
          </a:prstGeom>
          <a:noFill/>
        </p:spPr>
        <p:txBody>
          <a:bodyPr wrap="square" rtlCol="0">
            <a:spAutoFit/>
          </a:bodyPr>
          <a:lstStyle/>
          <a:p>
            <a:r>
              <a:rPr lang="ja-JP" altLang="en-US" sz="6000" dirty="0" smtClean="0">
                <a:latin typeface="HGP創英角ｺﾞｼｯｸUB" pitchFamily="50" charset="-128"/>
                <a:ea typeface="HGP創英角ｺﾞｼｯｸUB" pitchFamily="50" charset="-128"/>
              </a:rPr>
              <a:t>共進化における遅延相関</a:t>
            </a:r>
            <a:endParaRPr kumimoji="1" lang="ja-JP" altLang="en-US" sz="6000" dirty="0">
              <a:latin typeface="HGP創英角ｺﾞｼｯｸUB" pitchFamily="50" charset="-128"/>
              <a:ea typeface="HGP創英角ｺﾞｼｯｸUB" pitchFamily="50" charset="-128"/>
            </a:endParaRPr>
          </a:p>
        </p:txBody>
      </p:sp>
      <p:sp>
        <p:nvSpPr>
          <p:cNvPr id="22" name="テキスト ボックス 21"/>
          <p:cNvSpPr txBox="1"/>
          <p:nvPr/>
        </p:nvSpPr>
        <p:spPr>
          <a:xfrm>
            <a:off x="16148099" y="21749200"/>
            <a:ext cx="9721080" cy="1015663"/>
          </a:xfrm>
          <a:prstGeom prst="rect">
            <a:avLst/>
          </a:prstGeom>
          <a:noFill/>
        </p:spPr>
        <p:txBody>
          <a:bodyPr wrap="square" rtlCol="0">
            <a:spAutoFit/>
          </a:bodyPr>
          <a:lstStyle/>
          <a:p>
            <a:r>
              <a:rPr lang="ja-JP" altLang="en-US" sz="6000" dirty="0">
                <a:latin typeface="HGP創英角ｺﾞｼｯｸUB" pitchFamily="50" charset="-128"/>
                <a:ea typeface="HGP創英角ｺﾞｼｯｸUB" pitchFamily="50" charset="-128"/>
              </a:rPr>
              <a:t>ケーススタディ</a:t>
            </a:r>
            <a:endParaRPr kumimoji="1" lang="ja-JP" altLang="en-US" sz="6000" dirty="0">
              <a:latin typeface="HGP創英角ｺﾞｼｯｸUB" pitchFamily="50" charset="-128"/>
              <a:ea typeface="HGP創英角ｺﾞｼｯｸUB" pitchFamily="50" charset="-128"/>
            </a:endParaRPr>
          </a:p>
        </p:txBody>
      </p:sp>
      <p:sp>
        <p:nvSpPr>
          <p:cNvPr id="24" name="テキスト ボックス 23"/>
          <p:cNvSpPr txBox="1"/>
          <p:nvPr/>
        </p:nvSpPr>
        <p:spPr>
          <a:xfrm>
            <a:off x="16148099" y="38174575"/>
            <a:ext cx="9721080" cy="1015663"/>
          </a:xfrm>
          <a:prstGeom prst="rect">
            <a:avLst/>
          </a:prstGeom>
          <a:noFill/>
        </p:spPr>
        <p:txBody>
          <a:bodyPr wrap="square" rtlCol="0">
            <a:spAutoFit/>
          </a:bodyPr>
          <a:lstStyle/>
          <a:p>
            <a:r>
              <a:rPr lang="ja-JP" altLang="en-US" sz="6000" dirty="0">
                <a:latin typeface="HGP創英角ｺﾞｼｯｸUB" pitchFamily="50" charset="-128"/>
                <a:ea typeface="HGP創英角ｺﾞｼｯｸUB" pitchFamily="50" charset="-128"/>
              </a:rPr>
              <a:t>今後の課題</a:t>
            </a:r>
            <a:endParaRPr kumimoji="1" lang="ja-JP" altLang="en-US" sz="6000" dirty="0">
              <a:latin typeface="HGP創英角ｺﾞｼｯｸUB" pitchFamily="50" charset="-128"/>
              <a:ea typeface="HGP創英角ｺﾞｼｯｸUB" pitchFamily="50" charset="-128"/>
            </a:endParaRPr>
          </a:p>
        </p:txBody>
      </p:sp>
      <p:sp>
        <p:nvSpPr>
          <p:cNvPr id="51" name="フローチャート : 書類 50"/>
          <p:cNvSpPr/>
          <p:nvPr/>
        </p:nvSpPr>
        <p:spPr>
          <a:xfrm>
            <a:off x="5599068" y="14059446"/>
            <a:ext cx="1043975" cy="1167920"/>
          </a:xfrm>
          <a:prstGeom prst="flowChartDocumen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dirty="0" smtClean="0">
                <a:solidFill>
                  <a:schemeClr val="tx1"/>
                </a:solidFill>
              </a:rPr>
              <a:t>public void main(){</a:t>
            </a:r>
            <a:endParaRPr kumimoji="1" lang="ja-JP" altLang="en-US" sz="2000" dirty="0">
              <a:solidFill>
                <a:schemeClr val="tx1"/>
              </a:solidFill>
            </a:endParaRPr>
          </a:p>
        </p:txBody>
      </p:sp>
      <p:sp>
        <p:nvSpPr>
          <p:cNvPr id="5" name="フローチャート : 書類 4"/>
          <p:cNvSpPr/>
          <p:nvPr/>
        </p:nvSpPr>
        <p:spPr>
          <a:xfrm>
            <a:off x="5383044" y="14275470"/>
            <a:ext cx="1043975" cy="1167920"/>
          </a:xfrm>
          <a:prstGeom prst="flowChartDocumen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dirty="0" smtClean="0">
                <a:solidFill>
                  <a:schemeClr val="tx1"/>
                </a:solidFill>
              </a:rPr>
              <a:t>public void main(){</a:t>
            </a:r>
            <a:endParaRPr kumimoji="1" lang="ja-JP" altLang="en-US" sz="2000" dirty="0">
              <a:solidFill>
                <a:schemeClr val="tx1"/>
              </a:solidFill>
            </a:endParaRPr>
          </a:p>
        </p:txBody>
      </p:sp>
      <p:sp>
        <p:nvSpPr>
          <p:cNvPr id="58" name="フローチャート : 書類 57"/>
          <p:cNvSpPr/>
          <p:nvPr/>
        </p:nvSpPr>
        <p:spPr>
          <a:xfrm>
            <a:off x="10711636" y="13915430"/>
            <a:ext cx="1296144" cy="1584176"/>
          </a:xfrm>
          <a:prstGeom prst="flowChartDocumen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smtClean="0">
                <a:solidFill>
                  <a:schemeClr val="tx1"/>
                </a:solidFill>
              </a:rPr>
              <a:t>public void main(){</a:t>
            </a:r>
            <a:endParaRPr kumimoji="1" lang="ja-JP" altLang="en-US" sz="2800" dirty="0">
              <a:solidFill>
                <a:schemeClr val="tx1"/>
              </a:solidFill>
            </a:endParaRPr>
          </a:p>
        </p:txBody>
      </p:sp>
      <p:pic>
        <p:nvPicPr>
          <p:cNvPr id="65" name="Picture 30" descr="F:\Documents and Settings\masao\My Documents\My Pictures\Microsoft クリップ オーガナイザ\j0433943.png"/>
          <p:cNvPicPr>
            <a:picLocks noChangeAspect="1" noChangeArrowheads="1"/>
          </p:cNvPicPr>
          <p:nvPr/>
        </p:nvPicPr>
        <p:blipFill>
          <a:blip r:embed="rId3" cstate="print"/>
          <a:srcRect/>
          <a:stretch>
            <a:fillRect/>
          </a:stretch>
        </p:blipFill>
        <p:spPr bwMode="auto">
          <a:xfrm flipH="1">
            <a:off x="3170242" y="16147678"/>
            <a:ext cx="1314347" cy="1314349"/>
          </a:xfrm>
          <a:prstGeom prst="rect">
            <a:avLst/>
          </a:prstGeom>
          <a:noFill/>
        </p:spPr>
      </p:pic>
      <p:sp>
        <p:nvSpPr>
          <p:cNvPr id="67" name="円/楕円 66"/>
          <p:cNvSpPr/>
          <p:nvPr/>
        </p:nvSpPr>
        <p:spPr>
          <a:xfrm>
            <a:off x="10893572" y="16219686"/>
            <a:ext cx="2006504" cy="93610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8" name="Picture 30" descr="F:\Documents and Settings\masao\My Documents\My Pictures\Microsoft クリップ オーガナイザ\j0433943.png"/>
          <p:cNvPicPr>
            <a:picLocks noChangeAspect="1" noChangeArrowheads="1"/>
          </p:cNvPicPr>
          <p:nvPr/>
        </p:nvPicPr>
        <p:blipFill>
          <a:blip r:embed="rId3" cstate="print"/>
          <a:srcRect/>
          <a:stretch>
            <a:fillRect/>
          </a:stretch>
        </p:blipFill>
        <p:spPr bwMode="auto">
          <a:xfrm flipH="1">
            <a:off x="10954074" y="15859646"/>
            <a:ext cx="1314347" cy="1314349"/>
          </a:xfrm>
          <a:prstGeom prst="rect">
            <a:avLst/>
          </a:prstGeom>
          <a:noFill/>
        </p:spPr>
      </p:pic>
      <p:sp>
        <p:nvSpPr>
          <p:cNvPr id="69" name="円/楕円 68"/>
          <p:cNvSpPr/>
          <p:nvPr/>
        </p:nvSpPr>
        <p:spPr>
          <a:xfrm>
            <a:off x="10099427" y="15787638"/>
            <a:ext cx="3446935" cy="187220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0" name="Picture 30" descr="F:\Documents and Settings\masao\My Documents\My Pictures\Microsoft クリップ オーガナイザ\j0433943.png"/>
          <p:cNvPicPr>
            <a:picLocks noChangeAspect="1" noChangeArrowheads="1"/>
          </p:cNvPicPr>
          <p:nvPr/>
        </p:nvPicPr>
        <p:blipFill>
          <a:blip r:embed="rId3" cstate="print"/>
          <a:srcRect/>
          <a:stretch>
            <a:fillRect/>
          </a:stretch>
        </p:blipFill>
        <p:spPr bwMode="auto">
          <a:xfrm flipH="1">
            <a:off x="4986696" y="18163902"/>
            <a:ext cx="792808" cy="792809"/>
          </a:xfrm>
          <a:prstGeom prst="rect">
            <a:avLst/>
          </a:prstGeom>
          <a:noFill/>
        </p:spPr>
      </p:pic>
      <p:pic>
        <p:nvPicPr>
          <p:cNvPr id="71" name="Picture 43" descr="F:\Documents and Settings\masao\My Documents\My Pictures\Microsoft クリップ オーガナイザ\j0432621.png"/>
          <p:cNvPicPr>
            <a:picLocks noChangeAspect="1" noChangeArrowheads="1"/>
          </p:cNvPicPr>
          <p:nvPr/>
        </p:nvPicPr>
        <p:blipFill>
          <a:blip r:embed="rId4" cstate="print"/>
          <a:srcRect/>
          <a:stretch>
            <a:fillRect/>
          </a:stretch>
        </p:blipFill>
        <p:spPr bwMode="auto">
          <a:xfrm flipH="1">
            <a:off x="5943349" y="18200711"/>
            <a:ext cx="771702" cy="756000"/>
          </a:xfrm>
          <a:prstGeom prst="rect">
            <a:avLst/>
          </a:prstGeom>
          <a:noFill/>
        </p:spPr>
      </p:pic>
      <p:pic>
        <p:nvPicPr>
          <p:cNvPr id="72" name="Picture 27" descr="F:\Documents and Settings\masao\My Documents\My Pictures\Microsoft クリップ オーガナイザ\j0433947.png"/>
          <p:cNvPicPr>
            <a:picLocks noChangeAspect="1" noChangeArrowheads="1"/>
          </p:cNvPicPr>
          <p:nvPr/>
        </p:nvPicPr>
        <p:blipFill>
          <a:blip r:embed="rId5" cstate="print"/>
          <a:srcRect/>
          <a:stretch>
            <a:fillRect/>
          </a:stretch>
        </p:blipFill>
        <p:spPr bwMode="auto">
          <a:xfrm flipH="1">
            <a:off x="5430294" y="18678294"/>
            <a:ext cx="936000" cy="936000"/>
          </a:xfrm>
          <a:prstGeom prst="rect">
            <a:avLst/>
          </a:prstGeom>
          <a:noFill/>
        </p:spPr>
      </p:pic>
      <p:sp>
        <p:nvSpPr>
          <p:cNvPr id="73" name="Cloud"/>
          <p:cNvSpPr>
            <a:spLocks noChangeAspect="1" noEditPoints="1" noChangeArrowheads="1"/>
          </p:cNvSpPr>
          <p:nvPr/>
        </p:nvSpPr>
        <p:spPr bwMode="auto">
          <a:xfrm>
            <a:off x="10315451" y="17917449"/>
            <a:ext cx="3210734" cy="1830629"/>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74" name="Picture 30" descr="F:\Documents and Settings\masao\My Documents\My Pictures\Microsoft クリップ オーガナイザ\j0433943.png"/>
          <p:cNvPicPr>
            <a:picLocks noChangeAspect="1" noChangeArrowheads="1"/>
          </p:cNvPicPr>
          <p:nvPr/>
        </p:nvPicPr>
        <p:blipFill>
          <a:blip r:embed="rId3" cstate="print"/>
          <a:srcRect/>
          <a:stretch>
            <a:fillRect/>
          </a:stretch>
        </p:blipFill>
        <p:spPr bwMode="auto">
          <a:xfrm flipH="1">
            <a:off x="10423361" y="18301169"/>
            <a:ext cx="792808" cy="792809"/>
          </a:xfrm>
          <a:prstGeom prst="rect">
            <a:avLst/>
          </a:prstGeom>
          <a:noFill/>
        </p:spPr>
      </p:pic>
      <p:pic>
        <p:nvPicPr>
          <p:cNvPr id="75" name="Picture 43" descr="F:\Documents and Settings\masao\My Documents\My Pictures\Microsoft クリップ オーガナイザ\j0432621.png"/>
          <p:cNvPicPr>
            <a:picLocks noChangeAspect="1" noChangeArrowheads="1"/>
          </p:cNvPicPr>
          <p:nvPr/>
        </p:nvPicPr>
        <p:blipFill>
          <a:blip r:embed="rId4" cstate="print"/>
          <a:srcRect/>
          <a:stretch>
            <a:fillRect/>
          </a:stretch>
        </p:blipFill>
        <p:spPr bwMode="auto">
          <a:xfrm flipH="1">
            <a:off x="10893370" y="18880607"/>
            <a:ext cx="771702" cy="756000"/>
          </a:xfrm>
          <a:prstGeom prst="rect">
            <a:avLst/>
          </a:prstGeom>
          <a:noFill/>
        </p:spPr>
      </p:pic>
      <p:pic>
        <p:nvPicPr>
          <p:cNvPr id="76" name="Picture 27" descr="F:\Documents and Settings\masao\My Documents\My Pictures\Microsoft クリップ オーガナイザ\j0433947.png"/>
          <p:cNvPicPr>
            <a:picLocks noChangeAspect="1" noChangeArrowheads="1"/>
          </p:cNvPicPr>
          <p:nvPr/>
        </p:nvPicPr>
        <p:blipFill>
          <a:blip r:embed="rId5" cstate="print"/>
          <a:srcRect/>
          <a:stretch>
            <a:fillRect/>
          </a:stretch>
        </p:blipFill>
        <p:spPr bwMode="auto">
          <a:xfrm flipH="1">
            <a:off x="11692499" y="17917449"/>
            <a:ext cx="936000" cy="936000"/>
          </a:xfrm>
          <a:prstGeom prst="rect">
            <a:avLst/>
          </a:prstGeom>
          <a:noFill/>
        </p:spPr>
      </p:pic>
      <p:pic>
        <p:nvPicPr>
          <p:cNvPr id="77" name="Picture 19" descr="F:\Documents and Settings\masao\My Documents\My Pictures\Microsoft クリップ オーガナイザ\j0433953.png"/>
          <p:cNvPicPr>
            <a:picLocks noChangeAspect="1" noChangeArrowheads="1"/>
          </p:cNvPicPr>
          <p:nvPr/>
        </p:nvPicPr>
        <p:blipFill>
          <a:blip r:embed="rId6" cstate="print"/>
          <a:srcRect/>
          <a:stretch>
            <a:fillRect/>
          </a:stretch>
        </p:blipFill>
        <p:spPr bwMode="auto">
          <a:xfrm flipH="1">
            <a:off x="11107539" y="18200465"/>
            <a:ext cx="748776" cy="748776"/>
          </a:xfrm>
          <a:prstGeom prst="rect">
            <a:avLst/>
          </a:prstGeom>
          <a:noFill/>
        </p:spPr>
      </p:pic>
      <p:pic>
        <p:nvPicPr>
          <p:cNvPr id="78" name="Picture 13" descr="F:\Documents and Settings\masao\My Documents\My Pictures\Microsoft クリップ オーガナイザ\j0433954.png"/>
          <p:cNvPicPr>
            <a:picLocks noChangeAspect="1" noChangeArrowheads="1"/>
          </p:cNvPicPr>
          <p:nvPr/>
        </p:nvPicPr>
        <p:blipFill>
          <a:blip r:embed="rId7" cstate="print"/>
          <a:srcRect/>
          <a:stretch>
            <a:fillRect/>
          </a:stretch>
        </p:blipFill>
        <p:spPr bwMode="auto">
          <a:xfrm flipH="1">
            <a:off x="12630484" y="18013137"/>
            <a:ext cx="781311" cy="765414"/>
          </a:xfrm>
          <a:prstGeom prst="rect">
            <a:avLst/>
          </a:prstGeom>
          <a:noFill/>
        </p:spPr>
      </p:pic>
      <p:pic>
        <p:nvPicPr>
          <p:cNvPr id="80" name="Picture 37" descr="F:\Documents and Settings\masao\My Documents\My Pictures\Microsoft クリップ オーガナイザ\j0433931.png"/>
          <p:cNvPicPr>
            <a:picLocks noChangeAspect="1" noChangeArrowheads="1"/>
          </p:cNvPicPr>
          <p:nvPr/>
        </p:nvPicPr>
        <p:blipFill>
          <a:blip r:embed="rId8" cstate="print"/>
          <a:srcRect/>
          <a:stretch>
            <a:fillRect/>
          </a:stretch>
        </p:blipFill>
        <p:spPr bwMode="auto">
          <a:xfrm flipH="1">
            <a:off x="11510257" y="18907026"/>
            <a:ext cx="856965" cy="839529"/>
          </a:xfrm>
          <a:prstGeom prst="rect">
            <a:avLst/>
          </a:prstGeom>
          <a:noFill/>
        </p:spPr>
      </p:pic>
      <p:pic>
        <p:nvPicPr>
          <p:cNvPr id="81" name="図 8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223804" y="18676017"/>
            <a:ext cx="809391" cy="809391"/>
          </a:xfrm>
          <a:prstGeom prst="rect">
            <a:avLst/>
          </a:prstGeom>
        </p:spPr>
      </p:pic>
      <p:sp>
        <p:nvSpPr>
          <p:cNvPr id="12" name="テキスト ボックス 11"/>
          <p:cNvSpPr txBox="1"/>
          <p:nvPr/>
        </p:nvSpPr>
        <p:spPr>
          <a:xfrm>
            <a:off x="1026418" y="13915430"/>
            <a:ext cx="4356625" cy="1569660"/>
          </a:xfrm>
          <a:prstGeom prst="rect">
            <a:avLst/>
          </a:prstGeom>
          <a:noFill/>
        </p:spPr>
        <p:txBody>
          <a:bodyPr wrap="square" rtlCol="0">
            <a:spAutoFit/>
          </a:bodyPr>
          <a:lstStyle/>
          <a:p>
            <a:r>
              <a:rPr kumimoji="1" lang="ja-JP" altLang="en-US" sz="4800" dirty="0" smtClean="0">
                <a:solidFill>
                  <a:srgbClr val="FF0000"/>
                </a:solidFill>
              </a:rPr>
              <a:t>アーティファクト</a:t>
            </a:r>
            <a:endParaRPr kumimoji="1" lang="en-US" altLang="ja-JP" sz="4800" dirty="0" smtClean="0">
              <a:solidFill>
                <a:srgbClr val="FF0000"/>
              </a:solidFill>
            </a:endParaRPr>
          </a:p>
          <a:p>
            <a:r>
              <a:rPr lang="ja-JP" altLang="en-US" sz="4800" dirty="0" smtClean="0"/>
              <a:t>（プロダクト）</a:t>
            </a:r>
            <a:endParaRPr kumimoji="1" lang="ja-JP" altLang="en-US" sz="4800" dirty="0"/>
          </a:p>
        </p:txBody>
      </p:sp>
      <p:sp>
        <p:nvSpPr>
          <p:cNvPr id="82" name="テキスト ボックス 81"/>
          <p:cNvSpPr txBox="1"/>
          <p:nvPr/>
        </p:nvSpPr>
        <p:spPr>
          <a:xfrm>
            <a:off x="1026418" y="16363702"/>
            <a:ext cx="4356625" cy="830997"/>
          </a:xfrm>
          <a:prstGeom prst="rect">
            <a:avLst/>
          </a:prstGeom>
          <a:noFill/>
        </p:spPr>
        <p:txBody>
          <a:bodyPr wrap="square" rtlCol="0">
            <a:spAutoFit/>
          </a:bodyPr>
          <a:lstStyle/>
          <a:p>
            <a:r>
              <a:rPr kumimoji="1" lang="ja-JP" altLang="en-US" sz="4800" dirty="0" smtClean="0">
                <a:solidFill>
                  <a:srgbClr val="FF0000"/>
                </a:solidFill>
              </a:rPr>
              <a:t>開発者</a:t>
            </a:r>
            <a:endParaRPr kumimoji="1" lang="ja-JP" altLang="en-US" sz="4800" dirty="0">
              <a:solidFill>
                <a:srgbClr val="FF0000"/>
              </a:solidFill>
            </a:endParaRPr>
          </a:p>
        </p:txBody>
      </p:sp>
      <p:sp>
        <p:nvSpPr>
          <p:cNvPr id="83" name="テキスト ボックス 82"/>
          <p:cNvSpPr txBox="1"/>
          <p:nvPr/>
        </p:nvSpPr>
        <p:spPr>
          <a:xfrm>
            <a:off x="1026418" y="18451934"/>
            <a:ext cx="4356625" cy="830997"/>
          </a:xfrm>
          <a:prstGeom prst="rect">
            <a:avLst/>
          </a:prstGeom>
          <a:noFill/>
        </p:spPr>
        <p:txBody>
          <a:bodyPr wrap="square" rtlCol="0">
            <a:spAutoFit/>
          </a:bodyPr>
          <a:lstStyle/>
          <a:p>
            <a:r>
              <a:rPr lang="ja-JP" altLang="en-US" sz="4800" dirty="0">
                <a:solidFill>
                  <a:srgbClr val="FF0000"/>
                </a:solidFill>
              </a:rPr>
              <a:t>コミュニティ</a:t>
            </a:r>
            <a:endParaRPr kumimoji="1" lang="ja-JP" altLang="en-US" sz="4800" dirty="0">
              <a:solidFill>
                <a:srgbClr val="FF0000"/>
              </a:solidFill>
            </a:endParaRPr>
          </a:p>
        </p:txBody>
      </p:sp>
      <p:sp>
        <p:nvSpPr>
          <p:cNvPr id="84" name="右矢印 83"/>
          <p:cNvSpPr/>
          <p:nvPr/>
        </p:nvSpPr>
        <p:spPr>
          <a:xfrm>
            <a:off x="7517019" y="16219686"/>
            <a:ext cx="2418082" cy="583959"/>
          </a:xfrm>
          <a:prstGeom prst="rightArrow">
            <a:avLst/>
          </a:prstGeom>
          <a:solidFill>
            <a:srgbClr val="FF9900"/>
          </a:solidFill>
          <a:ln>
            <a:solidFill>
              <a:srgbClr val="FF99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5" name="右矢印 84"/>
          <p:cNvSpPr/>
          <p:nvPr/>
        </p:nvSpPr>
        <p:spPr>
          <a:xfrm>
            <a:off x="7507139" y="14203462"/>
            <a:ext cx="2418082" cy="583959"/>
          </a:xfrm>
          <a:prstGeom prst="rightArrow">
            <a:avLst/>
          </a:prstGeom>
          <a:solidFill>
            <a:srgbClr val="FF9900"/>
          </a:solidFill>
          <a:ln>
            <a:solidFill>
              <a:srgbClr val="FF99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6" name="右矢印 85"/>
          <p:cNvSpPr/>
          <p:nvPr/>
        </p:nvSpPr>
        <p:spPr>
          <a:xfrm>
            <a:off x="7507139" y="18307918"/>
            <a:ext cx="2418082" cy="583959"/>
          </a:xfrm>
          <a:prstGeom prst="rightArrow">
            <a:avLst/>
          </a:prstGeom>
          <a:solidFill>
            <a:srgbClr val="FF9900"/>
          </a:solidFill>
          <a:ln>
            <a:solidFill>
              <a:srgbClr val="FF99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87" name="テキスト ボックス 86"/>
          <p:cNvSpPr txBox="1"/>
          <p:nvPr/>
        </p:nvSpPr>
        <p:spPr>
          <a:xfrm>
            <a:off x="7326978" y="14707518"/>
            <a:ext cx="4356625" cy="707886"/>
          </a:xfrm>
          <a:prstGeom prst="rect">
            <a:avLst/>
          </a:prstGeom>
          <a:noFill/>
        </p:spPr>
        <p:txBody>
          <a:bodyPr wrap="square" rtlCol="0">
            <a:spAutoFit/>
          </a:bodyPr>
          <a:lstStyle/>
          <a:p>
            <a:r>
              <a:rPr lang="ja-JP" altLang="en-US" sz="4000" dirty="0" smtClean="0"/>
              <a:t>規模の増加</a:t>
            </a:r>
            <a:endParaRPr kumimoji="1" lang="ja-JP" altLang="en-US" sz="4000" dirty="0"/>
          </a:p>
        </p:txBody>
      </p:sp>
      <p:sp>
        <p:nvSpPr>
          <p:cNvPr id="88" name="テキスト ボックス 87"/>
          <p:cNvSpPr txBox="1"/>
          <p:nvPr/>
        </p:nvSpPr>
        <p:spPr>
          <a:xfrm>
            <a:off x="7326978" y="16735936"/>
            <a:ext cx="4356625" cy="707886"/>
          </a:xfrm>
          <a:prstGeom prst="rect">
            <a:avLst/>
          </a:prstGeom>
          <a:noFill/>
        </p:spPr>
        <p:txBody>
          <a:bodyPr wrap="square" rtlCol="0">
            <a:spAutoFit/>
          </a:bodyPr>
          <a:lstStyle/>
          <a:p>
            <a:r>
              <a:rPr lang="ja-JP" altLang="en-US" sz="4000" dirty="0"/>
              <a:t>役割</a:t>
            </a:r>
            <a:r>
              <a:rPr lang="ja-JP" altLang="en-US" sz="4000" dirty="0" smtClean="0"/>
              <a:t>の変化</a:t>
            </a:r>
            <a:endParaRPr kumimoji="1" lang="ja-JP" altLang="en-US" sz="4000" dirty="0"/>
          </a:p>
        </p:txBody>
      </p:sp>
      <p:sp>
        <p:nvSpPr>
          <p:cNvPr id="89" name="テキスト ボックス 88"/>
          <p:cNvSpPr txBox="1"/>
          <p:nvPr/>
        </p:nvSpPr>
        <p:spPr>
          <a:xfrm>
            <a:off x="7003083" y="18824168"/>
            <a:ext cx="4356625" cy="707886"/>
          </a:xfrm>
          <a:prstGeom prst="rect">
            <a:avLst/>
          </a:prstGeom>
          <a:noFill/>
        </p:spPr>
        <p:txBody>
          <a:bodyPr wrap="square" rtlCol="0">
            <a:spAutoFit/>
          </a:bodyPr>
          <a:lstStyle/>
          <a:p>
            <a:r>
              <a:rPr lang="ja-JP" altLang="en-US" sz="4000" dirty="0" smtClean="0"/>
              <a:t>構造の複雑化</a:t>
            </a:r>
            <a:endParaRPr kumimoji="1" lang="ja-JP" altLang="en-US" sz="4000" dirty="0"/>
          </a:p>
        </p:txBody>
      </p:sp>
      <p:sp>
        <p:nvSpPr>
          <p:cNvPr id="25" name="テキスト ボックス 24"/>
          <p:cNvSpPr txBox="1"/>
          <p:nvPr/>
        </p:nvSpPr>
        <p:spPr>
          <a:xfrm>
            <a:off x="1026419" y="20684182"/>
            <a:ext cx="13465496" cy="1446550"/>
          </a:xfrm>
          <a:prstGeom prst="rect">
            <a:avLst/>
          </a:prstGeom>
          <a:noFill/>
        </p:spPr>
        <p:txBody>
          <a:bodyPr wrap="square" rtlCol="0">
            <a:spAutoFit/>
          </a:bodyPr>
          <a:lstStyle/>
          <a:p>
            <a:pPr algn="just"/>
            <a:r>
              <a:rPr lang="en-US" altLang="ja-JP" sz="4400" dirty="0" smtClean="0">
                <a:latin typeface="+mn-ea"/>
              </a:rPr>
              <a:t>[1]</a:t>
            </a:r>
            <a:r>
              <a:rPr lang="ja-JP" altLang="en-US" sz="4400" dirty="0" smtClean="0">
                <a:latin typeface="+mn-ea"/>
              </a:rPr>
              <a:t>では，共進化のモデルを定性的に示されているが定量的な分析は行われていない．</a:t>
            </a:r>
            <a:endParaRPr lang="en-US" altLang="ja-JP" sz="4400" dirty="0" smtClean="0">
              <a:latin typeface="+mn-ea"/>
            </a:endParaRPr>
          </a:p>
        </p:txBody>
      </p:sp>
      <p:sp>
        <p:nvSpPr>
          <p:cNvPr id="106" name="円/楕円 105"/>
          <p:cNvSpPr/>
          <p:nvPr/>
        </p:nvSpPr>
        <p:spPr>
          <a:xfrm>
            <a:off x="18677828" y="29006321"/>
            <a:ext cx="3446935" cy="187220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円/楕円 106"/>
          <p:cNvSpPr/>
          <p:nvPr/>
        </p:nvSpPr>
        <p:spPr>
          <a:xfrm>
            <a:off x="19471973" y="29438369"/>
            <a:ext cx="2006504" cy="93610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8" name="フローチャート : 書類 107"/>
          <p:cNvSpPr/>
          <p:nvPr/>
        </p:nvSpPr>
        <p:spPr>
          <a:xfrm>
            <a:off x="27597371" y="32318689"/>
            <a:ext cx="1296144" cy="1584176"/>
          </a:xfrm>
          <a:prstGeom prst="flowChartDocumen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400" dirty="0" smtClean="0">
                <a:solidFill>
                  <a:schemeClr val="tx1"/>
                </a:solidFill>
              </a:rPr>
              <a:t>public void main(){</a:t>
            </a:r>
            <a:endParaRPr kumimoji="1" lang="ja-JP" altLang="en-US" sz="2400" dirty="0">
              <a:solidFill>
                <a:schemeClr val="tx1"/>
              </a:solidFill>
            </a:endParaRPr>
          </a:p>
        </p:txBody>
      </p:sp>
      <p:sp>
        <p:nvSpPr>
          <p:cNvPr id="109" name="フローチャート : 書類 108"/>
          <p:cNvSpPr/>
          <p:nvPr/>
        </p:nvSpPr>
        <p:spPr>
          <a:xfrm>
            <a:off x="27381347" y="32534713"/>
            <a:ext cx="1296144" cy="1584176"/>
          </a:xfrm>
          <a:prstGeom prst="flowChartDocumen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400" dirty="0" smtClean="0">
                <a:solidFill>
                  <a:schemeClr val="tx1"/>
                </a:solidFill>
              </a:rPr>
              <a:t>public void main(){</a:t>
            </a:r>
            <a:endParaRPr kumimoji="1" lang="ja-JP" altLang="en-US" sz="2400" dirty="0">
              <a:solidFill>
                <a:schemeClr val="tx1"/>
              </a:solidFill>
            </a:endParaRPr>
          </a:p>
        </p:txBody>
      </p:sp>
      <p:sp>
        <p:nvSpPr>
          <p:cNvPr id="111" name="フローチャート : 書類 110"/>
          <p:cNvSpPr/>
          <p:nvPr/>
        </p:nvSpPr>
        <p:spPr>
          <a:xfrm>
            <a:off x="22088900" y="32894753"/>
            <a:ext cx="1043975" cy="1167920"/>
          </a:xfrm>
          <a:prstGeom prst="flowChartDocumen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dirty="0" smtClean="0">
                <a:solidFill>
                  <a:schemeClr val="tx1"/>
                </a:solidFill>
              </a:rPr>
              <a:t>public void main(){</a:t>
            </a:r>
            <a:endParaRPr kumimoji="1" lang="ja-JP" altLang="en-US" sz="2000" dirty="0">
              <a:solidFill>
                <a:schemeClr val="tx1"/>
              </a:solidFill>
            </a:endParaRPr>
          </a:p>
        </p:txBody>
      </p:sp>
      <p:sp>
        <p:nvSpPr>
          <p:cNvPr id="112" name="フローチャート : 書類 111"/>
          <p:cNvSpPr/>
          <p:nvPr/>
        </p:nvSpPr>
        <p:spPr>
          <a:xfrm>
            <a:off x="21872876" y="33110777"/>
            <a:ext cx="1043975" cy="1167920"/>
          </a:xfrm>
          <a:prstGeom prst="flowChartDocumen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dirty="0" smtClean="0">
                <a:solidFill>
                  <a:schemeClr val="tx1"/>
                </a:solidFill>
              </a:rPr>
              <a:t>public void main(){</a:t>
            </a:r>
            <a:endParaRPr kumimoji="1" lang="ja-JP" altLang="en-US" sz="2000" dirty="0">
              <a:solidFill>
                <a:schemeClr val="tx1"/>
              </a:solidFill>
            </a:endParaRPr>
          </a:p>
        </p:txBody>
      </p:sp>
      <p:sp>
        <p:nvSpPr>
          <p:cNvPr id="113" name="フローチャート : 書類 112"/>
          <p:cNvSpPr/>
          <p:nvPr/>
        </p:nvSpPr>
        <p:spPr>
          <a:xfrm>
            <a:off x="27201468" y="32750737"/>
            <a:ext cx="1296144" cy="1584176"/>
          </a:xfrm>
          <a:prstGeom prst="flowChartDocumen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smtClean="0">
                <a:solidFill>
                  <a:schemeClr val="tx1"/>
                </a:solidFill>
              </a:rPr>
              <a:t>public void main(){</a:t>
            </a:r>
            <a:endParaRPr kumimoji="1" lang="ja-JP" altLang="en-US" sz="2800" dirty="0">
              <a:solidFill>
                <a:schemeClr val="tx1"/>
              </a:solidFill>
            </a:endParaRPr>
          </a:p>
        </p:txBody>
      </p:sp>
      <p:pic>
        <p:nvPicPr>
          <p:cNvPr id="114" name="Picture 30" descr="F:\Documents and Settings\masao\My Documents\My Pictures\Microsoft クリップ オーガナイザ\j0433943.png"/>
          <p:cNvPicPr>
            <a:picLocks noChangeAspect="1" noChangeArrowheads="1"/>
          </p:cNvPicPr>
          <p:nvPr/>
        </p:nvPicPr>
        <p:blipFill>
          <a:blip r:embed="rId3" cstate="print"/>
          <a:srcRect/>
          <a:stretch>
            <a:fillRect/>
          </a:stretch>
        </p:blipFill>
        <p:spPr bwMode="auto">
          <a:xfrm flipH="1">
            <a:off x="18003890" y="29366361"/>
            <a:ext cx="1314347" cy="1314349"/>
          </a:xfrm>
          <a:prstGeom prst="rect">
            <a:avLst/>
          </a:prstGeom>
          <a:noFill/>
        </p:spPr>
      </p:pic>
      <p:sp>
        <p:nvSpPr>
          <p:cNvPr id="115" name="円/楕円 114"/>
          <p:cNvSpPr/>
          <p:nvPr/>
        </p:nvSpPr>
        <p:spPr>
          <a:xfrm>
            <a:off x="25727220" y="29438369"/>
            <a:ext cx="2006504" cy="93610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6" name="Picture 30" descr="F:\Documents and Settings\masao\My Documents\My Pictures\Microsoft クリップ オーガナイザ\j0433943.png"/>
          <p:cNvPicPr>
            <a:picLocks noChangeAspect="1" noChangeArrowheads="1"/>
          </p:cNvPicPr>
          <p:nvPr/>
        </p:nvPicPr>
        <p:blipFill>
          <a:blip r:embed="rId3" cstate="print"/>
          <a:srcRect/>
          <a:stretch>
            <a:fillRect/>
          </a:stretch>
        </p:blipFill>
        <p:spPr bwMode="auto">
          <a:xfrm flipH="1">
            <a:off x="25787722" y="29078329"/>
            <a:ext cx="1314347" cy="1314349"/>
          </a:xfrm>
          <a:prstGeom prst="rect">
            <a:avLst/>
          </a:prstGeom>
          <a:noFill/>
        </p:spPr>
      </p:pic>
      <p:sp>
        <p:nvSpPr>
          <p:cNvPr id="117" name="円/楕円 116"/>
          <p:cNvSpPr/>
          <p:nvPr/>
        </p:nvSpPr>
        <p:spPr>
          <a:xfrm>
            <a:off x="24933075" y="29006321"/>
            <a:ext cx="3446935" cy="187220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 name="テキスト ボックス 117"/>
          <p:cNvSpPr txBox="1"/>
          <p:nvPr/>
        </p:nvSpPr>
        <p:spPr>
          <a:xfrm>
            <a:off x="18740387" y="32750737"/>
            <a:ext cx="5328592" cy="1569660"/>
          </a:xfrm>
          <a:prstGeom prst="rect">
            <a:avLst/>
          </a:prstGeom>
          <a:noFill/>
        </p:spPr>
        <p:txBody>
          <a:bodyPr wrap="square" rtlCol="0">
            <a:spAutoFit/>
          </a:bodyPr>
          <a:lstStyle/>
          <a:p>
            <a:r>
              <a:rPr lang="ja-JP" altLang="en-US" sz="4800" dirty="0" smtClean="0"/>
              <a:t>承認された</a:t>
            </a:r>
            <a:endParaRPr lang="en-US" altLang="ja-JP" sz="4800" dirty="0" smtClean="0"/>
          </a:p>
          <a:p>
            <a:r>
              <a:rPr lang="ja-JP" altLang="en-US" sz="4800" dirty="0" smtClean="0"/>
              <a:t>パッチ</a:t>
            </a:r>
            <a:r>
              <a:rPr lang="ja-JP" altLang="en-US" sz="4800" dirty="0"/>
              <a:t>の数</a:t>
            </a:r>
            <a:endParaRPr kumimoji="1" lang="en-US" altLang="ja-JP" sz="4800" dirty="0" smtClean="0"/>
          </a:p>
        </p:txBody>
      </p:sp>
      <p:sp>
        <p:nvSpPr>
          <p:cNvPr id="119" name="テキスト ボックス 118"/>
          <p:cNvSpPr txBox="1"/>
          <p:nvPr/>
        </p:nvSpPr>
        <p:spPr>
          <a:xfrm>
            <a:off x="16111954" y="29164853"/>
            <a:ext cx="4356625" cy="1569660"/>
          </a:xfrm>
          <a:prstGeom prst="rect">
            <a:avLst/>
          </a:prstGeom>
          <a:noFill/>
        </p:spPr>
        <p:txBody>
          <a:bodyPr wrap="square" rtlCol="0">
            <a:spAutoFit/>
          </a:bodyPr>
          <a:lstStyle/>
          <a:p>
            <a:r>
              <a:rPr lang="ja-JP" altLang="en-US" sz="4800" dirty="0" smtClean="0"/>
              <a:t>コミッタ</a:t>
            </a:r>
            <a:endParaRPr lang="en-US" altLang="ja-JP" sz="4800" dirty="0" smtClean="0"/>
          </a:p>
          <a:p>
            <a:r>
              <a:rPr lang="ja-JP" altLang="en-US" sz="4800" dirty="0" smtClean="0"/>
              <a:t>昇格数</a:t>
            </a:r>
            <a:endParaRPr kumimoji="1" lang="ja-JP" altLang="en-US" sz="4800" dirty="0"/>
          </a:p>
        </p:txBody>
      </p:sp>
      <p:sp>
        <p:nvSpPr>
          <p:cNvPr id="120" name="右矢印 119"/>
          <p:cNvSpPr/>
          <p:nvPr/>
        </p:nvSpPr>
        <p:spPr>
          <a:xfrm>
            <a:off x="22350667" y="29438369"/>
            <a:ext cx="2418082" cy="583959"/>
          </a:xfrm>
          <a:prstGeom prst="rightArrow">
            <a:avLst/>
          </a:prstGeom>
          <a:solidFill>
            <a:srgbClr val="FF9900"/>
          </a:solidFill>
          <a:ln>
            <a:solidFill>
              <a:srgbClr val="FF99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21" name="右矢印 120"/>
          <p:cNvSpPr/>
          <p:nvPr/>
        </p:nvSpPr>
        <p:spPr>
          <a:xfrm>
            <a:off x="23996971" y="33038769"/>
            <a:ext cx="2418082" cy="583959"/>
          </a:xfrm>
          <a:prstGeom prst="rightArrow">
            <a:avLst/>
          </a:prstGeom>
          <a:solidFill>
            <a:srgbClr val="FF9900"/>
          </a:solidFill>
          <a:ln>
            <a:solidFill>
              <a:srgbClr val="FF99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26" name="右矢印 125"/>
          <p:cNvSpPr/>
          <p:nvPr/>
        </p:nvSpPr>
        <p:spPr>
          <a:xfrm rot="3375249">
            <a:off x="23913991" y="31220280"/>
            <a:ext cx="1088145" cy="1108358"/>
          </a:xfrm>
          <a:prstGeom prst="rightArrow">
            <a:avLst/>
          </a:prstGeom>
          <a:solidFill>
            <a:srgbClr val="FF0000"/>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129" name="テキスト ボックス 128"/>
          <p:cNvSpPr txBox="1"/>
          <p:nvPr/>
        </p:nvSpPr>
        <p:spPr>
          <a:xfrm>
            <a:off x="19609699" y="31160171"/>
            <a:ext cx="4243256" cy="1446550"/>
          </a:xfrm>
          <a:prstGeom prst="rect">
            <a:avLst/>
          </a:prstGeom>
          <a:noFill/>
        </p:spPr>
        <p:txBody>
          <a:bodyPr wrap="square" rtlCol="0">
            <a:spAutoFit/>
          </a:bodyPr>
          <a:lstStyle/>
          <a:p>
            <a:r>
              <a:rPr lang="en-US" altLang="ja-JP" sz="4400" dirty="0" smtClean="0">
                <a:solidFill>
                  <a:srgbClr val="FF0000"/>
                </a:solidFill>
              </a:rPr>
              <a:t>3</a:t>
            </a:r>
            <a:r>
              <a:rPr lang="ja-JP" altLang="en-US" sz="4400" dirty="0" smtClean="0">
                <a:solidFill>
                  <a:srgbClr val="FF0000"/>
                </a:solidFill>
              </a:rPr>
              <a:t>～</a:t>
            </a:r>
            <a:r>
              <a:rPr lang="en-US" altLang="ja-JP" sz="4400" dirty="0" smtClean="0">
                <a:solidFill>
                  <a:srgbClr val="FF0000"/>
                </a:solidFill>
              </a:rPr>
              <a:t>5</a:t>
            </a:r>
            <a:r>
              <a:rPr lang="ja-JP" altLang="en-US" sz="4400" dirty="0" smtClean="0">
                <a:solidFill>
                  <a:srgbClr val="FF0000"/>
                </a:solidFill>
              </a:rPr>
              <a:t>カ月後</a:t>
            </a:r>
            <a:r>
              <a:rPr lang="ja-JP" altLang="en-US" sz="4400" dirty="0" smtClean="0">
                <a:solidFill>
                  <a:srgbClr val="FF0000"/>
                </a:solidFill>
              </a:rPr>
              <a:t>に中</a:t>
            </a:r>
            <a:r>
              <a:rPr lang="ja-JP" altLang="en-US" sz="4400" dirty="0" smtClean="0">
                <a:solidFill>
                  <a:srgbClr val="FF0000"/>
                </a:solidFill>
              </a:rPr>
              <a:t>程度</a:t>
            </a:r>
            <a:r>
              <a:rPr lang="ja-JP" altLang="en-US" sz="4400" dirty="0" smtClean="0">
                <a:solidFill>
                  <a:srgbClr val="FF0000"/>
                </a:solidFill>
              </a:rPr>
              <a:t>の正の相関</a:t>
            </a:r>
            <a:endParaRPr kumimoji="1" lang="en-US" altLang="ja-JP" sz="4400" dirty="0" smtClean="0">
              <a:solidFill>
                <a:srgbClr val="FF0000"/>
              </a:solidFill>
            </a:endParaRPr>
          </a:p>
        </p:txBody>
      </p:sp>
      <p:sp>
        <p:nvSpPr>
          <p:cNvPr id="130" name="テキスト ボックス 129"/>
          <p:cNvSpPr txBox="1"/>
          <p:nvPr/>
        </p:nvSpPr>
        <p:spPr>
          <a:xfrm>
            <a:off x="16004083" y="34480676"/>
            <a:ext cx="13465496" cy="3477875"/>
          </a:xfrm>
          <a:prstGeom prst="rect">
            <a:avLst/>
          </a:prstGeom>
          <a:noFill/>
        </p:spPr>
        <p:txBody>
          <a:bodyPr wrap="square" rtlCol="0">
            <a:spAutoFit/>
          </a:bodyPr>
          <a:lstStyle/>
          <a:p>
            <a:pPr algn="just"/>
            <a:r>
              <a:rPr kumimoji="1" lang="ja-JP" altLang="en-US" sz="4400" dirty="0" smtClean="0">
                <a:latin typeface="+mn-ea"/>
              </a:rPr>
              <a:t>説明変数にコミッタ</a:t>
            </a:r>
            <a:r>
              <a:rPr kumimoji="1" lang="ja-JP" altLang="en-US" sz="4400" dirty="0" smtClean="0">
                <a:latin typeface="+mn-ea"/>
              </a:rPr>
              <a:t>に昇格した開発者の</a:t>
            </a:r>
            <a:r>
              <a:rPr kumimoji="1" lang="ja-JP" altLang="en-US" sz="4400" dirty="0" smtClean="0">
                <a:latin typeface="+mn-ea"/>
              </a:rPr>
              <a:t>数，目的変数に承認</a:t>
            </a:r>
            <a:r>
              <a:rPr kumimoji="1" lang="ja-JP" altLang="en-US" sz="4400" dirty="0" smtClean="0">
                <a:latin typeface="+mn-ea"/>
              </a:rPr>
              <a:t>されたパッチの</a:t>
            </a:r>
            <a:r>
              <a:rPr kumimoji="1" lang="ja-JP" altLang="en-US" sz="4400" dirty="0" smtClean="0">
                <a:latin typeface="+mn-ea"/>
              </a:rPr>
              <a:t>数とした場合のみ中</a:t>
            </a:r>
            <a:r>
              <a:rPr kumimoji="1" lang="ja-JP" altLang="en-US" sz="4400" dirty="0" smtClean="0">
                <a:latin typeface="+mn-ea"/>
              </a:rPr>
              <a:t>程度</a:t>
            </a:r>
            <a:r>
              <a:rPr kumimoji="1" lang="ja-JP" altLang="en-US" sz="4400" dirty="0" smtClean="0">
                <a:latin typeface="+mn-ea"/>
              </a:rPr>
              <a:t>の正の相関</a:t>
            </a:r>
            <a:r>
              <a:rPr kumimoji="1" lang="ja-JP" altLang="en-US" sz="4400" dirty="0" smtClean="0">
                <a:latin typeface="+mn-ea"/>
              </a:rPr>
              <a:t>が</a:t>
            </a:r>
            <a:r>
              <a:rPr kumimoji="1" lang="ja-JP" altLang="en-US" sz="4400" dirty="0" smtClean="0">
                <a:latin typeface="+mn-ea"/>
              </a:rPr>
              <a:t>みられた</a:t>
            </a:r>
            <a:r>
              <a:rPr kumimoji="1" lang="ja-JP" altLang="en-US" sz="4400" dirty="0" smtClean="0">
                <a:latin typeface="+mn-ea"/>
              </a:rPr>
              <a:t>．</a:t>
            </a:r>
            <a:endParaRPr kumimoji="1" lang="en-US" altLang="ja-JP" sz="4400" dirty="0" smtClean="0">
              <a:latin typeface="+mn-ea"/>
            </a:endParaRPr>
          </a:p>
          <a:p>
            <a:pPr algn="just"/>
            <a:r>
              <a:rPr kumimoji="1" lang="ja-JP" altLang="en-US" sz="4400" dirty="0" smtClean="0">
                <a:latin typeface="+mn-ea"/>
              </a:rPr>
              <a:t>提案手法を用いることで，共進化の傾向を定量的に捉えることができた．</a:t>
            </a:r>
            <a:endParaRPr kumimoji="1" lang="ja-JP" altLang="en-US" sz="4400" dirty="0">
              <a:latin typeface="+mn-ea"/>
            </a:endParaRPr>
          </a:p>
        </p:txBody>
      </p:sp>
      <p:cxnSp>
        <p:nvCxnSpPr>
          <p:cNvPr id="174" name="直線コネクタ 173"/>
          <p:cNvCxnSpPr/>
          <p:nvPr/>
        </p:nvCxnSpPr>
        <p:spPr>
          <a:xfrm>
            <a:off x="16076091" y="8730854"/>
            <a:ext cx="12961440" cy="0"/>
          </a:xfrm>
          <a:prstGeom prst="line">
            <a:avLst/>
          </a:prstGeom>
          <a:ln w="76200">
            <a:solidFill>
              <a:srgbClr val="FF9900"/>
            </a:solidFill>
          </a:ln>
        </p:spPr>
        <p:style>
          <a:lnRef idx="1">
            <a:schemeClr val="accent1"/>
          </a:lnRef>
          <a:fillRef idx="0">
            <a:schemeClr val="accent1"/>
          </a:fillRef>
          <a:effectRef idx="0">
            <a:schemeClr val="accent1"/>
          </a:effectRef>
          <a:fontRef idx="minor">
            <a:schemeClr val="tx1"/>
          </a:fontRef>
        </p:style>
      </p:cxnSp>
      <p:sp>
        <p:nvSpPr>
          <p:cNvPr id="175" name="テキスト ボックス 174"/>
          <p:cNvSpPr txBox="1"/>
          <p:nvPr/>
        </p:nvSpPr>
        <p:spPr>
          <a:xfrm>
            <a:off x="16148099" y="7643183"/>
            <a:ext cx="13177464" cy="1015663"/>
          </a:xfrm>
          <a:prstGeom prst="rect">
            <a:avLst/>
          </a:prstGeom>
          <a:noFill/>
        </p:spPr>
        <p:txBody>
          <a:bodyPr wrap="square" rtlCol="0">
            <a:spAutoFit/>
          </a:bodyPr>
          <a:lstStyle/>
          <a:p>
            <a:r>
              <a:rPr lang="ja-JP" altLang="en-US" sz="6000" dirty="0">
                <a:latin typeface="HGP創英角ｺﾞｼｯｸUB" pitchFamily="50" charset="-128"/>
                <a:ea typeface="HGP創英角ｺﾞｼｯｸUB" pitchFamily="50" charset="-128"/>
              </a:rPr>
              <a:t>遅延相関</a:t>
            </a:r>
            <a:r>
              <a:rPr lang="ja-JP" altLang="en-US" sz="6000" dirty="0" smtClean="0">
                <a:latin typeface="HGP創英角ｺﾞｼｯｸUB" pitchFamily="50" charset="-128"/>
                <a:ea typeface="HGP創英角ｺﾞｼｯｸUB" pitchFamily="50" charset="-128"/>
              </a:rPr>
              <a:t>分析に基づくデータマイニング</a:t>
            </a:r>
            <a:endParaRPr lang="en-US" altLang="ja-JP" sz="6000" dirty="0" smtClean="0">
              <a:latin typeface="HGP創英角ｺﾞｼｯｸUB" pitchFamily="50" charset="-128"/>
              <a:ea typeface="HGP創英角ｺﾞｼｯｸUB" pitchFamily="50" charset="-128"/>
            </a:endParaRPr>
          </a:p>
        </p:txBody>
      </p:sp>
      <p:sp>
        <p:nvSpPr>
          <p:cNvPr id="176" name="テキスト ボックス 175"/>
          <p:cNvSpPr txBox="1"/>
          <p:nvPr/>
        </p:nvSpPr>
        <p:spPr>
          <a:xfrm>
            <a:off x="1026419" y="25868758"/>
            <a:ext cx="13465496" cy="3477875"/>
          </a:xfrm>
          <a:prstGeom prst="rect">
            <a:avLst/>
          </a:prstGeom>
          <a:noFill/>
        </p:spPr>
        <p:txBody>
          <a:bodyPr wrap="square" rtlCol="0">
            <a:spAutoFit/>
          </a:bodyPr>
          <a:lstStyle/>
          <a:p>
            <a:pPr algn="just"/>
            <a:r>
              <a:rPr lang="ja-JP" altLang="en-US" sz="4400" dirty="0" smtClean="0">
                <a:latin typeface="+mn-ea"/>
              </a:rPr>
              <a:t>共進化を考慮する場合と考慮しない場合では，メトリクスの計測を行う対象が異なるため，一方の系統の進化がもう一方の系統の進化にすぐに影響するわけ</a:t>
            </a:r>
            <a:r>
              <a:rPr lang="ja-JP" altLang="en-US" sz="4400" dirty="0">
                <a:latin typeface="+mn-ea"/>
              </a:rPr>
              <a:t>ではなく，</a:t>
            </a:r>
            <a:r>
              <a:rPr lang="ja-JP" altLang="en-US" sz="4400" dirty="0">
                <a:solidFill>
                  <a:srgbClr val="FF0000"/>
                </a:solidFill>
                <a:latin typeface="+mn-ea"/>
              </a:rPr>
              <a:t>一定期間後</a:t>
            </a:r>
            <a:r>
              <a:rPr lang="ja-JP" altLang="en-US" sz="4400" dirty="0" smtClean="0">
                <a:solidFill>
                  <a:srgbClr val="FF0000"/>
                </a:solidFill>
                <a:latin typeface="+mn-ea"/>
              </a:rPr>
              <a:t>に影響を与える</a:t>
            </a:r>
            <a:r>
              <a:rPr lang="ja-JP" altLang="en-US" sz="4400" dirty="0" smtClean="0">
                <a:latin typeface="+mn-ea"/>
              </a:rPr>
              <a:t>と考えられる．</a:t>
            </a:r>
            <a:r>
              <a:rPr lang="ja-JP" altLang="en-US" sz="4400" dirty="0">
                <a:latin typeface="+mn-ea"/>
              </a:rPr>
              <a:t>その</a:t>
            </a:r>
            <a:r>
              <a:rPr lang="ja-JP" altLang="en-US" sz="4400" dirty="0" smtClean="0">
                <a:latin typeface="+mn-ea"/>
              </a:rPr>
              <a:t>ため，</a:t>
            </a:r>
            <a:r>
              <a:rPr lang="ja-JP" altLang="en-US" sz="4400" dirty="0" smtClean="0"/>
              <a:t>遅延</a:t>
            </a:r>
            <a:r>
              <a:rPr lang="ja-JP" altLang="en-US" sz="4400" dirty="0"/>
              <a:t>を考慮することのできる遅延相関分析を用いる</a:t>
            </a:r>
            <a:r>
              <a:rPr lang="ja-JP" altLang="en-US" sz="4400" dirty="0" smtClean="0"/>
              <a:t>．</a:t>
            </a:r>
            <a:endParaRPr lang="en-US" altLang="ja-JP" sz="4400" dirty="0" smtClean="0">
              <a:latin typeface="+mn-ea"/>
            </a:endParaRPr>
          </a:p>
        </p:txBody>
      </p:sp>
      <p:sp>
        <p:nvSpPr>
          <p:cNvPr id="177" name="テキスト ボックス 176"/>
          <p:cNvSpPr txBox="1"/>
          <p:nvPr/>
        </p:nvSpPr>
        <p:spPr>
          <a:xfrm>
            <a:off x="16004083" y="39399872"/>
            <a:ext cx="13465496" cy="1446550"/>
          </a:xfrm>
          <a:prstGeom prst="rect">
            <a:avLst/>
          </a:prstGeom>
          <a:noFill/>
        </p:spPr>
        <p:txBody>
          <a:bodyPr wrap="square" rtlCol="0">
            <a:spAutoFit/>
          </a:bodyPr>
          <a:lstStyle/>
          <a:p>
            <a:pPr marL="571500" indent="-571500">
              <a:buFont typeface="Arial" pitchFamily="34" charset="0"/>
              <a:buChar char="•"/>
            </a:pPr>
            <a:r>
              <a:rPr kumimoji="1" lang="ja-JP" altLang="en-US" sz="4400" dirty="0" smtClean="0">
                <a:latin typeface="+mn-ea"/>
              </a:rPr>
              <a:t>用いるメトリクスを増やし分析を行う</a:t>
            </a:r>
            <a:endParaRPr kumimoji="1" lang="en-US" altLang="ja-JP" sz="4400" dirty="0" smtClean="0">
              <a:latin typeface="+mn-ea"/>
            </a:endParaRPr>
          </a:p>
          <a:p>
            <a:pPr marL="571500" indent="-571500">
              <a:buFont typeface="Arial" pitchFamily="34" charset="0"/>
              <a:buChar char="•"/>
            </a:pPr>
            <a:r>
              <a:rPr lang="ja-JP" altLang="en-US" sz="4400" dirty="0" smtClean="0">
                <a:latin typeface="+mn-ea"/>
              </a:rPr>
              <a:t>対象プロジェクトを増やし手法の一般性を確かめる</a:t>
            </a:r>
            <a:endParaRPr kumimoji="1" lang="en-US" altLang="ja-JP" sz="4400" dirty="0">
              <a:latin typeface="+mn-ea"/>
            </a:endParaRPr>
          </a:p>
        </p:txBody>
      </p:sp>
      <p:sp>
        <p:nvSpPr>
          <p:cNvPr id="178" name="テキスト ボックス 177"/>
          <p:cNvSpPr txBox="1"/>
          <p:nvPr/>
        </p:nvSpPr>
        <p:spPr>
          <a:xfrm>
            <a:off x="234331" y="38758190"/>
            <a:ext cx="15337704" cy="2000548"/>
          </a:xfrm>
          <a:prstGeom prst="rect">
            <a:avLst/>
          </a:prstGeom>
          <a:noFill/>
        </p:spPr>
        <p:txBody>
          <a:bodyPr wrap="square" rtlCol="0">
            <a:spAutoFit/>
          </a:bodyPr>
          <a:lstStyle/>
          <a:p>
            <a:r>
              <a:rPr kumimoji="1" lang="ja-JP" altLang="en-US" sz="4000" dirty="0" smtClean="0">
                <a:latin typeface="+mn-ea"/>
              </a:rPr>
              <a:t>参考文献</a:t>
            </a:r>
            <a:endParaRPr kumimoji="1" lang="en-US" altLang="ja-JP" sz="4000" dirty="0" smtClean="0">
              <a:latin typeface="+mn-ea"/>
            </a:endParaRPr>
          </a:p>
          <a:p>
            <a:r>
              <a:rPr lang="en-US" altLang="ja-JP" sz="2800" dirty="0" smtClean="0">
                <a:latin typeface="+mn-ea"/>
              </a:rPr>
              <a:t>[1] Ye, Y.,</a:t>
            </a:r>
            <a:r>
              <a:rPr lang="en-US" altLang="ja-JP" sz="2800" dirty="0" err="1" smtClean="0">
                <a:latin typeface="+mn-ea"/>
              </a:rPr>
              <a:t>Nakakoji</a:t>
            </a:r>
            <a:r>
              <a:rPr lang="en-US" altLang="ja-JP" sz="2800" dirty="0" smtClean="0">
                <a:latin typeface="+mn-ea"/>
              </a:rPr>
              <a:t>, K., Yamamoto, Y. and </a:t>
            </a:r>
            <a:r>
              <a:rPr lang="en-US" altLang="ja-JP" sz="2800" dirty="0" err="1" smtClean="0">
                <a:latin typeface="+mn-ea"/>
              </a:rPr>
              <a:t>Kishidsa</a:t>
            </a:r>
            <a:r>
              <a:rPr lang="en-US" altLang="ja-JP" sz="2800" dirty="0" smtClean="0">
                <a:latin typeface="+mn-ea"/>
              </a:rPr>
              <a:t>, K. The Co-Evolution of Systems and Communities in Free and Open Source Software Development, pp.59-82, Idea Group Publishing(2004)</a:t>
            </a:r>
          </a:p>
          <a:p>
            <a:r>
              <a:rPr kumimoji="1" lang="en-US" altLang="ja-JP" sz="2800" dirty="0" smtClean="0">
                <a:latin typeface="+mn-ea"/>
              </a:rPr>
              <a:t>[2] </a:t>
            </a:r>
            <a:r>
              <a:rPr kumimoji="1" lang="ja-JP" altLang="en-US" sz="2800" dirty="0" smtClean="0">
                <a:latin typeface="+mn-ea"/>
              </a:rPr>
              <a:t>竹内裕之，児玉直樹：生活習慣と健康状態に関する時系列データ解析手法の開発</a:t>
            </a:r>
            <a:r>
              <a:rPr kumimoji="1" lang="en-US" altLang="ja-JP" sz="2800" dirty="0" smtClean="0">
                <a:latin typeface="+mn-ea"/>
              </a:rPr>
              <a:t>,(</a:t>
            </a:r>
            <a:r>
              <a:rPr kumimoji="1" lang="en-US" altLang="ja-JP" sz="2800" dirty="0" smtClean="0">
                <a:latin typeface="+mn-ea"/>
              </a:rPr>
              <a:t>DEIM’08)</a:t>
            </a:r>
            <a:endParaRPr kumimoji="1" lang="en-US" altLang="ja-JP" sz="2800" dirty="0">
              <a:latin typeface="+mn-ea"/>
            </a:endParaRPr>
          </a:p>
        </p:txBody>
      </p:sp>
      <p:sp>
        <p:nvSpPr>
          <p:cNvPr id="191" name="正方形/長方形 190"/>
          <p:cNvSpPr/>
          <p:nvPr/>
        </p:nvSpPr>
        <p:spPr>
          <a:xfrm>
            <a:off x="18290266" y="14108807"/>
            <a:ext cx="11179311" cy="2254896"/>
          </a:xfrm>
          <a:prstGeom prst="rect">
            <a:avLst/>
          </a:prstGeom>
          <a:noFill/>
          <a:ln w="5715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ja-JP" altLang="en-US" sz="4400" dirty="0">
                <a:solidFill>
                  <a:schemeClr val="tx1"/>
                </a:solidFill>
              </a:rPr>
              <a:t>説明変数と目的変数</a:t>
            </a:r>
            <a:r>
              <a:rPr lang="ja-JP" altLang="en-US" sz="4400" dirty="0" smtClean="0">
                <a:solidFill>
                  <a:schemeClr val="tx1"/>
                </a:solidFill>
              </a:rPr>
              <a:t>に各系統の進化</a:t>
            </a:r>
            <a:r>
              <a:rPr lang="ja-JP" altLang="en-US" sz="4400" dirty="0">
                <a:solidFill>
                  <a:schemeClr val="tx1"/>
                </a:solidFill>
              </a:rPr>
              <a:t>を</a:t>
            </a:r>
            <a:r>
              <a:rPr lang="ja-JP" altLang="en-US" sz="4400" dirty="0" smtClean="0">
                <a:solidFill>
                  <a:schemeClr val="tx1"/>
                </a:solidFill>
              </a:rPr>
              <a:t>表わすメトリクス</a:t>
            </a:r>
            <a:r>
              <a:rPr lang="ja-JP" altLang="en-US" sz="4400" dirty="0">
                <a:solidFill>
                  <a:schemeClr val="tx1"/>
                </a:solidFill>
              </a:rPr>
              <a:t>のいずれかを</a:t>
            </a:r>
            <a:r>
              <a:rPr lang="ja-JP" altLang="en-US" sz="4400" dirty="0" smtClean="0">
                <a:solidFill>
                  <a:schemeClr val="tx1"/>
                </a:solidFill>
              </a:rPr>
              <a:t>割り当てる（説明変数⇔開発者の数，目的変数⇔コードの規模）</a:t>
            </a:r>
            <a:endParaRPr lang="en-US" altLang="ja-JP" sz="4400" dirty="0">
              <a:solidFill>
                <a:schemeClr val="tx1"/>
              </a:solidFill>
            </a:endParaRPr>
          </a:p>
        </p:txBody>
      </p:sp>
      <p:sp>
        <p:nvSpPr>
          <p:cNvPr id="197" name="正方形/長方形 196"/>
          <p:cNvSpPr/>
          <p:nvPr/>
        </p:nvSpPr>
        <p:spPr>
          <a:xfrm>
            <a:off x="18290265" y="20108118"/>
            <a:ext cx="11179311" cy="1302893"/>
          </a:xfrm>
          <a:prstGeom prst="rect">
            <a:avLst/>
          </a:prstGeom>
          <a:noFill/>
          <a:ln w="5715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ja-JP" altLang="en-US" sz="4400" dirty="0" smtClean="0">
                <a:solidFill>
                  <a:schemeClr val="tx1"/>
                </a:solidFill>
              </a:rPr>
              <a:t>入力されたメトリクスのすべての組み合わせで処理を行う．</a:t>
            </a:r>
            <a:endParaRPr lang="en-US" altLang="ja-JP" sz="4400" dirty="0">
              <a:solidFill>
                <a:schemeClr val="tx1"/>
              </a:solidFill>
            </a:endParaRPr>
          </a:p>
        </p:txBody>
      </p:sp>
      <p:sp>
        <p:nvSpPr>
          <p:cNvPr id="199" name="右矢印 198"/>
          <p:cNvSpPr/>
          <p:nvPr/>
        </p:nvSpPr>
        <p:spPr>
          <a:xfrm rot="5400000">
            <a:off x="23561573" y="16445691"/>
            <a:ext cx="544074" cy="732107"/>
          </a:xfrm>
          <a:prstGeom prst="rightArrow">
            <a:avLst/>
          </a:prstGeom>
          <a:solidFill>
            <a:srgbClr val="FF0000"/>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00" name="右矢印 199"/>
          <p:cNvSpPr/>
          <p:nvPr/>
        </p:nvSpPr>
        <p:spPr>
          <a:xfrm rot="5400000">
            <a:off x="23574904" y="19326011"/>
            <a:ext cx="544074" cy="732107"/>
          </a:xfrm>
          <a:prstGeom prst="rightArrow">
            <a:avLst/>
          </a:prstGeom>
          <a:solidFill>
            <a:srgbClr val="FF0000"/>
          </a:solid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201" name="テキスト ボックス 200"/>
          <p:cNvSpPr txBox="1"/>
          <p:nvPr/>
        </p:nvSpPr>
        <p:spPr>
          <a:xfrm>
            <a:off x="16148099" y="9040366"/>
            <a:ext cx="13321479" cy="4154984"/>
          </a:xfrm>
          <a:prstGeom prst="rect">
            <a:avLst/>
          </a:prstGeom>
          <a:noFill/>
        </p:spPr>
        <p:txBody>
          <a:bodyPr wrap="square" rtlCol="0">
            <a:spAutoFit/>
          </a:bodyPr>
          <a:lstStyle/>
          <a:p>
            <a:pPr algn="just"/>
            <a:r>
              <a:rPr kumimoji="1" lang="ja-JP" altLang="en-US" sz="4400" dirty="0" smtClean="0">
                <a:latin typeface="+mn-ea"/>
              </a:rPr>
              <a:t>提案</a:t>
            </a:r>
            <a:r>
              <a:rPr kumimoji="1" lang="ja-JP" altLang="en-US" sz="4400" dirty="0" smtClean="0">
                <a:latin typeface="+mn-ea"/>
              </a:rPr>
              <a:t>手法は遅延相関分析に基づいており，</a:t>
            </a:r>
            <a:r>
              <a:rPr kumimoji="1" lang="ja-JP" altLang="en-US" sz="4400" dirty="0" smtClean="0">
                <a:solidFill>
                  <a:srgbClr val="FF0000"/>
                </a:solidFill>
                <a:latin typeface="+mn-ea"/>
              </a:rPr>
              <a:t>相関係数が大きくなるメトリクスの組み合わせ・メトリクス間の相関や遅延の大きさを自動的</a:t>
            </a:r>
            <a:r>
              <a:rPr kumimoji="1" lang="ja-JP" altLang="en-US" sz="4400" dirty="0" smtClean="0">
                <a:solidFill>
                  <a:srgbClr val="FF0000"/>
                </a:solidFill>
                <a:latin typeface="+mn-ea"/>
              </a:rPr>
              <a:t>に</a:t>
            </a:r>
            <a:r>
              <a:rPr kumimoji="1" lang="ja-JP" altLang="en-US" sz="4400" dirty="0" smtClean="0">
                <a:solidFill>
                  <a:srgbClr val="FF0000"/>
                </a:solidFill>
                <a:latin typeface="+mn-ea"/>
              </a:rPr>
              <a:t>求めることができる</a:t>
            </a:r>
            <a:r>
              <a:rPr lang="ja-JP" altLang="en-US" sz="4400" dirty="0" smtClean="0">
                <a:latin typeface="+mn-ea"/>
              </a:rPr>
              <a:t>．</a:t>
            </a:r>
            <a:endParaRPr lang="en-US" altLang="ja-JP" sz="4400" dirty="0" smtClean="0">
              <a:latin typeface="+mn-ea"/>
            </a:endParaRPr>
          </a:p>
          <a:p>
            <a:pPr algn="just"/>
            <a:r>
              <a:rPr lang="ja-JP" altLang="en-US" sz="4400" dirty="0">
                <a:latin typeface="+mn-ea"/>
              </a:rPr>
              <a:t>したがって</a:t>
            </a:r>
            <a:r>
              <a:rPr lang="ja-JP" altLang="en-US" sz="4400" dirty="0" smtClean="0">
                <a:latin typeface="+mn-ea"/>
              </a:rPr>
              <a:t>分析者は，各系統のメトリクスの値を入力するだけで，分析</a:t>
            </a:r>
            <a:r>
              <a:rPr lang="ja-JP" altLang="en-US" sz="4400" dirty="0">
                <a:latin typeface="+mn-ea"/>
              </a:rPr>
              <a:t>窓の大きさを気</a:t>
            </a:r>
            <a:r>
              <a:rPr lang="ja-JP" altLang="en-US" sz="4400" dirty="0" smtClean="0">
                <a:latin typeface="+mn-ea"/>
              </a:rPr>
              <a:t>にすることなく，分析することができる．</a:t>
            </a:r>
          </a:p>
        </p:txBody>
      </p:sp>
      <p:sp>
        <p:nvSpPr>
          <p:cNvPr id="50" name="テキスト ボックス 49"/>
          <p:cNvSpPr txBox="1"/>
          <p:nvPr/>
        </p:nvSpPr>
        <p:spPr>
          <a:xfrm>
            <a:off x="3978747" y="1703095"/>
            <a:ext cx="20971581" cy="4585871"/>
          </a:xfrm>
          <a:prstGeom prst="rect">
            <a:avLst/>
          </a:prstGeom>
          <a:noFill/>
        </p:spPr>
        <p:txBody>
          <a:bodyPr wrap="square" rtlCol="0">
            <a:spAutoFit/>
          </a:bodyPr>
          <a:lstStyle/>
          <a:p>
            <a:pPr lvl="0"/>
            <a:r>
              <a:rPr lang="en-US" altLang="ja-JP" sz="10500" b="1" dirty="0">
                <a:latin typeface="HGP創英角ｺﾞｼｯｸUB" pitchFamily="50" charset="-128"/>
                <a:ea typeface="HGP創英角ｺﾞｼｯｸUB" pitchFamily="50" charset="-128"/>
              </a:rPr>
              <a:t>OSS</a:t>
            </a:r>
            <a:r>
              <a:rPr lang="ja-JP" altLang="en-US" sz="10500" b="1" dirty="0">
                <a:latin typeface="HGP創英角ｺﾞｼｯｸUB" pitchFamily="50" charset="-128"/>
                <a:ea typeface="HGP創英角ｺﾞｼｯｸUB" pitchFamily="50" charset="-128"/>
              </a:rPr>
              <a:t>開発における共進化を定量的に分析するため</a:t>
            </a:r>
            <a:r>
              <a:rPr lang="ja-JP" altLang="en-US" sz="10500" b="1" dirty="0" smtClean="0">
                <a:latin typeface="HGP創英角ｺﾞｼｯｸUB" pitchFamily="50" charset="-128"/>
                <a:ea typeface="HGP創英角ｺﾞｼｯｸUB" pitchFamily="50" charset="-128"/>
              </a:rPr>
              <a:t>のデータマイニング</a:t>
            </a:r>
            <a:r>
              <a:rPr lang="ja-JP" altLang="en-US" sz="10500" b="1" dirty="0">
                <a:latin typeface="HGP創英角ｺﾞｼｯｸUB" pitchFamily="50" charset="-128"/>
                <a:ea typeface="HGP創英角ｺﾞｼｯｸUB" pitchFamily="50" charset="-128"/>
              </a:rPr>
              <a:t>手法</a:t>
            </a:r>
            <a:endParaRPr lang="en-US" altLang="ja-JP" sz="10500" b="1" dirty="0">
              <a:latin typeface="HGP創英角ｺﾞｼｯｸUB" pitchFamily="50" charset="-128"/>
              <a:ea typeface="HGP創英角ｺﾞｼｯｸUB" pitchFamily="50" charset="-128"/>
            </a:endParaRPr>
          </a:p>
          <a:p>
            <a:endParaRPr kumimoji="1" lang="ja-JP" altLang="en-US" dirty="0"/>
          </a:p>
        </p:txBody>
      </p:sp>
      <p:sp>
        <p:nvSpPr>
          <p:cNvPr id="52" name="テキスト ボックス 51"/>
          <p:cNvSpPr txBox="1"/>
          <p:nvPr/>
        </p:nvSpPr>
        <p:spPr>
          <a:xfrm>
            <a:off x="4101128" y="5352862"/>
            <a:ext cx="22704155" cy="2369880"/>
          </a:xfrm>
          <a:prstGeom prst="rect">
            <a:avLst/>
          </a:prstGeom>
          <a:noFill/>
        </p:spPr>
        <p:txBody>
          <a:bodyPr wrap="square" rtlCol="0">
            <a:spAutoFit/>
          </a:bodyPr>
          <a:lstStyle/>
          <a:p>
            <a:pPr lvl="0"/>
            <a:r>
              <a:rPr lang="ja-JP" altLang="en-US" sz="6600" b="1" dirty="0">
                <a:latin typeface="HGP創英角ｺﾞｼｯｸUB" pitchFamily="50" charset="-128"/>
                <a:ea typeface="HGP創英角ｺﾞｼｯｸUB" pitchFamily="50" charset="-128"/>
              </a:rPr>
              <a:t>和歌山大学　システム工学部　山谷 陽亮，大平 雅雄</a:t>
            </a:r>
          </a:p>
          <a:p>
            <a:endParaRPr kumimoji="1" lang="ja-JP" altLang="en-US" dirty="0"/>
          </a:p>
        </p:txBody>
      </p:sp>
      <p:sp>
        <p:nvSpPr>
          <p:cNvPr id="127" name="正方形/長方形 126"/>
          <p:cNvSpPr/>
          <p:nvPr/>
        </p:nvSpPr>
        <p:spPr>
          <a:xfrm>
            <a:off x="-18308" y="6606618"/>
            <a:ext cx="30279975" cy="108012"/>
          </a:xfrm>
          <a:prstGeom prst="rect">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8" name="正方形/長方形 127"/>
          <p:cNvSpPr/>
          <p:nvPr/>
        </p:nvSpPr>
        <p:spPr>
          <a:xfrm>
            <a:off x="18307" y="-54123"/>
            <a:ext cx="30279975" cy="1678826"/>
          </a:xfrm>
          <a:prstGeom prst="rect">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7" name="図 2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5293115" y="1674070"/>
            <a:ext cx="4762500" cy="4762500"/>
          </a:xfrm>
          <a:prstGeom prst="rect">
            <a:avLst/>
          </a:prstGeom>
        </p:spPr>
      </p:pic>
      <p:sp>
        <p:nvSpPr>
          <p:cNvPr id="9" name="正方形/長方形 8"/>
          <p:cNvSpPr/>
          <p:nvPr/>
        </p:nvSpPr>
        <p:spPr>
          <a:xfrm>
            <a:off x="810395" y="2178126"/>
            <a:ext cx="2520280" cy="2376264"/>
          </a:xfrm>
          <a:prstGeom prst="rect">
            <a:avLst/>
          </a:prstGeom>
          <a:solidFill>
            <a:srgbClr val="FF9900"/>
          </a:solidFill>
          <a:ln w="57150">
            <a:solidFill>
              <a:schemeClr val="tx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en-US" altLang="ja-JP" sz="11500" dirty="0" smtClean="0"/>
              <a:t>P11</a:t>
            </a:r>
            <a:endParaRPr kumimoji="1" lang="ja-JP" altLang="en-US" sz="11500" dirty="0"/>
          </a:p>
        </p:txBody>
      </p:sp>
      <p:sp>
        <p:nvSpPr>
          <p:cNvPr id="131" name="テキスト ボックス 130"/>
          <p:cNvSpPr txBox="1"/>
          <p:nvPr/>
        </p:nvSpPr>
        <p:spPr>
          <a:xfrm>
            <a:off x="16004083" y="22980887"/>
            <a:ext cx="13465496" cy="5139869"/>
          </a:xfrm>
          <a:prstGeom prst="rect">
            <a:avLst/>
          </a:prstGeom>
          <a:noFill/>
        </p:spPr>
        <p:txBody>
          <a:bodyPr wrap="square" rtlCol="0">
            <a:spAutoFit/>
          </a:bodyPr>
          <a:lstStyle/>
          <a:p>
            <a:pPr algn="just"/>
            <a:r>
              <a:rPr kumimoji="1" lang="ja-JP" altLang="en-US" sz="4400" b="1" dirty="0" smtClean="0">
                <a:latin typeface="+mn-ea"/>
              </a:rPr>
              <a:t>対象とするプロジェクト</a:t>
            </a:r>
            <a:endParaRPr kumimoji="1" lang="en-US" altLang="ja-JP" sz="4400" b="1" dirty="0" smtClean="0">
              <a:latin typeface="+mn-ea"/>
            </a:endParaRPr>
          </a:p>
          <a:p>
            <a:pPr marL="571500" indent="-571500">
              <a:buFont typeface="Arial" pitchFamily="34" charset="0"/>
              <a:buChar char="•"/>
            </a:pPr>
            <a:r>
              <a:rPr lang="en-US" altLang="ja-JP" sz="4400" dirty="0" smtClean="0"/>
              <a:t>Apache </a:t>
            </a:r>
            <a:r>
              <a:rPr lang="en-US" altLang="ja-JP" sz="4400" dirty="0"/>
              <a:t>HTTP Server </a:t>
            </a:r>
            <a:r>
              <a:rPr lang="ja-JP" altLang="en-US" sz="4400" dirty="0"/>
              <a:t>（</a:t>
            </a:r>
            <a:r>
              <a:rPr lang="en-US" altLang="ja-JP" sz="4400" dirty="0"/>
              <a:t>1998</a:t>
            </a:r>
            <a:r>
              <a:rPr lang="ja-JP" altLang="en-US" sz="4400" dirty="0"/>
              <a:t>年</a:t>
            </a:r>
            <a:r>
              <a:rPr lang="en-US" altLang="ja-JP" sz="4400" dirty="0"/>
              <a:t>1</a:t>
            </a:r>
            <a:r>
              <a:rPr lang="ja-JP" altLang="en-US" sz="4400" dirty="0"/>
              <a:t>月～</a:t>
            </a:r>
            <a:r>
              <a:rPr lang="en-US" altLang="ja-JP" sz="4400" dirty="0"/>
              <a:t>2003</a:t>
            </a:r>
            <a:r>
              <a:rPr lang="ja-JP" altLang="en-US" sz="4400" dirty="0"/>
              <a:t>年</a:t>
            </a:r>
            <a:r>
              <a:rPr lang="en-US" altLang="ja-JP" sz="4400" dirty="0"/>
              <a:t>12</a:t>
            </a:r>
            <a:r>
              <a:rPr lang="ja-JP" altLang="en-US" sz="4400" dirty="0"/>
              <a:t>月）</a:t>
            </a:r>
            <a:endParaRPr lang="en-US" altLang="ja-JP" sz="4400" dirty="0"/>
          </a:p>
          <a:p>
            <a:pPr marL="571500" indent="-571500">
              <a:buFont typeface="Arial" pitchFamily="34" charset="0"/>
              <a:buChar char="•"/>
            </a:pPr>
            <a:r>
              <a:rPr lang="en-US" altLang="ja-JP" sz="4400" dirty="0"/>
              <a:t>Eclipse Platform </a:t>
            </a:r>
            <a:r>
              <a:rPr lang="ja-JP" altLang="en-US" sz="4400" dirty="0"/>
              <a:t>（</a:t>
            </a:r>
            <a:r>
              <a:rPr lang="en-US" altLang="ja-JP" sz="4400" dirty="0"/>
              <a:t>2004</a:t>
            </a:r>
            <a:r>
              <a:rPr lang="ja-JP" altLang="en-US" sz="4400" dirty="0"/>
              <a:t>年</a:t>
            </a:r>
            <a:r>
              <a:rPr lang="en-US" altLang="ja-JP" sz="4400" dirty="0"/>
              <a:t>1</a:t>
            </a:r>
            <a:r>
              <a:rPr lang="ja-JP" altLang="en-US" sz="4400" dirty="0"/>
              <a:t>月～</a:t>
            </a:r>
            <a:r>
              <a:rPr lang="en-US" altLang="ja-JP" sz="4400" dirty="0"/>
              <a:t>2007</a:t>
            </a:r>
            <a:r>
              <a:rPr lang="ja-JP" altLang="en-US" sz="4400" dirty="0"/>
              <a:t>年</a:t>
            </a:r>
            <a:r>
              <a:rPr lang="en-US" altLang="ja-JP" sz="4400" dirty="0"/>
              <a:t>12</a:t>
            </a:r>
            <a:r>
              <a:rPr lang="ja-JP" altLang="en-US" sz="4400" dirty="0"/>
              <a:t>月</a:t>
            </a:r>
            <a:r>
              <a:rPr lang="ja-JP" altLang="en-US" sz="4400" dirty="0" smtClean="0"/>
              <a:t>）</a:t>
            </a:r>
            <a:endParaRPr lang="en-US" altLang="ja-JP" sz="4400" dirty="0" smtClean="0"/>
          </a:p>
          <a:p>
            <a:endParaRPr lang="en-US" altLang="ja-JP" sz="1000" dirty="0" smtClean="0">
              <a:latin typeface="+mn-ea"/>
            </a:endParaRPr>
          </a:p>
          <a:p>
            <a:endParaRPr lang="en-US" altLang="ja-JP" sz="1000" dirty="0" smtClean="0">
              <a:latin typeface="+mn-ea"/>
            </a:endParaRPr>
          </a:p>
          <a:p>
            <a:pPr algn="just"/>
            <a:r>
              <a:rPr lang="ja-JP" altLang="en-US" sz="4400" b="1" dirty="0">
                <a:latin typeface="+mn-ea"/>
              </a:rPr>
              <a:t>各</a:t>
            </a:r>
            <a:r>
              <a:rPr lang="ja-JP" altLang="en-US" sz="4400" b="1" dirty="0" smtClean="0">
                <a:latin typeface="+mn-ea"/>
              </a:rPr>
              <a:t>系統の進化を表わすメトリクス</a:t>
            </a:r>
            <a:endParaRPr lang="en-US" altLang="ja-JP" sz="4400" b="1" dirty="0" smtClean="0">
              <a:latin typeface="+mn-ea"/>
            </a:endParaRPr>
          </a:p>
          <a:p>
            <a:pPr marL="571500" indent="-571500">
              <a:buFont typeface="Arial" pitchFamily="34" charset="0"/>
              <a:buChar char="•"/>
            </a:pPr>
            <a:r>
              <a:rPr lang="ja-JP" altLang="en-US" sz="4400" dirty="0"/>
              <a:t>アーティファクト</a:t>
            </a:r>
            <a:r>
              <a:rPr lang="en-US" altLang="ja-JP" sz="4400" dirty="0"/>
              <a:t>	</a:t>
            </a:r>
            <a:r>
              <a:rPr lang="ja-JP" altLang="en-US" sz="4400" dirty="0"/>
              <a:t>：</a:t>
            </a:r>
            <a:r>
              <a:rPr lang="ja-JP" altLang="en-US" sz="4400" dirty="0">
                <a:solidFill>
                  <a:srgbClr val="FF0000"/>
                </a:solidFill>
              </a:rPr>
              <a:t>承認されたパッチの数</a:t>
            </a:r>
            <a:endParaRPr lang="en-US" altLang="ja-JP" sz="4400" dirty="0">
              <a:solidFill>
                <a:srgbClr val="FF0000"/>
              </a:solidFill>
            </a:endParaRPr>
          </a:p>
          <a:p>
            <a:pPr marL="571500" indent="-571500">
              <a:buFont typeface="Arial" pitchFamily="34" charset="0"/>
              <a:buChar char="•"/>
            </a:pPr>
            <a:r>
              <a:rPr lang="ja-JP" altLang="en-US" sz="4400" dirty="0"/>
              <a:t>開発者</a:t>
            </a:r>
            <a:r>
              <a:rPr lang="en-US" altLang="ja-JP" sz="4400" dirty="0"/>
              <a:t>	</a:t>
            </a:r>
            <a:r>
              <a:rPr lang="ja-JP" altLang="en-US" sz="4400" dirty="0"/>
              <a:t>：</a:t>
            </a:r>
            <a:r>
              <a:rPr lang="ja-JP" altLang="en-US" sz="4400" dirty="0">
                <a:solidFill>
                  <a:srgbClr val="FF0000"/>
                </a:solidFill>
              </a:rPr>
              <a:t>コミッタに昇格した人数</a:t>
            </a:r>
            <a:endParaRPr lang="en-US" altLang="ja-JP" sz="4400" dirty="0">
              <a:solidFill>
                <a:srgbClr val="FF0000"/>
              </a:solidFill>
            </a:endParaRPr>
          </a:p>
          <a:p>
            <a:pPr marL="571500" indent="-571500">
              <a:buFont typeface="Arial" pitchFamily="34" charset="0"/>
              <a:buChar char="•"/>
            </a:pPr>
            <a:r>
              <a:rPr lang="ja-JP" altLang="en-US" sz="4400" dirty="0"/>
              <a:t>コミュニティ</a:t>
            </a:r>
            <a:r>
              <a:rPr lang="en-US" altLang="ja-JP" sz="4400" dirty="0"/>
              <a:t>	</a:t>
            </a:r>
            <a:r>
              <a:rPr lang="ja-JP" altLang="en-US" sz="4400" dirty="0"/>
              <a:t>：</a:t>
            </a:r>
            <a:r>
              <a:rPr lang="ja-JP" altLang="en-US" sz="4400" dirty="0">
                <a:solidFill>
                  <a:srgbClr val="FF0000"/>
                </a:solidFill>
              </a:rPr>
              <a:t>メーリングリストに投稿した</a:t>
            </a:r>
            <a:r>
              <a:rPr lang="ja-JP" altLang="en-US" sz="4400" dirty="0" smtClean="0">
                <a:solidFill>
                  <a:srgbClr val="FF0000"/>
                </a:solidFill>
              </a:rPr>
              <a:t>人数</a:t>
            </a:r>
            <a:endParaRPr lang="en-US" altLang="ja-JP" sz="4400" dirty="0">
              <a:solidFill>
                <a:srgbClr val="FF0000"/>
              </a:solidFill>
            </a:endParaRPr>
          </a:p>
        </p:txBody>
      </p:sp>
      <p:sp>
        <p:nvSpPr>
          <p:cNvPr id="133" name="テキスト ボックス 132"/>
          <p:cNvSpPr txBox="1"/>
          <p:nvPr/>
        </p:nvSpPr>
        <p:spPr>
          <a:xfrm>
            <a:off x="1026419" y="9234910"/>
            <a:ext cx="13465496" cy="4154984"/>
          </a:xfrm>
          <a:prstGeom prst="rect">
            <a:avLst/>
          </a:prstGeom>
          <a:noFill/>
        </p:spPr>
        <p:txBody>
          <a:bodyPr wrap="square" rtlCol="0">
            <a:spAutoFit/>
          </a:bodyPr>
          <a:lstStyle/>
          <a:p>
            <a:pPr algn="just"/>
            <a:r>
              <a:rPr lang="en-US" altLang="ja-JP" sz="4400" dirty="0" smtClean="0">
                <a:latin typeface="+mn-ea"/>
              </a:rPr>
              <a:t>OSS</a:t>
            </a:r>
            <a:r>
              <a:rPr lang="ja-JP" altLang="en-US" sz="4400" dirty="0" smtClean="0">
                <a:latin typeface="+mn-ea"/>
              </a:rPr>
              <a:t>の進化を分析・解明することを目的に，</a:t>
            </a:r>
            <a:r>
              <a:rPr lang="en-US" altLang="ja-JP" sz="4400" dirty="0" smtClean="0">
                <a:latin typeface="+mn-ea"/>
              </a:rPr>
              <a:t>OSS</a:t>
            </a:r>
            <a:r>
              <a:rPr lang="ja-JP" altLang="en-US" sz="4400" dirty="0" smtClean="0">
                <a:latin typeface="+mn-ea"/>
              </a:rPr>
              <a:t>の進化に関する研究が盛んに行われているが，それらの多くは</a:t>
            </a:r>
            <a:r>
              <a:rPr lang="en-US" altLang="ja-JP" sz="4400" dirty="0" smtClean="0">
                <a:latin typeface="+mn-ea"/>
              </a:rPr>
              <a:t>3</a:t>
            </a:r>
            <a:r>
              <a:rPr lang="ja-JP" altLang="en-US" sz="4400" dirty="0" err="1" smtClean="0">
                <a:latin typeface="+mn-ea"/>
              </a:rPr>
              <a:t>つの</a:t>
            </a:r>
            <a:r>
              <a:rPr lang="ja-JP" altLang="en-US" sz="4400" dirty="0" smtClean="0">
                <a:latin typeface="+mn-ea"/>
              </a:rPr>
              <a:t>系統（アーティファクト・開発者・コミュニティ）が独立して進化すると考えられてきた．</a:t>
            </a:r>
            <a:endParaRPr lang="en-US" altLang="ja-JP" sz="4400" dirty="0">
              <a:latin typeface="+mn-ea"/>
            </a:endParaRPr>
          </a:p>
          <a:p>
            <a:pPr algn="just"/>
            <a:r>
              <a:rPr lang="ja-JP" altLang="en-US" sz="4400" dirty="0">
                <a:latin typeface="+mn-ea"/>
              </a:rPr>
              <a:t>しかし実際は</a:t>
            </a:r>
            <a:r>
              <a:rPr lang="ja-JP" altLang="en-US" sz="4400" dirty="0" smtClean="0">
                <a:latin typeface="+mn-ea"/>
              </a:rPr>
              <a:t>，</a:t>
            </a:r>
            <a:r>
              <a:rPr lang="en-US" altLang="ja-JP" sz="4400" dirty="0" smtClean="0">
                <a:solidFill>
                  <a:srgbClr val="FF0000"/>
                </a:solidFill>
                <a:latin typeface="+mn-ea"/>
              </a:rPr>
              <a:t>3</a:t>
            </a:r>
            <a:r>
              <a:rPr lang="ja-JP" altLang="en-US" sz="4400" dirty="0" err="1" smtClean="0">
                <a:solidFill>
                  <a:srgbClr val="FF0000"/>
                </a:solidFill>
                <a:latin typeface="+mn-ea"/>
              </a:rPr>
              <a:t>つの</a:t>
            </a:r>
            <a:r>
              <a:rPr lang="ja-JP" altLang="en-US" sz="4400" dirty="0">
                <a:solidFill>
                  <a:srgbClr val="FF0000"/>
                </a:solidFill>
                <a:latin typeface="+mn-ea"/>
              </a:rPr>
              <a:t>系統が互いに影響を与えながら進化する</a:t>
            </a:r>
            <a:r>
              <a:rPr lang="en-US" altLang="ja-JP" sz="4400" dirty="0">
                <a:latin typeface="+mn-ea"/>
              </a:rPr>
              <a:t>[1] </a:t>
            </a:r>
            <a:r>
              <a:rPr lang="ja-JP" altLang="en-US" sz="4400" dirty="0">
                <a:latin typeface="+mn-ea"/>
              </a:rPr>
              <a:t>（共進化）と考えられて</a:t>
            </a:r>
            <a:r>
              <a:rPr lang="ja-JP" altLang="en-US" sz="4400" dirty="0" smtClean="0">
                <a:latin typeface="+mn-ea"/>
              </a:rPr>
              <a:t>いる．</a:t>
            </a:r>
            <a:endParaRPr lang="en-US" altLang="ja-JP" sz="4400" dirty="0" smtClean="0">
              <a:latin typeface="+mn-ea"/>
            </a:endParaRPr>
          </a:p>
        </p:txBody>
      </p:sp>
      <p:sp>
        <p:nvSpPr>
          <p:cNvPr id="134" name="テキスト ボックス 133"/>
          <p:cNvSpPr txBox="1"/>
          <p:nvPr/>
        </p:nvSpPr>
        <p:spPr>
          <a:xfrm>
            <a:off x="954411" y="19892094"/>
            <a:ext cx="13465496" cy="646331"/>
          </a:xfrm>
          <a:prstGeom prst="rect">
            <a:avLst/>
          </a:prstGeom>
          <a:noFill/>
        </p:spPr>
        <p:txBody>
          <a:bodyPr wrap="square" rtlCol="0">
            <a:spAutoFit/>
          </a:bodyPr>
          <a:lstStyle/>
          <a:p>
            <a:pPr algn="r"/>
            <a:r>
              <a:rPr lang="ja-JP" altLang="en-US" sz="3600" dirty="0" smtClean="0">
                <a:latin typeface="+mn-ea"/>
              </a:rPr>
              <a:t>図：</a:t>
            </a:r>
            <a:r>
              <a:rPr lang="en-US" altLang="ja-JP" sz="3600" dirty="0" smtClean="0">
                <a:latin typeface="+mn-ea"/>
              </a:rPr>
              <a:t>OSS</a:t>
            </a:r>
            <a:r>
              <a:rPr lang="ja-JP" altLang="en-US" sz="3600" dirty="0" smtClean="0">
                <a:latin typeface="+mn-ea"/>
              </a:rPr>
              <a:t>開発における共進化</a:t>
            </a:r>
            <a:endParaRPr lang="en-US" altLang="ja-JP" sz="3600" dirty="0" smtClean="0">
              <a:latin typeface="+mn-ea"/>
            </a:endParaRPr>
          </a:p>
        </p:txBody>
      </p:sp>
      <p:sp>
        <p:nvSpPr>
          <p:cNvPr id="135" name="正方形/長方形 134"/>
          <p:cNvSpPr/>
          <p:nvPr/>
        </p:nvSpPr>
        <p:spPr>
          <a:xfrm>
            <a:off x="1098427" y="22477992"/>
            <a:ext cx="13321480" cy="1446550"/>
          </a:xfrm>
          <a:prstGeom prst="rect">
            <a:avLst/>
          </a:prstGeom>
          <a:noFill/>
          <a:ln w="5715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4800" dirty="0">
                <a:solidFill>
                  <a:schemeClr val="tx1"/>
                </a:solidFill>
              </a:rPr>
              <a:t>共進化のモデルを定量的に分析するため</a:t>
            </a:r>
            <a:r>
              <a:rPr lang="ja-JP" altLang="en-US" sz="4800" dirty="0" smtClean="0">
                <a:solidFill>
                  <a:schemeClr val="tx1"/>
                </a:solidFill>
              </a:rPr>
              <a:t>のデータマイニング</a:t>
            </a:r>
            <a:r>
              <a:rPr lang="ja-JP" altLang="en-US" sz="4800" dirty="0">
                <a:solidFill>
                  <a:schemeClr val="tx1"/>
                </a:solidFill>
              </a:rPr>
              <a:t>手法を提案</a:t>
            </a:r>
            <a:r>
              <a:rPr lang="ja-JP" altLang="en-US" sz="4800" dirty="0" smtClean="0">
                <a:solidFill>
                  <a:schemeClr val="tx1"/>
                </a:solidFill>
              </a:rPr>
              <a:t>することを目的とする．</a:t>
            </a:r>
            <a:endParaRPr lang="en-US" altLang="ja-JP" sz="4800" dirty="0">
              <a:solidFill>
                <a:schemeClr val="tx1"/>
              </a:solidFill>
            </a:endParaRPr>
          </a:p>
        </p:txBody>
      </p:sp>
      <p:sp>
        <p:nvSpPr>
          <p:cNvPr id="195" name="テキスト ボックス 194"/>
          <p:cNvSpPr txBox="1"/>
          <p:nvPr/>
        </p:nvSpPr>
        <p:spPr>
          <a:xfrm>
            <a:off x="16004083" y="28260118"/>
            <a:ext cx="13465496" cy="769441"/>
          </a:xfrm>
          <a:prstGeom prst="rect">
            <a:avLst/>
          </a:prstGeom>
          <a:noFill/>
        </p:spPr>
        <p:txBody>
          <a:bodyPr wrap="square" rtlCol="0">
            <a:spAutoFit/>
          </a:bodyPr>
          <a:lstStyle/>
          <a:p>
            <a:pPr algn="just"/>
            <a:r>
              <a:rPr lang="ja-JP" altLang="en-US" sz="4400" b="1" dirty="0">
                <a:latin typeface="+mn-ea"/>
              </a:rPr>
              <a:t>結果</a:t>
            </a:r>
            <a:endParaRPr kumimoji="1" lang="en-US" altLang="ja-JP" sz="4400" b="1" dirty="0" smtClean="0">
              <a:latin typeface="+mn-ea"/>
            </a:endParaRPr>
          </a:p>
        </p:txBody>
      </p:sp>
      <p:grpSp>
        <p:nvGrpSpPr>
          <p:cNvPr id="124" name="グループ化 123"/>
          <p:cNvGrpSpPr/>
          <p:nvPr/>
        </p:nvGrpSpPr>
        <p:grpSpPr>
          <a:xfrm>
            <a:off x="10099427" y="35892386"/>
            <a:ext cx="1259999" cy="1383944"/>
            <a:chOff x="10099427" y="35388330"/>
            <a:chExt cx="1259999" cy="1383944"/>
          </a:xfrm>
        </p:grpSpPr>
        <p:sp>
          <p:nvSpPr>
            <p:cNvPr id="132" name="フローチャート : 書類 131"/>
            <p:cNvSpPr/>
            <p:nvPr/>
          </p:nvSpPr>
          <p:spPr>
            <a:xfrm>
              <a:off x="10315451" y="35388330"/>
              <a:ext cx="1043975" cy="1167920"/>
            </a:xfrm>
            <a:prstGeom prst="flowChartDocumen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dirty="0" smtClean="0">
                  <a:solidFill>
                    <a:schemeClr val="tx1"/>
                  </a:solidFill>
                </a:rPr>
                <a:t>public void main(){</a:t>
              </a:r>
              <a:endParaRPr kumimoji="1" lang="ja-JP" altLang="en-US" sz="2000" dirty="0">
                <a:solidFill>
                  <a:schemeClr val="tx1"/>
                </a:solidFill>
              </a:endParaRPr>
            </a:p>
          </p:txBody>
        </p:sp>
        <p:sp>
          <p:nvSpPr>
            <p:cNvPr id="136" name="フローチャート : 書類 135"/>
            <p:cNvSpPr/>
            <p:nvPr/>
          </p:nvSpPr>
          <p:spPr>
            <a:xfrm>
              <a:off x="10099427" y="35604354"/>
              <a:ext cx="1043975" cy="1167920"/>
            </a:xfrm>
            <a:prstGeom prst="flowChartDocumen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dirty="0" smtClean="0">
                  <a:solidFill>
                    <a:schemeClr val="tx1"/>
                  </a:solidFill>
                </a:rPr>
                <a:t>public void main(){</a:t>
              </a:r>
              <a:endParaRPr kumimoji="1" lang="ja-JP" altLang="en-US" sz="2000" dirty="0">
                <a:solidFill>
                  <a:schemeClr val="tx1"/>
                </a:solidFill>
              </a:endParaRPr>
            </a:p>
          </p:txBody>
        </p:sp>
      </p:grpSp>
      <p:grpSp>
        <p:nvGrpSpPr>
          <p:cNvPr id="137" name="グループ化 136"/>
          <p:cNvGrpSpPr/>
          <p:nvPr/>
        </p:nvGrpSpPr>
        <p:grpSpPr>
          <a:xfrm>
            <a:off x="12305700" y="35244314"/>
            <a:ext cx="1692047" cy="2016224"/>
            <a:chOff x="12367820" y="34740258"/>
            <a:chExt cx="1692047" cy="2016224"/>
          </a:xfrm>
        </p:grpSpPr>
        <p:sp>
          <p:nvSpPr>
            <p:cNvPr id="138" name="フローチャート : 書類 137"/>
            <p:cNvSpPr/>
            <p:nvPr/>
          </p:nvSpPr>
          <p:spPr>
            <a:xfrm>
              <a:off x="12763723" y="34740258"/>
              <a:ext cx="1296144" cy="1584176"/>
            </a:xfrm>
            <a:prstGeom prst="flowChartDocumen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400" dirty="0" smtClean="0">
                  <a:solidFill>
                    <a:schemeClr val="tx1"/>
                  </a:solidFill>
                </a:rPr>
                <a:t>public void main(){</a:t>
              </a:r>
              <a:endParaRPr kumimoji="1" lang="ja-JP" altLang="en-US" sz="2400" dirty="0">
                <a:solidFill>
                  <a:schemeClr val="tx1"/>
                </a:solidFill>
              </a:endParaRPr>
            </a:p>
          </p:txBody>
        </p:sp>
        <p:sp>
          <p:nvSpPr>
            <p:cNvPr id="139" name="フローチャート : 書類 138"/>
            <p:cNvSpPr/>
            <p:nvPr/>
          </p:nvSpPr>
          <p:spPr>
            <a:xfrm>
              <a:off x="12547699" y="34956282"/>
              <a:ext cx="1296144" cy="1584176"/>
            </a:xfrm>
            <a:prstGeom prst="flowChartDocumen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400" dirty="0" smtClean="0">
                  <a:solidFill>
                    <a:schemeClr val="tx1"/>
                  </a:solidFill>
                </a:rPr>
                <a:t>public void main(){</a:t>
              </a:r>
              <a:endParaRPr kumimoji="1" lang="ja-JP" altLang="en-US" sz="2400" dirty="0">
                <a:solidFill>
                  <a:schemeClr val="tx1"/>
                </a:solidFill>
              </a:endParaRPr>
            </a:p>
          </p:txBody>
        </p:sp>
        <p:sp>
          <p:nvSpPr>
            <p:cNvPr id="140" name="フローチャート : 書類 139"/>
            <p:cNvSpPr/>
            <p:nvPr/>
          </p:nvSpPr>
          <p:spPr>
            <a:xfrm>
              <a:off x="12367820" y="35172306"/>
              <a:ext cx="1296144" cy="1584176"/>
            </a:xfrm>
            <a:prstGeom prst="flowChartDocumen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dirty="0" smtClean="0">
                  <a:solidFill>
                    <a:schemeClr val="tx1"/>
                  </a:solidFill>
                </a:rPr>
                <a:t>public void main(){</a:t>
              </a:r>
              <a:endParaRPr kumimoji="1" lang="ja-JP" altLang="en-US" sz="2800" dirty="0">
                <a:solidFill>
                  <a:schemeClr val="tx1"/>
                </a:solidFill>
              </a:endParaRPr>
            </a:p>
          </p:txBody>
        </p:sp>
      </p:grpSp>
      <p:pic>
        <p:nvPicPr>
          <p:cNvPr id="141" name="Picture 43" descr="F:\Documents and Settings\masao\My Documents\My Pictures\Microsoft クリップ オーガナイザ\j0432621.png"/>
          <p:cNvPicPr>
            <a:picLocks noChangeAspect="1" noChangeArrowheads="1"/>
          </p:cNvPicPr>
          <p:nvPr/>
        </p:nvPicPr>
        <p:blipFill>
          <a:blip r:embed="rId4" cstate="print"/>
          <a:srcRect/>
          <a:stretch>
            <a:fillRect/>
          </a:stretch>
        </p:blipFill>
        <p:spPr bwMode="auto">
          <a:xfrm flipH="1">
            <a:off x="4770835" y="32291985"/>
            <a:ext cx="1296755" cy="1270369"/>
          </a:xfrm>
          <a:prstGeom prst="rect">
            <a:avLst/>
          </a:prstGeom>
          <a:noFill/>
        </p:spPr>
      </p:pic>
      <p:sp>
        <p:nvSpPr>
          <p:cNvPr id="142" name="テキスト ボックス 141"/>
          <p:cNvSpPr txBox="1"/>
          <p:nvPr/>
        </p:nvSpPr>
        <p:spPr>
          <a:xfrm>
            <a:off x="1278306" y="35745175"/>
            <a:ext cx="4356625" cy="1446550"/>
          </a:xfrm>
          <a:prstGeom prst="rect">
            <a:avLst/>
          </a:prstGeom>
          <a:noFill/>
        </p:spPr>
        <p:txBody>
          <a:bodyPr wrap="square" rtlCol="0">
            <a:spAutoFit/>
          </a:bodyPr>
          <a:lstStyle/>
          <a:p>
            <a:r>
              <a:rPr lang="ja-JP" altLang="en-US" sz="4400" dirty="0" smtClean="0"/>
              <a:t>コードの規模</a:t>
            </a:r>
            <a:endParaRPr lang="en-US" altLang="ja-JP" sz="4400" dirty="0" smtClean="0"/>
          </a:p>
          <a:p>
            <a:r>
              <a:rPr lang="ja-JP" altLang="en-US" sz="4400" dirty="0" smtClean="0"/>
              <a:t>（</a:t>
            </a:r>
            <a:r>
              <a:rPr lang="ja-JP" altLang="en-US" sz="4400" dirty="0"/>
              <a:t>目的変数</a:t>
            </a:r>
            <a:r>
              <a:rPr lang="ja-JP" altLang="en-US" sz="4400" dirty="0" smtClean="0"/>
              <a:t>）</a:t>
            </a:r>
            <a:endParaRPr kumimoji="1" lang="ja-JP" altLang="en-US" sz="4400" dirty="0"/>
          </a:p>
        </p:txBody>
      </p:sp>
      <p:sp>
        <p:nvSpPr>
          <p:cNvPr id="143" name="テキスト ボックス 142"/>
          <p:cNvSpPr txBox="1"/>
          <p:nvPr/>
        </p:nvSpPr>
        <p:spPr>
          <a:xfrm>
            <a:off x="1206298" y="32291986"/>
            <a:ext cx="4356625" cy="1446550"/>
          </a:xfrm>
          <a:prstGeom prst="rect">
            <a:avLst/>
          </a:prstGeom>
          <a:noFill/>
        </p:spPr>
        <p:txBody>
          <a:bodyPr wrap="square" rtlCol="0">
            <a:spAutoFit/>
          </a:bodyPr>
          <a:lstStyle/>
          <a:p>
            <a:r>
              <a:rPr lang="ja-JP" altLang="en-US" sz="4400" dirty="0" smtClean="0"/>
              <a:t>開発</a:t>
            </a:r>
            <a:r>
              <a:rPr lang="ja-JP" altLang="en-US" sz="4400" dirty="0" smtClean="0"/>
              <a:t>者の数</a:t>
            </a:r>
            <a:endParaRPr lang="en-US" altLang="ja-JP" sz="4400" dirty="0" smtClean="0"/>
          </a:p>
          <a:p>
            <a:r>
              <a:rPr kumimoji="1" lang="ja-JP" altLang="en-US" sz="4400" dirty="0" smtClean="0"/>
              <a:t>（説明変数）</a:t>
            </a:r>
            <a:endParaRPr kumimoji="1" lang="ja-JP" altLang="en-US" sz="4400" dirty="0"/>
          </a:p>
        </p:txBody>
      </p:sp>
      <p:grpSp>
        <p:nvGrpSpPr>
          <p:cNvPr id="149" name="グループ化 148"/>
          <p:cNvGrpSpPr/>
          <p:nvPr/>
        </p:nvGrpSpPr>
        <p:grpSpPr>
          <a:xfrm>
            <a:off x="7013865" y="32039980"/>
            <a:ext cx="2201407" cy="2029931"/>
            <a:chOff x="7393964" y="31175884"/>
            <a:chExt cx="2201407" cy="2029931"/>
          </a:xfrm>
        </p:grpSpPr>
        <p:pic>
          <p:nvPicPr>
            <p:cNvPr id="150" name="Picture 30" descr="F:\Documents and Settings\masao\My Documents\My Pictures\Microsoft クリップ オーガナイザ\j0433943.png"/>
            <p:cNvPicPr>
              <a:picLocks noChangeAspect="1" noChangeArrowheads="1"/>
            </p:cNvPicPr>
            <p:nvPr/>
          </p:nvPicPr>
          <p:blipFill>
            <a:blip r:embed="rId3" cstate="print"/>
            <a:srcRect/>
            <a:stretch>
              <a:fillRect/>
            </a:stretch>
          </p:blipFill>
          <p:spPr bwMode="auto">
            <a:xfrm flipH="1">
              <a:off x="7393964" y="31175884"/>
              <a:ext cx="1222456" cy="1222457"/>
            </a:xfrm>
            <a:prstGeom prst="rect">
              <a:avLst/>
            </a:prstGeom>
            <a:noFill/>
          </p:spPr>
        </p:pic>
        <p:pic>
          <p:nvPicPr>
            <p:cNvPr id="151" name="Picture 43" descr="F:\Documents and Settings\masao\My Documents\My Pictures\Microsoft クリップ オーガナイザ\j0432621.png"/>
            <p:cNvPicPr>
              <a:picLocks noChangeAspect="1" noChangeArrowheads="1"/>
            </p:cNvPicPr>
            <p:nvPr/>
          </p:nvPicPr>
          <p:blipFill>
            <a:blip r:embed="rId4" cstate="print"/>
            <a:srcRect/>
            <a:stretch>
              <a:fillRect/>
            </a:stretch>
          </p:blipFill>
          <p:spPr bwMode="auto">
            <a:xfrm flipH="1">
              <a:off x="8458607" y="31320683"/>
              <a:ext cx="1136764" cy="1113634"/>
            </a:xfrm>
            <a:prstGeom prst="rect">
              <a:avLst/>
            </a:prstGeom>
            <a:noFill/>
          </p:spPr>
        </p:pic>
        <p:pic>
          <p:nvPicPr>
            <p:cNvPr id="152" name="Picture 27" descr="F:\Documents and Settings\masao\My Documents\My Pictures\Microsoft クリップ オーガナイザ\j0433947.png"/>
            <p:cNvPicPr>
              <a:picLocks noChangeAspect="1" noChangeArrowheads="1"/>
            </p:cNvPicPr>
            <p:nvPr/>
          </p:nvPicPr>
          <p:blipFill>
            <a:blip r:embed="rId5" cstate="print"/>
            <a:srcRect/>
            <a:stretch>
              <a:fillRect/>
            </a:stretch>
          </p:blipFill>
          <p:spPr bwMode="auto">
            <a:xfrm flipH="1">
              <a:off x="7844361" y="31798265"/>
              <a:ext cx="1407550" cy="1407550"/>
            </a:xfrm>
            <a:prstGeom prst="rect">
              <a:avLst/>
            </a:prstGeom>
            <a:noFill/>
          </p:spPr>
        </p:pic>
      </p:grpSp>
      <p:sp>
        <p:nvSpPr>
          <p:cNvPr id="7" name="下カーブ矢印 6"/>
          <p:cNvSpPr/>
          <p:nvPr/>
        </p:nvSpPr>
        <p:spPr>
          <a:xfrm rot="20619850">
            <a:off x="10685379" y="35044172"/>
            <a:ext cx="2592030" cy="405345"/>
          </a:xfrm>
          <a:prstGeom prst="curvedDown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5" name="テキスト ボックス 164"/>
          <p:cNvSpPr txBox="1"/>
          <p:nvPr/>
        </p:nvSpPr>
        <p:spPr>
          <a:xfrm>
            <a:off x="1026419" y="29397150"/>
            <a:ext cx="13465496" cy="830997"/>
          </a:xfrm>
          <a:prstGeom prst="rect">
            <a:avLst/>
          </a:prstGeom>
          <a:noFill/>
        </p:spPr>
        <p:txBody>
          <a:bodyPr wrap="square" rtlCol="0">
            <a:spAutoFit/>
          </a:bodyPr>
          <a:lstStyle/>
          <a:p>
            <a:pPr algn="just"/>
            <a:r>
              <a:rPr lang="ja-JP" altLang="en-US" sz="4800" b="1" dirty="0">
                <a:latin typeface="+mn-ea"/>
              </a:rPr>
              <a:t>遅延相関</a:t>
            </a:r>
            <a:r>
              <a:rPr lang="ja-JP" altLang="en-US" sz="4800" b="1" dirty="0" smtClean="0">
                <a:latin typeface="+mn-ea"/>
              </a:rPr>
              <a:t>分析の概念</a:t>
            </a:r>
            <a:endParaRPr kumimoji="1" lang="en-US" altLang="ja-JP" sz="4800" b="1" dirty="0" smtClean="0">
              <a:latin typeface="+mn-ea"/>
            </a:endParaRPr>
          </a:p>
        </p:txBody>
      </p:sp>
      <p:sp>
        <p:nvSpPr>
          <p:cNvPr id="168" name="正方形/長方形 167"/>
          <p:cNvSpPr/>
          <p:nvPr/>
        </p:nvSpPr>
        <p:spPr>
          <a:xfrm>
            <a:off x="4638325" y="32000698"/>
            <a:ext cx="4866965" cy="1932956"/>
          </a:xfrm>
          <a:prstGeom prst="rect">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ja-JP" sz="4800" dirty="0">
              <a:solidFill>
                <a:schemeClr val="tx1"/>
              </a:solidFill>
            </a:endParaRPr>
          </a:p>
        </p:txBody>
      </p:sp>
      <p:sp>
        <p:nvSpPr>
          <p:cNvPr id="13" name="左右矢印 12"/>
          <p:cNvSpPr/>
          <p:nvPr/>
        </p:nvSpPr>
        <p:spPr>
          <a:xfrm rot="1755796">
            <a:off x="9487182" y="34106220"/>
            <a:ext cx="1551495" cy="981409"/>
          </a:xfrm>
          <a:prstGeom prst="leftRightArrow">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3" name="直線コネクタ 22"/>
          <p:cNvCxnSpPr/>
          <p:nvPr/>
        </p:nvCxnSpPr>
        <p:spPr>
          <a:xfrm>
            <a:off x="8137441" y="33902865"/>
            <a:ext cx="0" cy="4495285"/>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cxnSp>
        <p:nvCxnSpPr>
          <p:cNvPr id="173" name="直線コネクタ 172"/>
          <p:cNvCxnSpPr/>
          <p:nvPr/>
        </p:nvCxnSpPr>
        <p:spPr>
          <a:xfrm>
            <a:off x="13133651" y="37191725"/>
            <a:ext cx="0" cy="1278433"/>
          </a:xfrm>
          <a:prstGeom prst="line">
            <a:avLst/>
          </a:prstGeom>
          <a:ln w="28575">
            <a:solidFill>
              <a:schemeClr val="tx1"/>
            </a:solidFill>
            <a:prstDash val="lgDashDotDot"/>
          </a:ln>
        </p:spPr>
        <p:style>
          <a:lnRef idx="1">
            <a:schemeClr val="accent1"/>
          </a:lnRef>
          <a:fillRef idx="0">
            <a:schemeClr val="accent1"/>
          </a:fillRef>
          <a:effectRef idx="0">
            <a:schemeClr val="accent1"/>
          </a:effectRef>
          <a:fontRef idx="minor">
            <a:schemeClr val="tx1"/>
          </a:fontRef>
        </p:style>
      </p:cxnSp>
      <p:cxnSp>
        <p:nvCxnSpPr>
          <p:cNvPr id="179" name="直線矢印コネクタ 178"/>
          <p:cNvCxnSpPr/>
          <p:nvPr/>
        </p:nvCxnSpPr>
        <p:spPr>
          <a:xfrm>
            <a:off x="4484589" y="37462046"/>
            <a:ext cx="9935318" cy="0"/>
          </a:xfrm>
          <a:prstGeom prst="straightConnector1">
            <a:avLst/>
          </a:prstGeom>
          <a:ln w="76200">
            <a:tailEnd type="arrow"/>
          </a:ln>
        </p:spPr>
        <p:style>
          <a:lnRef idx="1">
            <a:schemeClr val="accent5"/>
          </a:lnRef>
          <a:fillRef idx="0">
            <a:schemeClr val="accent5"/>
          </a:fillRef>
          <a:effectRef idx="0">
            <a:schemeClr val="accent5"/>
          </a:effectRef>
          <a:fontRef idx="minor">
            <a:schemeClr val="tx1"/>
          </a:fontRef>
        </p:style>
      </p:cxnSp>
      <p:sp>
        <p:nvSpPr>
          <p:cNvPr id="180" name="テキスト ボックス 179"/>
          <p:cNvSpPr txBox="1"/>
          <p:nvPr/>
        </p:nvSpPr>
        <p:spPr>
          <a:xfrm>
            <a:off x="13035909" y="37604321"/>
            <a:ext cx="1694908" cy="646331"/>
          </a:xfrm>
          <a:prstGeom prst="rect">
            <a:avLst/>
          </a:prstGeom>
          <a:noFill/>
        </p:spPr>
        <p:txBody>
          <a:bodyPr wrap="square" rtlCol="0">
            <a:spAutoFit/>
          </a:bodyPr>
          <a:lstStyle/>
          <a:p>
            <a:pPr algn="r"/>
            <a:r>
              <a:rPr lang="ja-JP" altLang="en-US" sz="3600" dirty="0" smtClean="0">
                <a:latin typeface="+mn-ea"/>
              </a:rPr>
              <a:t>時間</a:t>
            </a:r>
            <a:endParaRPr lang="en-US" altLang="ja-JP" sz="3600" dirty="0" smtClean="0">
              <a:latin typeface="+mn-ea"/>
            </a:endParaRPr>
          </a:p>
        </p:txBody>
      </p:sp>
      <p:cxnSp>
        <p:nvCxnSpPr>
          <p:cNvPr id="32" name="直線矢印コネクタ 31"/>
          <p:cNvCxnSpPr/>
          <p:nvPr/>
        </p:nvCxnSpPr>
        <p:spPr>
          <a:xfrm>
            <a:off x="8168037" y="37894094"/>
            <a:ext cx="4867872" cy="0"/>
          </a:xfrm>
          <a:prstGeom prst="straightConnector1">
            <a:avLst/>
          </a:prstGeom>
          <a:ln w="381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83" name="テキスト ボックス 182"/>
          <p:cNvSpPr txBox="1"/>
          <p:nvPr/>
        </p:nvSpPr>
        <p:spPr>
          <a:xfrm>
            <a:off x="10115422" y="37988749"/>
            <a:ext cx="1352157" cy="769441"/>
          </a:xfrm>
          <a:prstGeom prst="rect">
            <a:avLst/>
          </a:prstGeom>
          <a:noFill/>
        </p:spPr>
        <p:txBody>
          <a:bodyPr wrap="square" rtlCol="0">
            <a:spAutoFit/>
          </a:bodyPr>
          <a:lstStyle/>
          <a:p>
            <a:r>
              <a:rPr lang="ja-JP" altLang="en-US" sz="4400" dirty="0"/>
              <a:t>遅延</a:t>
            </a:r>
            <a:endParaRPr kumimoji="1" lang="ja-JP" altLang="en-US" sz="4400" dirty="0"/>
          </a:p>
        </p:txBody>
      </p:sp>
      <p:sp>
        <p:nvSpPr>
          <p:cNvPr id="185" name="テキスト ボックス 184"/>
          <p:cNvSpPr txBox="1"/>
          <p:nvPr/>
        </p:nvSpPr>
        <p:spPr>
          <a:xfrm>
            <a:off x="10171435" y="33429598"/>
            <a:ext cx="2845765" cy="769441"/>
          </a:xfrm>
          <a:prstGeom prst="rect">
            <a:avLst/>
          </a:prstGeom>
          <a:noFill/>
        </p:spPr>
        <p:txBody>
          <a:bodyPr wrap="square" rtlCol="0">
            <a:spAutoFit/>
          </a:bodyPr>
          <a:lstStyle/>
          <a:p>
            <a:r>
              <a:rPr lang="ja-JP" altLang="en-US" sz="4400" dirty="0"/>
              <a:t>相関分析</a:t>
            </a:r>
            <a:endParaRPr kumimoji="1" lang="ja-JP" altLang="en-US" sz="4400" dirty="0"/>
          </a:p>
        </p:txBody>
      </p:sp>
      <p:sp>
        <p:nvSpPr>
          <p:cNvPr id="186" name="テキスト ボックス 185"/>
          <p:cNvSpPr txBox="1"/>
          <p:nvPr/>
        </p:nvSpPr>
        <p:spPr>
          <a:xfrm>
            <a:off x="954411" y="38687923"/>
            <a:ext cx="13465496" cy="646331"/>
          </a:xfrm>
          <a:prstGeom prst="rect">
            <a:avLst/>
          </a:prstGeom>
          <a:noFill/>
        </p:spPr>
        <p:txBody>
          <a:bodyPr wrap="square" rtlCol="0">
            <a:spAutoFit/>
          </a:bodyPr>
          <a:lstStyle/>
          <a:p>
            <a:pPr algn="r"/>
            <a:r>
              <a:rPr lang="ja-JP" altLang="en-US" sz="3600" dirty="0" smtClean="0">
                <a:latin typeface="+mn-ea"/>
              </a:rPr>
              <a:t>図：</a:t>
            </a:r>
            <a:r>
              <a:rPr lang="ja-JP" altLang="en-US" sz="3600" dirty="0">
                <a:latin typeface="+mn-ea"/>
              </a:rPr>
              <a:t>遅延相関</a:t>
            </a:r>
            <a:r>
              <a:rPr lang="ja-JP" altLang="en-US" sz="3600" dirty="0" smtClean="0">
                <a:latin typeface="+mn-ea"/>
              </a:rPr>
              <a:t>分析の例</a:t>
            </a:r>
            <a:endParaRPr lang="en-US" altLang="ja-JP" sz="3600" dirty="0" smtClean="0">
              <a:latin typeface="+mn-ea"/>
            </a:endParaRPr>
          </a:p>
        </p:txBody>
      </p:sp>
      <p:sp>
        <p:nvSpPr>
          <p:cNvPr id="187" name="テキスト ボックス 186"/>
          <p:cNvSpPr txBox="1"/>
          <p:nvPr/>
        </p:nvSpPr>
        <p:spPr>
          <a:xfrm>
            <a:off x="1026419" y="30189238"/>
            <a:ext cx="13465496" cy="1446550"/>
          </a:xfrm>
          <a:prstGeom prst="rect">
            <a:avLst/>
          </a:prstGeom>
          <a:noFill/>
        </p:spPr>
        <p:txBody>
          <a:bodyPr wrap="square" rtlCol="0">
            <a:spAutoFit/>
          </a:bodyPr>
          <a:lstStyle/>
          <a:p>
            <a:pPr algn="just"/>
            <a:r>
              <a:rPr lang="ja-JP" altLang="en-US" sz="4400" dirty="0" smtClean="0">
                <a:latin typeface="+mn-ea"/>
              </a:rPr>
              <a:t>下の例で正の相関がみられた場合，開発者が多い状態と一定期間後のコードの規模の増加に相関がある．</a:t>
            </a:r>
            <a:endParaRPr lang="en-US" altLang="ja-JP" sz="4400" dirty="0" smtClean="0">
              <a:latin typeface="+mn-ea"/>
            </a:endParaRPr>
          </a:p>
        </p:txBody>
      </p:sp>
      <p:sp>
        <p:nvSpPr>
          <p:cNvPr id="189" name="正方形/長方形 188"/>
          <p:cNvSpPr/>
          <p:nvPr/>
        </p:nvSpPr>
        <p:spPr>
          <a:xfrm>
            <a:off x="18290266" y="17188102"/>
            <a:ext cx="11179312" cy="2070505"/>
          </a:xfrm>
          <a:prstGeom prst="rect">
            <a:avLst/>
          </a:prstGeom>
          <a:noFill/>
          <a:ln w="57150">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ja-JP" altLang="en-US" sz="4400" dirty="0">
                <a:solidFill>
                  <a:schemeClr val="tx1"/>
                </a:solidFill>
              </a:rPr>
              <a:t>割り当てられた</a:t>
            </a:r>
            <a:r>
              <a:rPr lang="ja-JP" altLang="en-US" sz="4400" dirty="0" smtClean="0">
                <a:solidFill>
                  <a:schemeClr val="tx1"/>
                </a:solidFill>
              </a:rPr>
              <a:t>メトリクスについて遅延</a:t>
            </a:r>
            <a:r>
              <a:rPr lang="ja-JP" altLang="en-US" sz="4400" dirty="0">
                <a:solidFill>
                  <a:schemeClr val="tx1"/>
                </a:solidFill>
              </a:rPr>
              <a:t>相関分析し，相関</a:t>
            </a:r>
            <a:r>
              <a:rPr lang="ja-JP" altLang="en-US" sz="4400" dirty="0" smtClean="0">
                <a:solidFill>
                  <a:schemeClr val="tx1"/>
                </a:solidFill>
              </a:rPr>
              <a:t>係数が</a:t>
            </a:r>
            <a:r>
              <a:rPr lang="en-US" altLang="ja-JP" sz="4400" dirty="0" smtClean="0">
                <a:solidFill>
                  <a:schemeClr val="tx1"/>
                </a:solidFill>
              </a:rPr>
              <a:t>0.4</a:t>
            </a:r>
            <a:r>
              <a:rPr lang="ja-JP" altLang="en-US" sz="4400" dirty="0">
                <a:solidFill>
                  <a:schemeClr val="tx1"/>
                </a:solidFill>
              </a:rPr>
              <a:t>以上で</a:t>
            </a:r>
            <a:r>
              <a:rPr lang="ja-JP" altLang="en-US" sz="4400" dirty="0" smtClean="0">
                <a:solidFill>
                  <a:schemeClr val="tx1"/>
                </a:solidFill>
              </a:rPr>
              <a:t>あれば相関</a:t>
            </a:r>
            <a:r>
              <a:rPr lang="ja-JP" altLang="en-US" sz="4400" dirty="0">
                <a:solidFill>
                  <a:schemeClr val="tx1"/>
                </a:solidFill>
              </a:rPr>
              <a:t>があると判断する．</a:t>
            </a:r>
            <a:endParaRPr lang="en-US" altLang="ja-JP" sz="4400" dirty="0">
              <a:solidFill>
                <a:schemeClr val="tx1"/>
              </a:solidFill>
            </a:endParaRPr>
          </a:p>
        </p:txBody>
      </p:sp>
      <p:sp>
        <p:nvSpPr>
          <p:cNvPr id="202" name="テキスト ボックス 201"/>
          <p:cNvSpPr txBox="1"/>
          <p:nvPr/>
        </p:nvSpPr>
        <p:spPr>
          <a:xfrm>
            <a:off x="16004083" y="13267358"/>
            <a:ext cx="13465496" cy="830997"/>
          </a:xfrm>
          <a:prstGeom prst="rect">
            <a:avLst/>
          </a:prstGeom>
          <a:noFill/>
        </p:spPr>
        <p:txBody>
          <a:bodyPr wrap="square" rtlCol="0">
            <a:spAutoFit/>
          </a:bodyPr>
          <a:lstStyle/>
          <a:p>
            <a:pPr algn="just"/>
            <a:r>
              <a:rPr lang="ja-JP" altLang="en-US" sz="4800" b="1" dirty="0">
                <a:latin typeface="+mn-ea"/>
              </a:rPr>
              <a:t>提案</a:t>
            </a:r>
            <a:r>
              <a:rPr lang="ja-JP" altLang="en-US" sz="4800" b="1" dirty="0" smtClean="0">
                <a:latin typeface="+mn-ea"/>
              </a:rPr>
              <a:t>手法のフロー</a:t>
            </a:r>
            <a:endParaRPr kumimoji="1" lang="en-US" altLang="ja-JP" sz="4800" b="1" dirty="0" smtClean="0">
              <a:latin typeface="+mn-ea"/>
            </a:endParaRPr>
          </a:p>
        </p:txBody>
      </p:sp>
      <p:sp>
        <p:nvSpPr>
          <p:cNvPr id="35" name="U ターン矢印 34"/>
          <p:cNvSpPr/>
          <p:nvPr/>
        </p:nvSpPr>
        <p:spPr>
          <a:xfrm rot="16200000">
            <a:off x="14350285" y="17013910"/>
            <a:ext cx="6116158" cy="1512418"/>
          </a:xfrm>
          <a:prstGeom prst="uturnArrow">
            <a:avLst>
              <a:gd name="adj1" fmla="val 24268"/>
              <a:gd name="adj2" fmla="val 25000"/>
              <a:gd name="adj3" fmla="val 41625"/>
              <a:gd name="adj4" fmla="val 32940"/>
              <a:gd name="adj5" fmla="val 10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2050320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3404</TotalTime>
  <Words>692</Words>
  <Application>Microsoft Office PowerPoint</Application>
  <PresentationFormat>ユーザー設定</PresentationFormat>
  <Paragraphs>76</Paragraphs>
  <Slides>1</Slides>
  <Notes>1</Notes>
  <HiddenSlides>0</HiddenSlides>
  <MMClips>0</MMClips>
  <ScaleCrop>false</ScaleCrop>
  <HeadingPairs>
    <vt:vector size="4" baseType="variant">
      <vt:variant>
        <vt:lpstr>テーマ</vt:lpstr>
      </vt:variant>
      <vt:variant>
        <vt:i4>1</vt:i4>
      </vt:variant>
      <vt:variant>
        <vt:lpstr>スライド タイトル</vt:lpstr>
      </vt:variant>
      <vt:variant>
        <vt:i4>1</vt:i4>
      </vt:variant>
    </vt:vector>
  </HeadingPairs>
  <TitlesOfParts>
    <vt:vector size="2" baseType="lpstr">
      <vt:lpstr>Office ​​テーマ</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Hayato Yoshiyuki</dc:creator>
  <cp:lastModifiedBy>Yosuke Yamatani</cp:lastModifiedBy>
  <cp:revision>109</cp:revision>
  <cp:lastPrinted>2013-09-04T09:40:33Z</cp:lastPrinted>
  <dcterms:created xsi:type="dcterms:W3CDTF">2013-08-29T06:35:26Z</dcterms:created>
  <dcterms:modified xsi:type="dcterms:W3CDTF">2013-09-06T01:32:39Z</dcterms:modified>
</cp:coreProperties>
</file>