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5" r:id="rId9"/>
    <p:sldId id="263" r:id="rId10"/>
    <p:sldId id="264" r:id="rId11"/>
    <p:sldId id="266" r:id="rId12"/>
    <p:sldId id="267" r:id="rId13"/>
    <p:sldId id="269" r:id="rId14"/>
    <p:sldId id="270" r:id="rId15"/>
    <p:sldId id="271" r:id="rId16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391" autoAdjust="0"/>
    <p:restoredTop sz="94660"/>
  </p:normalViewPr>
  <p:slideViewPr>
    <p:cSldViewPr>
      <p:cViewPr varScale="1">
        <p:scale>
          <a:sx n="110" d="100"/>
          <a:sy n="110" d="100"/>
        </p:scale>
        <p:origin x="1488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F97561-3AFF-4EA6-A50D-BD9EB29136A4}" type="datetimeFigureOut">
              <a:rPr kumimoji="1" lang="ja-JP" altLang="en-US" smtClean="0"/>
              <a:t>2014/10/21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FC89E83-F05F-4F00-9198-94578302B72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649684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C89E83-F05F-4F00-9198-94578302B726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277570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C89E83-F05F-4F00-9198-94578302B726}" type="slidenum">
              <a:rPr kumimoji="1" lang="ja-JP" altLang="en-US" smtClean="0"/>
              <a:t>12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447365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タイトル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9" name="サブタイトル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ja-JP" altLang="en-US" smtClean="0"/>
              <a:t>マスター サブタイトルの書式設定</a:t>
            </a:r>
            <a:endParaRPr kumimoji="0" lang="en-US"/>
          </a:p>
        </p:txBody>
      </p:sp>
      <p:sp>
        <p:nvSpPr>
          <p:cNvPr id="28" name="日付プレースホルダー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B20EA75A-7B67-4B9C-8328-F0973D709E4A}" type="datetime1">
              <a:rPr kumimoji="1" lang="ja-JP" altLang="en-US" smtClean="0"/>
              <a:t>2014/10/21</a:t>
            </a:fld>
            <a:endParaRPr kumimoji="1" lang="ja-JP" altLang="en-US"/>
          </a:p>
        </p:txBody>
      </p:sp>
      <p:sp>
        <p:nvSpPr>
          <p:cNvPr id="17" name="フッター プレースホルダー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kumimoji="1" lang="ja-JP" altLang="en-US"/>
          </a:p>
        </p:txBody>
      </p:sp>
      <p:sp>
        <p:nvSpPr>
          <p:cNvPr id="10" name="正方形/長方形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正方形/長方形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正方形/長方形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正方形/長方形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直線コネクタ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直線コネクタ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直線コネクタ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直線コネクタ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直線コネクタ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直線コネクタ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正方形/長方形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円/楕円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円/楕円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円/楕円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円/楕円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円/楕円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スライド番号プレースホルダー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CA5A6FCC-68B4-47D4-A953-8EBD74D90A7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8" name="コンテンツ プレースホルダー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ja-JP" altLang="en-US" smtClean="0"/>
              <a:t>マスター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E6989BD2-E0BC-460E-AB55-CD0D1DF14BF7}" type="datetime1">
              <a:rPr kumimoji="1" lang="ja-JP" altLang="en-US" smtClean="0"/>
              <a:t>2014/10/21</a:t>
            </a:fld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CA5A6FCC-68B4-47D4-A953-8EBD74D90A71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10" name="フッター プレースホルダー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セクション見出し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56736511-B66D-41F8-8ABE-C6819DF61F84}" type="datetime1">
              <a:rPr kumimoji="1" lang="ja-JP" altLang="en-US" smtClean="0"/>
              <a:t>2014/10/21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kumimoji="1" lang="ja-JP" altLang="en-US"/>
          </a:p>
        </p:txBody>
      </p:sp>
      <p:sp>
        <p:nvSpPr>
          <p:cNvPr id="9" name="正方形/長方形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正方形/長方形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正方形/長方形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正方形/長方形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直線コネクタ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直線コネクタ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直線コネクタ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直線コネクタ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直線コネクタ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正方形/長方形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円/楕円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円/楕円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円/楕円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円/楕円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円/楕円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直線コネクタ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CA5A6FCC-68B4-47D4-A953-8EBD74D90A7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D1FC4-3B6C-42C3-8A17-C1CFB88C84E7}" type="datetime1">
              <a:rPr kumimoji="1" lang="ja-JP" altLang="en-US" smtClean="0"/>
              <a:t>2014/10/21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A6FCC-68B4-47D4-A953-8EBD74D90A71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9" name="コンテンツ プレースホルダー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ja-JP" altLang="en-US" smtClean="0"/>
              <a:t>マスター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11" name="コンテンツ プレースホルダー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ja-JP" altLang="en-US" smtClean="0"/>
              <a:t>マスター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94DA31-D110-4BC8-8D98-6ECAE391E777}" type="datetime1">
              <a:rPr kumimoji="1" lang="ja-JP" altLang="en-US" smtClean="0"/>
              <a:t>2014/10/21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A6FCC-68B4-47D4-A953-8EBD74D90A71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11" name="コンテンツ プレースホルダー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ja-JP" altLang="en-US" smtClean="0"/>
              <a:t>マスター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13" name="コンテンツ プレースホルダー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ja-JP" altLang="en-US" smtClean="0"/>
              <a:t>マスター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12" name="テキスト プレースホルダー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ja-JP" altLang="en-US" smtClean="0"/>
              <a:t>マスター テキストの書式設定</a:t>
            </a:r>
          </a:p>
        </p:txBody>
      </p:sp>
      <p:sp>
        <p:nvSpPr>
          <p:cNvPr id="14" name="テキスト プレースホルダー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ja-JP" altLang="en-US" smtClean="0"/>
              <a:t>マスター テキストの書式設定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6" name="日付プレースホルダー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E910F6E4-B17A-49A6-B499-319AFEF3759F}" type="datetime1">
              <a:rPr kumimoji="1" lang="ja-JP" altLang="en-US" smtClean="0"/>
              <a:t>2014/10/21</a:t>
            </a:fld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CA5A6FCC-68B4-47D4-A953-8EBD74D90A71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78447B-068B-41ED-B246-B94A448EE604}" type="datetime1">
              <a:rPr kumimoji="1" lang="ja-JP" altLang="en-US" smtClean="0"/>
              <a:t>2014/10/21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A6FCC-68B4-47D4-A953-8EBD74D90A7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タイトル付きの&#10;コンテンツ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直線コネクタ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ja-JP" altLang="en-US" smtClean="0"/>
              <a:t>マスター テキストの書式設定</a:t>
            </a:r>
          </a:p>
        </p:txBody>
      </p:sp>
      <p:sp>
        <p:nvSpPr>
          <p:cNvPr id="8" name="直線コネクタ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直線コネクタ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直線コネクタ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正方形/長方形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直線コネクタ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円/楕円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コンテンツ プレースホルダー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ja-JP" altLang="en-US" smtClean="0"/>
              <a:t>マスター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21" name="日付プレースホルダー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DEEEAE84-6C82-4D11-993E-44D0AEEF12A4}" type="datetime1">
              <a:rPr kumimoji="1" lang="ja-JP" altLang="en-US" smtClean="0"/>
              <a:t>2014/10/21</a:t>
            </a:fld>
            <a:endParaRPr kumimoji="1" lang="ja-JP" altLang="en-US"/>
          </a:p>
        </p:txBody>
      </p:sp>
      <p:sp>
        <p:nvSpPr>
          <p:cNvPr id="22" name="スライド番号プレースホルダー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CA5A6FCC-68B4-47D4-A953-8EBD74D90A71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23" name="フッター プレースホルダー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1" lang="ja-JP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直線コネクタ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円/楕円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ja-JP" altLang="en-US" smtClean="0"/>
              <a:t>アイコンをクリックして図を追加</a:t>
            </a:r>
            <a:endParaRPr kumimoji="0" lang="en-US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ja-JP" altLang="en-US" smtClean="0"/>
              <a:t>マスター テキストの書式設定</a:t>
            </a:r>
          </a:p>
        </p:txBody>
      </p:sp>
      <p:sp>
        <p:nvSpPr>
          <p:cNvPr id="10" name="直線コネクタ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正方形/長方形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直線コネクタ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直線コネクタ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直線コネクタ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日付プレースホルダー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21550F1D-0DAC-4D16-B2C2-58495A309EE4}" type="datetime1">
              <a:rPr kumimoji="1" lang="ja-JP" altLang="en-US" smtClean="0"/>
              <a:t>2014/10/21</a:t>
            </a:fld>
            <a:endParaRPr kumimoji="1" lang="ja-JP" altLang="en-US"/>
          </a:p>
        </p:txBody>
      </p:sp>
      <p:sp>
        <p:nvSpPr>
          <p:cNvPr id="18" name="スライド番号プレースホルダー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CA5A6FCC-68B4-47D4-A953-8EBD74D90A71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21" name="フッター プレースホルダー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ja-JP" altLang="en-US" smtClean="0"/>
              <a:t>マスター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88563-9336-40ED-9D49-4280A95DA25F}" type="datetime1">
              <a:rPr kumimoji="1" lang="ja-JP" altLang="en-US" smtClean="0"/>
              <a:t>2014/10/21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A6FCC-68B4-47D4-A953-8EBD74D90A7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ja-JP" altLang="en-US" smtClean="0"/>
              <a:t>マスター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4CCEB2-025A-4B38-8D22-6D6B568DAC3D}" type="datetime1">
              <a:rPr kumimoji="1" lang="ja-JP" altLang="en-US" smtClean="0"/>
              <a:t>2014/10/21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A6FCC-68B4-47D4-A953-8EBD74D90A7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直線コネクタ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タイトル プレースホルダー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13" name="テキスト プレースホルダー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ja-JP" altLang="en-US" smtClean="0"/>
              <a:t>マスター テキストの書式設定</a:t>
            </a:r>
          </a:p>
          <a:p>
            <a:pPr lvl="1" eaLnBrk="1" latinLnBrk="0" hangingPunct="1"/>
            <a:r>
              <a:rPr kumimoji="0" lang="ja-JP" altLang="en-US" smtClean="0"/>
              <a:t>第 </a:t>
            </a:r>
            <a:r>
              <a:rPr kumimoji="0" lang="en-US" altLang="ja-JP" smtClean="0"/>
              <a:t>2 </a:t>
            </a:r>
            <a:r>
              <a:rPr kumimoji="0" lang="ja-JP" altLang="en-US" smtClean="0"/>
              <a:t>レベル</a:t>
            </a:r>
          </a:p>
          <a:p>
            <a:pPr lvl="2" eaLnBrk="1" latinLnBrk="0" hangingPunct="1"/>
            <a:r>
              <a:rPr kumimoji="0" lang="ja-JP" altLang="en-US" smtClean="0"/>
              <a:t>第 </a:t>
            </a:r>
            <a:r>
              <a:rPr kumimoji="0" lang="en-US" altLang="ja-JP" smtClean="0"/>
              <a:t>3 </a:t>
            </a:r>
            <a:r>
              <a:rPr kumimoji="0" lang="ja-JP" altLang="en-US" smtClean="0"/>
              <a:t>レベル</a:t>
            </a:r>
          </a:p>
          <a:p>
            <a:pPr lvl="3" eaLnBrk="1" latinLnBrk="0" hangingPunct="1"/>
            <a:r>
              <a:rPr kumimoji="0" lang="ja-JP" altLang="en-US" smtClean="0"/>
              <a:t>第 </a:t>
            </a:r>
            <a:r>
              <a:rPr kumimoji="0" lang="en-US" altLang="ja-JP" smtClean="0"/>
              <a:t>4 </a:t>
            </a:r>
            <a:r>
              <a:rPr kumimoji="0" lang="ja-JP" altLang="en-US" smtClean="0"/>
              <a:t>レベル</a:t>
            </a:r>
          </a:p>
          <a:p>
            <a:pPr lvl="4" eaLnBrk="1" latinLnBrk="0" hangingPunct="1"/>
            <a:r>
              <a:rPr kumimoji="0" lang="ja-JP" altLang="en-US" smtClean="0"/>
              <a:t>第 </a:t>
            </a:r>
            <a:r>
              <a:rPr kumimoji="0" lang="en-US" altLang="ja-JP" smtClean="0"/>
              <a:t>5 </a:t>
            </a:r>
            <a:r>
              <a:rPr kumimoji="0" lang="ja-JP" altLang="en-US" smtClean="0"/>
              <a:t>レベル</a:t>
            </a:r>
            <a:endParaRPr kumimoji="0" lang="en-US"/>
          </a:p>
        </p:txBody>
      </p:sp>
      <p:sp>
        <p:nvSpPr>
          <p:cNvPr id="14" name="日付プレースホルダー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8DAEA3EE-EF8C-4E23-8A9D-66C361AAD783}" type="datetime1">
              <a:rPr kumimoji="1" lang="ja-JP" altLang="en-US" smtClean="0"/>
              <a:t>2014/10/21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7" name="直線コネクタ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直線コネクタ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正方形/長方形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直線コネクタ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円/楕円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スライド番号プレースホルダー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CA5A6FCC-68B4-47D4-A953-8EBD74D90A7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1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1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1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1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1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1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___1.xls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9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___2.xls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9.emf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kumimoji="1" lang="en-US" altLang="ja-JP" sz="4000" dirty="0" smtClean="0"/>
              <a:t>2</a:t>
            </a:r>
            <a:r>
              <a:rPr kumimoji="1" lang="ja-JP" altLang="en-US" sz="4000" dirty="0" err="1" smtClean="0"/>
              <a:t>つの</a:t>
            </a:r>
            <a:r>
              <a:rPr kumimoji="1" lang="ja-JP" altLang="en-US" sz="4000" dirty="0" smtClean="0"/>
              <a:t>変数の記述統計</a:t>
            </a:r>
            <a:endParaRPr kumimoji="1" lang="ja-JP" altLang="en-US" sz="4000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r"/>
            <a:r>
              <a:rPr kumimoji="1" lang="en-US" altLang="ja-JP" sz="2800" dirty="0" smtClean="0"/>
              <a:t>B3 60171018</a:t>
            </a:r>
          </a:p>
          <a:p>
            <a:pPr algn="r"/>
            <a:r>
              <a:rPr lang="ja-JP" altLang="en-US" sz="2800" dirty="0" smtClean="0"/>
              <a:t>片桐 直</a:t>
            </a:r>
            <a:r>
              <a:rPr lang="ja-JP" altLang="en-US" sz="2800" dirty="0"/>
              <a:t>哉</a:t>
            </a:r>
            <a:endParaRPr kumimoji="1" lang="ja-JP" altLang="en-US" sz="280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A6FCC-68B4-47D4-A953-8EBD74D90A71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18406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参考文献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kumimoji="1" lang="ja-JP" altLang="en-US" dirty="0" smtClean="0"/>
              <a:t>「</a:t>
            </a:r>
            <a:r>
              <a:rPr kumimoji="1" lang="en-US" altLang="ja-JP" dirty="0" smtClean="0"/>
              <a:t>R</a:t>
            </a:r>
            <a:r>
              <a:rPr kumimoji="1" lang="ja-JP" altLang="en-US" dirty="0" smtClean="0"/>
              <a:t>によるやさしい統計学」</a:t>
            </a:r>
            <a:endParaRPr kumimoji="1" lang="en-US" altLang="ja-JP" dirty="0" smtClean="0"/>
          </a:p>
          <a:p>
            <a:endParaRPr lang="en-US" altLang="ja-JP" dirty="0"/>
          </a:p>
          <a:p>
            <a:r>
              <a:rPr kumimoji="1" lang="ja-JP" altLang="en-US" dirty="0" smtClean="0"/>
              <a:t>山田剛史</a:t>
            </a:r>
            <a:endParaRPr kumimoji="1" lang="en-US" altLang="ja-JP" dirty="0" smtClean="0"/>
          </a:p>
          <a:p>
            <a:r>
              <a:rPr lang="ja-JP" altLang="en-US" dirty="0" smtClean="0"/>
              <a:t>杉澤武俊</a:t>
            </a:r>
            <a:endParaRPr lang="en-US" altLang="ja-JP" dirty="0" smtClean="0"/>
          </a:p>
          <a:p>
            <a:r>
              <a:rPr kumimoji="1" lang="ja-JP" altLang="en-US" dirty="0" smtClean="0"/>
              <a:t>村井潤一郎</a:t>
            </a:r>
            <a:r>
              <a:rPr kumimoji="1" lang="en-US" altLang="ja-JP" dirty="0" smtClean="0"/>
              <a:t>[</a:t>
            </a:r>
            <a:r>
              <a:rPr kumimoji="1" lang="ja-JP" altLang="en-US" dirty="0" smtClean="0"/>
              <a:t>共著</a:t>
            </a:r>
            <a:r>
              <a:rPr kumimoji="1" lang="en-US" altLang="ja-JP" dirty="0" smtClean="0"/>
              <a:t>]</a:t>
            </a:r>
          </a:p>
          <a:p>
            <a:pPr marL="0" indent="0">
              <a:buNone/>
            </a:pPr>
            <a:endParaRPr kumimoji="1" lang="en-US" altLang="ja-JP" dirty="0" smtClean="0"/>
          </a:p>
          <a:p>
            <a:r>
              <a:rPr lang="ja-JP" altLang="en-US" dirty="0" smtClean="0"/>
              <a:t>オーム社出版</a:t>
            </a:r>
            <a:endParaRPr lang="en-US" altLang="ja-JP" dirty="0" smtClean="0"/>
          </a:p>
          <a:p>
            <a:endParaRPr kumimoji="1" lang="en-US" altLang="ja-JP" dirty="0"/>
          </a:p>
          <a:p>
            <a:endParaRPr lang="en-US" altLang="ja-JP" dirty="0" smtClean="0"/>
          </a:p>
          <a:p>
            <a:r>
              <a:rPr kumimoji="1" lang="ja-JP" altLang="en-US" dirty="0" smtClean="0"/>
              <a:t>第</a:t>
            </a:r>
            <a:r>
              <a:rPr kumimoji="1" lang="en-US" altLang="ja-JP" dirty="0" smtClean="0"/>
              <a:t>3</a:t>
            </a:r>
            <a:r>
              <a:rPr kumimoji="1" lang="ja-JP" altLang="en-US" dirty="0" smtClean="0"/>
              <a:t>章 </a:t>
            </a:r>
            <a:r>
              <a:rPr kumimoji="1" lang="en-US" altLang="ja-JP" dirty="0" smtClean="0"/>
              <a:t>2</a:t>
            </a:r>
            <a:r>
              <a:rPr kumimoji="1" lang="ja-JP" altLang="en-US" dirty="0" err="1" smtClean="0"/>
              <a:t>つの</a:t>
            </a:r>
            <a:r>
              <a:rPr kumimoji="1" lang="ja-JP" altLang="en-US" dirty="0" smtClean="0"/>
              <a:t>変数の記述統計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CA5A6FCC-68B4-47D4-A953-8EBD74D90A71}" type="slidenum">
              <a:rPr kumimoji="1" lang="ja-JP" altLang="en-US" smtClean="0"/>
              <a:t>2</a:t>
            </a:fld>
            <a:endParaRPr kumimoji="1" lang="ja-JP" altLang="en-US"/>
          </a:p>
        </p:txBody>
      </p:sp>
      <p:pic>
        <p:nvPicPr>
          <p:cNvPr id="1026" name="Picture 2" descr="D:\Document\Kadai\情報通信システム演習\第三回\index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2636912"/>
            <a:ext cx="2505598" cy="36103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65630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変数の関係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kumimoji="1" lang="en-US" altLang="ja-JP" dirty="0" smtClean="0"/>
              <a:t>2</a:t>
            </a:r>
            <a:r>
              <a:rPr kumimoji="1" lang="ja-JP" altLang="en-US" dirty="0" err="1" smtClean="0"/>
              <a:t>つの</a:t>
            </a:r>
            <a:r>
              <a:rPr kumimoji="1" lang="ja-JP" altLang="en-US" dirty="0" smtClean="0"/>
              <a:t>変数について</a:t>
            </a:r>
            <a:endParaRPr kumimoji="1" lang="en-US" altLang="ja-JP" dirty="0" smtClean="0"/>
          </a:p>
          <a:p>
            <a:endParaRPr kumimoji="1" lang="en-US" altLang="ja-JP" dirty="0" smtClean="0"/>
          </a:p>
          <a:p>
            <a:endParaRPr lang="en-US" altLang="ja-JP" dirty="0"/>
          </a:p>
          <a:p>
            <a:r>
              <a:rPr kumimoji="1" lang="ja-JP" altLang="en-US" dirty="0" smtClean="0"/>
              <a:t>相関</a:t>
            </a:r>
            <a:endParaRPr kumimoji="1" lang="en-US" altLang="ja-JP" dirty="0" smtClean="0"/>
          </a:p>
          <a:p>
            <a:pPr lvl="1"/>
            <a:r>
              <a:rPr lang="ja-JP" altLang="en-US" dirty="0" smtClean="0"/>
              <a:t>量的変数 同士の</a:t>
            </a:r>
            <a:r>
              <a:rPr lang="ja-JP" altLang="en-US" dirty="0"/>
              <a:t>関係</a:t>
            </a:r>
            <a:endParaRPr kumimoji="1" lang="en-US" altLang="ja-JP" dirty="0" smtClean="0"/>
          </a:p>
          <a:p>
            <a:endParaRPr lang="en-US" altLang="ja-JP" dirty="0"/>
          </a:p>
          <a:p>
            <a:endParaRPr kumimoji="1" lang="en-US" altLang="ja-JP" dirty="0" smtClean="0"/>
          </a:p>
          <a:p>
            <a:r>
              <a:rPr lang="ja-JP" altLang="en-US" dirty="0" smtClean="0"/>
              <a:t>連関</a:t>
            </a:r>
            <a:endParaRPr lang="en-US" altLang="ja-JP" dirty="0" smtClean="0"/>
          </a:p>
          <a:p>
            <a:pPr lvl="1"/>
            <a:r>
              <a:rPr kumimoji="1" lang="ja-JP" altLang="en-US" dirty="0" smtClean="0"/>
              <a:t>質的変数 同士の関係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CA5A6FCC-68B4-47D4-A953-8EBD74D90A71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25393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散布図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kumimoji="1" lang="ja-JP" altLang="en-US" dirty="0" smtClean="0"/>
              <a:t>得られたデータを視覚的に捉えやすくする</a:t>
            </a:r>
            <a:endParaRPr kumimoji="1" lang="en-US" altLang="ja-JP" dirty="0" smtClean="0"/>
          </a:p>
          <a:p>
            <a:endParaRPr lang="en-US" altLang="ja-JP" dirty="0" smtClean="0"/>
          </a:p>
          <a:p>
            <a:endParaRPr lang="en-US" altLang="ja-JP" dirty="0"/>
          </a:p>
          <a:p>
            <a:r>
              <a:rPr lang="ja-JP" altLang="en-US" dirty="0"/>
              <a:t>正</a:t>
            </a:r>
            <a:r>
              <a:rPr lang="ja-JP" altLang="en-US" dirty="0" smtClean="0"/>
              <a:t>の相関</a:t>
            </a:r>
            <a:endParaRPr lang="en-US" altLang="ja-JP" dirty="0" smtClean="0"/>
          </a:p>
          <a:p>
            <a:endParaRPr kumimoji="1" lang="en-US" altLang="ja-JP" dirty="0"/>
          </a:p>
          <a:p>
            <a:r>
              <a:rPr lang="ja-JP" altLang="en-US" dirty="0" smtClean="0"/>
              <a:t>負の相関</a:t>
            </a:r>
            <a:endParaRPr lang="en-US" altLang="ja-JP" dirty="0" smtClean="0"/>
          </a:p>
          <a:p>
            <a:endParaRPr lang="en-US" altLang="ja-JP" dirty="0"/>
          </a:p>
          <a:p>
            <a:r>
              <a:rPr lang="ja-JP" altLang="en-US" dirty="0" smtClean="0"/>
              <a:t>無</a:t>
            </a:r>
            <a:r>
              <a:rPr lang="ja-JP" altLang="en-US" dirty="0"/>
              <a:t>相関</a:t>
            </a:r>
            <a:endParaRPr lang="en-US" altLang="ja-JP" dirty="0" smtClean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CA5A6FCC-68B4-47D4-A953-8EBD74D90A71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03810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散布図（２）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kumimoji="1" lang="ja-JP" altLang="en-US" dirty="0" smtClean="0"/>
              <a:t>正の相関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CA5A6FCC-68B4-47D4-A953-8EBD74D90A71}" type="slidenum">
              <a:rPr kumimoji="1" lang="ja-JP" altLang="en-US" smtClean="0"/>
              <a:t>5</a:t>
            </a:fld>
            <a:endParaRPr kumimoji="1" lang="ja-JP" altLang="en-US"/>
          </a:p>
        </p:txBody>
      </p:sp>
      <p:pic>
        <p:nvPicPr>
          <p:cNvPr id="5" name="図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763" y="2240357"/>
            <a:ext cx="3995925" cy="3989979"/>
          </a:xfrm>
          <a:prstGeom prst="rect">
            <a:avLst/>
          </a:prstGeom>
        </p:spPr>
      </p:pic>
      <p:pic>
        <p:nvPicPr>
          <p:cNvPr id="6" name="図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0983" y="2240356"/>
            <a:ext cx="3995925" cy="3989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5230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散布図（３）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kumimoji="1" lang="ja-JP" altLang="en-US" dirty="0" smtClean="0"/>
              <a:t>無相関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CA5A6FCC-68B4-47D4-A953-8EBD74D90A71}" type="slidenum">
              <a:rPr kumimoji="1" lang="ja-JP" altLang="en-US" smtClean="0"/>
              <a:t>6</a:t>
            </a:fld>
            <a:endParaRPr kumimoji="1" lang="ja-JP" altLang="en-US"/>
          </a:p>
        </p:txBody>
      </p:sp>
      <p:pic>
        <p:nvPicPr>
          <p:cNvPr id="5" name="図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970" y="2198195"/>
            <a:ext cx="4282129" cy="4275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2907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共分散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kumimoji="1" lang="ja-JP" altLang="en-US" dirty="0" smtClean="0"/>
              <a:t>データの関係を数値で表す</a:t>
            </a:r>
            <a:endParaRPr kumimoji="1" lang="en-US" altLang="ja-JP" dirty="0" smtClean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CA5A6FCC-68B4-47D4-A953-8EBD74D90A71}" type="slidenum">
              <a:rPr kumimoji="1" lang="ja-JP" altLang="en-US" smtClean="0"/>
              <a:t>7</a:t>
            </a:fld>
            <a:endParaRPr kumimoji="1" lang="ja-JP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テキスト ボックス 4"/>
              <p:cNvSpPr txBox="1"/>
              <p:nvPr/>
            </p:nvSpPr>
            <p:spPr>
              <a:xfrm>
                <a:off x="528540" y="3131412"/>
                <a:ext cx="6628184" cy="1008225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1" lang="en-US" altLang="ja-JP" sz="240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ja-JP" sz="2400" b="0" i="1" dirty="0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kumimoji="1" lang="en-US" altLang="ja-JP" sz="2400" b="0" i="1" dirty="0" smtClean="0">
                              <a:latin typeface="Cambria Math" panose="02040503050406030204" pitchFamily="18" charset="0"/>
                            </a:rPr>
                            <m:t>𝑥𝑦</m:t>
                          </m:r>
                        </m:sub>
                      </m:sSub>
                      <m:r>
                        <a:rPr kumimoji="1" lang="en-US" altLang="ja-JP" sz="2400" b="0" i="1" dirty="0" smtClean="0"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type m:val="skw"/>
                          <m:ctrlPr>
                            <a:rPr kumimoji="1" lang="en-US" altLang="ja-JP" sz="2400" b="0" i="1" dirty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kumimoji="1" lang="en-US" altLang="ja-JP" sz="2400" b="0" i="1" dirty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kumimoji="1" lang="en-US" altLang="ja-JP" sz="2400" b="0" i="1" dirty="0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den>
                      </m:f>
                      <m:r>
                        <m:rPr>
                          <m:sty m:val="p"/>
                        </m:rPr>
                        <a:rPr lang="en-US" altLang="ja-JP" sz="2400" i="1" dirty="0">
                          <a:latin typeface="Cambria Math" panose="02040503050406030204" pitchFamily="18" charset="0"/>
                        </a:rPr>
                        <m:t>Σ</m:t>
                      </m:r>
                      <m:nary>
                        <m:naryPr>
                          <m:chr m:val="∑"/>
                          <m:ctrlPr>
                            <a:rPr lang="en-US" altLang="ja-JP" sz="2400" i="1" dirty="0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altLang="ja-JP" sz="2400" b="0" i="1" dirty="0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altLang="ja-JP" sz="2400" b="0" i="1" dirty="0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altLang="ja-JP" sz="2400" b="0" i="1" dirty="0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r>
                            <a:rPr lang="en-US" altLang="ja-JP" sz="2400" b="0" i="1" dirty="0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altLang="ja-JP" sz="2400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ja-JP" sz="2400" b="0" i="1" dirty="0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altLang="ja-JP" sz="2400" b="0" i="1" dirty="0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altLang="ja-JP" sz="2400" b="0" i="1" dirty="0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acc>
                            <m:accPr>
                              <m:chr m:val="̅"/>
                              <m:ctrlPr>
                                <a:rPr kumimoji="1" lang="en-US" altLang="ja-JP" sz="2400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kumimoji="1" lang="en-US" altLang="ja-JP" sz="2400" b="0" i="1" dirty="0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acc>
                          <m:r>
                            <a:rPr lang="en-US" altLang="ja-JP" sz="2400" b="0" i="1" dirty="0" smtClean="0">
                              <a:latin typeface="Cambria Math" panose="02040503050406030204" pitchFamily="18" charset="0"/>
                            </a:rPr>
                            <m:t>)(</m:t>
                          </m:r>
                          <m:sSub>
                            <m:sSubPr>
                              <m:ctrlPr>
                                <a:rPr lang="en-US" altLang="ja-JP" sz="2400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ja-JP" sz="2400" b="0" i="1" dirty="0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altLang="ja-JP" sz="2400" b="0" i="1" dirty="0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altLang="ja-JP" sz="2400" b="0" i="1" dirty="0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acc>
                            <m:accPr>
                              <m:chr m:val="̅"/>
                              <m:ctrlPr>
                                <a:rPr kumimoji="1" lang="en-US" altLang="ja-JP" sz="2400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kumimoji="1" lang="en-US" altLang="ja-JP" sz="2400" b="0" i="1" dirty="0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acc>
                          <m:r>
                            <a:rPr lang="en-US" altLang="ja-JP" sz="2400" b="0" i="1" dirty="0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nary>
                    </m:oMath>
                  </m:oMathPara>
                </a14:m>
                <a:endParaRPr kumimoji="1" lang="ja-JP" altLang="en-US" sz="2400" dirty="0"/>
              </a:p>
            </p:txBody>
          </p:sp>
        </mc:Choice>
        <mc:Fallback xmlns="">
          <p:sp>
            <p:nvSpPr>
              <p:cNvPr id="5" name="テキスト ボックス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8540" y="3131412"/>
                <a:ext cx="6628184" cy="1008225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48058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共分散（２）</a:t>
            </a:r>
            <a:endParaRPr kumimoji="1" lang="ja-JP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コンテンツ プレースホルダー 2"/>
              <p:cNvSpPr>
                <a:spLocks noGrp="1"/>
              </p:cNvSpPr>
              <p:nvPr>
                <p:ph sz="quarter" idx="1"/>
              </p:nvPr>
            </p:nvSpPr>
            <p:spPr>
              <a:xfrm>
                <a:off x="457200" y="1600200"/>
                <a:ext cx="4258816" cy="4873752"/>
              </a:xfrm>
            </p:spPr>
            <p:txBody>
              <a:bodyPr/>
              <a:lstStyle/>
              <a:p>
                <a:r>
                  <a:rPr kumimoji="1" lang="en-US" altLang="ja-JP" dirty="0" smtClean="0"/>
                  <a:t>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ja-JP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ja-JP" b="0" i="1" smtClean="0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kumimoji="1" lang="en-US" altLang="ja-JP" b="0" i="1" smtClean="0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kumimoji="1" lang="en-US" altLang="ja-JP" b="0" i="1" smtClean="0">
                        <a:latin typeface="Cambria Math"/>
                      </a:rPr>
                      <m:t>−</m:t>
                    </m:r>
                    <m:acc>
                      <m:accPr>
                        <m:chr m:val="̅"/>
                        <m:ctrlPr>
                          <a:rPr kumimoji="1" lang="en-US" altLang="ja-JP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kumimoji="1" lang="en-US" altLang="ja-JP" b="0" i="1" smtClean="0">
                            <a:latin typeface="Cambria Math"/>
                          </a:rPr>
                          <m:t>𝑥</m:t>
                        </m:r>
                      </m:e>
                    </m:acc>
                  </m:oMath>
                </a14:m>
                <a:r>
                  <a:rPr kumimoji="1" lang="en-US" altLang="ja-JP" dirty="0" smtClean="0"/>
                  <a:t>)(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ja-JP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ja-JP" b="0" i="1" dirty="0" smtClean="0">
                            <a:latin typeface="Cambria Math"/>
                          </a:rPr>
                          <m:t>𝑦</m:t>
                        </m:r>
                      </m:e>
                      <m:sub>
                        <m:r>
                          <a:rPr kumimoji="1" lang="en-US" altLang="ja-JP" b="0" i="1" dirty="0" smtClean="0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kumimoji="1" lang="en-US" altLang="ja-JP" b="0" i="1" dirty="0" smtClean="0">
                        <a:latin typeface="Cambria Math"/>
                      </a:rPr>
                      <m:t>− </m:t>
                    </m:r>
                    <m:acc>
                      <m:accPr>
                        <m:chr m:val="̅"/>
                        <m:ctrlPr>
                          <a:rPr kumimoji="1" lang="en-US" altLang="ja-JP" b="0" i="1" dirty="0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kumimoji="1" lang="en-US" altLang="ja-JP" b="0" i="1" dirty="0" smtClean="0">
                            <a:latin typeface="Cambria Math"/>
                          </a:rPr>
                          <m:t>𝑦</m:t>
                        </m:r>
                      </m:e>
                    </m:acc>
                  </m:oMath>
                </a14:m>
                <a:r>
                  <a:rPr kumimoji="1" lang="en-US" altLang="ja-JP" dirty="0" smtClean="0"/>
                  <a:t>)</a:t>
                </a:r>
                <a:endParaRPr kumimoji="1" lang="ja-JP" altLang="en-US" dirty="0"/>
              </a:p>
            </p:txBody>
          </p:sp>
        </mc:Choice>
        <mc:Fallback xmlns="">
          <p:sp>
            <p:nvSpPr>
              <p:cNvPr id="3" name="コンテンツ プレースホルダー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"/>
              </p:nvPr>
            </p:nvSpPr>
            <p:spPr>
              <a:xfrm>
                <a:off x="457200" y="1600200"/>
                <a:ext cx="4258816" cy="4873752"/>
              </a:xfrm>
              <a:blipFill rotWithShape="1">
                <a:blip r:embed="rId2"/>
                <a:stretch>
                  <a:fillRect l="-572" t="-1001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スライド番号プレースホルダー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CA5A6FCC-68B4-47D4-A953-8EBD74D90A71}" type="slidenum">
              <a:rPr kumimoji="1" lang="ja-JP" altLang="en-US" smtClean="0"/>
              <a:t>8</a:t>
            </a:fld>
            <a:endParaRPr kumimoji="1" lang="ja-JP" altLang="en-US"/>
          </a:p>
        </p:txBody>
      </p:sp>
      <p:pic>
        <p:nvPicPr>
          <p:cNvPr id="2050" name="Picture 2" descr="D:\Document\Kadai\情報通信システム演習\第三回\散布図_共分散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106461"/>
            <a:ext cx="4326920" cy="4320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コンテンツ プレースホルダー 2"/>
              <p:cNvSpPr txBox="1">
                <a:spLocks/>
              </p:cNvSpPr>
              <p:nvPr/>
            </p:nvSpPr>
            <p:spPr>
              <a:xfrm>
                <a:off x="4427984" y="1752600"/>
                <a:ext cx="4392488" cy="4873752"/>
              </a:xfrm>
              <a:prstGeom prst="rect">
                <a:avLst/>
              </a:prstGeom>
            </p:spPr>
            <p:txBody>
              <a:bodyPr vert="horz">
                <a:normAutofit/>
              </a:bodyPr>
              <a:lstStyle>
                <a:lvl1pPr marL="274320" indent="-274320" algn="l" rtl="0" eaLnBrk="1" latinLnBrk="0" hangingPunct="1">
                  <a:spcBef>
                    <a:spcPts val="600"/>
                  </a:spcBef>
                  <a:buClr>
                    <a:schemeClr val="accent1"/>
                  </a:buClr>
                  <a:buSzPct val="70000"/>
                  <a:buFont typeface="Wingdings"/>
                  <a:buChar char=""/>
                  <a:defRPr kumimoji="1"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40080" indent="-274320" algn="l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SzPct val="80000"/>
                  <a:buFont typeface="Wingdings 2"/>
                  <a:buChar char=""/>
                  <a:defRPr kumimoji="1" sz="21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-182880" algn="l" rtl="0" eaLnBrk="1" latinLnBrk="0" hangingPunct="1">
                  <a:spcBef>
                    <a:spcPct val="20000"/>
                  </a:spcBef>
                  <a:buClr>
                    <a:schemeClr val="accent1">
                      <a:shade val="75000"/>
                    </a:schemeClr>
                  </a:buClr>
                  <a:buSzPct val="60000"/>
                  <a:buFont typeface="Wingdings"/>
                  <a:buChar char=""/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188720" indent="-182880" algn="l" rtl="0" eaLnBrk="1" latinLnBrk="0" hangingPunct="1">
                  <a:spcBef>
                    <a:spcPct val="20000"/>
                  </a:spcBef>
                  <a:buClr>
                    <a:schemeClr val="accent1">
                      <a:tint val="60000"/>
                    </a:schemeClr>
                  </a:buClr>
                  <a:buSzPct val="60000"/>
                  <a:buFont typeface="Wingdings"/>
                  <a:buChar char=""/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463040" indent="-182880" algn="l" rtl="0" eaLnBrk="1" latinLnBrk="0" hangingPunct="1">
                  <a:spcBef>
                    <a:spcPct val="20000"/>
                  </a:spcBef>
                  <a:buClr>
                    <a:schemeClr val="accent2">
                      <a:tint val="60000"/>
                    </a:schemeClr>
                  </a:buClr>
                  <a:buSzPct val="68000"/>
                  <a:buFont typeface="Wingdings 2"/>
                  <a:buChar char=""/>
                  <a:defRPr kumimoji="1"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37360" indent="-182880" algn="l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Char char="•"/>
                  <a:defRPr kumimoji="1" sz="1600" kern="120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lvl6pPr>
                <a:lvl7pPr marL="2011680" indent="-182880" algn="l" rtl="0" eaLnBrk="1" latinLnBrk="0" hangingPunct="1">
                  <a:spcBef>
                    <a:spcPct val="20000"/>
                  </a:spcBef>
                  <a:buClr>
                    <a:schemeClr val="accent1">
                      <a:tint val="60000"/>
                    </a:schemeClr>
                  </a:buClr>
                  <a:buSzPct val="60000"/>
                  <a:buFont typeface="Wingdings"/>
                  <a:buChar char=""/>
                  <a:defRPr kumimoji="1" sz="1400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lvl7pPr>
                <a:lvl8pPr marL="2286000" indent="-182880" algn="l" rtl="0" eaLnBrk="1" latinLnBrk="0" hangingPunct="1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1" sz="1400" kern="1200" cap="small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lvl8pPr>
                <a:lvl9pPr marL="2560320" indent="-182880" algn="l" rtl="0" eaLnBrk="1" latinLnBrk="0" hangingPunct="1">
                  <a:spcBef>
                    <a:spcPct val="20000"/>
                  </a:spcBef>
                  <a:buClr>
                    <a:schemeClr val="accent1">
                      <a:shade val="75000"/>
                    </a:schemeClr>
                  </a:buClr>
                  <a:buChar char="•"/>
                  <a:defRPr kumimoji="1" sz="1400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ja-JP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ja-JP" b="0" i="1" dirty="0" smtClean="0">
                            <a:latin typeface="Cambria Math"/>
                          </a:rPr>
                          <m:t>𝑆</m:t>
                        </m:r>
                      </m:e>
                      <m:sub>
                        <m:r>
                          <a:rPr lang="en-US" altLang="ja-JP" b="0" i="1" dirty="0" smtClean="0">
                            <a:latin typeface="Cambria Math"/>
                          </a:rPr>
                          <m:t>𝑥𝑦</m:t>
                        </m:r>
                      </m:sub>
                    </m:sSub>
                    <m:r>
                      <a:rPr lang="en-US" altLang="ja-JP" b="0" i="0" dirty="0" smtClean="0">
                        <a:latin typeface="Cambria Math"/>
                      </a:rPr>
                      <m:t>&gt;0</m:t>
                    </m:r>
                    <m:r>
                      <a:rPr lang="ja-JP" altLang="en-US" i="1" dirty="0">
                        <a:latin typeface="Cambria Math"/>
                      </a:rPr>
                      <m:t>のとき</m:t>
                    </m:r>
                    <m:r>
                      <a:rPr lang="ja-JP" altLang="en-US" b="0" i="1" dirty="0" smtClean="0">
                        <a:latin typeface="Cambria Math"/>
                      </a:rPr>
                      <m:t>、</m:t>
                    </m:r>
                  </m:oMath>
                </a14:m>
                <a:endParaRPr lang="en-US" altLang="ja-JP" b="0" dirty="0" smtClean="0"/>
              </a:p>
              <a:p>
                <a:pPr marL="0" indent="0">
                  <a:buNone/>
                </a:pPr>
                <a:r>
                  <a:rPr lang="ja-JP" altLang="en-US" dirty="0" smtClean="0"/>
                  <a:t>散布図は正の相関がある。</a:t>
                </a:r>
                <a:endParaRPr lang="en-US" altLang="ja-JP" dirty="0" smtClean="0"/>
              </a:p>
              <a:p>
                <a:pPr marL="0" indent="0">
                  <a:buNone/>
                </a:pPr>
                <a:endParaRPr lang="en-US" altLang="ja-JP" dirty="0" smtClean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ja-JP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ja-JP" i="1" dirty="0">
                            <a:latin typeface="Cambria Math"/>
                          </a:rPr>
                          <m:t>𝑆</m:t>
                        </m:r>
                      </m:e>
                      <m:sub>
                        <m:r>
                          <a:rPr lang="en-US" altLang="ja-JP" i="1" dirty="0">
                            <a:latin typeface="Cambria Math"/>
                          </a:rPr>
                          <m:t>𝑥𝑦</m:t>
                        </m:r>
                      </m:sub>
                    </m:sSub>
                    <m:r>
                      <a:rPr lang="en-US" altLang="ja-JP" b="0" i="0" dirty="0" smtClean="0">
                        <a:latin typeface="Cambria Math"/>
                      </a:rPr>
                      <m:t>&lt;0</m:t>
                    </m:r>
                    <m:r>
                      <a:rPr lang="ja-JP" altLang="en-US" i="1" dirty="0">
                        <a:latin typeface="Cambria Math"/>
                      </a:rPr>
                      <m:t>のとき、</m:t>
                    </m:r>
                  </m:oMath>
                </a14:m>
                <a:endParaRPr lang="en-US" altLang="ja-JP" dirty="0" smtClean="0"/>
              </a:p>
              <a:p>
                <a:pPr marL="0" indent="0">
                  <a:buNone/>
                </a:pPr>
                <a:r>
                  <a:rPr lang="ja-JP" altLang="en-US" dirty="0" smtClean="0"/>
                  <a:t>散布図は負の相関がある。</a:t>
                </a:r>
                <a:endParaRPr lang="en-US" altLang="ja-JP" dirty="0" smtClean="0"/>
              </a:p>
              <a:p>
                <a:pPr marL="0" indent="0">
                  <a:buNone/>
                </a:pPr>
                <a:endParaRPr lang="en-US" altLang="ja-JP" dirty="0" smtClean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ja-JP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ja-JP" i="1" dirty="0">
                            <a:latin typeface="Cambria Math"/>
                          </a:rPr>
                          <m:t>𝑆</m:t>
                        </m:r>
                      </m:e>
                      <m:sub>
                        <m:r>
                          <a:rPr lang="en-US" altLang="ja-JP" i="1" dirty="0">
                            <a:latin typeface="Cambria Math"/>
                          </a:rPr>
                          <m:t>𝑥𝑦</m:t>
                        </m:r>
                      </m:sub>
                    </m:sSub>
                    <m:r>
                      <a:rPr lang="ja-JP" altLang="en-US" i="1" dirty="0" smtClean="0">
                        <a:latin typeface="Cambria Math"/>
                      </a:rPr>
                      <m:t>≒</m:t>
                    </m:r>
                    <m:r>
                      <a:rPr lang="en-US" altLang="ja-JP" b="0" i="1" dirty="0" smtClean="0">
                        <a:latin typeface="Cambria Math"/>
                      </a:rPr>
                      <m:t>0</m:t>
                    </m:r>
                    <m:r>
                      <a:rPr lang="ja-JP" altLang="en-US" i="1" dirty="0">
                        <a:latin typeface="Cambria Math"/>
                      </a:rPr>
                      <m:t>のとき</m:t>
                    </m:r>
                    <m:r>
                      <a:rPr lang="ja-JP" altLang="en-US" b="0" i="1" dirty="0" smtClean="0">
                        <a:latin typeface="Cambria Math"/>
                      </a:rPr>
                      <m:t>、</m:t>
                    </m:r>
                  </m:oMath>
                </a14:m>
                <a:endParaRPr lang="en-US" altLang="ja-JP" b="0" dirty="0" smtClean="0"/>
              </a:p>
              <a:p>
                <a:pPr marL="0" indent="0">
                  <a:buNone/>
                </a:pPr>
                <a:r>
                  <a:rPr lang="ja-JP" altLang="en-US" dirty="0" smtClean="0"/>
                  <a:t>散布図は無相関である。</a:t>
                </a:r>
                <a:endParaRPr lang="en-US" altLang="ja-JP" dirty="0" smtClean="0"/>
              </a:p>
            </p:txBody>
          </p:sp>
        </mc:Choice>
        <mc:Fallback xmlns="">
          <p:sp>
            <p:nvSpPr>
              <p:cNvPr id="6" name="コンテンツ プレースホルダー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27984" y="1752600"/>
                <a:ext cx="4392488" cy="4873752"/>
              </a:xfrm>
              <a:prstGeom prst="rect">
                <a:avLst/>
              </a:prstGeom>
              <a:blipFill rotWithShape="1">
                <a:blip r:embed="rId4"/>
                <a:stretch>
                  <a:fillRect l="-2080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24112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共分散（３）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kumimoji="1" lang="ja-JP" altLang="en-US" dirty="0" smtClean="0"/>
              <a:t>弱点</a:t>
            </a:r>
            <a:endParaRPr kumimoji="1" lang="en-US" altLang="ja-JP" dirty="0" smtClean="0"/>
          </a:p>
          <a:p>
            <a:pPr marL="651510" lvl="2" indent="-285750">
              <a:spcBef>
                <a:spcPts val="600"/>
              </a:spcBef>
              <a:buSzPct val="70000"/>
              <a:buFont typeface="Wingdings" panose="05000000000000000000" pitchFamily="2" charset="2"/>
              <a:buChar char="l"/>
            </a:pPr>
            <a:r>
              <a:rPr lang="ja-JP" altLang="en-US" dirty="0"/>
              <a:t>単位が異なると値が変わる</a:t>
            </a:r>
            <a:endParaRPr lang="en-US" altLang="ja-JP" dirty="0"/>
          </a:p>
          <a:p>
            <a:endParaRPr kumimoji="1" lang="en-US" altLang="ja-JP" dirty="0" smtClean="0"/>
          </a:p>
          <a:p>
            <a:endParaRPr kumimoji="1" lang="en-US" altLang="ja-JP" dirty="0" smtClean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CA5A6FCC-68B4-47D4-A953-8EBD74D90A71}" type="slidenum">
              <a:rPr kumimoji="1" lang="ja-JP" altLang="en-US" smtClean="0"/>
              <a:t>9</a:t>
            </a:fld>
            <a:endParaRPr kumimoji="1" lang="ja-JP" altLang="en-US"/>
          </a:p>
        </p:txBody>
      </p:sp>
      <p:graphicFrame>
        <p:nvGraphicFramePr>
          <p:cNvPr id="5" name="表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3238275"/>
              </p:ext>
            </p:extLst>
          </p:nvPr>
        </p:nvGraphicFramePr>
        <p:xfrm>
          <a:off x="755576" y="2564904"/>
          <a:ext cx="2520279" cy="24393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40093"/>
                <a:gridCol w="840093"/>
                <a:gridCol w="840093"/>
              </a:tblGrid>
              <a:tr h="372041"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生徒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1600" dirty="0" smtClean="0"/>
                        <a:t>身長</a:t>
                      </a:r>
                      <a:r>
                        <a:rPr kumimoji="1" lang="en-US" altLang="ja-JP" sz="1600" dirty="0" smtClean="0"/>
                        <a:t>(cm)</a:t>
                      </a:r>
                      <a:endParaRPr kumimoji="1" lang="ja-JP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体重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72041"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A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150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50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72041"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B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160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70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72041"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C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170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60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72041"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D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180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80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72041"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E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190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90</a:t>
                      </a:r>
                      <a:endParaRPr kumimoji="1" lang="ja-JP" altLang="en-US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6" name="表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2516833"/>
              </p:ext>
            </p:extLst>
          </p:nvPr>
        </p:nvGraphicFramePr>
        <p:xfrm>
          <a:off x="4139952" y="2564904"/>
          <a:ext cx="2520279" cy="24393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40093"/>
                <a:gridCol w="840093"/>
                <a:gridCol w="840093"/>
              </a:tblGrid>
              <a:tr h="372041"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生徒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1600" dirty="0" smtClean="0"/>
                        <a:t>身長</a:t>
                      </a:r>
                      <a:r>
                        <a:rPr kumimoji="1" lang="en-US" altLang="ja-JP" sz="1600" dirty="0" smtClean="0"/>
                        <a:t>(m)</a:t>
                      </a:r>
                      <a:endParaRPr kumimoji="1" lang="ja-JP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体重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72041"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A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1.5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50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72041"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B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1.6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70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72041"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C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1.7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60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72041"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D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1.8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80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72041"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E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1.9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90</a:t>
                      </a:r>
                      <a:endParaRPr kumimoji="1" lang="ja-JP" alt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テキスト ボックス 6"/>
          <p:cNvSpPr txBox="1"/>
          <p:nvPr/>
        </p:nvSpPr>
        <p:spPr>
          <a:xfrm>
            <a:off x="755576" y="5301208"/>
            <a:ext cx="24482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000" dirty="0" smtClean="0"/>
              <a:t>共分散 ： </a:t>
            </a:r>
            <a:r>
              <a:rPr kumimoji="1" lang="en-US" altLang="ja-JP" sz="2000" dirty="0" smtClean="0"/>
              <a:t>225</a:t>
            </a:r>
            <a:endParaRPr kumimoji="1" lang="ja-JP" altLang="en-US" sz="2000" dirty="0"/>
          </a:p>
        </p:txBody>
      </p:sp>
      <p:sp>
        <p:nvSpPr>
          <p:cNvPr id="8" name="テキスト ボックス 7"/>
          <p:cNvSpPr txBox="1"/>
          <p:nvPr/>
        </p:nvSpPr>
        <p:spPr>
          <a:xfrm>
            <a:off x="4134125" y="5301208"/>
            <a:ext cx="24482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000" dirty="0" smtClean="0"/>
              <a:t>共分散 ： </a:t>
            </a:r>
            <a:r>
              <a:rPr kumimoji="1" lang="en-US" altLang="ja-JP" sz="2000" dirty="0" smtClean="0"/>
              <a:t>2.25</a:t>
            </a:r>
            <a:endParaRPr kumimoji="1" lang="ja-JP" altLang="en-US" sz="2000" dirty="0"/>
          </a:p>
        </p:txBody>
      </p:sp>
    </p:spTree>
    <p:extLst>
      <p:ext uri="{BB962C8B-B14F-4D97-AF65-F5344CB8AC3E}">
        <p14:creationId xmlns:p14="http://schemas.microsoft.com/office/powerpoint/2010/main" val="2360244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相関係数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ja-JP" altLang="en-US" dirty="0"/>
              <a:t>単位</a:t>
            </a:r>
            <a:r>
              <a:rPr lang="ja-JP" altLang="en-US" dirty="0" smtClean="0"/>
              <a:t>の影響を受けない相関の指標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CA5A6FCC-68B4-47D4-A953-8EBD74D90A71}" type="slidenum">
              <a:rPr kumimoji="1" lang="ja-JP" altLang="en-US" smtClean="0"/>
              <a:t>10</a:t>
            </a:fld>
            <a:endParaRPr kumimoji="1" lang="ja-JP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テキスト ボックス 4"/>
              <p:cNvSpPr txBox="1"/>
              <p:nvPr/>
            </p:nvSpPr>
            <p:spPr>
              <a:xfrm>
                <a:off x="1331640" y="3139725"/>
                <a:ext cx="6628184" cy="692305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1" lang="en-US" altLang="ja-JP" sz="240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ja-JP" sz="2400" b="0" i="1" dirty="0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kumimoji="1" lang="en-US" altLang="ja-JP" sz="2400" b="0" i="1" dirty="0" smtClean="0">
                              <a:latin typeface="Cambria Math" panose="02040503050406030204" pitchFamily="18" charset="0"/>
                            </a:rPr>
                            <m:t>𝑥𝑦</m:t>
                          </m:r>
                        </m:sub>
                      </m:sSub>
                      <m:r>
                        <a:rPr kumimoji="1" lang="en-US" altLang="ja-JP" sz="2400" b="0" i="1" dirty="0" smtClean="0"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type m:val="skw"/>
                          <m:ctrlPr>
                            <a:rPr kumimoji="1" lang="en-US" altLang="ja-JP" sz="2400" b="0" i="1" dirty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kumimoji="1" lang="en-US" altLang="ja-JP" sz="2400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kumimoji="1" lang="en-US" altLang="ja-JP" sz="2400" b="0" i="1" dirty="0" smtClean="0"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e>
                            <m:sub>
                              <m:r>
                                <a:rPr kumimoji="1" lang="en-US" altLang="ja-JP" sz="2400" b="0" i="1" dirty="0" smtClean="0">
                                  <a:latin typeface="Cambria Math" panose="02040503050406030204" pitchFamily="18" charset="0"/>
                                </a:rPr>
                                <m:t>𝑥𝑦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kumimoji="1" lang="en-US" altLang="ja-JP" sz="2400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kumimoji="1" lang="en-US" altLang="ja-JP" sz="2400" b="0" i="1" dirty="0" smtClean="0"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e>
                            <m:sub>
                              <m:r>
                                <a:rPr kumimoji="1" lang="en-US" altLang="ja-JP" sz="2400" b="0" i="1" dirty="0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b>
                          </m:sSub>
                          <m:sSub>
                            <m:sSubPr>
                              <m:ctrlPr>
                                <a:rPr kumimoji="1" lang="en-US" altLang="ja-JP" sz="2400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kumimoji="1" lang="en-US" altLang="ja-JP" sz="2400" b="0" i="1" dirty="0" smtClean="0"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e>
                            <m:sub>
                              <m:r>
                                <a:rPr kumimoji="1" lang="en-US" altLang="ja-JP" sz="2400" b="0" i="1" dirty="0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kumimoji="1" lang="ja-JP" altLang="en-US" sz="2400" dirty="0"/>
              </a:p>
            </p:txBody>
          </p:sp>
        </mc:Choice>
        <mc:Fallback xmlns="">
          <p:sp>
            <p:nvSpPr>
              <p:cNvPr id="5" name="テキスト ボックス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31640" y="3139725"/>
                <a:ext cx="6628184" cy="692305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94306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相関係数（２）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quarter" idx="1"/>
          </p:nvPr>
        </p:nvSpPr>
        <p:spPr>
          <a:xfrm>
            <a:off x="1187624" y="5474763"/>
            <a:ext cx="4762872" cy="86409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kumimoji="1" lang="ja-JP" altLang="en-US" sz="2000" dirty="0" smtClean="0"/>
              <a:t>相関係数 </a:t>
            </a:r>
            <a:r>
              <a:rPr kumimoji="1" lang="en-US" altLang="ja-JP" sz="2000" dirty="0" smtClean="0"/>
              <a:t>: 0.746959</a:t>
            </a:r>
            <a:endParaRPr kumimoji="1" lang="ja-JP" altLang="en-US" sz="200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CA5A6FCC-68B4-47D4-A953-8EBD74D90A71}" type="slidenum">
              <a:rPr kumimoji="1" lang="ja-JP" altLang="en-US" smtClean="0"/>
              <a:t>11</a:t>
            </a:fld>
            <a:endParaRPr kumimoji="1" lang="ja-JP" altLang="en-US"/>
          </a:p>
        </p:txBody>
      </p:sp>
      <p:pic>
        <p:nvPicPr>
          <p:cNvPr id="5" name="図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667" y="1484784"/>
            <a:ext cx="3995925" cy="3989979"/>
          </a:xfrm>
          <a:prstGeom prst="rect">
            <a:avLst/>
          </a:prstGeom>
        </p:spPr>
      </p:pic>
      <p:pic>
        <p:nvPicPr>
          <p:cNvPr id="6" name="図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9887" y="1484783"/>
            <a:ext cx="3995925" cy="3989979"/>
          </a:xfrm>
          <a:prstGeom prst="rect">
            <a:avLst/>
          </a:prstGeom>
        </p:spPr>
      </p:pic>
      <p:sp>
        <p:nvSpPr>
          <p:cNvPr id="7" name="コンテンツ プレースホルダー 2"/>
          <p:cNvSpPr txBox="1">
            <a:spLocks/>
          </p:cNvSpPr>
          <p:nvPr/>
        </p:nvSpPr>
        <p:spPr>
          <a:xfrm>
            <a:off x="5076056" y="5474763"/>
            <a:ext cx="4762872" cy="864096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0000"/>
              <a:buFont typeface="Wingdings"/>
              <a:buChar char="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SzPct val="60000"/>
              <a:buFont typeface="Wingdings"/>
              <a:buChar char="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182880" algn="l" rtl="0" eaLnBrk="1" latinLnBrk="0" hangingPunct="1">
              <a:spcBef>
                <a:spcPct val="20000"/>
              </a:spcBef>
              <a:buClr>
                <a:schemeClr val="accent2">
                  <a:tint val="60000"/>
                </a:schemeClr>
              </a:buClr>
              <a:buSzPct val="68000"/>
              <a:buFont typeface="Wingdings 2"/>
              <a:buChar char="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Char char="•"/>
              <a:defRPr kumimoji="1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8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"/>
              <a:defRPr kumimoji="1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Char char="•"/>
              <a:defRPr kumimoji="1" sz="1400" kern="1200" cap="sm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56032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Char char="•"/>
              <a:defRPr kumimoji="1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ja-JP" altLang="en-US" sz="2000" dirty="0" smtClean="0"/>
              <a:t>相関係数 </a:t>
            </a:r>
            <a:r>
              <a:rPr lang="en-US" altLang="ja-JP" sz="2000" dirty="0" smtClean="0"/>
              <a:t>: 0.3826645</a:t>
            </a:r>
            <a:endParaRPr lang="ja-JP" altLang="en-US" sz="2000" dirty="0"/>
          </a:p>
        </p:txBody>
      </p:sp>
    </p:spTree>
    <p:extLst>
      <p:ext uri="{BB962C8B-B14F-4D97-AF65-F5344CB8AC3E}">
        <p14:creationId xmlns:p14="http://schemas.microsoft.com/office/powerpoint/2010/main" val="1193349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相関係数（３）</a:t>
            </a:r>
            <a:endParaRPr kumimoji="1" lang="ja-JP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コンテンツ プレースホルダー 4"/>
              <p:cNvGraphicFramePr>
                <a:graphicFrameLocks noGrp="1"/>
              </p:cNvGraphicFramePr>
              <p:nvPr>
                <p:ph sz="quarter" idx="1"/>
                <p:extLst>
                  <p:ext uri="{D42A27DB-BD31-4B8C-83A1-F6EECF244321}">
                    <p14:modId xmlns:p14="http://schemas.microsoft.com/office/powerpoint/2010/main" val="375870698"/>
                  </p:ext>
                </p:extLst>
              </p:nvPr>
            </p:nvGraphicFramePr>
            <p:xfrm>
              <a:off x="395536" y="2204864"/>
              <a:ext cx="7467600" cy="192074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4320480"/>
                    <a:gridCol w="3147120"/>
                  </a:tblGrid>
                  <a:tr h="370840">
                    <a:tc>
                      <a:txBody>
                        <a:bodyPr/>
                        <a:lstStyle/>
                        <a:p>
                          <a:r>
                            <a:rPr kumimoji="1" lang="ja-JP" altLang="en-US" dirty="0" smtClean="0"/>
                            <a:t>相関係数</a:t>
                          </a:r>
                          <a:endParaRPr kumimoji="1" lang="ja-JP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kumimoji="1" lang="ja-JP" altLang="en-US" dirty="0" smtClean="0"/>
                            <a:t>評価</a:t>
                          </a:r>
                          <a:endParaRPr kumimoji="1" lang="ja-JP" altLang="en-US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1" lang="en-US" altLang="ja-JP" b="0" i="1" smtClean="0">
                                    <a:latin typeface="Cambria Math"/>
                                  </a:rPr>
                                  <m:t>−0.2</m:t>
                                </m:r>
                                <m:r>
                                  <a:rPr kumimoji="1" lang="ja-JP" altLang="en-US" b="0" i="1" smtClean="0">
                                    <a:latin typeface="Cambria Math"/>
                                  </a:rPr>
                                  <m:t>≧</m:t>
                                </m:r>
                                <m:sSub>
                                  <m:sSubPr>
                                    <m:ctrlPr>
                                      <a:rPr kumimoji="1" lang="en-US" altLang="ja-JP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kumimoji="1" lang="en-US" altLang="ja-JP" b="0" i="1" smtClean="0">
                                        <a:latin typeface="Cambria Math"/>
                                      </a:rPr>
                                      <m:t>𝑟</m:t>
                                    </m:r>
                                  </m:e>
                                  <m:sub>
                                    <m:r>
                                      <a:rPr kumimoji="1" lang="en-US" altLang="ja-JP" b="0" i="1" smtClean="0">
                                        <a:latin typeface="Cambria Math"/>
                                      </a:rPr>
                                      <m:t>𝑥𝑦</m:t>
                                    </m:r>
                                  </m:sub>
                                </m:sSub>
                                <m:r>
                                  <a:rPr kumimoji="1" lang="ja-JP" altLang="en-US" b="0" i="1" smtClean="0">
                                    <a:latin typeface="Cambria Math"/>
                                  </a:rPr>
                                  <m:t>≧</m:t>
                                </m:r>
                                <m:r>
                                  <a:rPr kumimoji="1" lang="en-US" altLang="ja-JP" b="0" i="1" smtClean="0">
                                    <a:latin typeface="Cambria Math"/>
                                  </a:rPr>
                                  <m:t>0.2</m:t>
                                </m:r>
                              </m:oMath>
                            </m:oMathPara>
                          </a14:m>
                          <a:endParaRPr kumimoji="1" lang="en-US" altLang="ja-JP" b="0" dirty="0" smtClean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kumimoji="1" lang="ja-JP" altLang="en-US" dirty="0" smtClean="0"/>
                            <a:t>ほぼ相関が無い</a:t>
                          </a:r>
                          <a:endParaRPr kumimoji="1" lang="en-US" altLang="ja-JP" dirty="0" smtClean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1" lang="en-US" altLang="ja-JP" b="0" i="1" smtClean="0">
                                    <a:latin typeface="Cambria Math"/>
                                  </a:rPr>
                                  <m:t>−0.4</m:t>
                                </m:r>
                                <m:r>
                                  <a:rPr kumimoji="1" lang="ja-JP" altLang="en-US" b="0" i="1" smtClean="0">
                                    <a:latin typeface="Cambria Math"/>
                                  </a:rPr>
                                  <m:t>≧</m:t>
                                </m:r>
                                <m:sSub>
                                  <m:sSubPr>
                                    <m:ctrlPr>
                                      <a:rPr kumimoji="1" lang="en-US" altLang="ja-JP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kumimoji="1" lang="en-US" altLang="ja-JP" b="0" i="1" smtClean="0">
                                        <a:latin typeface="Cambria Math"/>
                                      </a:rPr>
                                      <m:t>𝑟</m:t>
                                    </m:r>
                                  </m:e>
                                  <m:sub>
                                    <m:r>
                                      <a:rPr kumimoji="1" lang="en-US" altLang="ja-JP" b="0" i="1" smtClean="0">
                                        <a:latin typeface="Cambria Math"/>
                                      </a:rPr>
                                      <m:t>𝑥𝑦</m:t>
                                    </m:r>
                                  </m:sub>
                                </m:sSub>
                                <m:r>
                                  <a:rPr kumimoji="1" lang="en-US" altLang="ja-JP" b="0" i="1" smtClean="0">
                                    <a:latin typeface="Cambria Math"/>
                                  </a:rPr>
                                  <m:t>&gt;−0.2   , 0.2&gt;</m:t>
                                </m:r>
                                <m:sSub>
                                  <m:sSubPr>
                                    <m:ctrlPr>
                                      <a:rPr kumimoji="1" lang="en-US" altLang="ja-JP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kumimoji="1" lang="en-US" altLang="ja-JP" b="0" i="1" smtClean="0">
                                        <a:latin typeface="Cambria Math"/>
                                      </a:rPr>
                                      <m:t>𝑟</m:t>
                                    </m:r>
                                  </m:e>
                                  <m:sub>
                                    <m:r>
                                      <a:rPr kumimoji="1" lang="en-US" altLang="ja-JP" b="0" i="1" smtClean="0">
                                        <a:latin typeface="Cambria Math"/>
                                      </a:rPr>
                                      <m:t>𝑥𝑦</m:t>
                                    </m:r>
                                  </m:sub>
                                </m:sSub>
                                <m:r>
                                  <a:rPr kumimoji="1" lang="ja-JP" altLang="en-US" b="0" i="1" smtClean="0">
                                    <a:latin typeface="Cambria Math"/>
                                  </a:rPr>
                                  <m:t>≧</m:t>
                                </m:r>
                                <m:r>
                                  <a:rPr kumimoji="1" lang="en-US" altLang="ja-JP" b="0" i="1" smtClean="0">
                                    <a:latin typeface="Cambria Math"/>
                                  </a:rPr>
                                  <m:t>0.4</m:t>
                                </m:r>
                              </m:oMath>
                            </m:oMathPara>
                          </a14:m>
                          <a:endParaRPr kumimoji="1" lang="ja-JP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kumimoji="1" lang="ja-JP" altLang="en-US" dirty="0" smtClean="0"/>
                            <a:t>弱い相関がある</a:t>
                          </a:r>
                          <a:endParaRPr kumimoji="1" lang="ja-JP" altLang="en-US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1" lang="en-US" altLang="ja-JP" b="0" i="1" smtClean="0">
                                    <a:latin typeface="Cambria Math"/>
                                  </a:rPr>
                                  <m:t>−0.7</m:t>
                                </m:r>
                                <m:r>
                                  <a:rPr kumimoji="1" lang="ja-JP" altLang="en-US" b="0" i="1" smtClean="0">
                                    <a:latin typeface="Cambria Math"/>
                                  </a:rPr>
                                  <m:t>≧</m:t>
                                </m:r>
                                <m:sSub>
                                  <m:sSubPr>
                                    <m:ctrlPr>
                                      <a:rPr kumimoji="1" lang="en-US" altLang="ja-JP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kumimoji="1" lang="en-US" altLang="ja-JP" b="0" i="1" smtClean="0">
                                        <a:latin typeface="Cambria Math"/>
                                      </a:rPr>
                                      <m:t>𝑟</m:t>
                                    </m:r>
                                  </m:e>
                                  <m:sub>
                                    <m:r>
                                      <a:rPr kumimoji="1" lang="en-US" altLang="ja-JP" b="0" i="1" smtClean="0">
                                        <a:latin typeface="Cambria Math"/>
                                      </a:rPr>
                                      <m:t>𝑥𝑦</m:t>
                                    </m:r>
                                  </m:sub>
                                </m:sSub>
                                <m:r>
                                  <a:rPr kumimoji="1" lang="en-US" altLang="ja-JP" b="0" i="1" smtClean="0">
                                    <a:latin typeface="Cambria Math"/>
                                  </a:rPr>
                                  <m:t>&gt;−0.4  , 0.4&gt;</m:t>
                                </m:r>
                                <m:sSub>
                                  <m:sSubPr>
                                    <m:ctrlPr>
                                      <a:rPr kumimoji="1" lang="en-US" altLang="ja-JP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kumimoji="1" lang="en-US" altLang="ja-JP" b="0" i="1" smtClean="0">
                                        <a:latin typeface="Cambria Math"/>
                                      </a:rPr>
                                      <m:t>𝑟</m:t>
                                    </m:r>
                                  </m:e>
                                  <m:sub>
                                    <m:r>
                                      <a:rPr kumimoji="1" lang="en-US" altLang="ja-JP" b="0" i="1" smtClean="0">
                                        <a:latin typeface="Cambria Math"/>
                                      </a:rPr>
                                      <m:t>𝑥𝑦</m:t>
                                    </m:r>
                                  </m:sub>
                                </m:sSub>
                                <m:r>
                                  <a:rPr kumimoji="1" lang="ja-JP" altLang="en-US" b="0" i="1" smtClean="0">
                                    <a:latin typeface="Cambria Math"/>
                                  </a:rPr>
                                  <m:t>≧</m:t>
                                </m:r>
                                <m:r>
                                  <a:rPr kumimoji="1" lang="en-US" altLang="ja-JP" b="0" i="1" smtClean="0">
                                    <a:latin typeface="Cambria Math"/>
                                  </a:rPr>
                                  <m:t>0.7</m:t>
                                </m:r>
                              </m:oMath>
                            </m:oMathPara>
                          </a14:m>
                          <a:endParaRPr kumimoji="1" lang="ja-JP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kumimoji="1" lang="ja-JP" altLang="en-US" dirty="0" err="1" smtClean="0"/>
                            <a:t>そこそこ</a:t>
                          </a:r>
                          <a:r>
                            <a:rPr kumimoji="1" lang="ja-JP" altLang="en-US" dirty="0" smtClean="0"/>
                            <a:t>の相関がある</a:t>
                          </a:r>
                          <a:endParaRPr kumimoji="1" lang="ja-JP" altLang="en-US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1" lang="en-US" altLang="ja-JP" b="0" i="1" smtClean="0">
                                    <a:latin typeface="Cambria Math"/>
                                  </a:rPr>
                                  <m:t>−1.0</m:t>
                                </m:r>
                                <m:r>
                                  <a:rPr kumimoji="1" lang="ja-JP" altLang="en-US" b="0" i="1" smtClean="0">
                                    <a:latin typeface="Cambria Math"/>
                                  </a:rPr>
                                  <m:t>≧</m:t>
                                </m:r>
                                <m:sSub>
                                  <m:sSubPr>
                                    <m:ctrlPr>
                                      <a:rPr kumimoji="1" lang="en-US" altLang="ja-JP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kumimoji="1" lang="en-US" altLang="ja-JP" b="0" i="1" smtClean="0">
                                        <a:latin typeface="Cambria Math"/>
                                      </a:rPr>
                                      <m:t>𝑟</m:t>
                                    </m:r>
                                  </m:e>
                                  <m:sub>
                                    <m:r>
                                      <a:rPr kumimoji="1" lang="en-US" altLang="ja-JP" b="0" i="1" smtClean="0">
                                        <a:latin typeface="Cambria Math"/>
                                      </a:rPr>
                                      <m:t>𝑥𝑦</m:t>
                                    </m:r>
                                  </m:sub>
                                </m:sSub>
                                <m:r>
                                  <a:rPr kumimoji="1" lang="en-US" altLang="ja-JP" b="0" i="1" smtClean="0">
                                    <a:latin typeface="Cambria Math"/>
                                  </a:rPr>
                                  <m:t>&gt;−0.7  , 0.7&gt;</m:t>
                                </m:r>
                                <m:sSub>
                                  <m:sSubPr>
                                    <m:ctrlPr>
                                      <a:rPr kumimoji="1" lang="en-US" altLang="ja-JP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kumimoji="1" lang="en-US" altLang="ja-JP" b="0" i="1" smtClean="0">
                                        <a:latin typeface="Cambria Math"/>
                                      </a:rPr>
                                      <m:t>𝑟</m:t>
                                    </m:r>
                                  </m:e>
                                  <m:sub>
                                    <m:r>
                                      <a:rPr kumimoji="1" lang="en-US" altLang="ja-JP" b="0" i="1" smtClean="0">
                                        <a:latin typeface="Cambria Math"/>
                                      </a:rPr>
                                      <m:t>𝑥𝑦</m:t>
                                    </m:r>
                                  </m:sub>
                                </m:sSub>
                                <m:r>
                                  <a:rPr kumimoji="1" lang="ja-JP" altLang="en-US" b="0" i="1" smtClean="0">
                                    <a:latin typeface="Cambria Math"/>
                                  </a:rPr>
                                  <m:t>≧</m:t>
                                </m:r>
                                <m:r>
                                  <a:rPr kumimoji="1" lang="en-US" altLang="ja-JP" b="0" i="1" smtClean="0">
                                    <a:latin typeface="Cambria Math"/>
                                  </a:rPr>
                                  <m:t>1.0</m:t>
                                </m:r>
                              </m:oMath>
                            </m:oMathPara>
                          </a14:m>
                          <a:endParaRPr kumimoji="1" lang="ja-JP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kumimoji="1" lang="ja-JP" altLang="en-US" dirty="0" smtClean="0"/>
                            <a:t>強い相関がある</a:t>
                          </a:r>
                          <a:endParaRPr kumimoji="1" lang="ja-JP" altLang="en-US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コンテンツ プレースホルダー 4"/>
              <p:cNvGraphicFramePr>
                <a:graphicFrameLocks noGrp="1"/>
              </p:cNvGraphicFramePr>
              <p:nvPr>
                <p:ph sz="quarter" idx="1"/>
                <p:extLst>
                  <p:ext uri="{D42A27DB-BD31-4B8C-83A1-F6EECF244321}">
                    <p14:modId xmlns:p14="http://schemas.microsoft.com/office/powerpoint/2010/main" val="375870698"/>
                  </p:ext>
                </p:extLst>
              </p:nvPr>
            </p:nvGraphicFramePr>
            <p:xfrm>
              <a:off x="395536" y="2204864"/>
              <a:ext cx="7467600" cy="192074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4320480"/>
                    <a:gridCol w="3147120"/>
                  </a:tblGrid>
                  <a:tr h="370840">
                    <a:tc>
                      <a:txBody>
                        <a:bodyPr/>
                        <a:lstStyle/>
                        <a:p>
                          <a:r>
                            <a:rPr kumimoji="1" lang="ja-JP" altLang="en-US" dirty="0" smtClean="0"/>
                            <a:t>相関係数</a:t>
                          </a:r>
                          <a:endParaRPr kumimoji="1" lang="ja-JP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kumimoji="1" lang="ja-JP" altLang="en-US" dirty="0" smtClean="0"/>
                            <a:t>評価</a:t>
                          </a:r>
                          <a:endParaRPr kumimoji="1" lang="ja-JP" altLang="en-US" dirty="0"/>
                        </a:p>
                      </a:txBody>
                      <a:tcPr/>
                    </a:tc>
                  </a:tr>
                  <a:tr h="387477">
                    <a:tc>
                      <a:txBody>
                        <a:bodyPr/>
                        <a:lstStyle/>
                        <a:p>
                          <a:endParaRPr lang="ja-JP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41" t="-107937" r="-72779" b="-3190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kumimoji="1" lang="ja-JP" altLang="en-US" dirty="0" smtClean="0"/>
                            <a:t>ほぼ相関が無い</a:t>
                          </a:r>
                          <a:endParaRPr kumimoji="1" lang="en-US" altLang="ja-JP" dirty="0" smtClean="0"/>
                        </a:p>
                      </a:txBody>
                      <a:tcPr/>
                    </a:tc>
                  </a:tr>
                  <a:tr h="387477">
                    <a:tc>
                      <a:txBody>
                        <a:bodyPr/>
                        <a:lstStyle/>
                        <a:p>
                          <a:endParaRPr lang="ja-JP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41" t="-204688" r="-72779" b="-21406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kumimoji="1" lang="ja-JP" altLang="en-US" dirty="0" smtClean="0"/>
                            <a:t>弱い相関がある</a:t>
                          </a:r>
                          <a:endParaRPr kumimoji="1" lang="ja-JP" altLang="en-US" dirty="0"/>
                        </a:p>
                      </a:txBody>
                      <a:tcPr/>
                    </a:tc>
                  </a:tr>
                  <a:tr h="387477">
                    <a:tc>
                      <a:txBody>
                        <a:bodyPr/>
                        <a:lstStyle/>
                        <a:p>
                          <a:endParaRPr lang="ja-JP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41" t="-309524" r="-72779" b="-11746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kumimoji="1" lang="ja-JP" altLang="en-US" dirty="0" err="1" smtClean="0"/>
                            <a:t>そこそこ</a:t>
                          </a:r>
                          <a:r>
                            <a:rPr kumimoji="1" lang="ja-JP" altLang="en-US" dirty="0" smtClean="0"/>
                            <a:t>の相関がある</a:t>
                          </a:r>
                          <a:endParaRPr kumimoji="1" lang="ja-JP" altLang="en-US" dirty="0"/>
                        </a:p>
                      </a:txBody>
                      <a:tcPr/>
                    </a:tc>
                  </a:tr>
                  <a:tr h="387477">
                    <a:tc>
                      <a:txBody>
                        <a:bodyPr/>
                        <a:lstStyle/>
                        <a:p>
                          <a:endParaRPr lang="ja-JP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41" t="-403125" r="-72779" b="-1562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kumimoji="1" lang="ja-JP" altLang="en-US" dirty="0" smtClean="0"/>
                            <a:t>強い相関がある</a:t>
                          </a:r>
                          <a:endParaRPr kumimoji="1" lang="ja-JP" altLang="en-US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Fallback>
      </mc:AlternateContent>
      <p:sp>
        <p:nvSpPr>
          <p:cNvPr id="4" name="スライド番号プレースホルダー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CA5A6FCC-68B4-47D4-A953-8EBD74D90A71}" type="slidenum">
              <a:rPr kumimoji="1" lang="ja-JP" altLang="en-US" smtClean="0"/>
              <a:t>12</a:t>
            </a:fld>
            <a:endParaRPr kumimoji="1" lang="ja-JP" altLang="en-US"/>
          </a:p>
        </p:txBody>
      </p:sp>
      <p:sp>
        <p:nvSpPr>
          <p:cNvPr id="6" name="テキスト ボックス 5"/>
          <p:cNvSpPr txBox="1"/>
          <p:nvPr/>
        </p:nvSpPr>
        <p:spPr>
          <a:xfrm>
            <a:off x="539552" y="5157192"/>
            <a:ext cx="74888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kumimoji="1" lang="ja-JP" altLang="en-US" dirty="0" smtClean="0"/>
              <a:t>数値一つで関係がわかるため便利</a:t>
            </a:r>
            <a:endParaRPr kumimoji="1" lang="en-US" altLang="ja-JP" dirty="0" smtClean="0"/>
          </a:p>
        </p:txBody>
      </p:sp>
    </p:spTree>
    <p:extLst>
      <p:ext uri="{BB962C8B-B14F-4D97-AF65-F5344CB8AC3E}">
        <p14:creationId xmlns:p14="http://schemas.microsoft.com/office/powerpoint/2010/main" val="3759836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クロス集計表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kumimoji="1" lang="ja-JP" altLang="en-US" dirty="0" smtClean="0"/>
              <a:t>質的変数を扱うとき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CA5A6FCC-68B4-47D4-A953-8EBD74D90A71}" type="slidenum">
              <a:rPr kumimoji="1" lang="ja-JP" altLang="en-US" smtClean="0"/>
              <a:t>13</a:t>
            </a:fld>
            <a:endParaRPr kumimoji="1" lang="ja-JP" altLang="en-US"/>
          </a:p>
        </p:txBody>
      </p:sp>
      <p:graphicFrame>
        <p:nvGraphicFramePr>
          <p:cNvPr id="5" name="オブジェクト 4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1474942678"/>
              </p:ext>
            </p:extLst>
          </p:nvPr>
        </p:nvGraphicFramePr>
        <p:xfrm>
          <a:off x="467544" y="2852936"/>
          <a:ext cx="5843587" cy="1476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5" name="ワークシート" r:id="rId3" imgW="2752655" imgH="695250" progId="Excel.Sheet.12">
                  <p:embed/>
                </p:oleObj>
              </mc:Choice>
              <mc:Fallback>
                <p:oleObj name="ワークシート" r:id="rId3" imgW="2752655" imgH="695250" progId="Excel.Sheet.12">
                  <p:embed/>
                  <p:pic>
                    <p:nvPicPr>
                      <p:cNvPr id="0" name="コンテンツ プレースホルダー 4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7544" y="2852936"/>
                        <a:ext cx="5843587" cy="1476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637761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ファイ係数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kumimoji="1" lang="en-US" altLang="ja-JP" dirty="0" smtClean="0"/>
              <a:t>2</a:t>
            </a:r>
            <a:r>
              <a:rPr kumimoji="1" lang="ja-JP" altLang="en-US" dirty="0" smtClean="0"/>
              <a:t>変数を</a:t>
            </a:r>
            <a:r>
              <a:rPr kumimoji="1" lang="en-US" altLang="ja-JP" dirty="0" smtClean="0"/>
              <a:t>1, 0</a:t>
            </a:r>
            <a:r>
              <a:rPr kumimoji="1" lang="ja-JP" altLang="en-US" dirty="0" smtClean="0"/>
              <a:t>と</a:t>
            </a:r>
            <a:r>
              <a:rPr kumimoji="1" lang="ja-JP" altLang="en-US" dirty="0" smtClean="0"/>
              <a:t>して係数</a:t>
            </a:r>
            <a:r>
              <a:rPr kumimoji="1" lang="ja-JP" altLang="en-US" dirty="0" smtClean="0"/>
              <a:t>を算出する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CA5A6FCC-68B4-47D4-A953-8EBD74D90A71}" type="slidenum">
              <a:rPr kumimoji="1" lang="ja-JP" altLang="en-US" smtClean="0"/>
              <a:t>14</a:t>
            </a:fld>
            <a:endParaRPr kumimoji="1" lang="ja-JP" altLang="en-US"/>
          </a:p>
        </p:txBody>
      </p:sp>
      <p:graphicFrame>
        <p:nvGraphicFramePr>
          <p:cNvPr id="5" name="オブジェクト 4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4224730016"/>
              </p:ext>
            </p:extLst>
          </p:nvPr>
        </p:nvGraphicFramePr>
        <p:xfrm>
          <a:off x="467544" y="2852936"/>
          <a:ext cx="5843587" cy="1476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7" name="ワークシート" r:id="rId3" imgW="2752655" imgH="695250" progId="Excel.Sheet.12">
                  <p:embed/>
                </p:oleObj>
              </mc:Choice>
              <mc:Fallback>
                <p:oleObj name="ワークシート" r:id="rId3" imgW="2752655" imgH="695250" progId="Excel.Sheet.12">
                  <p:embed/>
                  <p:pic>
                    <p:nvPicPr>
                      <p:cNvPr id="0" name="オブジェクト 4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7544" y="2852936"/>
                        <a:ext cx="5843587" cy="1476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テキスト ボックス 5"/>
          <p:cNvSpPr txBox="1"/>
          <p:nvPr/>
        </p:nvSpPr>
        <p:spPr>
          <a:xfrm>
            <a:off x="539552" y="5157192"/>
            <a:ext cx="74888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 smtClean="0"/>
              <a:t>“</a:t>
            </a:r>
            <a:r>
              <a:rPr kumimoji="1" lang="ja-JP" altLang="en-US" dirty="0" smtClean="0"/>
              <a:t>好き</a:t>
            </a:r>
            <a:r>
              <a:rPr kumimoji="1" lang="en-US" altLang="ja-JP" dirty="0" smtClean="0"/>
              <a:t>”</a:t>
            </a:r>
            <a:r>
              <a:rPr kumimoji="1" lang="ja-JP" altLang="en-US" dirty="0" smtClean="0"/>
              <a:t>を</a:t>
            </a:r>
            <a:r>
              <a:rPr kumimoji="1" lang="en-US" altLang="ja-JP" dirty="0" smtClean="0"/>
              <a:t>1, “</a:t>
            </a:r>
            <a:r>
              <a:rPr kumimoji="1" lang="ja-JP" altLang="en-US" dirty="0" smtClean="0"/>
              <a:t>嫌い</a:t>
            </a:r>
            <a:r>
              <a:rPr kumimoji="1" lang="en-US" altLang="ja-JP" dirty="0" smtClean="0"/>
              <a:t>”</a:t>
            </a:r>
            <a:r>
              <a:rPr kumimoji="1" lang="ja-JP" altLang="en-US" dirty="0" smtClean="0"/>
              <a:t>を</a:t>
            </a:r>
            <a:r>
              <a:rPr kumimoji="1" lang="en-US" altLang="ja-JP" dirty="0" smtClean="0"/>
              <a:t>0</a:t>
            </a:r>
            <a:r>
              <a:rPr kumimoji="1" lang="ja-JP" altLang="en-US" dirty="0" smtClean="0"/>
              <a:t>とすると、ファイ係数は </a:t>
            </a:r>
            <a:r>
              <a:rPr kumimoji="1" lang="en-US" altLang="ja-JP" dirty="0" smtClean="0"/>
              <a:t>0.3563</a:t>
            </a:r>
            <a:r>
              <a:rPr kumimoji="1" lang="ja-JP" altLang="en-US" dirty="0" smtClean="0"/>
              <a:t>・・・</a:t>
            </a:r>
            <a:endParaRPr kumimoji="1" lang="en-US" altLang="ja-JP" dirty="0" smtClean="0"/>
          </a:p>
        </p:txBody>
      </p:sp>
    </p:spTree>
    <p:extLst>
      <p:ext uri="{BB962C8B-B14F-4D97-AF65-F5344CB8AC3E}">
        <p14:creationId xmlns:p14="http://schemas.microsoft.com/office/powerpoint/2010/main" val="1804524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まとめ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kumimoji="1" lang="en-US" altLang="ja-JP" dirty="0" smtClean="0"/>
              <a:t>2</a:t>
            </a:r>
            <a:r>
              <a:rPr kumimoji="1" lang="ja-JP" altLang="en-US" dirty="0" err="1" smtClean="0"/>
              <a:t>つの</a:t>
            </a:r>
            <a:r>
              <a:rPr kumimoji="1" lang="ja-JP" altLang="en-US" dirty="0" smtClean="0"/>
              <a:t>変数の関係性について</a:t>
            </a:r>
            <a:endParaRPr kumimoji="1" lang="en-US" altLang="ja-JP" dirty="0" smtClean="0"/>
          </a:p>
          <a:p>
            <a:endParaRPr lang="en-US" altLang="ja-JP" dirty="0"/>
          </a:p>
          <a:p>
            <a:r>
              <a:rPr kumimoji="1" lang="ja-JP" altLang="en-US" dirty="0" smtClean="0"/>
              <a:t>量的変数は散布図、相関係数を使う</a:t>
            </a:r>
            <a:endParaRPr kumimoji="1" lang="en-US" altLang="ja-JP" dirty="0" smtClean="0"/>
          </a:p>
          <a:p>
            <a:r>
              <a:rPr lang="ja-JP" altLang="en-US" dirty="0"/>
              <a:t>質的変数</a:t>
            </a:r>
            <a:r>
              <a:rPr lang="ja-JP" altLang="en-US" dirty="0" smtClean="0"/>
              <a:t>はクロス集計表、ファイ係数を使う</a:t>
            </a:r>
            <a:endParaRPr lang="en-US" altLang="ja-JP" dirty="0" smtClean="0"/>
          </a:p>
          <a:p>
            <a:endParaRPr lang="en-US" altLang="ja-JP" dirty="0" smtClean="0"/>
          </a:p>
          <a:p>
            <a:r>
              <a:rPr kumimoji="1" lang="ja-JP" altLang="en-US" dirty="0" smtClean="0"/>
              <a:t>図、表の値を確認し、外れ値の作用の確認は大切</a:t>
            </a:r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CA5A6FCC-68B4-47D4-A953-8EBD74D90A71}" type="slidenum">
              <a:rPr kumimoji="1" lang="ja-JP" altLang="en-US" smtClean="0"/>
              <a:t>15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23374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スパイス">
  <a:themeElements>
    <a:clrScheme name="スパイス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スパイス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スパイス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722</TotalTime>
  <Words>342</Words>
  <Application>Microsoft Office PowerPoint</Application>
  <PresentationFormat>画面に合わせる (4:3)</PresentationFormat>
  <Paragraphs>138</Paragraphs>
  <Slides>15</Slides>
  <Notes>2</Notes>
  <HiddenSlides>0</HiddenSlides>
  <MMClips>0</MMClips>
  <ScaleCrop>false</ScaleCrop>
  <HeadingPairs>
    <vt:vector size="8" baseType="variant">
      <vt:variant>
        <vt:lpstr>使用されているフォント</vt:lpstr>
      </vt:variant>
      <vt:variant>
        <vt:i4>7</vt:i4>
      </vt:variant>
      <vt:variant>
        <vt:lpstr>テーマ</vt:lpstr>
      </vt:variant>
      <vt:variant>
        <vt:i4>1</vt:i4>
      </vt:variant>
      <vt:variant>
        <vt:lpstr>埋め込まれた OLE サーバー</vt:lpstr>
      </vt:variant>
      <vt:variant>
        <vt:i4>1</vt:i4>
      </vt:variant>
      <vt:variant>
        <vt:lpstr>スライド タイトル</vt:lpstr>
      </vt:variant>
      <vt:variant>
        <vt:i4>15</vt:i4>
      </vt:variant>
    </vt:vector>
  </HeadingPairs>
  <TitlesOfParts>
    <vt:vector size="24" baseType="lpstr">
      <vt:lpstr>ＭＳ Ｐゴシック</vt:lpstr>
      <vt:lpstr>ＭＳ Ｐ明朝</vt:lpstr>
      <vt:lpstr>Calibri</vt:lpstr>
      <vt:lpstr>Cambria Math</vt:lpstr>
      <vt:lpstr>Century Schoolbook</vt:lpstr>
      <vt:lpstr>Wingdings</vt:lpstr>
      <vt:lpstr>Wingdings 2</vt:lpstr>
      <vt:lpstr>スパイス</vt:lpstr>
      <vt:lpstr>ワークシート</vt:lpstr>
      <vt:lpstr>2つの変数の記述統計</vt:lpstr>
      <vt:lpstr>参考文献</vt:lpstr>
      <vt:lpstr>変数の関係</vt:lpstr>
      <vt:lpstr>散布図</vt:lpstr>
      <vt:lpstr>散布図（２）</vt:lpstr>
      <vt:lpstr>散布図（３）</vt:lpstr>
      <vt:lpstr>共分散</vt:lpstr>
      <vt:lpstr>共分散（２）</vt:lpstr>
      <vt:lpstr>共分散（３）</vt:lpstr>
      <vt:lpstr>相関係数</vt:lpstr>
      <vt:lpstr>相関係数（２）</vt:lpstr>
      <vt:lpstr>相関係数（３）</vt:lpstr>
      <vt:lpstr>クロス集計表</vt:lpstr>
      <vt:lpstr>ファイ係数</vt:lpstr>
      <vt:lpstr>まとめ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kkkkka00</dc:creator>
  <cp:lastModifiedBy>max</cp:lastModifiedBy>
  <cp:revision>30</cp:revision>
  <dcterms:created xsi:type="dcterms:W3CDTF">2014-10-19T18:22:31Z</dcterms:created>
  <dcterms:modified xsi:type="dcterms:W3CDTF">2014-10-21T00:02:28Z</dcterms:modified>
</cp:coreProperties>
</file>