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16"/>
  </p:notesMasterIdLst>
  <p:sldIdLst>
    <p:sldId id="256" r:id="rId2"/>
    <p:sldId id="257" r:id="rId3"/>
    <p:sldId id="258" r:id="rId4"/>
    <p:sldId id="261" r:id="rId5"/>
    <p:sldId id="262" r:id="rId6"/>
    <p:sldId id="263" r:id="rId7"/>
    <p:sldId id="264" r:id="rId8"/>
    <p:sldId id="265" r:id="rId9"/>
    <p:sldId id="271" r:id="rId10"/>
    <p:sldId id="272" r:id="rId11"/>
    <p:sldId id="273" r:id="rId12"/>
    <p:sldId id="269" r:id="rId13"/>
    <p:sldId id="270" r:id="rId14"/>
    <p:sldId id="27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辻　裕真" initials="辻　裕真" lastIdx="1" clrIdx="0">
    <p:extLst>
      <p:ext uri="{19B8F6BF-5375-455C-9EA6-DF929625EA0E}">
        <p15:presenceInfo xmlns:p15="http://schemas.microsoft.com/office/powerpoint/2012/main" userId="辻　裕真"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152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C4163-C5EF-4717-9EC4-B290A44607AF}" type="datetimeFigureOut">
              <a:rPr kumimoji="1" lang="ja-JP" altLang="en-US" smtClean="0"/>
              <a:t>2019/12/26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6C25E3-8635-4DBB-86A2-E5EB706CEB6B}" type="slidenum">
              <a:rPr kumimoji="1" lang="ja-JP" altLang="en-US" smtClean="0"/>
              <a:t>‹#›</a:t>
            </a:fld>
            <a:endParaRPr kumimoji="1" lang="ja-JP" altLang="en-US"/>
          </a:p>
        </p:txBody>
      </p:sp>
    </p:spTree>
    <p:extLst>
      <p:ext uri="{BB962C8B-B14F-4D97-AF65-F5344CB8AC3E}">
        <p14:creationId xmlns:p14="http://schemas.microsoft.com/office/powerpoint/2010/main" val="36762879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FOSS:</a:t>
            </a:r>
            <a:r>
              <a:rPr kumimoji="1" lang="ja-JP" altLang="en-US" dirty="0"/>
              <a:t>フリーソフトとオープンソースを合わせたもの </a:t>
            </a:r>
            <a:r>
              <a:rPr kumimoji="1" lang="en-US" altLang="ja-JP" dirty="0"/>
              <a:t>FLOSS(Libre)</a:t>
            </a:r>
            <a:r>
              <a:rPr kumimoji="1" lang="ja-JP" altLang="en-US" dirty="0"/>
              <a:t>と同義 なぜ</a:t>
            </a:r>
            <a:r>
              <a:rPr kumimoji="1" lang="en-US" altLang="ja-JP" dirty="0"/>
              <a:t>:</a:t>
            </a:r>
            <a:r>
              <a:rPr kumimoji="1" lang="ja-JP" altLang="en-US" dirty="0"/>
              <a:t>コードレビューはストレスのかかる作業であるのに</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2</a:t>
            </a:fld>
            <a:endParaRPr kumimoji="1" lang="ja-JP" altLang="en-US"/>
          </a:p>
        </p:txBody>
      </p:sp>
    </p:spTree>
    <p:extLst>
      <p:ext uri="{BB962C8B-B14F-4D97-AF65-F5344CB8AC3E}">
        <p14:creationId xmlns:p14="http://schemas.microsoft.com/office/powerpoint/2010/main" val="4038220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Core:</a:t>
            </a:r>
            <a:r>
              <a:rPr kumimoji="1" lang="ja-JP" altLang="en-US" dirty="0"/>
              <a:t>コミュニティでのコードレビュープロセスを説明してください</a:t>
            </a:r>
            <a:r>
              <a:rPr kumimoji="1" lang="en-US" altLang="ja-JP" dirty="0"/>
              <a:t>.</a:t>
            </a:r>
          </a:p>
          <a:p>
            <a:r>
              <a:rPr lang="ja-JP" altLang="en-US" dirty="0"/>
              <a:t>ベストプラクティスを順守する理由は何ですか？ フィードバックにどのように対処しますか？ コードレビューに参加したい理由は何ですか？ 受け取った良いフィードバックの例を教えてください。 コードレビューの一部であり、それについてどのように感じましたか？ 負のフィードバックの例を教えてください コードレビューの一部を受け取り、どのように感じましたか？ </a:t>
            </a:r>
            <a:endParaRPr kumimoji="1" lang="ja-JP" altLang="en-US"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4</a:t>
            </a:fld>
            <a:endParaRPr kumimoji="1" lang="ja-JP" altLang="en-US"/>
          </a:p>
        </p:txBody>
      </p:sp>
    </p:spTree>
    <p:extLst>
      <p:ext uri="{BB962C8B-B14F-4D97-AF65-F5344CB8AC3E}">
        <p14:creationId xmlns:p14="http://schemas.microsoft.com/office/powerpoint/2010/main" val="2575879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脅迫的な言葉</a:t>
            </a:r>
            <a:r>
              <a:rPr kumimoji="1" lang="en-US" altLang="ja-JP" dirty="0"/>
              <a:t>, </a:t>
            </a:r>
            <a:r>
              <a:rPr kumimoji="1" lang="ja-JP" altLang="en-US" dirty="0"/>
              <a:t>このコードはがらくただなど</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5</a:t>
            </a:fld>
            <a:endParaRPr kumimoji="1" lang="ja-JP" altLang="en-US"/>
          </a:p>
        </p:txBody>
      </p:sp>
    </p:spTree>
    <p:extLst>
      <p:ext uri="{BB962C8B-B14F-4D97-AF65-F5344CB8AC3E}">
        <p14:creationId xmlns:p14="http://schemas.microsoft.com/office/powerpoint/2010/main" val="3944844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D</a:t>
            </a:r>
            <a:r>
              <a:rPr kumimoji="1" lang="ja-JP" altLang="en-US" dirty="0"/>
              <a:t>以降も結果がいくつかかかれていたがコードレビューが動機付けになるという同じような内容であったため省略</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8</a:t>
            </a:fld>
            <a:endParaRPr kumimoji="1" lang="ja-JP" altLang="en-US"/>
          </a:p>
        </p:txBody>
      </p:sp>
    </p:spTree>
    <p:extLst>
      <p:ext uri="{BB962C8B-B14F-4D97-AF65-F5344CB8AC3E}">
        <p14:creationId xmlns:p14="http://schemas.microsoft.com/office/powerpoint/2010/main" val="3969920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メンター</a:t>
            </a:r>
            <a:r>
              <a:rPr kumimoji="1" lang="en-US" altLang="ja-JP" dirty="0"/>
              <a:t>:</a:t>
            </a:r>
            <a:r>
              <a:rPr kumimoji="1" lang="ja-JP" altLang="en-US" dirty="0"/>
              <a:t>仕事上の指導者，助言者</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9</a:t>
            </a:fld>
            <a:endParaRPr kumimoji="1" lang="ja-JP" altLang="en-US"/>
          </a:p>
        </p:txBody>
      </p:sp>
    </p:spTree>
    <p:extLst>
      <p:ext uri="{BB962C8B-B14F-4D97-AF65-F5344CB8AC3E}">
        <p14:creationId xmlns:p14="http://schemas.microsoft.com/office/powerpoint/2010/main" val="3573392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E6F243F-2AF1-472D-8253-DB54434DC877}"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4884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lvl1pPr>
              <a:defRPr sz="3200"/>
            </a:lvl1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FFC726FF-28D6-4F46-870F-964DBB874BCF}"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spTree>
    <p:extLst>
      <p:ext uri="{BB962C8B-B14F-4D97-AF65-F5344CB8AC3E}">
        <p14:creationId xmlns:p14="http://schemas.microsoft.com/office/powerpoint/2010/main" val="1246295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6DAEAD3-141A-4D91-92D7-5CE37DD0BCEA}"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6605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22E07D9-1B72-407F-920F-390AC0AF5887}" type="datetime1">
              <a:rPr kumimoji="1" lang="ja-JP" altLang="en-US" smtClean="0"/>
              <a:t>2019/12/26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52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58F2460-2238-4D25-A06B-CD48FEE3982A}" type="datetime1">
              <a:rPr kumimoji="1" lang="ja-JP" altLang="en-US" smtClean="0"/>
              <a:t>2019/12/26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286849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69C11E9-231F-418A-940A-CE6271CAEED3}" type="datetime1">
              <a:rPr kumimoji="1" lang="ja-JP" altLang="en-US" smtClean="0"/>
              <a:t>2019/12/26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230425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D235F1E-4671-47D0-949C-0D8A43E55FDB}" type="datetime1">
              <a:rPr kumimoji="1" lang="ja-JP" altLang="en-US" smtClean="0"/>
              <a:t>2019/12/26</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939575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154FFD8-FC97-41A3-A5EB-2DA12CCD58D7}" type="datetime1">
              <a:rPr kumimoji="1" lang="ja-JP" altLang="en-US" smtClean="0"/>
              <a:t>2019/12/26</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7381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6628D-360A-4246-A58C-396D563EAC3D}" type="datetime1">
              <a:rPr kumimoji="1" lang="ja-JP" altLang="en-US" smtClean="0"/>
              <a:t>2019/12/26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15061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C1511F-445B-4C64-8ACA-56D101578CB5}"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4135834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A99CF95-ECE5-4FAE-8657-5B4FCC7400B4}"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813441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096E077-52A0-443E-8123-D53FC20FEBA7}" type="datetime1">
              <a:rPr kumimoji="1" lang="ja-JP" altLang="en-US" smtClean="0"/>
              <a:t>2019/12/26</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6B31617-83C2-4116-A292-35893FC60E85}"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486909"/>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E5AC13-0935-4A96-9B2A-D42B63B3B611}"/>
              </a:ext>
            </a:extLst>
          </p:cNvPr>
          <p:cNvSpPr>
            <a:spLocks noGrp="1"/>
          </p:cNvSpPr>
          <p:nvPr>
            <p:ph type="ctrTitle"/>
          </p:nvPr>
        </p:nvSpPr>
        <p:spPr>
          <a:xfrm>
            <a:off x="851933" y="2442323"/>
            <a:ext cx="7543800" cy="1887630"/>
          </a:xfrm>
        </p:spPr>
        <p:txBody>
          <a:bodyPr>
            <a:normAutofit fontScale="90000"/>
          </a:bodyPr>
          <a:lstStyle/>
          <a:p>
            <a:pPr algn="ctr"/>
            <a:r>
              <a:rPr lang="en-US" altLang="ja-JP" sz="4050" dirty="0"/>
              <a:t>Why</a:t>
            </a:r>
            <a:r>
              <a:rPr lang="ja-JP" altLang="en-US" sz="4050" dirty="0"/>
              <a:t> </a:t>
            </a:r>
            <a:r>
              <a:rPr lang="en-US" altLang="ja-JP" sz="4050" dirty="0"/>
              <a:t>Dose</a:t>
            </a:r>
            <a:r>
              <a:rPr lang="ja-JP" altLang="en-US" sz="4050" dirty="0"/>
              <a:t> </a:t>
            </a:r>
            <a:r>
              <a:rPr lang="en-US" altLang="ja-JP" sz="4050" dirty="0"/>
              <a:t>Code</a:t>
            </a:r>
            <a:r>
              <a:rPr lang="ja-JP" altLang="en-US" sz="4050" dirty="0"/>
              <a:t> </a:t>
            </a:r>
            <a:r>
              <a:rPr lang="en-US" altLang="ja-JP" sz="4050" dirty="0"/>
              <a:t>Review</a:t>
            </a:r>
            <a:r>
              <a:rPr lang="ja-JP" altLang="en-US" sz="4050" dirty="0"/>
              <a:t> </a:t>
            </a:r>
            <a:r>
              <a:rPr lang="en-US" altLang="ja-JP" sz="4050" dirty="0"/>
              <a:t>Work</a:t>
            </a:r>
            <a:r>
              <a:rPr lang="ja-JP" altLang="en-US" sz="4050" dirty="0"/>
              <a:t> </a:t>
            </a:r>
            <a:r>
              <a:rPr lang="en-US" altLang="ja-JP" sz="4050" dirty="0"/>
              <a:t>for</a:t>
            </a:r>
            <a:r>
              <a:rPr lang="ja-JP" altLang="en-US" sz="4050" dirty="0"/>
              <a:t> </a:t>
            </a:r>
            <a:r>
              <a:rPr lang="en-US" altLang="ja-JP" sz="4050" dirty="0"/>
              <a:t>Open Source Software Communities?</a:t>
            </a:r>
            <a:br>
              <a:rPr lang="en-US" altLang="ja-JP" sz="4050" dirty="0"/>
            </a:br>
            <a:br>
              <a:rPr lang="en-US" altLang="ja-JP" sz="4050" dirty="0"/>
            </a:br>
            <a:r>
              <a:rPr lang="en-US" altLang="ja-JP" sz="3100" dirty="0"/>
              <a:t>Adam </a:t>
            </a:r>
            <a:r>
              <a:rPr lang="en-US" altLang="ja-JP" sz="3100" dirty="0" err="1"/>
              <a:t>Alami</a:t>
            </a:r>
            <a:r>
              <a:rPr lang="ja-JP" altLang="en-US" sz="3100" dirty="0"/>
              <a:t>，</a:t>
            </a:r>
            <a:r>
              <a:rPr lang="en-US" altLang="ja-JP" sz="3100" dirty="0"/>
              <a:t>Marisa Leavitt Cohn</a:t>
            </a:r>
            <a:r>
              <a:rPr lang="ja-JP" altLang="en-US" sz="3100" dirty="0"/>
              <a:t>，</a:t>
            </a:r>
            <a:r>
              <a:rPr lang="en-US" altLang="ja-JP" sz="3100" dirty="0"/>
              <a:t>Andrzej </a:t>
            </a:r>
            <a:r>
              <a:rPr lang="en-US" altLang="ja-JP" sz="3100" dirty="0" err="1"/>
              <a:t>Wasowski</a:t>
            </a:r>
            <a:br>
              <a:rPr lang="en-US" altLang="ja-JP" sz="3100" dirty="0"/>
            </a:br>
            <a:br>
              <a:rPr lang="en-US" altLang="ja-JP" sz="3100" dirty="0"/>
            </a:br>
            <a:br>
              <a:rPr lang="en-US" altLang="ja-JP" sz="3100" dirty="0"/>
            </a:br>
            <a:r>
              <a:rPr lang="en-US" altLang="ja-JP" sz="3100" dirty="0"/>
              <a:t>OSS</a:t>
            </a:r>
            <a:r>
              <a:rPr lang="ja-JP" altLang="en-US" sz="3100" dirty="0"/>
              <a:t>コミュニティでコードレビューが機能する理由</a:t>
            </a:r>
            <a:endParaRPr lang="ja-JP" altLang="en-US" sz="4050" dirty="0"/>
          </a:p>
        </p:txBody>
      </p:sp>
      <p:sp>
        <p:nvSpPr>
          <p:cNvPr id="3" name="字幕 2">
            <a:extLst>
              <a:ext uri="{FF2B5EF4-FFF2-40B4-BE49-F238E27FC236}">
                <a16:creationId xmlns:a16="http://schemas.microsoft.com/office/drawing/2014/main" id="{4BD86F41-BEF5-4C4B-9013-69FF0940A944}"/>
              </a:ext>
            </a:extLst>
          </p:cNvPr>
          <p:cNvSpPr>
            <a:spLocks noGrp="1"/>
          </p:cNvSpPr>
          <p:nvPr>
            <p:ph type="subTitle" idx="1"/>
          </p:nvPr>
        </p:nvSpPr>
        <p:spPr>
          <a:xfrm>
            <a:off x="5773271" y="4818791"/>
            <a:ext cx="2622462" cy="329332"/>
          </a:xfrm>
        </p:spPr>
        <p:txBody>
          <a:bodyPr>
            <a:noAutofit/>
          </a:bodyPr>
          <a:lstStyle/>
          <a:p>
            <a:r>
              <a:rPr kumimoji="1" lang="ja-JP" altLang="en-US" dirty="0"/>
              <a:t>発表者：辻　裕真</a:t>
            </a:r>
          </a:p>
        </p:txBody>
      </p:sp>
      <p:sp>
        <p:nvSpPr>
          <p:cNvPr id="4" name="スライド番号プレースホルダー 3">
            <a:extLst>
              <a:ext uri="{FF2B5EF4-FFF2-40B4-BE49-F238E27FC236}">
                <a16:creationId xmlns:a16="http://schemas.microsoft.com/office/drawing/2014/main" id="{EEB70BCA-C99C-4430-A055-FD654D0933BA}"/>
              </a:ext>
            </a:extLst>
          </p:cNvPr>
          <p:cNvSpPr>
            <a:spLocks noGrp="1"/>
          </p:cNvSpPr>
          <p:nvPr>
            <p:ph type="sldNum" sz="quarter" idx="12"/>
          </p:nvPr>
        </p:nvSpPr>
        <p:spPr/>
        <p:txBody>
          <a:bodyPr/>
          <a:lstStyle/>
          <a:p>
            <a:fld id="{F6B31617-83C2-4116-A292-35893FC60E85}" type="slidenum">
              <a:rPr kumimoji="1" lang="ja-JP" altLang="en-US" smtClean="0"/>
              <a:t>1</a:t>
            </a:fld>
            <a:endParaRPr kumimoji="1" lang="ja-JP" altLang="en-US" dirty="0"/>
          </a:p>
        </p:txBody>
      </p:sp>
      <p:sp>
        <p:nvSpPr>
          <p:cNvPr id="5" name="テキスト ボックス 4">
            <a:extLst>
              <a:ext uri="{FF2B5EF4-FFF2-40B4-BE49-F238E27FC236}">
                <a16:creationId xmlns:a16="http://schemas.microsoft.com/office/drawing/2014/main" id="{14648FE1-D2A7-40BE-8C0F-E2FE0E40E061}"/>
              </a:ext>
            </a:extLst>
          </p:cNvPr>
          <p:cNvSpPr txBox="1"/>
          <p:nvPr/>
        </p:nvSpPr>
        <p:spPr>
          <a:xfrm>
            <a:off x="1004047" y="5722427"/>
            <a:ext cx="6795247" cy="369332"/>
          </a:xfrm>
          <a:prstGeom prst="rect">
            <a:avLst/>
          </a:prstGeom>
          <a:noFill/>
        </p:spPr>
        <p:txBody>
          <a:bodyPr wrap="square" rtlCol="0">
            <a:spAutoFit/>
          </a:bodyPr>
          <a:lstStyle/>
          <a:p>
            <a:r>
              <a:rPr kumimoji="1" lang="en-US" altLang="ja-JP" dirty="0"/>
              <a:t>IEEE</a:t>
            </a:r>
            <a:r>
              <a:rPr kumimoji="1" lang="ja-JP" altLang="en-US" dirty="0"/>
              <a:t> </a:t>
            </a:r>
            <a:r>
              <a:rPr kumimoji="1" lang="en-US" altLang="ja-JP" dirty="0"/>
              <a:t>ICSE</a:t>
            </a:r>
            <a:r>
              <a:rPr kumimoji="1" lang="ja-JP" altLang="en-US" dirty="0"/>
              <a:t> </a:t>
            </a:r>
            <a:r>
              <a:rPr kumimoji="1" lang="en-US" altLang="ja-JP" dirty="0"/>
              <a:t>2019</a:t>
            </a:r>
            <a:r>
              <a:rPr kumimoji="1" lang="ja-JP" altLang="en-US" dirty="0"/>
              <a:t> </a:t>
            </a:r>
            <a:r>
              <a:rPr kumimoji="1" lang="en-US" altLang="ja-JP" dirty="0"/>
              <a:t>Pages1073-1083</a:t>
            </a:r>
            <a:endParaRPr kumimoji="1" lang="ja-JP" altLang="en-US" dirty="0"/>
          </a:p>
        </p:txBody>
      </p:sp>
    </p:spTree>
    <p:extLst>
      <p:ext uri="{BB962C8B-B14F-4D97-AF65-F5344CB8AC3E}">
        <p14:creationId xmlns:p14="http://schemas.microsoft.com/office/powerpoint/2010/main" val="474424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87047B-8C96-4536-A9E6-780ED6B087A8}"/>
              </a:ext>
            </a:extLst>
          </p:cNvPr>
          <p:cNvSpPr>
            <a:spLocks noGrp="1"/>
          </p:cNvSpPr>
          <p:nvPr>
            <p:ph type="title"/>
          </p:nvPr>
        </p:nvSpPr>
        <p:spPr/>
        <p:txBody>
          <a:bodyPr/>
          <a:lstStyle/>
          <a:p>
            <a:r>
              <a:rPr kumimoji="1" lang="ja-JP" altLang="en-US" dirty="0"/>
              <a:t>背景</a:t>
            </a:r>
          </a:p>
        </p:txBody>
      </p:sp>
      <p:sp>
        <p:nvSpPr>
          <p:cNvPr id="3" name="コンテンツ プレースホルダー 2">
            <a:extLst>
              <a:ext uri="{FF2B5EF4-FFF2-40B4-BE49-F238E27FC236}">
                <a16:creationId xmlns:a16="http://schemas.microsoft.com/office/drawing/2014/main" id="{9FC20631-0934-4B9F-9996-D910311C4426}"/>
              </a:ext>
            </a:extLst>
          </p:cNvPr>
          <p:cNvSpPr>
            <a:spLocks noGrp="1"/>
          </p:cNvSpPr>
          <p:nvPr>
            <p:ph idx="1"/>
          </p:nvPr>
        </p:nvSpPr>
        <p:spPr/>
        <p:txBody>
          <a:bodyPr/>
          <a:lstStyle/>
          <a:p>
            <a:r>
              <a:rPr kumimoji="1" lang="ja-JP" altLang="en-US" dirty="0"/>
              <a:t>コードレビューは，ソースコードの品質の確保や，バグの減少，コーディング規約の遵守などに繋がり，</a:t>
            </a:r>
            <a:r>
              <a:rPr kumimoji="1" lang="en-US" altLang="ja-JP" dirty="0"/>
              <a:t>FOSS(Free and Open Source Software)</a:t>
            </a:r>
            <a:r>
              <a:rPr kumimoji="1" lang="ja-JP" altLang="en-US" dirty="0"/>
              <a:t>コミュニティにおいて重要視されている</a:t>
            </a:r>
            <a:r>
              <a:rPr kumimoji="1" lang="en-US" altLang="ja-JP" dirty="0"/>
              <a:t>.</a:t>
            </a:r>
          </a:p>
          <a:p>
            <a:r>
              <a:rPr kumimoji="1" lang="ja-JP" altLang="en-US" dirty="0"/>
              <a:t>コードレビューがなぜ，どのように機能しているかを理解することは重要</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1F2E6388-4AC3-4AAA-A885-3F8FFA528256}"/>
              </a:ext>
            </a:extLst>
          </p:cNvPr>
          <p:cNvSpPr>
            <a:spLocks noGrp="1"/>
          </p:cNvSpPr>
          <p:nvPr>
            <p:ph type="sldNum" sz="quarter" idx="12"/>
          </p:nvPr>
        </p:nvSpPr>
        <p:spPr/>
        <p:txBody>
          <a:bodyPr/>
          <a:lstStyle/>
          <a:p>
            <a:fld id="{F6B31617-83C2-4116-A292-35893FC60E85}" type="slidenum">
              <a:rPr kumimoji="1" lang="ja-JP" altLang="en-US" smtClean="0"/>
              <a:pPr/>
              <a:t>2</a:t>
            </a:fld>
            <a:endParaRPr kumimoji="1" lang="ja-JP" altLang="en-US" dirty="0"/>
          </a:p>
        </p:txBody>
      </p:sp>
    </p:spTree>
    <p:extLst>
      <p:ext uri="{BB962C8B-B14F-4D97-AF65-F5344CB8AC3E}">
        <p14:creationId xmlns:p14="http://schemas.microsoft.com/office/powerpoint/2010/main" val="3970819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10FCF3-C7CB-46FE-B8EC-DCB40D90A07A}"/>
              </a:ext>
            </a:extLst>
          </p:cNvPr>
          <p:cNvSpPr>
            <a:spLocks noGrp="1"/>
          </p:cNvSpPr>
          <p:nvPr>
            <p:ph type="title"/>
          </p:nvPr>
        </p:nvSpPr>
        <p:spPr/>
        <p:txBody>
          <a:bodyPr/>
          <a:lstStyle/>
          <a:p>
            <a:r>
              <a:rPr lang="ja-JP" altLang="en-US" dirty="0"/>
              <a:t>対象コミュニティ</a:t>
            </a:r>
            <a:endParaRPr kumimoji="1" lang="ja-JP" altLang="en-US" dirty="0"/>
          </a:p>
        </p:txBody>
      </p:sp>
      <p:sp>
        <p:nvSpPr>
          <p:cNvPr id="3" name="コンテンツ プレースホルダー 2">
            <a:extLst>
              <a:ext uri="{FF2B5EF4-FFF2-40B4-BE49-F238E27FC236}">
                <a16:creationId xmlns:a16="http://schemas.microsoft.com/office/drawing/2014/main" id="{8D09B6A0-279F-4848-ACA8-38EB253AD2BF}"/>
              </a:ext>
            </a:extLst>
          </p:cNvPr>
          <p:cNvSpPr>
            <a:spLocks noGrp="1"/>
          </p:cNvSpPr>
          <p:nvPr>
            <p:ph idx="1"/>
          </p:nvPr>
        </p:nvSpPr>
        <p:spPr/>
        <p:txBody>
          <a:bodyPr/>
          <a:lstStyle/>
          <a:p>
            <a:r>
              <a:rPr kumimoji="1" lang="ja-JP" altLang="en-US" dirty="0"/>
              <a:t>・</a:t>
            </a:r>
            <a:r>
              <a:rPr kumimoji="1" lang="en-US" altLang="ja-JP" sz="2800" dirty="0"/>
              <a:t>Apache Allura</a:t>
            </a:r>
            <a:r>
              <a:rPr kumimoji="1" lang="ja-JP" altLang="en-US" sz="2800" dirty="0"/>
              <a:t>，</a:t>
            </a:r>
            <a:r>
              <a:rPr kumimoji="1" lang="en-US" altLang="ja-JP" sz="2800" dirty="0"/>
              <a:t>CKAN</a:t>
            </a:r>
            <a:r>
              <a:rPr kumimoji="1" lang="ja-JP" altLang="en-US" sz="2800" dirty="0"/>
              <a:t>，</a:t>
            </a:r>
            <a:r>
              <a:rPr lang="en-US" altLang="ja-JP" sz="2800" dirty="0"/>
              <a:t>FOSSASIA</a:t>
            </a:r>
            <a:r>
              <a:rPr lang="ja-JP" altLang="en-US" sz="2800" dirty="0"/>
              <a:t>，</a:t>
            </a:r>
            <a:r>
              <a:rPr lang="en-US" altLang="ja-JP" sz="2800" dirty="0"/>
              <a:t>Linux Kernel</a:t>
            </a:r>
          </a:p>
          <a:p>
            <a:pPr marL="360000"/>
            <a:r>
              <a:rPr kumimoji="1" lang="ja-JP" altLang="en-US" sz="2400" dirty="0"/>
              <a:t>コードレビューがうまく機能</a:t>
            </a:r>
            <a:r>
              <a:rPr lang="ja-JP" altLang="en-US" sz="2400" dirty="0"/>
              <a:t>している</a:t>
            </a:r>
            <a:r>
              <a:rPr lang="en-US" altLang="ja-JP" sz="2400" dirty="0"/>
              <a:t>4</a:t>
            </a:r>
            <a:r>
              <a:rPr lang="ja-JP" altLang="en-US" sz="2400" dirty="0"/>
              <a:t>つのコミュニティ</a:t>
            </a:r>
            <a:endParaRPr lang="en-US" altLang="ja-JP" sz="2400" dirty="0"/>
          </a:p>
          <a:p>
            <a:pPr marL="360000"/>
            <a:r>
              <a:rPr lang="en-US" altLang="ja-JP" sz="2400" dirty="0"/>
              <a:t>21</a:t>
            </a:r>
            <a:r>
              <a:rPr lang="ja-JP" altLang="en-US" sz="2400" dirty="0"/>
              <a:t>人の参加者をランダムに選択しインタビューを実施する</a:t>
            </a:r>
            <a:r>
              <a:rPr lang="en-US" altLang="ja-JP" sz="2400" dirty="0"/>
              <a:t>.</a:t>
            </a:r>
          </a:p>
          <a:p>
            <a:pPr marL="360000"/>
            <a:r>
              <a:rPr lang="ja-JP" altLang="en-US" sz="2400" dirty="0"/>
              <a:t>インタビューは地理的な問題から</a:t>
            </a:r>
            <a:r>
              <a:rPr lang="en-US" altLang="ja-JP" sz="2400" dirty="0"/>
              <a:t>Google</a:t>
            </a:r>
            <a:r>
              <a:rPr lang="ja-JP" altLang="en-US" sz="2400" dirty="0"/>
              <a:t>ハングアウトを用いて，</a:t>
            </a:r>
            <a:r>
              <a:rPr lang="en-US" altLang="ja-JP" sz="2400" dirty="0"/>
              <a:t>40</a:t>
            </a:r>
            <a:r>
              <a:rPr lang="ja-JP" altLang="en-US" sz="2400" dirty="0"/>
              <a:t>～</a:t>
            </a:r>
            <a:r>
              <a:rPr lang="en-US" altLang="ja-JP" sz="2400" dirty="0"/>
              <a:t>60</a:t>
            </a:r>
            <a:r>
              <a:rPr lang="ja-JP" altLang="en-US" sz="2400" dirty="0"/>
              <a:t>分程度行った</a:t>
            </a:r>
            <a:r>
              <a:rPr lang="en-US" altLang="ja-JP" sz="2400" dirty="0"/>
              <a:t>.</a:t>
            </a:r>
          </a:p>
          <a:p>
            <a:pPr marL="360000"/>
            <a:r>
              <a:rPr lang="ja-JP" altLang="en-US" sz="2400" dirty="0"/>
              <a:t>インタビューの内容を文字に起こし分析</a:t>
            </a:r>
            <a:r>
              <a:rPr lang="en-US" altLang="ja-JP" sz="2400" dirty="0"/>
              <a:t>.</a:t>
            </a:r>
            <a:endParaRPr lang="ja-JP" altLang="en-US" sz="2400" dirty="0"/>
          </a:p>
          <a:p>
            <a:pPr marL="360000"/>
            <a:endParaRPr kumimoji="1" lang="ja-JP" altLang="en-US" sz="2400" dirty="0"/>
          </a:p>
        </p:txBody>
      </p:sp>
      <p:sp>
        <p:nvSpPr>
          <p:cNvPr id="4" name="スライド番号プレースホルダー 3">
            <a:extLst>
              <a:ext uri="{FF2B5EF4-FFF2-40B4-BE49-F238E27FC236}">
                <a16:creationId xmlns:a16="http://schemas.microsoft.com/office/drawing/2014/main" id="{56C3EDC6-2AA2-4940-B377-C63EBC5C86E1}"/>
              </a:ext>
            </a:extLst>
          </p:cNvPr>
          <p:cNvSpPr>
            <a:spLocks noGrp="1"/>
          </p:cNvSpPr>
          <p:nvPr>
            <p:ph type="sldNum" sz="quarter" idx="12"/>
          </p:nvPr>
        </p:nvSpPr>
        <p:spPr/>
        <p:txBody>
          <a:bodyPr/>
          <a:lstStyle/>
          <a:p>
            <a:fld id="{F6B31617-83C2-4116-A292-35893FC60E85}" type="slidenum">
              <a:rPr kumimoji="1" lang="ja-JP" altLang="en-US" smtClean="0"/>
              <a:pPr/>
              <a:t>3</a:t>
            </a:fld>
            <a:endParaRPr kumimoji="1" lang="ja-JP" altLang="en-US" dirty="0"/>
          </a:p>
        </p:txBody>
      </p:sp>
    </p:spTree>
    <p:extLst>
      <p:ext uri="{BB962C8B-B14F-4D97-AF65-F5344CB8AC3E}">
        <p14:creationId xmlns:p14="http://schemas.microsoft.com/office/powerpoint/2010/main" val="1914088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FB1516-19BC-4BC9-9E34-89ACED5DF451}"/>
              </a:ext>
            </a:extLst>
          </p:cNvPr>
          <p:cNvSpPr>
            <a:spLocks noGrp="1"/>
          </p:cNvSpPr>
          <p:nvPr>
            <p:ph type="title"/>
          </p:nvPr>
        </p:nvSpPr>
        <p:spPr/>
        <p:txBody>
          <a:bodyPr/>
          <a:lstStyle/>
          <a:p>
            <a:r>
              <a:rPr lang="ja-JP" altLang="en-US" dirty="0"/>
              <a:t>研究手法</a:t>
            </a:r>
            <a:endParaRPr kumimoji="1" lang="ja-JP" altLang="en-US" dirty="0"/>
          </a:p>
        </p:txBody>
      </p:sp>
      <p:pic>
        <p:nvPicPr>
          <p:cNvPr id="6" name="コンテンツ プレースホルダー 5" descr="スクリーンショットの画面&#10;&#10;自動的に生成された説明">
            <a:extLst>
              <a:ext uri="{FF2B5EF4-FFF2-40B4-BE49-F238E27FC236}">
                <a16:creationId xmlns:a16="http://schemas.microsoft.com/office/drawing/2014/main" id="{6336B8FE-AFF5-426F-B0F8-27192E98D1D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4501" y="2420214"/>
            <a:ext cx="4994998" cy="3726736"/>
          </a:xfrm>
        </p:spPr>
      </p:pic>
      <p:sp>
        <p:nvSpPr>
          <p:cNvPr id="4" name="スライド番号プレースホルダー 3">
            <a:extLst>
              <a:ext uri="{FF2B5EF4-FFF2-40B4-BE49-F238E27FC236}">
                <a16:creationId xmlns:a16="http://schemas.microsoft.com/office/drawing/2014/main" id="{4B3C6CF8-B5E7-4ACC-82E2-825D35180E8C}"/>
              </a:ext>
            </a:extLst>
          </p:cNvPr>
          <p:cNvSpPr>
            <a:spLocks noGrp="1"/>
          </p:cNvSpPr>
          <p:nvPr>
            <p:ph type="sldNum" sz="quarter" idx="12"/>
          </p:nvPr>
        </p:nvSpPr>
        <p:spPr/>
        <p:txBody>
          <a:bodyPr/>
          <a:lstStyle/>
          <a:p>
            <a:fld id="{F6B31617-83C2-4116-A292-35893FC60E85}" type="slidenum">
              <a:rPr kumimoji="1" lang="ja-JP" altLang="en-US" smtClean="0"/>
              <a:pPr/>
              <a:t>4</a:t>
            </a:fld>
            <a:endParaRPr kumimoji="1" lang="ja-JP" altLang="en-US" dirty="0"/>
          </a:p>
        </p:txBody>
      </p:sp>
      <p:sp>
        <p:nvSpPr>
          <p:cNvPr id="7" name="テキスト ボックス 6">
            <a:extLst>
              <a:ext uri="{FF2B5EF4-FFF2-40B4-BE49-F238E27FC236}">
                <a16:creationId xmlns:a16="http://schemas.microsoft.com/office/drawing/2014/main" id="{D272AB30-AB09-451B-9CA2-D2287B12989D}"/>
              </a:ext>
            </a:extLst>
          </p:cNvPr>
          <p:cNvSpPr txBox="1"/>
          <p:nvPr/>
        </p:nvSpPr>
        <p:spPr>
          <a:xfrm>
            <a:off x="850032" y="1847955"/>
            <a:ext cx="7626284" cy="461665"/>
          </a:xfrm>
          <a:prstGeom prst="rect">
            <a:avLst/>
          </a:prstGeom>
          <a:noFill/>
        </p:spPr>
        <p:txBody>
          <a:bodyPr wrap="square" rtlCol="0">
            <a:spAutoFit/>
          </a:bodyPr>
          <a:lstStyle/>
          <a:p>
            <a:r>
              <a:rPr kumimoji="1" lang="ja-JP" altLang="en-US" sz="2400" dirty="0"/>
              <a:t>インタビューの主な内容</a:t>
            </a:r>
            <a:r>
              <a:rPr kumimoji="1" lang="en-US" altLang="ja-JP" sz="2400" dirty="0"/>
              <a:t>(</a:t>
            </a:r>
            <a:r>
              <a:rPr kumimoji="1" lang="ja-JP" altLang="en-US" sz="2400" dirty="0"/>
              <a:t>この他にも様々な質問を行った</a:t>
            </a:r>
            <a:r>
              <a:rPr kumimoji="1" lang="en-US" altLang="ja-JP" sz="2400" dirty="0"/>
              <a:t>)</a:t>
            </a:r>
            <a:endParaRPr kumimoji="1" lang="ja-JP" altLang="en-US" sz="2400" dirty="0"/>
          </a:p>
        </p:txBody>
      </p:sp>
    </p:spTree>
    <p:extLst>
      <p:ext uri="{BB962C8B-B14F-4D97-AF65-F5344CB8AC3E}">
        <p14:creationId xmlns:p14="http://schemas.microsoft.com/office/powerpoint/2010/main" val="469820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228658-186D-4792-84E0-DD74297F6BE0}"/>
              </a:ext>
            </a:extLst>
          </p:cNvPr>
          <p:cNvSpPr>
            <a:spLocks noGrp="1"/>
          </p:cNvSpPr>
          <p:nvPr>
            <p:ph type="title"/>
          </p:nvPr>
        </p:nvSpPr>
        <p:spPr/>
        <p:txBody>
          <a:bodyPr/>
          <a:lstStyle/>
          <a:p>
            <a:r>
              <a:rPr lang="ja-JP" altLang="en-US" dirty="0"/>
              <a:t>研究結果</a:t>
            </a:r>
            <a:endParaRPr kumimoji="1" lang="ja-JP" altLang="en-US" dirty="0"/>
          </a:p>
        </p:txBody>
      </p:sp>
      <p:sp>
        <p:nvSpPr>
          <p:cNvPr id="3" name="コンテンツ プレースホルダー 2">
            <a:extLst>
              <a:ext uri="{FF2B5EF4-FFF2-40B4-BE49-F238E27FC236}">
                <a16:creationId xmlns:a16="http://schemas.microsoft.com/office/drawing/2014/main" id="{32274E1B-8B1E-45A0-8C47-ECE834DB9794}"/>
              </a:ext>
            </a:extLst>
          </p:cNvPr>
          <p:cNvSpPr>
            <a:spLocks noGrp="1"/>
          </p:cNvSpPr>
          <p:nvPr>
            <p:ph idx="1"/>
          </p:nvPr>
        </p:nvSpPr>
        <p:spPr/>
        <p:txBody>
          <a:bodyPr/>
          <a:lstStyle/>
          <a:p>
            <a:r>
              <a:rPr kumimoji="1" lang="en-US" altLang="ja-JP" dirty="0"/>
              <a:t>A.</a:t>
            </a:r>
            <a:r>
              <a:rPr kumimoji="1" lang="ja-JP" altLang="en-US" dirty="0"/>
              <a:t>否定的なフィードバックについて</a:t>
            </a:r>
            <a:endParaRPr kumimoji="1" lang="en-US" altLang="ja-JP" dirty="0"/>
          </a:p>
          <a:p>
            <a:r>
              <a:rPr lang="ja-JP" altLang="en-US" dirty="0"/>
              <a:t>否定的なフィードバックを受けることは</a:t>
            </a:r>
            <a:r>
              <a:rPr lang="en-US" altLang="ja-JP" dirty="0"/>
              <a:t>FOSS</a:t>
            </a:r>
            <a:r>
              <a:rPr lang="ja-JP" altLang="en-US" dirty="0"/>
              <a:t>コードレビューにおいて一般的に経験するものであり，ひどい言葉で否定される場合もある</a:t>
            </a:r>
            <a:r>
              <a:rPr lang="en-US" altLang="ja-JP" dirty="0"/>
              <a:t>.</a:t>
            </a:r>
            <a:r>
              <a:rPr lang="ja-JP" altLang="en-US" dirty="0"/>
              <a:t>開発者の精神状態を考えればコミュニティが衰退することが予想されるが，調査したコミュニティは繁栄している</a:t>
            </a:r>
            <a:r>
              <a:rPr lang="en-US" altLang="ja-JP" dirty="0"/>
              <a:t>.</a:t>
            </a:r>
          </a:p>
          <a:p>
            <a:endParaRPr kumimoji="1" lang="ja-JP" altLang="en-US" dirty="0"/>
          </a:p>
        </p:txBody>
      </p:sp>
      <p:sp>
        <p:nvSpPr>
          <p:cNvPr id="4" name="スライド番号プレースホルダー 3">
            <a:extLst>
              <a:ext uri="{FF2B5EF4-FFF2-40B4-BE49-F238E27FC236}">
                <a16:creationId xmlns:a16="http://schemas.microsoft.com/office/drawing/2014/main" id="{74446B52-7E85-4803-A037-785ACD2818AD}"/>
              </a:ext>
            </a:extLst>
          </p:cNvPr>
          <p:cNvSpPr>
            <a:spLocks noGrp="1"/>
          </p:cNvSpPr>
          <p:nvPr>
            <p:ph type="sldNum" sz="quarter" idx="12"/>
          </p:nvPr>
        </p:nvSpPr>
        <p:spPr/>
        <p:txBody>
          <a:bodyPr/>
          <a:lstStyle/>
          <a:p>
            <a:fld id="{F6B31617-83C2-4116-A292-35893FC60E85}" type="slidenum">
              <a:rPr kumimoji="1" lang="ja-JP" altLang="en-US" smtClean="0"/>
              <a:pPr/>
              <a:t>5</a:t>
            </a:fld>
            <a:endParaRPr kumimoji="1" lang="ja-JP" altLang="en-US" dirty="0"/>
          </a:p>
        </p:txBody>
      </p:sp>
    </p:spTree>
    <p:extLst>
      <p:ext uri="{BB962C8B-B14F-4D97-AF65-F5344CB8AC3E}">
        <p14:creationId xmlns:p14="http://schemas.microsoft.com/office/powerpoint/2010/main" val="520852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DA6FF0-F556-4650-9806-BFEE446B2D9E}"/>
              </a:ext>
            </a:extLst>
          </p:cNvPr>
          <p:cNvSpPr>
            <a:spLocks noGrp="1"/>
          </p:cNvSpPr>
          <p:nvPr>
            <p:ph type="title"/>
          </p:nvPr>
        </p:nvSpPr>
        <p:spPr/>
        <p:txBody>
          <a:bodyPr/>
          <a:lstStyle/>
          <a:p>
            <a:r>
              <a:rPr lang="ja-JP" altLang="en-US" dirty="0"/>
              <a:t>研究結果</a:t>
            </a:r>
            <a:endParaRPr kumimoji="1" lang="ja-JP" altLang="en-US" dirty="0"/>
          </a:p>
        </p:txBody>
      </p:sp>
      <p:sp>
        <p:nvSpPr>
          <p:cNvPr id="3" name="コンテンツ プレースホルダー 2">
            <a:extLst>
              <a:ext uri="{FF2B5EF4-FFF2-40B4-BE49-F238E27FC236}">
                <a16:creationId xmlns:a16="http://schemas.microsoft.com/office/drawing/2014/main" id="{5884777C-4C1D-4877-8035-C49D476E2565}"/>
              </a:ext>
            </a:extLst>
          </p:cNvPr>
          <p:cNvSpPr>
            <a:spLocks noGrp="1"/>
          </p:cNvSpPr>
          <p:nvPr>
            <p:ph idx="1"/>
          </p:nvPr>
        </p:nvSpPr>
        <p:spPr/>
        <p:txBody>
          <a:bodyPr/>
          <a:lstStyle/>
          <a:p>
            <a:r>
              <a:rPr lang="en-US" altLang="ja-JP" dirty="0"/>
              <a:t>A.</a:t>
            </a:r>
            <a:r>
              <a:rPr lang="ja-JP" altLang="en-US" dirty="0"/>
              <a:t>否定的なフィードバックについて</a:t>
            </a:r>
            <a:endParaRPr lang="en-US" altLang="ja-JP" dirty="0"/>
          </a:p>
          <a:p>
            <a:r>
              <a:rPr kumimoji="1" lang="ja-JP" altLang="en-US" dirty="0"/>
              <a:t>否定的なフィードバックに対処する能力は</a:t>
            </a:r>
            <a:r>
              <a:rPr kumimoji="1" lang="en-US" altLang="ja-JP" dirty="0"/>
              <a:t>OSS</a:t>
            </a:r>
            <a:r>
              <a:rPr kumimoji="1" lang="ja-JP" altLang="en-US" dirty="0"/>
              <a:t>で成功するために非常に重要である</a:t>
            </a:r>
            <a:r>
              <a:rPr kumimoji="1" lang="en-US" altLang="ja-JP" dirty="0"/>
              <a:t>.</a:t>
            </a:r>
          </a:p>
          <a:p>
            <a:endParaRPr lang="en-US" altLang="ja-JP" sz="1050" dirty="0"/>
          </a:p>
          <a:p>
            <a:r>
              <a:rPr kumimoji="1" lang="ja-JP" altLang="en-US" dirty="0"/>
              <a:t>開発者はコードレビューで頻繁に否定されることがあるが，それは重要なことである</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234BBB35-6480-4120-BF1B-94D6956C1CF4}"/>
              </a:ext>
            </a:extLst>
          </p:cNvPr>
          <p:cNvSpPr>
            <a:spLocks noGrp="1"/>
          </p:cNvSpPr>
          <p:nvPr>
            <p:ph type="sldNum" sz="quarter" idx="12"/>
          </p:nvPr>
        </p:nvSpPr>
        <p:spPr/>
        <p:txBody>
          <a:bodyPr/>
          <a:lstStyle/>
          <a:p>
            <a:fld id="{F6B31617-83C2-4116-A292-35893FC60E85}" type="slidenum">
              <a:rPr kumimoji="1" lang="ja-JP" altLang="en-US" smtClean="0"/>
              <a:pPr/>
              <a:t>6</a:t>
            </a:fld>
            <a:endParaRPr kumimoji="1" lang="ja-JP" altLang="en-US" dirty="0"/>
          </a:p>
        </p:txBody>
      </p:sp>
    </p:spTree>
    <p:extLst>
      <p:ext uri="{BB962C8B-B14F-4D97-AF65-F5344CB8AC3E}">
        <p14:creationId xmlns:p14="http://schemas.microsoft.com/office/powerpoint/2010/main" val="105764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3A423D-C2D6-4C63-93EC-CB343126D8EE}"/>
              </a:ext>
            </a:extLst>
          </p:cNvPr>
          <p:cNvSpPr>
            <a:spLocks noGrp="1"/>
          </p:cNvSpPr>
          <p:nvPr>
            <p:ph type="title"/>
          </p:nvPr>
        </p:nvSpPr>
        <p:spPr/>
        <p:txBody>
          <a:bodyPr/>
          <a:lstStyle/>
          <a:p>
            <a:r>
              <a:rPr lang="ja-JP" altLang="en-US" dirty="0"/>
              <a:t>研究結果</a:t>
            </a:r>
            <a:endParaRPr kumimoji="1" lang="ja-JP" altLang="en-US" dirty="0"/>
          </a:p>
        </p:txBody>
      </p:sp>
      <p:sp>
        <p:nvSpPr>
          <p:cNvPr id="3" name="コンテンツ プレースホルダー 2">
            <a:extLst>
              <a:ext uri="{FF2B5EF4-FFF2-40B4-BE49-F238E27FC236}">
                <a16:creationId xmlns:a16="http://schemas.microsoft.com/office/drawing/2014/main" id="{0D409CF2-8D4C-4749-A85C-B77C0F3D2F38}"/>
              </a:ext>
            </a:extLst>
          </p:cNvPr>
          <p:cNvSpPr>
            <a:spLocks noGrp="1"/>
          </p:cNvSpPr>
          <p:nvPr>
            <p:ph idx="1"/>
          </p:nvPr>
        </p:nvSpPr>
        <p:spPr/>
        <p:txBody>
          <a:bodyPr/>
          <a:lstStyle/>
          <a:p>
            <a:r>
              <a:rPr kumimoji="1" lang="en-US" altLang="ja-JP" dirty="0"/>
              <a:t>B.</a:t>
            </a:r>
            <a:r>
              <a:rPr kumimoji="1" lang="ja-JP" altLang="en-US" dirty="0"/>
              <a:t>反復による改善</a:t>
            </a:r>
            <a:r>
              <a:rPr lang="ja-JP" altLang="en-US" dirty="0"/>
              <a:t>について</a:t>
            </a:r>
            <a:endParaRPr kumimoji="1" lang="en-US" altLang="ja-JP" dirty="0"/>
          </a:p>
          <a:p>
            <a:r>
              <a:rPr kumimoji="1" lang="ja-JP" altLang="en-US" dirty="0"/>
              <a:t>否定的なフィードバックに応じて開発者は必要な改善を実施し，またレビューを求める</a:t>
            </a:r>
            <a:r>
              <a:rPr kumimoji="1" lang="en-US" altLang="ja-JP" dirty="0"/>
              <a:t>.</a:t>
            </a:r>
          </a:p>
          <a:p>
            <a:r>
              <a:rPr lang="ja-JP" altLang="en-US" dirty="0"/>
              <a:t>この反復による改善によってフィードバックは肯定的なものになっていき，開発者の技術的成長と動機付け繋がる</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75550C61-6CAB-485C-987C-3D38A9C78A08}"/>
              </a:ext>
            </a:extLst>
          </p:cNvPr>
          <p:cNvSpPr>
            <a:spLocks noGrp="1"/>
          </p:cNvSpPr>
          <p:nvPr>
            <p:ph type="sldNum" sz="quarter" idx="12"/>
          </p:nvPr>
        </p:nvSpPr>
        <p:spPr/>
        <p:txBody>
          <a:bodyPr/>
          <a:lstStyle/>
          <a:p>
            <a:fld id="{F6B31617-83C2-4116-A292-35893FC60E85}" type="slidenum">
              <a:rPr kumimoji="1" lang="ja-JP" altLang="en-US" smtClean="0"/>
              <a:pPr/>
              <a:t>7</a:t>
            </a:fld>
            <a:endParaRPr kumimoji="1" lang="ja-JP" altLang="en-US" dirty="0"/>
          </a:p>
        </p:txBody>
      </p:sp>
    </p:spTree>
    <p:extLst>
      <p:ext uri="{BB962C8B-B14F-4D97-AF65-F5344CB8AC3E}">
        <p14:creationId xmlns:p14="http://schemas.microsoft.com/office/powerpoint/2010/main" val="3369384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195387-68B4-4825-89C8-194DCE4259D7}"/>
              </a:ext>
            </a:extLst>
          </p:cNvPr>
          <p:cNvSpPr>
            <a:spLocks noGrp="1"/>
          </p:cNvSpPr>
          <p:nvPr>
            <p:ph type="title"/>
          </p:nvPr>
        </p:nvSpPr>
        <p:spPr/>
        <p:txBody>
          <a:bodyPr/>
          <a:lstStyle/>
          <a:p>
            <a:r>
              <a:rPr lang="ja-JP" altLang="en-US" dirty="0"/>
              <a:t>研究結果</a:t>
            </a:r>
            <a:endParaRPr kumimoji="1" lang="ja-JP" altLang="en-US" dirty="0"/>
          </a:p>
        </p:txBody>
      </p:sp>
      <p:sp>
        <p:nvSpPr>
          <p:cNvPr id="3" name="コンテンツ プレースホルダー 2">
            <a:extLst>
              <a:ext uri="{FF2B5EF4-FFF2-40B4-BE49-F238E27FC236}">
                <a16:creationId xmlns:a16="http://schemas.microsoft.com/office/drawing/2014/main" id="{48D44B66-AEA9-4E43-AE5C-161C2B17355E}"/>
              </a:ext>
            </a:extLst>
          </p:cNvPr>
          <p:cNvSpPr>
            <a:spLocks noGrp="1"/>
          </p:cNvSpPr>
          <p:nvPr>
            <p:ph idx="1"/>
          </p:nvPr>
        </p:nvSpPr>
        <p:spPr/>
        <p:txBody>
          <a:bodyPr/>
          <a:lstStyle/>
          <a:p>
            <a:r>
              <a:rPr kumimoji="1" lang="en-US" altLang="ja-JP" dirty="0"/>
              <a:t>C.</a:t>
            </a:r>
            <a:r>
              <a:rPr kumimoji="1" lang="ja-JP" altLang="en-US" dirty="0"/>
              <a:t>情熱について</a:t>
            </a:r>
            <a:endParaRPr kumimoji="1" lang="en-US" altLang="ja-JP" dirty="0"/>
          </a:p>
          <a:p>
            <a:r>
              <a:rPr lang="ja-JP" altLang="en-US" dirty="0"/>
              <a:t>仕事でもないのに否定的なフィードバックを受けるようなコードレビューを行っているのは，プログラミングやプロジェクトへの情熱によるものである</a:t>
            </a:r>
            <a:r>
              <a:rPr lang="en-US" altLang="ja-JP" dirty="0"/>
              <a:t>.</a:t>
            </a:r>
          </a:p>
          <a:p>
            <a:r>
              <a:rPr kumimoji="1" lang="ja-JP" altLang="en-US" dirty="0"/>
              <a:t>情熱は開発者を動機付け，否定的なフィードバックを受けても回復させてくれる</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C3976295-76C8-497C-A945-ACBB365185CC}"/>
              </a:ext>
            </a:extLst>
          </p:cNvPr>
          <p:cNvSpPr>
            <a:spLocks noGrp="1"/>
          </p:cNvSpPr>
          <p:nvPr>
            <p:ph type="sldNum" sz="quarter" idx="12"/>
          </p:nvPr>
        </p:nvSpPr>
        <p:spPr/>
        <p:txBody>
          <a:bodyPr/>
          <a:lstStyle/>
          <a:p>
            <a:fld id="{F6B31617-83C2-4116-A292-35893FC60E85}" type="slidenum">
              <a:rPr kumimoji="1" lang="ja-JP" altLang="en-US" smtClean="0"/>
              <a:pPr/>
              <a:t>8</a:t>
            </a:fld>
            <a:endParaRPr kumimoji="1" lang="ja-JP" altLang="en-US" dirty="0"/>
          </a:p>
        </p:txBody>
      </p:sp>
    </p:spTree>
    <p:extLst>
      <p:ext uri="{BB962C8B-B14F-4D97-AF65-F5344CB8AC3E}">
        <p14:creationId xmlns:p14="http://schemas.microsoft.com/office/powerpoint/2010/main" val="1114580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DED36A-5104-486A-BA91-11B33846E92E}"/>
              </a:ext>
            </a:extLst>
          </p:cNvPr>
          <p:cNvSpPr>
            <a:spLocks noGrp="1"/>
          </p:cNvSpPr>
          <p:nvPr>
            <p:ph type="title"/>
          </p:nvPr>
        </p:nvSpPr>
        <p:spPr/>
        <p:txBody>
          <a:bodyPr/>
          <a:lstStyle/>
          <a:p>
            <a:r>
              <a:rPr lang="ja-JP" altLang="en-US" dirty="0"/>
              <a:t>研究結果</a:t>
            </a:r>
            <a:endParaRPr kumimoji="1" lang="ja-JP" altLang="en-US" dirty="0"/>
          </a:p>
        </p:txBody>
      </p:sp>
      <p:sp>
        <p:nvSpPr>
          <p:cNvPr id="3" name="コンテンツ プレースホルダー 2">
            <a:extLst>
              <a:ext uri="{FF2B5EF4-FFF2-40B4-BE49-F238E27FC236}">
                <a16:creationId xmlns:a16="http://schemas.microsoft.com/office/drawing/2014/main" id="{52CD9FB9-2DF7-40E7-A4D0-02B58B230142}"/>
              </a:ext>
            </a:extLst>
          </p:cNvPr>
          <p:cNvSpPr>
            <a:spLocks noGrp="1"/>
          </p:cNvSpPr>
          <p:nvPr>
            <p:ph idx="1"/>
          </p:nvPr>
        </p:nvSpPr>
        <p:spPr/>
        <p:txBody>
          <a:bodyPr/>
          <a:lstStyle/>
          <a:p>
            <a:r>
              <a:rPr kumimoji="1" lang="en-US" altLang="ja-JP" dirty="0"/>
              <a:t>D.</a:t>
            </a:r>
            <a:r>
              <a:rPr lang="ja-JP" altLang="en-US" dirty="0"/>
              <a:t>気づかいについて</a:t>
            </a:r>
            <a:endParaRPr lang="en-US" altLang="ja-JP" dirty="0"/>
          </a:p>
          <a:p>
            <a:r>
              <a:rPr kumimoji="1" lang="ja-JP" altLang="en-US" dirty="0"/>
              <a:t>コミュニティの人々はお互いに思いやりの気持ちを持っていて，それがプロジェクトの品質に良い影響を与える</a:t>
            </a:r>
            <a:r>
              <a:rPr kumimoji="1" lang="en-US" altLang="ja-JP" dirty="0"/>
              <a:t>.</a:t>
            </a:r>
          </a:p>
          <a:p>
            <a:r>
              <a:rPr kumimoji="1" lang="ja-JP" altLang="en-US" dirty="0"/>
              <a:t>否定的なフィードバックを受け取っても粘り強く貢献するのは思いやりのあるメンターのおかげであると考えている開発者もいる</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6F9566D7-B31C-48DE-8B99-BF2EA59BF2DE}"/>
              </a:ext>
            </a:extLst>
          </p:cNvPr>
          <p:cNvSpPr>
            <a:spLocks noGrp="1"/>
          </p:cNvSpPr>
          <p:nvPr>
            <p:ph type="sldNum" sz="quarter" idx="12"/>
          </p:nvPr>
        </p:nvSpPr>
        <p:spPr/>
        <p:txBody>
          <a:bodyPr/>
          <a:lstStyle/>
          <a:p>
            <a:fld id="{F6B31617-83C2-4116-A292-35893FC60E85}" type="slidenum">
              <a:rPr kumimoji="1" lang="ja-JP" altLang="en-US" smtClean="0"/>
              <a:pPr/>
              <a:t>9</a:t>
            </a:fld>
            <a:endParaRPr kumimoji="1" lang="ja-JP" altLang="en-US" dirty="0"/>
          </a:p>
        </p:txBody>
      </p:sp>
    </p:spTree>
    <p:extLst>
      <p:ext uri="{BB962C8B-B14F-4D97-AF65-F5344CB8AC3E}">
        <p14:creationId xmlns:p14="http://schemas.microsoft.com/office/powerpoint/2010/main" val="2738474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BBA727-F751-4766-8AE9-DD06151B2114}"/>
              </a:ext>
            </a:extLst>
          </p:cNvPr>
          <p:cNvSpPr>
            <a:spLocks noGrp="1"/>
          </p:cNvSpPr>
          <p:nvPr>
            <p:ph type="title"/>
          </p:nvPr>
        </p:nvSpPr>
        <p:spPr/>
        <p:txBody>
          <a:bodyPr/>
          <a:lstStyle/>
          <a:p>
            <a:r>
              <a:rPr lang="ja-JP" altLang="en-US" dirty="0"/>
              <a:t>研究結果</a:t>
            </a:r>
            <a:endParaRPr kumimoji="1" lang="ja-JP" altLang="en-US" dirty="0"/>
          </a:p>
        </p:txBody>
      </p:sp>
      <p:sp>
        <p:nvSpPr>
          <p:cNvPr id="3" name="コンテンツ プレースホルダー 2">
            <a:extLst>
              <a:ext uri="{FF2B5EF4-FFF2-40B4-BE49-F238E27FC236}">
                <a16:creationId xmlns:a16="http://schemas.microsoft.com/office/drawing/2014/main" id="{31908CAB-D475-4869-BBC5-4C15962F28CF}"/>
              </a:ext>
            </a:extLst>
          </p:cNvPr>
          <p:cNvSpPr>
            <a:spLocks noGrp="1"/>
          </p:cNvSpPr>
          <p:nvPr>
            <p:ph idx="1"/>
          </p:nvPr>
        </p:nvSpPr>
        <p:spPr/>
        <p:txBody>
          <a:bodyPr/>
          <a:lstStyle/>
          <a:p>
            <a:r>
              <a:rPr lang="en-US" altLang="ja-JP" dirty="0"/>
              <a:t>E.</a:t>
            </a:r>
            <a:r>
              <a:rPr kumimoji="1" lang="ja-JP" altLang="en-US" dirty="0"/>
              <a:t>内発的な動機</a:t>
            </a:r>
            <a:endParaRPr kumimoji="1" lang="en-US" altLang="ja-JP" dirty="0"/>
          </a:p>
          <a:p>
            <a:r>
              <a:rPr lang="ja-JP" altLang="en-US" dirty="0"/>
              <a:t>自分のコードが受け入れられ，プロジェクトに使用されるということは，開発者にとって重要な動機付けになる</a:t>
            </a:r>
            <a:r>
              <a:rPr lang="en-US" altLang="ja-JP" dirty="0"/>
              <a:t>.</a:t>
            </a:r>
          </a:p>
          <a:p>
            <a:r>
              <a:rPr lang="ja-JP" altLang="en-US" dirty="0"/>
              <a:t>内発的な動機は外因性の報酬</a:t>
            </a:r>
            <a:r>
              <a:rPr lang="en-US" altLang="ja-JP" dirty="0"/>
              <a:t>(</a:t>
            </a:r>
            <a:r>
              <a:rPr lang="ja-JP" altLang="en-US" dirty="0"/>
              <a:t>賃金の増加など</a:t>
            </a:r>
            <a:r>
              <a:rPr lang="en-US" altLang="ja-JP" dirty="0"/>
              <a:t>)</a:t>
            </a:r>
            <a:r>
              <a:rPr lang="ja-JP" altLang="en-US" dirty="0"/>
              <a:t>よりも仕事の質を良くするという研究結果もあり，今回の研究でそれに同意する</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1EDBF91B-8A42-457C-AEFB-0CD28080897D}"/>
              </a:ext>
            </a:extLst>
          </p:cNvPr>
          <p:cNvSpPr>
            <a:spLocks noGrp="1"/>
          </p:cNvSpPr>
          <p:nvPr>
            <p:ph type="sldNum" sz="quarter" idx="12"/>
          </p:nvPr>
        </p:nvSpPr>
        <p:spPr/>
        <p:txBody>
          <a:bodyPr/>
          <a:lstStyle/>
          <a:p>
            <a:fld id="{F6B31617-83C2-4116-A292-35893FC60E85}" type="slidenum">
              <a:rPr kumimoji="1" lang="ja-JP" altLang="en-US" smtClean="0"/>
              <a:pPr/>
              <a:t>10</a:t>
            </a:fld>
            <a:endParaRPr kumimoji="1" lang="ja-JP" altLang="en-US" dirty="0"/>
          </a:p>
        </p:txBody>
      </p:sp>
    </p:spTree>
    <p:extLst>
      <p:ext uri="{BB962C8B-B14F-4D97-AF65-F5344CB8AC3E}">
        <p14:creationId xmlns:p14="http://schemas.microsoft.com/office/powerpoint/2010/main" val="1926699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E5A8D8-538F-4AF7-A007-3526D6DA4F45}"/>
              </a:ext>
            </a:extLst>
          </p:cNvPr>
          <p:cNvSpPr>
            <a:spLocks noGrp="1"/>
          </p:cNvSpPr>
          <p:nvPr>
            <p:ph type="title"/>
          </p:nvPr>
        </p:nvSpPr>
        <p:spPr/>
        <p:txBody>
          <a:bodyPr/>
          <a:lstStyle/>
          <a:p>
            <a:r>
              <a:rPr kumimoji="1" lang="ja-JP" altLang="en-US" dirty="0"/>
              <a:t>研究結果</a:t>
            </a:r>
          </a:p>
        </p:txBody>
      </p:sp>
      <p:sp>
        <p:nvSpPr>
          <p:cNvPr id="3" name="コンテンツ プレースホルダー 2">
            <a:extLst>
              <a:ext uri="{FF2B5EF4-FFF2-40B4-BE49-F238E27FC236}">
                <a16:creationId xmlns:a16="http://schemas.microsoft.com/office/drawing/2014/main" id="{243DFA9C-AB6D-40B0-AC7E-203095FC02B6}"/>
              </a:ext>
            </a:extLst>
          </p:cNvPr>
          <p:cNvSpPr>
            <a:spLocks noGrp="1"/>
          </p:cNvSpPr>
          <p:nvPr>
            <p:ph idx="1"/>
          </p:nvPr>
        </p:nvSpPr>
        <p:spPr/>
        <p:txBody>
          <a:bodyPr/>
          <a:lstStyle/>
          <a:p>
            <a:r>
              <a:rPr kumimoji="1" lang="en-US" altLang="ja-JP" dirty="0"/>
              <a:t>F.</a:t>
            </a:r>
            <a:r>
              <a:rPr kumimoji="1" lang="ja-JP" altLang="en-US" dirty="0"/>
              <a:t>外発的な動機</a:t>
            </a:r>
            <a:endParaRPr kumimoji="1" lang="en-US" altLang="ja-JP" dirty="0"/>
          </a:p>
          <a:p>
            <a:r>
              <a:rPr lang="ja-JP" altLang="en-US" dirty="0"/>
              <a:t>開発に貢献していくうちに責任のある役割</a:t>
            </a:r>
            <a:r>
              <a:rPr lang="en-US" altLang="ja-JP" dirty="0"/>
              <a:t>(</a:t>
            </a:r>
            <a:r>
              <a:rPr lang="ja-JP" altLang="en-US" dirty="0"/>
              <a:t>コードレビュワーなど</a:t>
            </a:r>
            <a:r>
              <a:rPr lang="en-US" altLang="ja-JP" dirty="0"/>
              <a:t>)</a:t>
            </a:r>
            <a:r>
              <a:rPr lang="ja-JP" altLang="en-US" dirty="0"/>
              <a:t>を与えられたりすることは，開発者の動機付けに繋がる</a:t>
            </a:r>
            <a:r>
              <a:rPr lang="en-US" altLang="ja-JP" dirty="0"/>
              <a:t>.</a:t>
            </a:r>
          </a:p>
          <a:p>
            <a:r>
              <a:rPr lang="ja-JP" altLang="en-US" dirty="0"/>
              <a:t>能力主義的な役職階層を形成することはコミュニティにとって重要</a:t>
            </a:r>
            <a:r>
              <a:rPr lang="en-US" altLang="ja-JP" dirty="0"/>
              <a:t>.</a:t>
            </a:r>
          </a:p>
        </p:txBody>
      </p:sp>
      <p:sp>
        <p:nvSpPr>
          <p:cNvPr id="4" name="スライド番号プレースホルダー 3">
            <a:extLst>
              <a:ext uri="{FF2B5EF4-FFF2-40B4-BE49-F238E27FC236}">
                <a16:creationId xmlns:a16="http://schemas.microsoft.com/office/drawing/2014/main" id="{21601C51-0A03-4875-8FBF-B1646B5E7BA7}"/>
              </a:ext>
            </a:extLst>
          </p:cNvPr>
          <p:cNvSpPr>
            <a:spLocks noGrp="1"/>
          </p:cNvSpPr>
          <p:nvPr>
            <p:ph type="sldNum" sz="quarter" idx="12"/>
          </p:nvPr>
        </p:nvSpPr>
        <p:spPr/>
        <p:txBody>
          <a:bodyPr/>
          <a:lstStyle/>
          <a:p>
            <a:fld id="{F6B31617-83C2-4116-A292-35893FC60E85}" type="slidenum">
              <a:rPr kumimoji="1" lang="ja-JP" altLang="en-US" smtClean="0"/>
              <a:pPr/>
              <a:t>11</a:t>
            </a:fld>
            <a:endParaRPr kumimoji="1" lang="ja-JP" altLang="en-US" dirty="0"/>
          </a:p>
        </p:txBody>
      </p:sp>
    </p:spTree>
    <p:extLst>
      <p:ext uri="{BB962C8B-B14F-4D97-AF65-F5344CB8AC3E}">
        <p14:creationId xmlns:p14="http://schemas.microsoft.com/office/powerpoint/2010/main" val="3062061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C3BFC-382D-469E-8DD1-86A6FF12459A}"/>
              </a:ext>
            </a:extLst>
          </p:cNvPr>
          <p:cNvSpPr>
            <a:spLocks noGrp="1"/>
          </p:cNvSpPr>
          <p:nvPr>
            <p:ph type="title"/>
          </p:nvPr>
        </p:nvSpPr>
        <p:spPr/>
        <p:txBody>
          <a:bodyPr/>
          <a:lstStyle/>
          <a:p>
            <a:r>
              <a:rPr kumimoji="1" lang="ja-JP" altLang="en-US" dirty="0"/>
              <a:t>考察</a:t>
            </a:r>
          </a:p>
        </p:txBody>
      </p:sp>
      <p:sp>
        <p:nvSpPr>
          <p:cNvPr id="3" name="コンテンツ プレースホルダー 2">
            <a:extLst>
              <a:ext uri="{FF2B5EF4-FFF2-40B4-BE49-F238E27FC236}">
                <a16:creationId xmlns:a16="http://schemas.microsoft.com/office/drawing/2014/main" id="{D6FB1360-C3E7-42C4-BC50-7B67001E88FC}"/>
              </a:ext>
            </a:extLst>
          </p:cNvPr>
          <p:cNvSpPr>
            <a:spLocks noGrp="1"/>
          </p:cNvSpPr>
          <p:nvPr>
            <p:ph idx="1"/>
          </p:nvPr>
        </p:nvSpPr>
        <p:spPr/>
        <p:txBody>
          <a:bodyPr/>
          <a:lstStyle/>
          <a:p>
            <a:r>
              <a:rPr lang="ja-JP" altLang="en-US" dirty="0"/>
              <a:t>コードレビューは否定されたことへの対処や情熱，動機付けなど人間的な側面が大きい</a:t>
            </a:r>
            <a:r>
              <a:rPr lang="en-US" altLang="ja-JP" dirty="0"/>
              <a:t>.</a:t>
            </a:r>
          </a:p>
          <a:p>
            <a:r>
              <a:rPr kumimoji="1" lang="ja-JP" altLang="en-US" dirty="0"/>
              <a:t>コードレビューにおいて否定されることは失敗ではなく学習の機会である</a:t>
            </a:r>
            <a:r>
              <a:rPr kumimoji="1" lang="en-US" altLang="ja-JP" dirty="0"/>
              <a:t>.</a:t>
            </a:r>
          </a:p>
          <a:p>
            <a:r>
              <a:rPr lang="ja-JP" altLang="en-US" dirty="0"/>
              <a:t>多くの組織は製品の品質を向上させるためコードレビューをうまく活用している</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1759ABCE-7BEB-461A-9EA0-063A5827A40E}"/>
              </a:ext>
            </a:extLst>
          </p:cNvPr>
          <p:cNvSpPr>
            <a:spLocks noGrp="1"/>
          </p:cNvSpPr>
          <p:nvPr>
            <p:ph type="sldNum" sz="quarter" idx="12"/>
          </p:nvPr>
        </p:nvSpPr>
        <p:spPr/>
        <p:txBody>
          <a:bodyPr/>
          <a:lstStyle/>
          <a:p>
            <a:fld id="{F6B31617-83C2-4116-A292-35893FC60E85}" type="slidenum">
              <a:rPr kumimoji="1" lang="ja-JP" altLang="en-US" smtClean="0"/>
              <a:pPr/>
              <a:t>12</a:t>
            </a:fld>
            <a:endParaRPr kumimoji="1" lang="ja-JP" altLang="en-US" dirty="0"/>
          </a:p>
        </p:txBody>
      </p:sp>
    </p:spTree>
    <p:extLst>
      <p:ext uri="{BB962C8B-B14F-4D97-AF65-F5344CB8AC3E}">
        <p14:creationId xmlns:p14="http://schemas.microsoft.com/office/powerpoint/2010/main" val="2218499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F20C57-6018-46D7-83C0-A35E330F0F77}"/>
              </a:ext>
            </a:extLst>
          </p:cNvPr>
          <p:cNvSpPr>
            <a:spLocks noGrp="1"/>
          </p:cNvSpPr>
          <p:nvPr>
            <p:ph type="title"/>
          </p:nvPr>
        </p:nvSpPr>
        <p:spPr/>
        <p:txBody>
          <a:bodyPr/>
          <a:lstStyle/>
          <a:p>
            <a:r>
              <a:rPr kumimoji="1" lang="ja-JP" altLang="en-US" dirty="0"/>
              <a:t>結論</a:t>
            </a:r>
          </a:p>
        </p:txBody>
      </p:sp>
      <p:sp>
        <p:nvSpPr>
          <p:cNvPr id="3" name="コンテンツ プレースホルダー 2">
            <a:extLst>
              <a:ext uri="{FF2B5EF4-FFF2-40B4-BE49-F238E27FC236}">
                <a16:creationId xmlns:a16="http://schemas.microsoft.com/office/drawing/2014/main" id="{344D0A78-5209-4B5C-9F3C-5140A75C4A01}"/>
              </a:ext>
            </a:extLst>
          </p:cNvPr>
          <p:cNvSpPr>
            <a:spLocks noGrp="1"/>
          </p:cNvSpPr>
          <p:nvPr>
            <p:ph idx="1"/>
          </p:nvPr>
        </p:nvSpPr>
        <p:spPr/>
        <p:txBody>
          <a:bodyPr/>
          <a:lstStyle/>
          <a:p>
            <a:endParaRPr kumimoji="1" lang="en-US" altLang="ja-JP" dirty="0"/>
          </a:p>
          <a:p>
            <a:r>
              <a:rPr kumimoji="1" lang="ja-JP" altLang="en-US" dirty="0"/>
              <a:t>コードレビューが成功している要因は人間的側面が重要である</a:t>
            </a:r>
            <a:r>
              <a:rPr kumimoji="1" lang="en-US" altLang="ja-JP" dirty="0"/>
              <a:t>.</a:t>
            </a:r>
          </a:p>
          <a:p>
            <a:r>
              <a:rPr kumimoji="1" lang="ja-JP" altLang="en-US" dirty="0"/>
              <a:t>コードレビューは開発者の動機付けに繋がる</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57C8F078-2827-43D5-87D5-0A5CA2B0B9E6}"/>
              </a:ext>
            </a:extLst>
          </p:cNvPr>
          <p:cNvSpPr>
            <a:spLocks noGrp="1"/>
          </p:cNvSpPr>
          <p:nvPr>
            <p:ph type="sldNum" sz="quarter" idx="12"/>
          </p:nvPr>
        </p:nvSpPr>
        <p:spPr/>
        <p:txBody>
          <a:bodyPr/>
          <a:lstStyle/>
          <a:p>
            <a:fld id="{F6B31617-83C2-4116-A292-35893FC60E85}" type="slidenum">
              <a:rPr kumimoji="1" lang="ja-JP" altLang="en-US" smtClean="0"/>
              <a:pPr/>
              <a:t>13</a:t>
            </a:fld>
            <a:endParaRPr kumimoji="1" lang="ja-JP" altLang="en-US" dirty="0"/>
          </a:p>
        </p:txBody>
      </p:sp>
    </p:spTree>
    <p:extLst>
      <p:ext uri="{BB962C8B-B14F-4D97-AF65-F5344CB8AC3E}">
        <p14:creationId xmlns:p14="http://schemas.microsoft.com/office/powerpoint/2010/main" val="403581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A5A3EC-1B5B-456C-9B86-0CAE89C2E2C3}"/>
              </a:ext>
            </a:extLst>
          </p:cNvPr>
          <p:cNvSpPr>
            <a:spLocks noGrp="1"/>
          </p:cNvSpPr>
          <p:nvPr>
            <p:ph type="title"/>
          </p:nvPr>
        </p:nvSpPr>
        <p:spPr/>
        <p:txBody>
          <a:bodyPr/>
          <a:lstStyle/>
          <a:p>
            <a:r>
              <a:rPr lang="ja-JP" altLang="en-US" dirty="0"/>
              <a:t>所感</a:t>
            </a:r>
            <a:endParaRPr kumimoji="1" lang="ja-JP" altLang="en-US" dirty="0"/>
          </a:p>
        </p:txBody>
      </p:sp>
      <p:sp>
        <p:nvSpPr>
          <p:cNvPr id="3" name="コンテンツ プレースホルダー 2">
            <a:extLst>
              <a:ext uri="{FF2B5EF4-FFF2-40B4-BE49-F238E27FC236}">
                <a16:creationId xmlns:a16="http://schemas.microsoft.com/office/drawing/2014/main" id="{A2BF58DF-A751-4926-A1B0-F9158D2F6D71}"/>
              </a:ext>
            </a:extLst>
          </p:cNvPr>
          <p:cNvSpPr>
            <a:spLocks noGrp="1"/>
          </p:cNvSpPr>
          <p:nvPr>
            <p:ph idx="1"/>
          </p:nvPr>
        </p:nvSpPr>
        <p:spPr/>
        <p:txBody>
          <a:bodyPr/>
          <a:lstStyle/>
          <a:p>
            <a:r>
              <a:rPr kumimoji="1" lang="ja-JP" altLang="en-US" dirty="0"/>
              <a:t>・この研究では，コードレビューというよりも開発者の動機付けが主なテーマになっていたように感じた</a:t>
            </a:r>
            <a:r>
              <a:rPr kumimoji="1" lang="en-US" altLang="ja-JP" dirty="0"/>
              <a:t>.</a:t>
            </a:r>
          </a:p>
          <a:p>
            <a:endParaRPr kumimoji="1" lang="en-US" altLang="ja-JP" dirty="0"/>
          </a:p>
          <a:p>
            <a:r>
              <a:rPr lang="ja-JP" altLang="en-US" dirty="0"/>
              <a:t>・研究が</a:t>
            </a:r>
            <a:r>
              <a:rPr lang="en-US" altLang="ja-JP" dirty="0"/>
              <a:t>21</a:t>
            </a:r>
            <a:r>
              <a:rPr lang="ja-JP" altLang="en-US" dirty="0"/>
              <a:t>人にインタビューをしただけだったので，研究として十分なのか疑問に感じた</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77575E66-740F-4B85-8CFE-8D5A705F8697}"/>
              </a:ext>
            </a:extLst>
          </p:cNvPr>
          <p:cNvSpPr>
            <a:spLocks noGrp="1"/>
          </p:cNvSpPr>
          <p:nvPr>
            <p:ph type="sldNum" sz="quarter" idx="12"/>
          </p:nvPr>
        </p:nvSpPr>
        <p:spPr/>
        <p:txBody>
          <a:bodyPr/>
          <a:lstStyle/>
          <a:p>
            <a:fld id="{F6B31617-83C2-4116-A292-35893FC60E85}" type="slidenum">
              <a:rPr kumimoji="1" lang="ja-JP" altLang="en-US" smtClean="0"/>
              <a:pPr/>
              <a:t>14</a:t>
            </a:fld>
            <a:endParaRPr kumimoji="1" lang="ja-JP" altLang="en-US" dirty="0"/>
          </a:p>
        </p:txBody>
      </p:sp>
    </p:spTree>
    <p:extLst>
      <p:ext uri="{BB962C8B-B14F-4D97-AF65-F5344CB8AC3E}">
        <p14:creationId xmlns:p14="http://schemas.microsoft.com/office/powerpoint/2010/main" val="723199919"/>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960</TotalTime>
  <Words>868</Words>
  <Application>Microsoft Office PowerPoint</Application>
  <PresentationFormat>画面に合わせる (4:3)</PresentationFormat>
  <Paragraphs>79</Paragraphs>
  <Slides>14</Slides>
  <Notes>5</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14</vt:i4>
      </vt:variant>
    </vt:vector>
  </HeadingPairs>
  <TitlesOfParts>
    <vt:vector size="18" baseType="lpstr">
      <vt:lpstr>游ゴシック</vt:lpstr>
      <vt:lpstr>Calibri</vt:lpstr>
      <vt:lpstr>Calibri Light</vt:lpstr>
      <vt:lpstr>レトロスペクト</vt:lpstr>
      <vt:lpstr>Why Dose Code Review Work for Open Source Software Communities?  Adam Alami，Marisa Leavitt Cohn，Andrzej Wasowski   OSSコミュニティでコードレビューが機能する理由</vt:lpstr>
      <vt:lpstr>背景</vt:lpstr>
      <vt:lpstr>対象コミュニティ</vt:lpstr>
      <vt:lpstr>研究手法</vt:lpstr>
      <vt:lpstr>研究結果</vt:lpstr>
      <vt:lpstr>研究結果</vt:lpstr>
      <vt:lpstr>研究結果</vt:lpstr>
      <vt:lpstr>研究結果</vt:lpstr>
      <vt:lpstr>研究結果</vt:lpstr>
      <vt:lpstr>研究結果</vt:lpstr>
      <vt:lpstr>研究結果</vt:lpstr>
      <vt:lpstr>考察</vt:lpstr>
      <vt:lpstr>結論</vt:lpstr>
      <vt:lpstr>所感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オープンソースソフトウェア工学</dc:title>
  <dc:creator>辻　裕真</dc:creator>
  <cp:lastModifiedBy>辻　裕真</cp:lastModifiedBy>
  <cp:revision>82</cp:revision>
  <dcterms:created xsi:type="dcterms:W3CDTF">2019-10-16T04:43:28Z</dcterms:created>
  <dcterms:modified xsi:type="dcterms:W3CDTF">2019-12-26T05:02:27Z</dcterms:modified>
</cp:coreProperties>
</file>