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9" r:id="rId1"/>
  </p:sldMasterIdLst>
  <p:notesMasterIdLst>
    <p:notesMasterId r:id="rId17"/>
  </p:notesMasterIdLst>
  <p:sldIdLst>
    <p:sldId id="256" r:id="rId2"/>
    <p:sldId id="258" r:id="rId3"/>
    <p:sldId id="259" r:id="rId4"/>
    <p:sldId id="260" r:id="rId5"/>
    <p:sldId id="261" r:id="rId6"/>
    <p:sldId id="262" r:id="rId7"/>
    <p:sldId id="263" r:id="rId8"/>
    <p:sldId id="264" r:id="rId9"/>
    <p:sldId id="265" r:id="rId10"/>
    <p:sldId id="267" r:id="rId11"/>
    <p:sldId id="268" r:id="rId12"/>
    <p:sldId id="269" r:id="rId13"/>
    <p:sldId id="270" r:id="rId14"/>
    <p:sldId id="271" r:id="rId15"/>
    <p:sldId id="272"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辻　裕真" initials="辻　裕真" lastIdx="1" clrIdx="0">
    <p:extLst>
      <p:ext uri="{19B8F6BF-5375-455C-9EA6-DF929625EA0E}">
        <p15:presenceInfo xmlns:p15="http://schemas.microsoft.com/office/powerpoint/2012/main" userId="辻　裕真"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5202" autoAdjust="0"/>
  </p:normalViewPr>
  <p:slideViewPr>
    <p:cSldViewPr snapToGrid="0">
      <p:cViewPr varScale="1">
        <p:scale>
          <a:sx n="81" d="100"/>
          <a:sy n="81" d="100"/>
        </p:scale>
        <p:origin x="1526" y="48"/>
      </p:cViewPr>
      <p:guideLst/>
    </p:cSldViewPr>
  </p:slideViewPr>
  <p:outlineViewPr>
    <p:cViewPr>
      <p:scale>
        <a:sx n="33" d="100"/>
        <a:sy n="33" d="100"/>
      </p:scale>
      <p:origin x="0" y="-7104"/>
    </p:cViewPr>
  </p:outlineViewPr>
  <p:notesTextViewPr>
    <p:cViewPr>
      <p:scale>
        <a:sx n="1" d="1"/>
        <a:sy n="1" d="1"/>
      </p:scale>
      <p:origin x="0" y="0"/>
    </p:cViewPr>
  </p:notesTextViewPr>
  <p:notesViewPr>
    <p:cSldViewPr snapToGrid="0">
      <p:cViewPr varScale="1">
        <p:scale>
          <a:sx n="65" d="100"/>
          <a:sy n="65" d="100"/>
        </p:scale>
        <p:origin x="3154" y="3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7C4163-C5EF-4717-9EC4-B290A44607AF}" type="datetimeFigureOut">
              <a:rPr kumimoji="1" lang="ja-JP" altLang="en-US" smtClean="0"/>
              <a:t>2019/11/28</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6C25E3-8635-4DBB-86A2-E5EB706CEB6B}" type="slidenum">
              <a:rPr kumimoji="1" lang="ja-JP" altLang="en-US" smtClean="0"/>
              <a:t>‹#›</a:t>
            </a:fld>
            <a:endParaRPr kumimoji="1" lang="ja-JP" altLang="en-US"/>
          </a:p>
        </p:txBody>
      </p:sp>
    </p:spTree>
    <p:extLst>
      <p:ext uri="{BB962C8B-B14F-4D97-AF65-F5344CB8AC3E}">
        <p14:creationId xmlns:p14="http://schemas.microsoft.com/office/powerpoint/2010/main" val="367628796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なぜそうなるかは難解であるので省略</a:t>
            </a:r>
          </a:p>
        </p:txBody>
      </p:sp>
      <p:sp>
        <p:nvSpPr>
          <p:cNvPr id="4" name="スライド番号プレースホルダー 3"/>
          <p:cNvSpPr>
            <a:spLocks noGrp="1"/>
          </p:cNvSpPr>
          <p:nvPr>
            <p:ph type="sldNum" sz="quarter" idx="5"/>
          </p:nvPr>
        </p:nvSpPr>
        <p:spPr/>
        <p:txBody>
          <a:bodyPr/>
          <a:lstStyle/>
          <a:p>
            <a:fld id="{396C25E3-8635-4DBB-86A2-E5EB706CEB6B}" type="slidenum">
              <a:rPr kumimoji="1" lang="ja-JP" altLang="en-US" smtClean="0"/>
              <a:t>13</a:t>
            </a:fld>
            <a:endParaRPr kumimoji="1" lang="ja-JP" altLang="en-US"/>
          </a:p>
        </p:txBody>
      </p:sp>
    </p:spTree>
    <p:extLst>
      <p:ext uri="{BB962C8B-B14F-4D97-AF65-F5344CB8AC3E}">
        <p14:creationId xmlns:p14="http://schemas.microsoft.com/office/powerpoint/2010/main" val="14644045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AE6F243F-2AF1-472D-8253-DB54434DC877}" type="datetime1">
              <a:rPr kumimoji="1" lang="ja-JP" altLang="en-US" smtClean="0"/>
              <a:t>2019/11/28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lvl1pPr>
              <a:defRPr sz="2400"/>
            </a:lvl1pPr>
          </a:lstStyle>
          <a:p>
            <a:fld id="{F6B31617-83C2-4116-A292-35893FC60E85}" type="slidenum">
              <a:rPr kumimoji="1" lang="ja-JP" altLang="en-US" smtClean="0"/>
              <a:pPr/>
              <a:t>‹#›</a:t>
            </a:fld>
            <a:endParaRPr kumimoji="1" lang="ja-JP" alt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6334315"/>
            <a:ext cx="9144001" cy="659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48849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lvl1pPr>
              <a:defRPr sz="3200"/>
            </a:lvl1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10"/>
          </p:nvPr>
        </p:nvSpPr>
        <p:spPr/>
        <p:txBody>
          <a:bodyPr/>
          <a:lstStyle/>
          <a:p>
            <a:fld id="{FFC726FF-28D6-4F46-870F-964DBB874BCF}" type="datetime1">
              <a:rPr kumimoji="1" lang="ja-JP" altLang="en-US" smtClean="0"/>
              <a:t>2019/11/28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lvl1pPr>
              <a:defRPr sz="2400"/>
            </a:lvl1pPr>
          </a:lstStyle>
          <a:p>
            <a:fld id="{F6B31617-83C2-4116-A292-35893FC60E85}" type="slidenum">
              <a:rPr kumimoji="1" lang="ja-JP" altLang="en-US" smtClean="0"/>
              <a:pPr/>
              <a:t>‹#›</a:t>
            </a:fld>
            <a:endParaRPr kumimoji="1" lang="ja-JP" altLang="en-US" dirty="0"/>
          </a:p>
        </p:txBody>
      </p:sp>
    </p:spTree>
    <p:extLst>
      <p:ext uri="{BB962C8B-B14F-4D97-AF65-F5344CB8AC3E}">
        <p14:creationId xmlns:p14="http://schemas.microsoft.com/office/powerpoint/2010/main" val="1246295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66DAEAD3-141A-4D91-92D7-5CE37DD0BCEA}" type="datetime1">
              <a:rPr kumimoji="1" lang="ja-JP" altLang="en-US" smtClean="0"/>
              <a:t>2019/11/28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6334315"/>
            <a:ext cx="9144001" cy="659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660502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522E07D9-1B72-407F-920F-390AC0AF5887}" type="datetime1">
              <a:rPr kumimoji="1" lang="ja-JP" altLang="en-US" smtClean="0"/>
              <a:t>2019/11/28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135283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22960" y="2582334"/>
            <a:ext cx="3703320" cy="3378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63440" y="2582334"/>
            <a:ext cx="3703320" cy="3378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958F2460-2238-4D25-A06B-CD48FEE3982A}" type="datetime1">
              <a:rPr kumimoji="1" lang="ja-JP" altLang="en-US" smtClean="0"/>
              <a:t>2019/11/28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1286849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069C11E9-231F-418A-940A-CE6271CAEED3}" type="datetime1">
              <a:rPr kumimoji="1" lang="ja-JP" altLang="en-US" smtClean="0"/>
              <a:t>2019/11/28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2230425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D235F1E-4671-47D0-949C-0D8A43E55FDB}" type="datetime1">
              <a:rPr kumimoji="1" lang="ja-JP" altLang="en-US" smtClean="0"/>
              <a:t>2019/11/28</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kumimoji="1" lang="ja-JP" altLang="en-US"/>
          </a:p>
        </p:txBody>
      </p:sp>
      <p:sp>
        <p:nvSpPr>
          <p:cNvPr id="9" name="Slide Number Placeholder 8"/>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939575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6154FFD8-FC97-41A3-A5EB-2DA12CCD58D7}" type="datetime1">
              <a:rPr kumimoji="1" lang="ja-JP" altLang="en-US" smtClean="0"/>
              <a:t>2019/11/28</a:t>
            </a:fld>
            <a:endParaRPr kumimoji="1" lang="ja-JP" alt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1373815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5234" cy="822960"/>
          </a:xfrm>
        </p:spPr>
        <p:txBody>
          <a:bodyPr tIns="0" bIns="0" anchor="b">
            <a:noAutofit/>
          </a:bodyPr>
          <a:lstStyle>
            <a:lvl1pPr>
              <a:defRPr sz="3600"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8E6628D-360A-4246-A58C-396D563EAC3D}" type="datetime1">
              <a:rPr kumimoji="1" lang="ja-JP" altLang="en-US" smtClean="0"/>
              <a:t>2019/11/28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2150610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2C1511F-445B-4C64-8ACA-56D101578CB5}" type="datetime1">
              <a:rPr kumimoji="1" lang="ja-JP" altLang="en-US" smtClean="0"/>
              <a:t>2019/11/28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4135834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3989"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A99CF95-ECE5-4FAE-8657-5B4FCC7400B4}" type="datetime1">
              <a:rPr kumimoji="1" lang="ja-JP" altLang="en-US" smtClean="0"/>
              <a:t>2019/11/28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18134411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E096E077-52A0-443E-8123-D53FC20FEBA7}" type="datetime1">
              <a:rPr kumimoji="1" lang="ja-JP" altLang="en-US" smtClean="0"/>
              <a:t>2019/11/28</a:t>
            </a:fld>
            <a:endParaRPr kumimoji="1" lang="ja-JP" alt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F6B31617-83C2-4116-A292-35893FC60E85}" type="slidenum">
              <a:rPr kumimoji="1" lang="ja-JP" altLang="en-US" smtClean="0"/>
              <a:t>‹#›</a:t>
            </a:fld>
            <a:endParaRPr kumimoji="1" lang="ja-JP" alt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3486909"/>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hf hdr="0" ft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9E5AC13-0935-4A96-9B2A-D42B63B3B611}"/>
              </a:ext>
            </a:extLst>
          </p:cNvPr>
          <p:cNvSpPr>
            <a:spLocks noGrp="1"/>
          </p:cNvSpPr>
          <p:nvPr>
            <p:ph type="ctrTitle"/>
          </p:nvPr>
        </p:nvSpPr>
        <p:spPr>
          <a:xfrm>
            <a:off x="851933" y="2442323"/>
            <a:ext cx="7543800" cy="857250"/>
          </a:xfrm>
        </p:spPr>
        <p:txBody>
          <a:bodyPr>
            <a:noAutofit/>
          </a:bodyPr>
          <a:lstStyle/>
          <a:p>
            <a:pPr algn="ctr"/>
            <a:r>
              <a:rPr lang="ja-JP" altLang="en-US" sz="4400" dirty="0"/>
              <a:t>統計学入門</a:t>
            </a:r>
            <a:br>
              <a:rPr lang="en-US" altLang="ja-JP" sz="4400" dirty="0"/>
            </a:br>
            <a:r>
              <a:rPr lang="ja-JP" altLang="en-US" sz="4400" dirty="0"/>
              <a:t>第</a:t>
            </a:r>
            <a:r>
              <a:rPr lang="en-US" altLang="ja-JP" sz="4400" dirty="0"/>
              <a:t>17</a:t>
            </a:r>
            <a:r>
              <a:rPr lang="ja-JP" altLang="en-US" sz="4400" dirty="0"/>
              <a:t>講</a:t>
            </a:r>
            <a:r>
              <a:rPr lang="en-US" altLang="ja-JP" sz="4400" dirty="0"/>
              <a:t>, </a:t>
            </a:r>
            <a:r>
              <a:rPr lang="ja-JP" altLang="en-US" sz="4400" dirty="0"/>
              <a:t>第</a:t>
            </a:r>
            <a:r>
              <a:rPr lang="en-US" altLang="ja-JP" sz="4400" dirty="0"/>
              <a:t>18</a:t>
            </a:r>
            <a:r>
              <a:rPr lang="ja-JP" altLang="en-US" sz="4400" dirty="0"/>
              <a:t>講</a:t>
            </a:r>
          </a:p>
        </p:txBody>
      </p:sp>
      <p:sp>
        <p:nvSpPr>
          <p:cNvPr id="3" name="字幕 2">
            <a:extLst>
              <a:ext uri="{FF2B5EF4-FFF2-40B4-BE49-F238E27FC236}">
                <a16:creationId xmlns:a16="http://schemas.microsoft.com/office/drawing/2014/main" id="{4BD86F41-BEF5-4C4B-9013-69FF0940A944}"/>
              </a:ext>
            </a:extLst>
          </p:cNvPr>
          <p:cNvSpPr>
            <a:spLocks noGrp="1"/>
          </p:cNvSpPr>
          <p:nvPr>
            <p:ph type="subTitle" idx="1"/>
          </p:nvPr>
        </p:nvSpPr>
        <p:spPr>
          <a:xfrm>
            <a:off x="5773271" y="4818791"/>
            <a:ext cx="2622462" cy="329332"/>
          </a:xfrm>
        </p:spPr>
        <p:txBody>
          <a:bodyPr>
            <a:noAutofit/>
          </a:bodyPr>
          <a:lstStyle/>
          <a:p>
            <a:r>
              <a:rPr kumimoji="1" lang="ja-JP" altLang="en-US" dirty="0"/>
              <a:t>発表者：辻　裕真</a:t>
            </a:r>
          </a:p>
        </p:txBody>
      </p:sp>
      <p:sp>
        <p:nvSpPr>
          <p:cNvPr id="4" name="スライド番号プレースホルダー 3">
            <a:extLst>
              <a:ext uri="{FF2B5EF4-FFF2-40B4-BE49-F238E27FC236}">
                <a16:creationId xmlns:a16="http://schemas.microsoft.com/office/drawing/2014/main" id="{EEB70BCA-C99C-4430-A055-FD654D0933BA}"/>
              </a:ext>
            </a:extLst>
          </p:cNvPr>
          <p:cNvSpPr>
            <a:spLocks noGrp="1"/>
          </p:cNvSpPr>
          <p:nvPr>
            <p:ph type="sldNum" sz="quarter" idx="12"/>
          </p:nvPr>
        </p:nvSpPr>
        <p:spPr/>
        <p:txBody>
          <a:bodyPr/>
          <a:lstStyle/>
          <a:p>
            <a:fld id="{F6B31617-83C2-4116-A292-35893FC60E85}" type="slidenum">
              <a:rPr kumimoji="1" lang="ja-JP" altLang="en-US" smtClean="0"/>
              <a:t>1</a:t>
            </a:fld>
            <a:endParaRPr kumimoji="1" lang="ja-JP" altLang="en-US" dirty="0"/>
          </a:p>
        </p:txBody>
      </p:sp>
    </p:spTree>
    <p:extLst>
      <p:ext uri="{BB962C8B-B14F-4D97-AF65-F5344CB8AC3E}">
        <p14:creationId xmlns:p14="http://schemas.microsoft.com/office/powerpoint/2010/main" val="4744245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E51323F-ADAF-41BF-8EB6-07C62180A2F1}"/>
              </a:ext>
            </a:extLst>
          </p:cNvPr>
          <p:cNvSpPr>
            <a:spLocks noGrp="1"/>
          </p:cNvSpPr>
          <p:nvPr>
            <p:ph type="title"/>
          </p:nvPr>
        </p:nvSpPr>
        <p:spPr/>
        <p:txBody>
          <a:bodyPr/>
          <a:lstStyle/>
          <a:p>
            <a:r>
              <a:rPr lang="ja-JP" altLang="en-US" dirty="0"/>
              <a:t>第</a:t>
            </a:r>
            <a:r>
              <a:rPr lang="en-US" altLang="ja-JP" dirty="0"/>
              <a:t>17</a:t>
            </a:r>
            <a:r>
              <a:rPr lang="ja-JP" altLang="en-US" dirty="0"/>
              <a:t>講</a:t>
            </a:r>
            <a:endParaRPr kumimoji="1" lang="ja-JP" altLang="en-US" dirty="0"/>
          </a:p>
        </p:txBody>
      </p:sp>
      <p:sp>
        <p:nvSpPr>
          <p:cNvPr id="3" name="コンテンツ プレースホルダー 2">
            <a:extLst>
              <a:ext uri="{FF2B5EF4-FFF2-40B4-BE49-F238E27FC236}">
                <a16:creationId xmlns:a16="http://schemas.microsoft.com/office/drawing/2014/main" id="{8DB96D32-2597-4256-88B4-89CAD9BC98CF}"/>
              </a:ext>
            </a:extLst>
          </p:cNvPr>
          <p:cNvSpPr>
            <a:spLocks noGrp="1"/>
          </p:cNvSpPr>
          <p:nvPr>
            <p:ph idx="1"/>
          </p:nvPr>
        </p:nvSpPr>
        <p:spPr/>
        <p:txBody>
          <a:bodyPr/>
          <a:lstStyle/>
          <a:p>
            <a:endParaRPr lang="en-US" altLang="ja-JP" dirty="0"/>
          </a:p>
          <a:p>
            <a:endParaRPr lang="en-US" altLang="ja-JP" dirty="0"/>
          </a:p>
          <a:p>
            <a:pPr algn="ctr"/>
            <a:r>
              <a:rPr lang="ja-JP" altLang="en-US" dirty="0"/>
              <a:t>母分散をカイ二乗分布で推定する</a:t>
            </a:r>
            <a:endParaRPr lang="en-US" altLang="ja-JP" dirty="0"/>
          </a:p>
          <a:p>
            <a:pPr algn="ctr"/>
            <a:r>
              <a:rPr kumimoji="1" lang="en-US" altLang="ja-JP" dirty="0"/>
              <a:t>―</a:t>
            </a:r>
            <a:r>
              <a:rPr kumimoji="1" lang="ja-JP" altLang="en-US" dirty="0"/>
              <a:t>正規母集団の母分散を推定</a:t>
            </a:r>
          </a:p>
        </p:txBody>
      </p:sp>
      <p:sp>
        <p:nvSpPr>
          <p:cNvPr id="4" name="スライド番号プレースホルダー 3">
            <a:extLst>
              <a:ext uri="{FF2B5EF4-FFF2-40B4-BE49-F238E27FC236}">
                <a16:creationId xmlns:a16="http://schemas.microsoft.com/office/drawing/2014/main" id="{EB8356E8-9125-44CF-A430-F001D36D4616}"/>
              </a:ext>
            </a:extLst>
          </p:cNvPr>
          <p:cNvSpPr>
            <a:spLocks noGrp="1"/>
          </p:cNvSpPr>
          <p:nvPr>
            <p:ph type="sldNum" sz="quarter" idx="12"/>
          </p:nvPr>
        </p:nvSpPr>
        <p:spPr/>
        <p:txBody>
          <a:bodyPr/>
          <a:lstStyle/>
          <a:p>
            <a:fld id="{F6B31617-83C2-4116-A292-35893FC60E85}" type="slidenum">
              <a:rPr kumimoji="1" lang="ja-JP" altLang="en-US" smtClean="0"/>
              <a:pPr/>
              <a:t>2</a:t>
            </a:fld>
            <a:endParaRPr kumimoji="1" lang="ja-JP" altLang="en-US" dirty="0"/>
          </a:p>
        </p:txBody>
      </p:sp>
    </p:spTree>
    <p:extLst>
      <p:ext uri="{BB962C8B-B14F-4D97-AF65-F5344CB8AC3E}">
        <p14:creationId xmlns:p14="http://schemas.microsoft.com/office/powerpoint/2010/main" val="38063784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9977488-ECB2-4ED3-A9C1-471A546EB881}"/>
              </a:ext>
            </a:extLst>
          </p:cNvPr>
          <p:cNvSpPr>
            <a:spLocks noGrp="1"/>
          </p:cNvSpPr>
          <p:nvPr>
            <p:ph type="title"/>
          </p:nvPr>
        </p:nvSpPr>
        <p:spPr/>
        <p:txBody>
          <a:bodyPr/>
          <a:lstStyle/>
          <a:p>
            <a:r>
              <a:rPr kumimoji="1" lang="ja-JP" altLang="en-US" dirty="0"/>
              <a:t>カイ二乗分布の</a:t>
            </a:r>
            <a:br>
              <a:rPr kumimoji="1" lang="en-US" altLang="ja-JP" dirty="0"/>
            </a:br>
            <a:r>
              <a:rPr kumimoji="1" lang="en-US" altLang="ja-JP" dirty="0"/>
              <a:t>95</a:t>
            </a:r>
            <a:r>
              <a:rPr kumimoji="1" lang="ja-JP" altLang="en-US" dirty="0"/>
              <a:t>パーセント予言的中区間</a:t>
            </a:r>
          </a:p>
        </p:txBody>
      </p:sp>
      <p:sp>
        <p:nvSpPr>
          <p:cNvPr id="3" name="コンテンツ プレースホルダー 2">
            <a:extLst>
              <a:ext uri="{FF2B5EF4-FFF2-40B4-BE49-F238E27FC236}">
                <a16:creationId xmlns:a16="http://schemas.microsoft.com/office/drawing/2014/main" id="{53FD336F-393E-4942-8699-3CDC2B793F9F}"/>
              </a:ext>
            </a:extLst>
          </p:cNvPr>
          <p:cNvSpPr>
            <a:spLocks noGrp="1"/>
          </p:cNvSpPr>
          <p:nvPr>
            <p:ph idx="1"/>
          </p:nvPr>
        </p:nvSpPr>
        <p:spPr/>
        <p:txBody>
          <a:bodyPr/>
          <a:lstStyle/>
          <a:p>
            <a:endParaRPr kumimoji="1" lang="en-US" altLang="ja-JP" dirty="0"/>
          </a:p>
          <a:p>
            <a:r>
              <a:rPr kumimoji="1" lang="ja-JP" altLang="en-US" dirty="0"/>
              <a:t>正規分布と同様に</a:t>
            </a:r>
            <a:r>
              <a:rPr kumimoji="1" lang="en-US" altLang="ja-JP" dirty="0"/>
              <a:t>,</a:t>
            </a:r>
            <a:r>
              <a:rPr kumimoji="1" lang="ja-JP" altLang="en-US" dirty="0"/>
              <a:t>カイ二乗分布についても範囲を指定してその範囲に</a:t>
            </a:r>
            <a:r>
              <a:rPr kumimoji="1" lang="en-US" altLang="ja-JP" dirty="0"/>
              <a:t>V</a:t>
            </a:r>
            <a:r>
              <a:rPr kumimoji="1" lang="ja-JP" altLang="en-US" dirty="0"/>
              <a:t>が入るという予言を</a:t>
            </a:r>
            <a:r>
              <a:rPr kumimoji="1" lang="en-US" altLang="ja-JP" dirty="0"/>
              <a:t>95</a:t>
            </a:r>
            <a:r>
              <a:rPr kumimoji="1" lang="ja-JP" altLang="en-US" dirty="0"/>
              <a:t>パーセントの確率で的中させることが可能</a:t>
            </a:r>
          </a:p>
        </p:txBody>
      </p:sp>
      <p:sp>
        <p:nvSpPr>
          <p:cNvPr id="4" name="スライド番号プレースホルダー 3">
            <a:extLst>
              <a:ext uri="{FF2B5EF4-FFF2-40B4-BE49-F238E27FC236}">
                <a16:creationId xmlns:a16="http://schemas.microsoft.com/office/drawing/2014/main" id="{61AA3F6B-1A9E-4D9D-84B8-9481AFE0619B}"/>
              </a:ext>
            </a:extLst>
          </p:cNvPr>
          <p:cNvSpPr>
            <a:spLocks noGrp="1"/>
          </p:cNvSpPr>
          <p:nvPr>
            <p:ph type="sldNum" sz="quarter" idx="12"/>
          </p:nvPr>
        </p:nvSpPr>
        <p:spPr/>
        <p:txBody>
          <a:bodyPr/>
          <a:lstStyle/>
          <a:p>
            <a:fld id="{F6B31617-83C2-4116-A292-35893FC60E85}" type="slidenum">
              <a:rPr kumimoji="1" lang="ja-JP" altLang="en-US" smtClean="0"/>
              <a:pPr/>
              <a:t>3</a:t>
            </a:fld>
            <a:endParaRPr kumimoji="1" lang="ja-JP" altLang="en-US" dirty="0"/>
          </a:p>
        </p:txBody>
      </p:sp>
    </p:spTree>
    <p:extLst>
      <p:ext uri="{BB962C8B-B14F-4D97-AF65-F5344CB8AC3E}">
        <p14:creationId xmlns:p14="http://schemas.microsoft.com/office/powerpoint/2010/main" val="15427312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855F5C6-1C86-42E2-907B-C1A25EEF922D}"/>
              </a:ext>
            </a:extLst>
          </p:cNvPr>
          <p:cNvSpPr>
            <a:spLocks noGrp="1"/>
          </p:cNvSpPr>
          <p:nvPr>
            <p:ph type="title"/>
          </p:nvPr>
        </p:nvSpPr>
        <p:spPr/>
        <p:txBody>
          <a:bodyPr>
            <a:normAutofit/>
          </a:bodyPr>
          <a:lstStyle/>
          <a:p>
            <a:r>
              <a:rPr lang="ja-JP" altLang="en-US" sz="4400" dirty="0"/>
              <a:t>カイ二乗分布の</a:t>
            </a:r>
            <a:br>
              <a:rPr lang="en-US" altLang="ja-JP" sz="4400" dirty="0"/>
            </a:br>
            <a:r>
              <a:rPr lang="en-US" altLang="ja-JP" sz="4400" dirty="0"/>
              <a:t>95</a:t>
            </a:r>
            <a:r>
              <a:rPr lang="ja-JP" altLang="en-US" sz="4400" dirty="0"/>
              <a:t>パーセント予言的中区間</a:t>
            </a:r>
            <a:endParaRPr kumimoji="1" lang="ja-JP" altLang="en-US" sz="4400" dirty="0"/>
          </a:p>
        </p:txBody>
      </p:sp>
      <p:graphicFrame>
        <p:nvGraphicFramePr>
          <p:cNvPr id="5" name="表 5">
            <a:extLst>
              <a:ext uri="{FF2B5EF4-FFF2-40B4-BE49-F238E27FC236}">
                <a16:creationId xmlns:a16="http://schemas.microsoft.com/office/drawing/2014/main" id="{0C3E61FE-8496-4CFE-830D-5CBE812E5EAB}"/>
              </a:ext>
            </a:extLst>
          </p:cNvPr>
          <p:cNvGraphicFramePr>
            <a:graphicFrameLocks noGrp="1"/>
          </p:cNvGraphicFramePr>
          <p:nvPr>
            <p:ph idx="1"/>
            <p:extLst>
              <p:ext uri="{D42A27DB-BD31-4B8C-83A1-F6EECF244321}">
                <p14:modId xmlns:p14="http://schemas.microsoft.com/office/powerpoint/2010/main" val="432222756"/>
              </p:ext>
            </p:extLst>
          </p:nvPr>
        </p:nvGraphicFramePr>
        <p:xfrm>
          <a:off x="822960" y="2218167"/>
          <a:ext cx="3794122" cy="2966720"/>
        </p:xfrm>
        <a:graphic>
          <a:graphicData uri="http://schemas.openxmlformats.org/drawingml/2006/table">
            <a:tbl>
              <a:tblPr firstRow="1" bandRow="1">
                <a:tableStyleId>{5C22544A-7EE6-4342-B048-85BDC9FD1C3A}</a:tableStyleId>
              </a:tblPr>
              <a:tblGrid>
                <a:gridCol w="1084729">
                  <a:extLst>
                    <a:ext uri="{9D8B030D-6E8A-4147-A177-3AD203B41FA5}">
                      <a16:colId xmlns:a16="http://schemas.microsoft.com/office/drawing/2014/main" val="1453149378"/>
                    </a:ext>
                  </a:extLst>
                </a:gridCol>
                <a:gridCol w="1308847">
                  <a:extLst>
                    <a:ext uri="{9D8B030D-6E8A-4147-A177-3AD203B41FA5}">
                      <a16:colId xmlns:a16="http://schemas.microsoft.com/office/drawing/2014/main" val="4016747027"/>
                    </a:ext>
                  </a:extLst>
                </a:gridCol>
                <a:gridCol w="1400546">
                  <a:extLst>
                    <a:ext uri="{9D8B030D-6E8A-4147-A177-3AD203B41FA5}">
                      <a16:colId xmlns:a16="http://schemas.microsoft.com/office/drawing/2014/main" val="3518112636"/>
                    </a:ext>
                  </a:extLst>
                </a:gridCol>
              </a:tblGrid>
              <a:tr h="370840">
                <a:tc>
                  <a:txBody>
                    <a:bodyPr/>
                    <a:lstStyle/>
                    <a:p>
                      <a:pPr algn="ctr"/>
                      <a:r>
                        <a:rPr kumimoji="1" lang="ja-JP" altLang="en-US" dirty="0"/>
                        <a:t>自由度</a:t>
                      </a:r>
                    </a:p>
                  </a:txBody>
                  <a:tcPr/>
                </a:tc>
                <a:tc>
                  <a:txBody>
                    <a:bodyPr/>
                    <a:lstStyle/>
                    <a:p>
                      <a:pPr algn="ctr"/>
                      <a:r>
                        <a:rPr kumimoji="1" lang="en-US" altLang="ja-JP" dirty="0"/>
                        <a:t>0.975</a:t>
                      </a:r>
                      <a:endParaRPr kumimoji="1" lang="ja-JP" altLang="en-US" dirty="0"/>
                    </a:p>
                  </a:txBody>
                  <a:tcPr/>
                </a:tc>
                <a:tc>
                  <a:txBody>
                    <a:bodyPr/>
                    <a:lstStyle/>
                    <a:p>
                      <a:pPr algn="ctr"/>
                      <a:r>
                        <a:rPr kumimoji="1" lang="en-US" altLang="ja-JP" dirty="0"/>
                        <a:t>0.025</a:t>
                      </a:r>
                      <a:endParaRPr kumimoji="1" lang="ja-JP" altLang="en-US" dirty="0"/>
                    </a:p>
                  </a:txBody>
                  <a:tcPr/>
                </a:tc>
                <a:extLst>
                  <a:ext uri="{0D108BD9-81ED-4DB2-BD59-A6C34878D82A}">
                    <a16:rowId xmlns:a16="http://schemas.microsoft.com/office/drawing/2014/main" val="3703821712"/>
                  </a:ext>
                </a:extLst>
              </a:tr>
              <a:tr h="370840">
                <a:tc>
                  <a:txBody>
                    <a:bodyPr/>
                    <a:lstStyle/>
                    <a:p>
                      <a:pPr algn="ctr"/>
                      <a:r>
                        <a:rPr kumimoji="1" lang="en-US" altLang="ja-JP" dirty="0"/>
                        <a:t>1</a:t>
                      </a:r>
                      <a:endParaRPr kumimoji="1" lang="ja-JP" altLang="en-US" dirty="0"/>
                    </a:p>
                  </a:txBody>
                  <a:tcPr/>
                </a:tc>
                <a:tc>
                  <a:txBody>
                    <a:bodyPr/>
                    <a:lstStyle/>
                    <a:p>
                      <a:pPr algn="ctr"/>
                      <a:r>
                        <a:rPr kumimoji="1" lang="en-US" altLang="ja-JP" dirty="0"/>
                        <a:t>0.001</a:t>
                      </a:r>
                    </a:p>
                  </a:txBody>
                  <a:tcPr/>
                </a:tc>
                <a:tc>
                  <a:txBody>
                    <a:bodyPr/>
                    <a:lstStyle/>
                    <a:p>
                      <a:pPr algn="ctr"/>
                      <a:r>
                        <a:rPr kumimoji="1" lang="en-US" altLang="ja-JP" dirty="0"/>
                        <a:t>5.023</a:t>
                      </a:r>
                      <a:endParaRPr kumimoji="1" lang="ja-JP" altLang="en-US" dirty="0"/>
                    </a:p>
                  </a:txBody>
                  <a:tcPr/>
                </a:tc>
                <a:extLst>
                  <a:ext uri="{0D108BD9-81ED-4DB2-BD59-A6C34878D82A}">
                    <a16:rowId xmlns:a16="http://schemas.microsoft.com/office/drawing/2014/main" val="3780691338"/>
                  </a:ext>
                </a:extLst>
              </a:tr>
              <a:tr h="370840">
                <a:tc>
                  <a:txBody>
                    <a:bodyPr/>
                    <a:lstStyle/>
                    <a:p>
                      <a:pPr algn="ctr"/>
                      <a:r>
                        <a:rPr kumimoji="1" lang="en-US" altLang="ja-JP" dirty="0"/>
                        <a:t>2</a:t>
                      </a:r>
                      <a:endParaRPr kumimoji="1" lang="ja-JP" altLang="en-US" dirty="0"/>
                    </a:p>
                  </a:txBody>
                  <a:tcPr/>
                </a:tc>
                <a:tc>
                  <a:txBody>
                    <a:bodyPr/>
                    <a:lstStyle/>
                    <a:p>
                      <a:pPr algn="ctr"/>
                      <a:r>
                        <a:rPr kumimoji="1" lang="en-US" altLang="ja-JP" dirty="0"/>
                        <a:t>0.0506</a:t>
                      </a:r>
                      <a:endParaRPr kumimoji="1" lang="ja-JP" altLang="en-US" dirty="0"/>
                    </a:p>
                  </a:txBody>
                  <a:tcPr/>
                </a:tc>
                <a:tc>
                  <a:txBody>
                    <a:bodyPr/>
                    <a:lstStyle/>
                    <a:p>
                      <a:pPr algn="ctr"/>
                      <a:r>
                        <a:rPr kumimoji="1" lang="en-US" altLang="ja-JP" dirty="0"/>
                        <a:t>7.377</a:t>
                      </a:r>
                      <a:endParaRPr kumimoji="1" lang="ja-JP" altLang="en-US" dirty="0"/>
                    </a:p>
                  </a:txBody>
                  <a:tcPr/>
                </a:tc>
                <a:extLst>
                  <a:ext uri="{0D108BD9-81ED-4DB2-BD59-A6C34878D82A}">
                    <a16:rowId xmlns:a16="http://schemas.microsoft.com/office/drawing/2014/main" val="729098636"/>
                  </a:ext>
                </a:extLst>
              </a:tr>
              <a:tr h="370840">
                <a:tc>
                  <a:txBody>
                    <a:bodyPr/>
                    <a:lstStyle/>
                    <a:p>
                      <a:pPr algn="ctr"/>
                      <a:r>
                        <a:rPr kumimoji="1" lang="en-US" altLang="ja-JP" dirty="0"/>
                        <a:t>3</a:t>
                      </a:r>
                      <a:endParaRPr kumimoji="1" lang="ja-JP" altLang="en-US" dirty="0"/>
                    </a:p>
                  </a:txBody>
                  <a:tcPr/>
                </a:tc>
                <a:tc>
                  <a:txBody>
                    <a:bodyPr/>
                    <a:lstStyle/>
                    <a:p>
                      <a:pPr algn="ctr"/>
                      <a:r>
                        <a:rPr kumimoji="1" lang="en-US" altLang="ja-JP" dirty="0"/>
                        <a:t>0.2157</a:t>
                      </a:r>
                      <a:endParaRPr kumimoji="1" lang="ja-JP" altLang="en-US" dirty="0"/>
                    </a:p>
                  </a:txBody>
                  <a:tcPr/>
                </a:tc>
                <a:tc>
                  <a:txBody>
                    <a:bodyPr/>
                    <a:lstStyle/>
                    <a:p>
                      <a:pPr algn="ctr"/>
                      <a:r>
                        <a:rPr kumimoji="1" lang="en-US" altLang="ja-JP" dirty="0"/>
                        <a:t>9.3484</a:t>
                      </a:r>
                      <a:endParaRPr kumimoji="1" lang="ja-JP" altLang="en-US" dirty="0"/>
                    </a:p>
                  </a:txBody>
                  <a:tcPr/>
                </a:tc>
                <a:extLst>
                  <a:ext uri="{0D108BD9-81ED-4DB2-BD59-A6C34878D82A}">
                    <a16:rowId xmlns:a16="http://schemas.microsoft.com/office/drawing/2014/main" val="3968665827"/>
                  </a:ext>
                </a:extLst>
              </a:tr>
              <a:tr h="370840">
                <a:tc>
                  <a:txBody>
                    <a:bodyPr/>
                    <a:lstStyle/>
                    <a:p>
                      <a:pPr algn="ctr"/>
                      <a:r>
                        <a:rPr kumimoji="1" lang="en-US" altLang="ja-JP" dirty="0"/>
                        <a:t>4</a:t>
                      </a:r>
                      <a:endParaRPr kumimoji="1" lang="ja-JP" altLang="en-US" dirty="0"/>
                    </a:p>
                  </a:txBody>
                  <a:tcPr/>
                </a:tc>
                <a:tc>
                  <a:txBody>
                    <a:bodyPr/>
                    <a:lstStyle/>
                    <a:p>
                      <a:pPr algn="ctr"/>
                      <a:r>
                        <a:rPr kumimoji="1" lang="en-US" altLang="ja-JP" dirty="0"/>
                        <a:t>0.4844</a:t>
                      </a:r>
                      <a:endParaRPr kumimoji="1" lang="ja-JP" altLang="en-US" dirty="0"/>
                    </a:p>
                  </a:txBody>
                  <a:tcPr/>
                </a:tc>
                <a:tc>
                  <a:txBody>
                    <a:bodyPr/>
                    <a:lstStyle/>
                    <a:p>
                      <a:pPr algn="ctr"/>
                      <a:r>
                        <a:rPr kumimoji="1" lang="en-US" altLang="ja-JP" dirty="0"/>
                        <a:t>11.1433</a:t>
                      </a:r>
                      <a:endParaRPr kumimoji="1" lang="ja-JP" altLang="en-US" dirty="0"/>
                    </a:p>
                  </a:txBody>
                  <a:tcPr/>
                </a:tc>
                <a:extLst>
                  <a:ext uri="{0D108BD9-81ED-4DB2-BD59-A6C34878D82A}">
                    <a16:rowId xmlns:a16="http://schemas.microsoft.com/office/drawing/2014/main" val="3585853688"/>
                  </a:ext>
                </a:extLst>
              </a:tr>
              <a:tr h="370840">
                <a:tc>
                  <a:txBody>
                    <a:bodyPr/>
                    <a:lstStyle/>
                    <a:p>
                      <a:pPr algn="ctr"/>
                      <a:r>
                        <a:rPr kumimoji="1" lang="en-US" altLang="ja-JP" dirty="0"/>
                        <a:t>5</a:t>
                      </a:r>
                      <a:endParaRPr kumimoji="1" lang="ja-JP" altLang="en-US" dirty="0"/>
                    </a:p>
                  </a:txBody>
                  <a:tcPr/>
                </a:tc>
                <a:tc>
                  <a:txBody>
                    <a:bodyPr/>
                    <a:lstStyle/>
                    <a:p>
                      <a:pPr algn="ctr"/>
                      <a:r>
                        <a:rPr kumimoji="1" lang="en-US" altLang="ja-JP" dirty="0"/>
                        <a:t>0.8312</a:t>
                      </a:r>
                      <a:endParaRPr kumimoji="1" lang="ja-JP" altLang="en-US" dirty="0"/>
                    </a:p>
                  </a:txBody>
                  <a:tcPr/>
                </a:tc>
                <a:tc>
                  <a:txBody>
                    <a:bodyPr/>
                    <a:lstStyle/>
                    <a:p>
                      <a:pPr algn="ctr"/>
                      <a:r>
                        <a:rPr kumimoji="1" lang="en-US" altLang="ja-JP" dirty="0"/>
                        <a:t>12.8325</a:t>
                      </a:r>
                      <a:endParaRPr kumimoji="1" lang="ja-JP" altLang="en-US" dirty="0"/>
                    </a:p>
                  </a:txBody>
                  <a:tcPr/>
                </a:tc>
                <a:extLst>
                  <a:ext uri="{0D108BD9-81ED-4DB2-BD59-A6C34878D82A}">
                    <a16:rowId xmlns:a16="http://schemas.microsoft.com/office/drawing/2014/main" val="1687677623"/>
                  </a:ext>
                </a:extLst>
              </a:tr>
              <a:tr h="370840">
                <a:tc>
                  <a:txBody>
                    <a:bodyPr/>
                    <a:lstStyle/>
                    <a:p>
                      <a:pPr algn="ctr"/>
                      <a:r>
                        <a:rPr kumimoji="1" lang="en-US" altLang="ja-JP" dirty="0"/>
                        <a:t>6</a:t>
                      </a:r>
                      <a:endParaRPr kumimoji="1" lang="ja-JP" altLang="en-US" dirty="0"/>
                    </a:p>
                  </a:txBody>
                  <a:tcPr/>
                </a:tc>
                <a:tc>
                  <a:txBody>
                    <a:bodyPr/>
                    <a:lstStyle/>
                    <a:p>
                      <a:pPr algn="ctr"/>
                      <a:r>
                        <a:rPr kumimoji="1" lang="en-US" altLang="ja-JP" dirty="0"/>
                        <a:t>1.2373</a:t>
                      </a:r>
                      <a:endParaRPr kumimoji="1" lang="ja-JP" altLang="en-US" dirty="0"/>
                    </a:p>
                  </a:txBody>
                  <a:tcPr/>
                </a:tc>
                <a:tc>
                  <a:txBody>
                    <a:bodyPr/>
                    <a:lstStyle/>
                    <a:p>
                      <a:pPr algn="ctr"/>
                      <a:r>
                        <a:rPr kumimoji="1" lang="en-US" altLang="ja-JP" dirty="0"/>
                        <a:t>14.4494</a:t>
                      </a:r>
                      <a:endParaRPr kumimoji="1" lang="ja-JP" altLang="en-US" dirty="0"/>
                    </a:p>
                  </a:txBody>
                  <a:tcPr/>
                </a:tc>
                <a:extLst>
                  <a:ext uri="{0D108BD9-81ED-4DB2-BD59-A6C34878D82A}">
                    <a16:rowId xmlns:a16="http://schemas.microsoft.com/office/drawing/2014/main" val="410880130"/>
                  </a:ext>
                </a:extLst>
              </a:tr>
              <a:tr h="370840">
                <a:tc>
                  <a:txBody>
                    <a:bodyPr/>
                    <a:lstStyle/>
                    <a:p>
                      <a:pPr algn="ctr"/>
                      <a:r>
                        <a:rPr kumimoji="1" lang="en-US" altLang="ja-JP" dirty="0"/>
                        <a:t>7</a:t>
                      </a:r>
                      <a:endParaRPr kumimoji="1" lang="ja-JP" altLang="en-US" dirty="0"/>
                    </a:p>
                  </a:txBody>
                  <a:tcPr/>
                </a:tc>
                <a:tc>
                  <a:txBody>
                    <a:bodyPr/>
                    <a:lstStyle/>
                    <a:p>
                      <a:pPr algn="ctr"/>
                      <a:r>
                        <a:rPr kumimoji="1" lang="en-US" altLang="ja-JP" dirty="0"/>
                        <a:t>1.6898</a:t>
                      </a:r>
                      <a:endParaRPr kumimoji="1" lang="ja-JP" altLang="en-US" dirty="0"/>
                    </a:p>
                  </a:txBody>
                  <a:tcPr/>
                </a:tc>
                <a:tc>
                  <a:txBody>
                    <a:bodyPr/>
                    <a:lstStyle/>
                    <a:p>
                      <a:pPr algn="ctr"/>
                      <a:r>
                        <a:rPr kumimoji="1" lang="en-US" altLang="ja-JP" dirty="0"/>
                        <a:t>16.0128</a:t>
                      </a:r>
                      <a:endParaRPr kumimoji="1" lang="ja-JP" altLang="en-US" dirty="0"/>
                    </a:p>
                  </a:txBody>
                  <a:tcPr/>
                </a:tc>
                <a:extLst>
                  <a:ext uri="{0D108BD9-81ED-4DB2-BD59-A6C34878D82A}">
                    <a16:rowId xmlns:a16="http://schemas.microsoft.com/office/drawing/2014/main" val="825504585"/>
                  </a:ext>
                </a:extLst>
              </a:tr>
            </a:tbl>
          </a:graphicData>
        </a:graphic>
      </p:graphicFrame>
      <p:sp>
        <p:nvSpPr>
          <p:cNvPr id="4" name="スライド番号プレースホルダー 3">
            <a:extLst>
              <a:ext uri="{FF2B5EF4-FFF2-40B4-BE49-F238E27FC236}">
                <a16:creationId xmlns:a16="http://schemas.microsoft.com/office/drawing/2014/main" id="{5B2C8716-0A1B-46E0-94CD-4A495E2FBBD0}"/>
              </a:ext>
            </a:extLst>
          </p:cNvPr>
          <p:cNvSpPr>
            <a:spLocks noGrp="1"/>
          </p:cNvSpPr>
          <p:nvPr>
            <p:ph type="sldNum" sz="quarter" idx="12"/>
          </p:nvPr>
        </p:nvSpPr>
        <p:spPr/>
        <p:txBody>
          <a:bodyPr/>
          <a:lstStyle/>
          <a:p>
            <a:fld id="{F6B31617-83C2-4116-A292-35893FC60E85}" type="slidenum">
              <a:rPr kumimoji="1" lang="ja-JP" altLang="en-US" smtClean="0"/>
              <a:pPr/>
              <a:t>4</a:t>
            </a:fld>
            <a:endParaRPr kumimoji="1" lang="ja-JP" altLang="en-US" dirty="0"/>
          </a:p>
        </p:txBody>
      </p:sp>
      <p:sp>
        <p:nvSpPr>
          <p:cNvPr id="14" name="テキスト ボックス 13">
            <a:extLst>
              <a:ext uri="{FF2B5EF4-FFF2-40B4-BE49-F238E27FC236}">
                <a16:creationId xmlns:a16="http://schemas.microsoft.com/office/drawing/2014/main" id="{EEF5AA4E-BF29-4757-92DC-8C990A30B769}"/>
              </a:ext>
            </a:extLst>
          </p:cNvPr>
          <p:cNvSpPr txBox="1"/>
          <p:nvPr/>
        </p:nvSpPr>
        <p:spPr>
          <a:xfrm>
            <a:off x="5067749" y="2904564"/>
            <a:ext cx="3299011" cy="1384995"/>
          </a:xfrm>
          <a:prstGeom prst="rect">
            <a:avLst/>
          </a:prstGeom>
          <a:noFill/>
        </p:spPr>
        <p:txBody>
          <a:bodyPr wrap="square" rtlCol="0">
            <a:spAutoFit/>
          </a:bodyPr>
          <a:lstStyle/>
          <a:p>
            <a:r>
              <a:rPr kumimoji="1" lang="ja-JP" altLang="en-US" sz="2800" dirty="0"/>
              <a:t>表の数値以上のデータの相対度数が</a:t>
            </a:r>
            <a:r>
              <a:rPr kumimoji="1" lang="en-US" altLang="ja-JP" sz="2800" dirty="0"/>
              <a:t>97.5%</a:t>
            </a:r>
            <a:r>
              <a:rPr kumimoji="1" lang="ja-JP" altLang="en-US" sz="2800" dirty="0"/>
              <a:t>または</a:t>
            </a:r>
            <a:r>
              <a:rPr kumimoji="1" lang="en-US" altLang="ja-JP" sz="2800" dirty="0"/>
              <a:t>2.5%</a:t>
            </a:r>
            <a:endParaRPr kumimoji="1" lang="ja-JP" altLang="en-US" sz="2800" dirty="0"/>
          </a:p>
        </p:txBody>
      </p:sp>
    </p:spTree>
    <p:extLst>
      <p:ext uri="{BB962C8B-B14F-4D97-AF65-F5344CB8AC3E}">
        <p14:creationId xmlns:p14="http://schemas.microsoft.com/office/powerpoint/2010/main" val="7882716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7B1D845-1CED-4B86-ACC9-9A6E9ECCF0CE}"/>
              </a:ext>
            </a:extLst>
          </p:cNvPr>
          <p:cNvSpPr>
            <a:spLocks noGrp="1"/>
          </p:cNvSpPr>
          <p:nvPr>
            <p:ph type="title"/>
          </p:nvPr>
        </p:nvSpPr>
        <p:spPr/>
        <p:txBody>
          <a:bodyPr/>
          <a:lstStyle/>
          <a:p>
            <a:r>
              <a:rPr lang="ja-JP" altLang="en-US" dirty="0"/>
              <a:t>自由度</a:t>
            </a:r>
            <a:r>
              <a:rPr lang="en-US" altLang="ja-JP" dirty="0"/>
              <a:t>5</a:t>
            </a:r>
            <a:r>
              <a:rPr lang="ja-JP" altLang="en-US" dirty="0"/>
              <a:t>のカイ二乗分布</a:t>
            </a:r>
            <a:endParaRPr kumimoji="1" lang="ja-JP" altLang="en-US" dirty="0"/>
          </a:p>
        </p:txBody>
      </p:sp>
      <p:sp>
        <p:nvSpPr>
          <p:cNvPr id="3" name="コンテンツ プレースホルダー 2">
            <a:extLst>
              <a:ext uri="{FF2B5EF4-FFF2-40B4-BE49-F238E27FC236}">
                <a16:creationId xmlns:a16="http://schemas.microsoft.com/office/drawing/2014/main" id="{442D1422-EF82-4E96-9093-023910EB5E63}"/>
              </a:ext>
            </a:extLst>
          </p:cNvPr>
          <p:cNvSpPr>
            <a:spLocks noGrp="1"/>
          </p:cNvSpPr>
          <p:nvPr>
            <p:ph idx="1"/>
          </p:nvPr>
        </p:nvSpPr>
        <p:spPr/>
        <p:txBody>
          <a:bodyPr>
            <a:normAutofit/>
          </a:bodyPr>
          <a:lstStyle/>
          <a:p>
            <a:pPr marL="0" indent="0">
              <a:buNone/>
            </a:pPr>
            <a:r>
              <a:rPr lang="ja-JP" altLang="en-US" dirty="0"/>
              <a:t>表から</a:t>
            </a:r>
            <a:r>
              <a:rPr lang="en-US" altLang="ja-JP" dirty="0"/>
              <a:t>0.8312 ≤ V</a:t>
            </a:r>
            <a:r>
              <a:rPr lang="ja-JP" altLang="en-US" dirty="0"/>
              <a:t>となる相対度数が</a:t>
            </a:r>
            <a:r>
              <a:rPr lang="en-US" altLang="ja-JP" dirty="0"/>
              <a:t>97.5%, 12.8325 ≤ V</a:t>
            </a:r>
            <a:r>
              <a:rPr lang="ja-JP" altLang="en-US" dirty="0"/>
              <a:t>となる相対度数が</a:t>
            </a:r>
            <a:r>
              <a:rPr lang="en-US" altLang="ja-JP" dirty="0"/>
              <a:t>2.5%</a:t>
            </a:r>
            <a:r>
              <a:rPr lang="ja-JP" altLang="en-US" dirty="0"/>
              <a:t>なので</a:t>
            </a:r>
            <a:endParaRPr lang="en-US" altLang="ja-JP" dirty="0"/>
          </a:p>
          <a:p>
            <a:pPr marL="0" indent="0" algn="ctr">
              <a:buNone/>
            </a:pPr>
            <a:r>
              <a:rPr kumimoji="1" lang="en-US" altLang="ja-JP" dirty="0"/>
              <a:t>0.8312 </a:t>
            </a:r>
            <a:r>
              <a:rPr lang="en-US" altLang="ja-JP" dirty="0"/>
              <a:t>≤ V ≤ 12.8325</a:t>
            </a:r>
          </a:p>
          <a:p>
            <a:pPr marL="0" indent="0">
              <a:buNone/>
            </a:pPr>
            <a:r>
              <a:rPr lang="ja-JP" altLang="en-US" dirty="0"/>
              <a:t>となる相対度数は</a:t>
            </a:r>
            <a:r>
              <a:rPr lang="en-US" altLang="ja-JP" dirty="0"/>
              <a:t>95%</a:t>
            </a:r>
            <a:r>
              <a:rPr lang="ja-JP" altLang="en-US" dirty="0"/>
              <a:t>となる</a:t>
            </a:r>
            <a:endParaRPr lang="en-US" altLang="ja-JP" dirty="0"/>
          </a:p>
          <a:p>
            <a:pPr marL="0" indent="0">
              <a:buNone/>
            </a:pPr>
            <a:endParaRPr lang="en-US" altLang="ja-JP" dirty="0"/>
          </a:p>
          <a:p>
            <a:pPr marL="0" indent="0">
              <a:buNone/>
            </a:pPr>
            <a:r>
              <a:rPr kumimoji="1" lang="ja-JP" altLang="en-US" sz="2400" dirty="0"/>
              <a:t>＊</a:t>
            </a:r>
            <a:r>
              <a:rPr kumimoji="1" lang="en-US" altLang="ja-JP" sz="2400" dirty="0"/>
              <a:t>12.8325</a:t>
            </a:r>
            <a:r>
              <a:rPr kumimoji="1" lang="ja-JP" altLang="en-US" sz="2400" dirty="0"/>
              <a:t>の値を含めても確率には影響を及ぼさないので正規分布の予言と合わせるために含める</a:t>
            </a:r>
          </a:p>
        </p:txBody>
      </p:sp>
      <p:sp>
        <p:nvSpPr>
          <p:cNvPr id="4" name="スライド番号プレースホルダー 3">
            <a:extLst>
              <a:ext uri="{FF2B5EF4-FFF2-40B4-BE49-F238E27FC236}">
                <a16:creationId xmlns:a16="http://schemas.microsoft.com/office/drawing/2014/main" id="{6A9F7C1F-B9F5-42BE-889B-969B63FD97DE}"/>
              </a:ext>
            </a:extLst>
          </p:cNvPr>
          <p:cNvSpPr>
            <a:spLocks noGrp="1"/>
          </p:cNvSpPr>
          <p:nvPr>
            <p:ph type="sldNum" sz="quarter" idx="12"/>
          </p:nvPr>
        </p:nvSpPr>
        <p:spPr/>
        <p:txBody>
          <a:bodyPr/>
          <a:lstStyle/>
          <a:p>
            <a:fld id="{F6B31617-83C2-4116-A292-35893FC60E85}" type="slidenum">
              <a:rPr kumimoji="1" lang="ja-JP" altLang="en-US" smtClean="0"/>
              <a:pPr/>
              <a:t>5</a:t>
            </a:fld>
            <a:endParaRPr kumimoji="1" lang="ja-JP" altLang="en-US" dirty="0"/>
          </a:p>
        </p:txBody>
      </p:sp>
    </p:spTree>
    <p:extLst>
      <p:ext uri="{BB962C8B-B14F-4D97-AF65-F5344CB8AC3E}">
        <p14:creationId xmlns:p14="http://schemas.microsoft.com/office/powerpoint/2010/main" val="17442471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90B15CB-3D52-49C0-B3B6-5D7311C27AB8}"/>
              </a:ext>
            </a:extLst>
          </p:cNvPr>
          <p:cNvSpPr>
            <a:spLocks noGrp="1"/>
          </p:cNvSpPr>
          <p:nvPr>
            <p:ph type="title"/>
          </p:nvPr>
        </p:nvSpPr>
        <p:spPr/>
        <p:txBody>
          <a:bodyPr>
            <a:normAutofit/>
          </a:bodyPr>
          <a:lstStyle/>
          <a:p>
            <a:r>
              <a:rPr lang="ja-JP" altLang="en-US" sz="4400" dirty="0"/>
              <a:t>カイ二乗分布する統計量を作る</a:t>
            </a:r>
            <a:endParaRPr kumimoji="1" lang="ja-JP" altLang="en-US" sz="4400" dirty="0"/>
          </a:p>
        </p:txBody>
      </p:sp>
      <mc:AlternateContent xmlns:mc="http://schemas.openxmlformats.org/markup-compatibility/2006">
        <mc:Choice xmlns:a14="http://schemas.microsoft.com/office/drawing/2010/main" Requires="a14">
          <p:sp>
            <p:nvSpPr>
              <p:cNvPr id="3" name="コンテンツ プレースホルダー 2">
                <a:extLst>
                  <a:ext uri="{FF2B5EF4-FFF2-40B4-BE49-F238E27FC236}">
                    <a16:creationId xmlns:a16="http://schemas.microsoft.com/office/drawing/2014/main" id="{18E2A3D1-AB44-41BF-8099-8F0F06ACA355}"/>
                  </a:ext>
                </a:extLst>
              </p:cNvPr>
              <p:cNvSpPr>
                <a:spLocks noGrp="1"/>
              </p:cNvSpPr>
              <p:nvPr>
                <p:ph idx="1"/>
              </p:nvPr>
            </p:nvSpPr>
            <p:spPr/>
            <p:txBody>
              <a:bodyPr/>
              <a:lstStyle/>
              <a:p>
                <a:endParaRPr kumimoji="1" lang="en-US" altLang="ja-JP" dirty="0"/>
              </a:p>
              <a:p>
                <a:r>
                  <a:rPr kumimoji="1" lang="ja-JP" altLang="en-US" dirty="0"/>
                  <a:t>母平均 </a:t>
                </a:r>
                <a:r>
                  <a:rPr kumimoji="1" lang="en-US" altLang="ja-JP" dirty="0"/>
                  <a:t>μ , </a:t>
                </a:r>
                <a:r>
                  <a:rPr lang="ja-JP" altLang="en-US" dirty="0"/>
                  <a:t>母</a:t>
                </a:r>
                <a:r>
                  <a:rPr kumimoji="1" lang="ja-JP" altLang="en-US" dirty="0"/>
                  <a:t>標準偏差 </a:t>
                </a:r>
                <a:r>
                  <a:rPr kumimoji="1" lang="en-US" altLang="ja-JP" dirty="0"/>
                  <a:t>σ </a:t>
                </a:r>
                <a:r>
                  <a:rPr kumimoji="1" lang="ja-JP" altLang="en-US" dirty="0"/>
                  <a:t>の正規母集団の標本 </a:t>
                </a:r>
                <a14:m>
                  <m:oMath xmlns:m="http://schemas.openxmlformats.org/officeDocument/2006/math">
                    <m:r>
                      <a:rPr lang="en-US" altLang="ja-JP" i="1">
                        <a:latin typeface="Cambria Math" panose="02040503050406030204" pitchFamily="18" charset="0"/>
                      </a:rPr>
                      <m:t>𝑥</m:t>
                    </m:r>
                  </m:oMath>
                </a14:m>
                <a:r>
                  <a:rPr kumimoji="1" lang="ja-JP" altLang="en-US" dirty="0"/>
                  <a:t> から </a:t>
                </a:r>
                <a:r>
                  <a:rPr kumimoji="1" lang="en-US" altLang="ja-JP" dirty="0"/>
                  <a:t>z = </a:t>
                </a:r>
                <a14:m>
                  <m:oMath xmlns:m="http://schemas.openxmlformats.org/officeDocument/2006/math">
                    <m:f>
                      <m:fPr>
                        <m:ctrlPr>
                          <a:rPr kumimoji="1" lang="en-US" altLang="ja-JP" i="1" smtClean="0">
                            <a:latin typeface="Cambria Math" panose="02040503050406030204" pitchFamily="18" charset="0"/>
                          </a:rPr>
                        </m:ctrlPr>
                      </m:fPr>
                      <m:num>
                        <m:r>
                          <a:rPr kumimoji="1" lang="en-US" altLang="ja-JP" b="0" i="1" smtClean="0">
                            <a:latin typeface="Cambria Math" panose="02040503050406030204" pitchFamily="18" charset="0"/>
                          </a:rPr>
                          <m:t>𝑥</m:t>
                        </m:r>
                        <m:r>
                          <a:rPr kumimoji="1" lang="en-US" altLang="ja-JP" b="0" i="1" smtClean="0">
                            <a:latin typeface="Cambria Math" panose="02040503050406030204" pitchFamily="18" charset="0"/>
                          </a:rPr>
                          <m:t> −</m:t>
                        </m:r>
                        <m:r>
                          <m:rPr>
                            <m:sty m:val="p"/>
                          </m:rPr>
                          <a:rPr lang="en-US" altLang="ja-JP" i="1">
                            <a:latin typeface="Cambria Math" panose="02040503050406030204" pitchFamily="18" charset="0"/>
                          </a:rPr>
                          <m:t>μ</m:t>
                        </m:r>
                      </m:num>
                      <m:den>
                        <m:r>
                          <m:rPr>
                            <m:sty m:val="p"/>
                          </m:rPr>
                          <a:rPr lang="en-US" altLang="ja-JP" i="1">
                            <a:latin typeface="Cambria Math" panose="02040503050406030204" pitchFamily="18" charset="0"/>
                          </a:rPr>
                          <m:t>σ</m:t>
                        </m:r>
                      </m:den>
                    </m:f>
                  </m:oMath>
                </a14:m>
                <a:r>
                  <a:rPr kumimoji="1" lang="ja-JP" altLang="en-US" dirty="0"/>
                  <a:t> として </a:t>
                </a:r>
                <a:r>
                  <a:rPr kumimoji="1" lang="en-US" altLang="ja-JP" dirty="0"/>
                  <a:t>z </a:t>
                </a:r>
                <a:r>
                  <a:rPr kumimoji="1" lang="ja-JP" altLang="en-US" dirty="0"/>
                  <a:t>を作ると </a:t>
                </a:r>
                <a:r>
                  <a:rPr kumimoji="1" lang="en-US" altLang="ja-JP" dirty="0"/>
                  <a:t>z </a:t>
                </a:r>
                <a:r>
                  <a:rPr kumimoji="1" lang="ja-JP" altLang="en-US" dirty="0"/>
                  <a:t>が標準正規分布になることを利用して </a:t>
                </a:r>
                <a14:m>
                  <m:oMath xmlns:m="http://schemas.openxmlformats.org/officeDocument/2006/math">
                    <m:r>
                      <a:rPr lang="en-US" altLang="ja-JP" i="1">
                        <a:latin typeface="Cambria Math" panose="02040503050406030204" pitchFamily="18" charset="0"/>
                      </a:rPr>
                      <m:t>𝑥</m:t>
                    </m:r>
                  </m:oMath>
                </a14:m>
                <a:r>
                  <a:rPr kumimoji="1" lang="ja-JP" altLang="en-US" dirty="0"/>
                  <a:t> と </a:t>
                </a:r>
                <a:r>
                  <a:rPr kumimoji="1" lang="en-US" altLang="ja-JP" dirty="0"/>
                  <a:t>μ </a:t>
                </a:r>
                <a:r>
                  <a:rPr kumimoji="1" lang="ja-JP" altLang="en-US" dirty="0"/>
                  <a:t>からカイ二乗分布する統計量を作る</a:t>
                </a:r>
              </a:p>
            </p:txBody>
          </p:sp>
        </mc:Choice>
        <mc:Fallback>
          <p:sp>
            <p:nvSpPr>
              <p:cNvPr id="3" name="コンテンツ プレースホルダー 2">
                <a:extLst>
                  <a:ext uri="{FF2B5EF4-FFF2-40B4-BE49-F238E27FC236}">
                    <a16:creationId xmlns:a16="http://schemas.microsoft.com/office/drawing/2014/main" id="{18E2A3D1-AB44-41BF-8099-8F0F06ACA355}"/>
                  </a:ext>
                </a:extLst>
              </p:cNvPr>
              <p:cNvSpPr>
                <a:spLocks noGrp="1" noRot="1" noChangeAspect="1" noMove="1" noResize="1" noEditPoints="1" noAdjustHandles="1" noChangeArrowheads="1" noChangeShapeType="1" noTextEdit="1"/>
              </p:cNvSpPr>
              <p:nvPr>
                <p:ph idx="1"/>
              </p:nvPr>
            </p:nvSpPr>
            <p:spPr>
              <a:blipFill>
                <a:blip r:embed="rId2"/>
                <a:stretch>
                  <a:fillRect l="-2019" r="-404"/>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612D45D0-0180-4694-94EF-E674E9B7BB64}"/>
              </a:ext>
            </a:extLst>
          </p:cNvPr>
          <p:cNvSpPr>
            <a:spLocks noGrp="1"/>
          </p:cNvSpPr>
          <p:nvPr>
            <p:ph type="sldNum" sz="quarter" idx="12"/>
          </p:nvPr>
        </p:nvSpPr>
        <p:spPr/>
        <p:txBody>
          <a:bodyPr/>
          <a:lstStyle/>
          <a:p>
            <a:fld id="{F6B31617-83C2-4116-A292-35893FC60E85}" type="slidenum">
              <a:rPr kumimoji="1" lang="ja-JP" altLang="en-US" smtClean="0"/>
              <a:pPr/>
              <a:t>6</a:t>
            </a:fld>
            <a:endParaRPr kumimoji="1" lang="ja-JP" altLang="en-US" dirty="0"/>
          </a:p>
        </p:txBody>
      </p:sp>
    </p:spTree>
    <p:extLst>
      <p:ext uri="{BB962C8B-B14F-4D97-AF65-F5344CB8AC3E}">
        <p14:creationId xmlns:p14="http://schemas.microsoft.com/office/powerpoint/2010/main" val="36600505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03CFFEA-7870-490F-9B01-0E5C1BCE0E0B}"/>
              </a:ext>
            </a:extLst>
          </p:cNvPr>
          <p:cNvSpPr>
            <a:spLocks noGrp="1"/>
          </p:cNvSpPr>
          <p:nvPr>
            <p:ph type="title"/>
          </p:nvPr>
        </p:nvSpPr>
        <p:spPr/>
        <p:txBody>
          <a:bodyPr>
            <a:normAutofit/>
          </a:bodyPr>
          <a:lstStyle/>
          <a:p>
            <a:r>
              <a:rPr lang="ja-JP" altLang="en-US" sz="4400" dirty="0"/>
              <a:t>カイ二乗分布する統計量を作る</a:t>
            </a:r>
            <a:endParaRPr kumimoji="1" lang="ja-JP" altLang="en-US" sz="4400" dirty="0"/>
          </a:p>
        </p:txBody>
      </p:sp>
      <mc:AlternateContent xmlns:mc="http://schemas.openxmlformats.org/markup-compatibility/2006">
        <mc:Choice xmlns:a14="http://schemas.microsoft.com/office/drawing/2010/main" Requires="a14">
          <p:sp>
            <p:nvSpPr>
              <p:cNvPr id="3" name="コンテンツ プレースホルダー 2">
                <a:extLst>
                  <a:ext uri="{FF2B5EF4-FFF2-40B4-BE49-F238E27FC236}">
                    <a16:creationId xmlns:a16="http://schemas.microsoft.com/office/drawing/2014/main" id="{46BF5D23-9951-44FA-B868-A09556164396}"/>
                  </a:ext>
                </a:extLst>
              </p:cNvPr>
              <p:cNvSpPr>
                <a:spLocks noGrp="1"/>
              </p:cNvSpPr>
              <p:nvPr>
                <p:ph idx="1"/>
              </p:nvPr>
            </p:nvSpPr>
            <p:spPr/>
            <p:txBody>
              <a:bodyPr>
                <a:normAutofit/>
              </a:bodyPr>
              <a:lstStyle/>
              <a:p>
                <a:pPr marL="0" indent="0">
                  <a:buNone/>
                </a:pPr>
                <a:endParaRPr lang="en-US" altLang="ja-JP" dirty="0"/>
              </a:p>
              <a:p>
                <a:pPr marL="0" indent="0">
                  <a:buNone/>
                </a:pPr>
                <a:r>
                  <a:rPr lang="ja-JP" altLang="en-US" dirty="0"/>
                  <a:t>母平均 </a:t>
                </a:r>
                <a:r>
                  <a:rPr lang="en-US" altLang="ja-JP" dirty="0"/>
                  <a:t>μ ,</a:t>
                </a:r>
                <a:r>
                  <a:rPr lang="ja-JP" altLang="en-US" dirty="0"/>
                  <a:t> 母標準偏差 </a:t>
                </a:r>
                <a:r>
                  <a:rPr lang="en-US" altLang="ja-JP" dirty="0"/>
                  <a:t>σ </a:t>
                </a:r>
                <a:r>
                  <a:rPr lang="ja-JP" altLang="en-US" dirty="0"/>
                  <a:t>の正規母集団から</a:t>
                </a:r>
                <a:r>
                  <a:rPr lang="en-US" altLang="ja-JP" dirty="0"/>
                  <a:t>n</a:t>
                </a:r>
                <a:r>
                  <a:rPr lang="ja-JP" altLang="en-US" dirty="0"/>
                  <a:t>個の標本 </a:t>
                </a:r>
                <a14:m>
                  <m:oMath xmlns:m="http://schemas.openxmlformats.org/officeDocument/2006/math">
                    <m:sSub>
                      <m:sSubPr>
                        <m:ctrlPr>
                          <a:rPr lang="en-US" altLang="ja-JP" i="1" smtClean="0">
                            <a:latin typeface="Cambria Math" panose="02040503050406030204" pitchFamily="18" charset="0"/>
                          </a:rPr>
                        </m:ctrlPr>
                      </m:sSubPr>
                      <m:e>
                        <m:r>
                          <a:rPr lang="en-US" altLang="ja-JP" i="1">
                            <a:latin typeface="Cambria Math" panose="02040503050406030204" pitchFamily="18" charset="0"/>
                          </a:rPr>
                          <m:t>𝑥</m:t>
                        </m:r>
                      </m:e>
                      <m:sub>
                        <m:r>
                          <a:rPr lang="en-US" altLang="ja-JP" b="0" i="1" smtClean="0">
                            <a:latin typeface="Cambria Math" panose="02040503050406030204" pitchFamily="18" charset="0"/>
                          </a:rPr>
                          <m:t>1</m:t>
                        </m:r>
                      </m:sub>
                    </m:sSub>
                  </m:oMath>
                </a14:m>
                <a:r>
                  <a:rPr kumimoji="1" lang="en-US" altLang="ja-JP" dirty="0"/>
                  <a:t>, </a:t>
                </a:r>
                <a14:m>
                  <m:oMath xmlns:m="http://schemas.openxmlformats.org/officeDocument/2006/math">
                    <m:sSub>
                      <m:sSubPr>
                        <m:ctrlPr>
                          <a:rPr lang="en-US" altLang="ja-JP" i="1">
                            <a:latin typeface="Cambria Math" panose="02040503050406030204" pitchFamily="18" charset="0"/>
                          </a:rPr>
                        </m:ctrlPr>
                      </m:sSubPr>
                      <m:e>
                        <m:r>
                          <a:rPr lang="en-US" altLang="ja-JP" i="1">
                            <a:latin typeface="Cambria Math" panose="02040503050406030204" pitchFamily="18" charset="0"/>
                          </a:rPr>
                          <m:t>𝑥</m:t>
                        </m:r>
                      </m:e>
                      <m:sub>
                        <m:r>
                          <a:rPr lang="en-US" altLang="ja-JP" b="0" i="1" smtClean="0">
                            <a:latin typeface="Cambria Math" panose="02040503050406030204" pitchFamily="18" charset="0"/>
                          </a:rPr>
                          <m:t>2</m:t>
                        </m:r>
                      </m:sub>
                    </m:sSub>
                  </m:oMath>
                </a14:m>
                <a:r>
                  <a:rPr kumimoji="1" lang="en-US" altLang="ja-JP" dirty="0"/>
                  <a:t>, … </a:t>
                </a:r>
                <a14:m>
                  <m:oMath xmlns:m="http://schemas.openxmlformats.org/officeDocument/2006/math">
                    <m:sSub>
                      <m:sSubPr>
                        <m:ctrlPr>
                          <a:rPr lang="en-US" altLang="ja-JP" i="1">
                            <a:latin typeface="Cambria Math" panose="02040503050406030204" pitchFamily="18" charset="0"/>
                          </a:rPr>
                        </m:ctrlPr>
                      </m:sSubPr>
                      <m:e>
                        <m:r>
                          <a:rPr lang="en-US" altLang="ja-JP" i="1">
                            <a:latin typeface="Cambria Math" panose="02040503050406030204" pitchFamily="18" charset="0"/>
                          </a:rPr>
                          <m:t>𝑥</m:t>
                        </m:r>
                      </m:e>
                      <m:sub>
                        <m:r>
                          <a:rPr lang="en-US" altLang="ja-JP" b="0" i="1" smtClean="0">
                            <a:latin typeface="Cambria Math" panose="02040503050406030204" pitchFamily="18" charset="0"/>
                          </a:rPr>
                          <m:t>𝑛</m:t>
                        </m:r>
                      </m:sub>
                    </m:sSub>
                  </m:oMath>
                </a14:m>
                <a:r>
                  <a:rPr kumimoji="1" lang="ja-JP" altLang="en-US" dirty="0"/>
                  <a:t> を観測し</a:t>
                </a:r>
                <a:r>
                  <a:rPr kumimoji="1" lang="en-US" altLang="ja-JP" dirty="0"/>
                  <a:t>,</a:t>
                </a:r>
              </a:p>
              <a:p>
                <a:pPr marL="0" indent="0" algn="ctr">
                  <a:buNone/>
                </a:pPr>
                <a:r>
                  <a:rPr lang="en-US" altLang="ja-JP" dirty="0"/>
                  <a:t>V = (</a:t>
                </a:r>
                <a14:m>
                  <m:oMath xmlns:m="http://schemas.openxmlformats.org/officeDocument/2006/math">
                    <m:sSup>
                      <m:sSupPr>
                        <m:ctrlPr>
                          <a:rPr lang="en-US" altLang="ja-JP" i="1" smtClean="0">
                            <a:latin typeface="Cambria Math" panose="02040503050406030204" pitchFamily="18" charset="0"/>
                          </a:rPr>
                        </m:ctrlPr>
                      </m:sSupPr>
                      <m:e>
                        <m:f>
                          <m:fPr>
                            <m:ctrlPr>
                              <a:rPr lang="en-US" altLang="ja-JP" i="1" smtClean="0">
                                <a:latin typeface="Cambria Math" panose="02040503050406030204" pitchFamily="18" charset="0"/>
                              </a:rPr>
                            </m:ctrlPr>
                          </m:fPr>
                          <m:num>
                            <m:sSub>
                              <m:sSubPr>
                                <m:ctrlPr>
                                  <a:rPr lang="en-US" altLang="ja-JP" i="1">
                                    <a:latin typeface="Cambria Math" panose="02040503050406030204" pitchFamily="18" charset="0"/>
                                  </a:rPr>
                                </m:ctrlPr>
                              </m:sSubPr>
                              <m:e>
                                <m:r>
                                  <a:rPr lang="en-US" altLang="ja-JP" i="1">
                                    <a:latin typeface="Cambria Math" panose="02040503050406030204" pitchFamily="18" charset="0"/>
                                  </a:rPr>
                                  <m:t>𝑥</m:t>
                                </m:r>
                              </m:e>
                              <m:sub>
                                <m:r>
                                  <a:rPr lang="en-US" altLang="ja-JP" i="1">
                                    <a:latin typeface="Cambria Math" panose="02040503050406030204" pitchFamily="18" charset="0"/>
                                  </a:rPr>
                                  <m:t>1</m:t>
                                </m:r>
                              </m:sub>
                            </m:sSub>
                            <m:r>
                              <a:rPr lang="en-US" altLang="ja-JP" b="0" i="1" smtClean="0">
                                <a:latin typeface="Cambria Math" panose="02040503050406030204" pitchFamily="18" charset="0"/>
                              </a:rPr>
                              <m:t>− </m:t>
                            </m:r>
                            <m:r>
                              <m:rPr>
                                <m:sty m:val="p"/>
                              </m:rPr>
                              <a:rPr lang="en-US" altLang="ja-JP" i="1">
                                <a:latin typeface="Cambria Math" panose="02040503050406030204" pitchFamily="18" charset="0"/>
                              </a:rPr>
                              <m:t>μ</m:t>
                            </m:r>
                          </m:num>
                          <m:den>
                            <m:r>
                              <m:rPr>
                                <m:sty m:val="p"/>
                              </m:rPr>
                              <a:rPr lang="en-US" altLang="ja-JP" i="1">
                                <a:latin typeface="Cambria Math" panose="02040503050406030204" pitchFamily="18" charset="0"/>
                              </a:rPr>
                              <m:t>σ</m:t>
                            </m:r>
                          </m:den>
                        </m:f>
                        <m:r>
                          <a:rPr lang="en-US" altLang="ja-JP" b="0" i="1" smtClean="0">
                            <a:latin typeface="Cambria Math" panose="02040503050406030204" pitchFamily="18" charset="0"/>
                          </a:rPr>
                          <m:t>)</m:t>
                        </m:r>
                      </m:e>
                      <m:sup>
                        <m:r>
                          <a:rPr lang="en-US" altLang="ja-JP" b="0" i="1" smtClean="0">
                            <a:latin typeface="Cambria Math" panose="02040503050406030204" pitchFamily="18" charset="0"/>
                          </a:rPr>
                          <m:t>2</m:t>
                        </m:r>
                      </m:sup>
                    </m:sSup>
                  </m:oMath>
                </a14:m>
                <a:r>
                  <a:rPr kumimoji="1" lang="ja-JP" altLang="en-US" dirty="0"/>
                  <a:t> </a:t>
                </a:r>
                <a:r>
                  <a:rPr kumimoji="1" lang="en-US" altLang="ja-JP" dirty="0"/>
                  <a:t>+ </a:t>
                </a:r>
                <a:r>
                  <a:rPr lang="en-US" altLang="ja-JP" dirty="0"/>
                  <a:t>(</a:t>
                </a:r>
                <a14:m>
                  <m:oMath xmlns:m="http://schemas.openxmlformats.org/officeDocument/2006/math">
                    <m:sSup>
                      <m:sSupPr>
                        <m:ctrlPr>
                          <a:rPr lang="en-US" altLang="ja-JP" i="1">
                            <a:latin typeface="Cambria Math" panose="02040503050406030204" pitchFamily="18" charset="0"/>
                          </a:rPr>
                        </m:ctrlPr>
                      </m:sSupPr>
                      <m:e>
                        <m:f>
                          <m:fPr>
                            <m:ctrlPr>
                              <a:rPr lang="en-US" altLang="ja-JP" i="1">
                                <a:latin typeface="Cambria Math" panose="02040503050406030204" pitchFamily="18" charset="0"/>
                              </a:rPr>
                            </m:ctrlPr>
                          </m:fPr>
                          <m:num>
                            <m:sSub>
                              <m:sSubPr>
                                <m:ctrlPr>
                                  <a:rPr lang="en-US" altLang="ja-JP" i="1">
                                    <a:latin typeface="Cambria Math" panose="02040503050406030204" pitchFamily="18" charset="0"/>
                                  </a:rPr>
                                </m:ctrlPr>
                              </m:sSubPr>
                              <m:e>
                                <m:r>
                                  <a:rPr lang="en-US" altLang="ja-JP" i="1">
                                    <a:latin typeface="Cambria Math" panose="02040503050406030204" pitchFamily="18" charset="0"/>
                                  </a:rPr>
                                  <m:t>𝑥</m:t>
                                </m:r>
                              </m:e>
                              <m:sub>
                                <m:r>
                                  <a:rPr lang="en-US" altLang="ja-JP" b="0" i="1" smtClean="0">
                                    <a:latin typeface="Cambria Math" panose="02040503050406030204" pitchFamily="18" charset="0"/>
                                  </a:rPr>
                                  <m:t>2</m:t>
                                </m:r>
                              </m:sub>
                            </m:sSub>
                            <m:r>
                              <a:rPr lang="en-US" altLang="ja-JP" i="1">
                                <a:latin typeface="Cambria Math" panose="02040503050406030204" pitchFamily="18" charset="0"/>
                              </a:rPr>
                              <m:t>− </m:t>
                            </m:r>
                            <m:r>
                              <m:rPr>
                                <m:sty m:val="p"/>
                              </m:rPr>
                              <a:rPr lang="en-US" altLang="ja-JP" i="1">
                                <a:latin typeface="Cambria Math" panose="02040503050406030204" pitchFamily="18" charset="0"/>
                              </a:rPr>
                              <m:t>μ</m:t>
                            </m:r>
                          </m:num>
                          <m:den>
                            <m:r>
                              <m:rPr>
                                <m:sty m:val="p"/>
                              </m:rPr>
                              <a:rPr lang="en-US" altLang="ja-JP" i="1">
                                <a:latin typeface="Cambria Math" panose="02040503050406030204" pitchFamily="18" charset="0"/>
                              </a:rPr>
                              <m:t>σ</m:t>
                            </m:r>
                          </m:den>
                        </m:f>
                        <m:r>
                          <a:rPr lang="en-US" altLang="ja-JP" i="1">
                            <a:latin typeface="Cambria Math" panose="02040503050406030204" pitchFamily="18" charset="0"/>
                          </a:rPr>
                          <m:t>)</m:t>
                        </m:r>
                      </m:e>
                      <m:sup>
                        <m:r>
                          <a:rPr lang="en-US" altLang="ja-JP" i="1">
                            <a:latin typeface="Cambria Math" panose="02040503050406030204" pitchFamily="18" charset="0"/>
                          </a:rPr>
                          <m:t>2</m:t>
                        </m:r>
                      </m:sup>
                    </m:sSup>
                  </m:oMath>
                </a14:m>
                <a:r>
                  <a:rPr kumimoji="1" lang="ja-JP" altLang="en-US" dirty="0"/>
                  <a:t> </a:t>
                </a:r>
                <a:r>
                  <a:rPr kumimoji="1" lang="en-US" altLang="ja-JP" dirty="0"/>
                  <a:t>+ … + </a:t>
                </a:r>
                <a:r>
                  <a:rPr lang="en-US" altLang="ja-JP" dirty="0"/>
                  <a:t>(</a:t>
                </a:r>
                <a14:m>
                  <m:oMath xmlns:m="http://schemas.openxmlformats.org/officeDocument/2006/math">
                    <m:sSup>
                      <m:sSupPr>
                        <m:ctrlPr>
                          <a:rPr lang="en-US" altLang="ja-JP" i="1">
                            <a:latin typeface="Cambria Math" panose="02040503050406030204" pitchFamily="18" charset="0"/>
                          </a:rPr>
                        </m:ctrlPr>
                      </m:sSupPr>
                      <m:e>
                        <m:f>
                          <m:fPr>
                            <m:ctrlPr>
                              <a:rPr lang="en-US" altLang="ja-JP" i="1">
                                <a:latin typeface="Cambria Math" panose="02040503050406030204" pitchFamily="18" charset="0"/>
                              </a:rPr>
                            </m:ctrlPr>
                          </m:fPr>
                          <m:num>
                            <m:sSub>
                              <m:sSubPr>
                                <m:ctrlPr>
                                  <a:rPr lang="en-US" altLang="ja-JP" i="1">
                                    <a:latin typeface="Cambria Math" panose="02040503050406030204" pitchFamily="18" charset="0"/>
                                  </a:rPr>
                                </m:ctrlPr>
                              </m:sSubPr>
                              <m:e>
                                <m:r>
                                  <a:rPr lang="en-US" altLang="ja-JP" i="1">
                                    <a:latin typeface="Cambria Math" panose="02040503050406030204" pitchFamily="18" charset="0"/>
                                  </a:rPr>
                                  <m:t>𝑥</m:t>
                                </m:r>
                              </m:e>
                              <m:sub>
                                <m:r>
                                  <a:rPr lang="en-US" altLang="ja-JP" b="0" i="1" smtClean="0">
                                    <a:latin typeface="Cambria Math" panose="02040503050406030204" pitchFamily="18" charset="0"/>
                                  </a:rPr>
                                  <m:t>𝑛</m:t>
                                </m:r>
                              </m:sub>
                            </m:sSub>
                            <m:r>
                              <a:rPr lang="en-US" altLang="ja-JP" i="1">
                                <a:latin typeface="Cambria Math" panose="02040503050406030204" pitchFamily="18" charset="0"/>
                              </a:rPr>
                              <m:t>− </m:t>
                            </m:r>
                            <m:r>
                              <m:rPr>
                                <m:sty m:val="p"/>
                              </m:rPr>
                              <a:rPr lang="en-US" altLang="ja-JP" i="1">
                                <a:latin typeface="Cambria Math" panose="02040503050406030204" pitchFamily="18" charset="0"/>
                              </a:rPr>
                              <m:t>μ</m:t>
                            </m:r>
                          </m:num>
                          <m:den>
                            <m:r>
                              <m:rPr>
                                <m:sty m:val="p"/>
                              </m:rPr>
                              <a:rPr lang="en-US" altLang="ja-JP" i="1">
                                <a:latin typeface="Cambria Math" panose="02040503050406030204" pitchFamily="18" charset="0"/>
                              </a:rPr>
                              <m:t>σ</m:t>
                            </m:r>
                          </m:den>
                        </m:f>
                        <m:r>
                          <a:rPr lang="en-US" altLang="ja-JP" i="1">
                            <a:latin typeface="Cambria Math" panose="02040503050406030204" pitchFamily="18" charset="0"/>
                          </a:rPr>
                          <m:t>)</m:t>
                        </m:r>
                      </m:e>
                      <m:sup>
                        <m:r>
                          <a:rPr lang="en-US" altLang="ja-JP" i="1">
                            <a:latin typeface="Cambria Math" panose="02040503050406030204" pitchFamily="18" charset="0"/>
                          </a:rPr>
                          <m:t>2</m:t>
                        </m:r>
                      </m:sup>
                    </m:sSup>
                  </m:oMath>
                </a14:m>
                <a:endParaRPr kumimoji="1" lang="en-US" altLang="ja-JP" dirty="0"/>
              </a:p>
              <a:p>
                <a:pPr marL="0" indent="0">
                  <a:buNone/>
                </a:pPr>
                <a:r>
                  <a:rPr lang="ja-JP" altLang="en-US" dirty="0"/>
                  <a:t>を計算すると</a:t>
                </a:r>
                <a:r>
                  <a:rPr lang="en-US" altLang="ja-JP" dirty="0"/>
                  <a:t>V</a:t>
                </a:r>
                <a:r>
                  <a:rPr lang="ja-JP" altLang="en-US" dirty="0"/>
                  <a:t>は自由度</a:t>
                </a:r>
                <a:r>
                  <a:rPr lang="en-US" altLang="ja-JP" dirty="0"/>
                  <a:t>n</a:t>
                </a:r>
                <a:r>
                  <a:rPr lang="ja-JP" altLang="en-US" dirty="0"/>
                  <a:t>のカイ二乗分布をする</a:t>
                </a:r>
                <a:endParaRPr kumimoji="1" lang="ja-JP" altLang="en-US" dirty="0"/>
              </a:p>
            </p:txBody>
          </p:sp>
        </mc:Choice>
        <mc:Fallback>
          <p:sp>
            <p:nvSpPr>
              <p:cNvPr id="3" name="コンテンツ プレースホルダー 2">
                <a:extLst>
                  <a:ext uri="{FF2B5EF4-FFF2-40B4-BE49-F238E27FC236}">
                    <a16:creationId xmlns:a16="http://schemas.microsoft.com/office/drawing/2014/main" id="{46BF5D23-9951-44FA-B868-A09556164396}"/>
                  </a:ext>
                </a:extLst>
              </p:cNvPr>
              <p:cNvSpPr>
                <a:spLocks noGrp="1" noRot="1" noChangeAspect="1" noMove="1" noResize="1" noEditPoints="1" noAdjustHandles="1" noChangeArrowheads="1" noChangeShapeType="1" noTextEdit="1"/>
              </p:cNvSpPr>
              <p:nvPr>
                <p:ph idx="1"/>
              </p:nvPr>
            </p:nvSpPr>
            <p:spPr>
              <a:blipFill>
                <a:blip r:embed="rId2"/>
                <a:stretch>
                  <a:fillRect l="-3231" r="-1858"/>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3624D964-BF47-4EB7-81F8-74AD6D5939B1}"/>
              </a:ext>
            </a:extLst>
          </p:cNvPr>
          <p:cNvSpPr>
            <a:spLocks noGrp="1"/>
          </p:cNvSpPr>
          <p:nvPr>
            <p:ph type="sldNum" sz="quarter" idx="12"/>
          </p:nvPr>
        </p:nvSpPr>
        <p:spPr/>
        <p:txBody>
          <a:bodyPr/>
          <a:lstStyle/>
          <a:p>
            <a:fld id="{F6B31617-83C2-4116-A292-35893FC60E85}" type="slidenum">
              <a:rPr kumimoji="1" lang="ja-JP" altLang="en-US" smtClean="0"/>
              <a:pPr/>
              <a:t>7</a:t>
            </a:fld>
            <a:endParaRPr kumimoji="1" lang="ja-JP" altLang="en-US" dirty="0"/>
          </a:p>
        </p:txBody>
      </p:sp>
    </p:spTree>
    <p:extLst>
      <p:ext uri="{BB962C8B-B14F-4D97-AF65-F5344CB8AC3E}">
        <p14:creationId xmlns:p14="http://schemas.microsoft.com/office/powerpoint/2010/main" val="30613112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EF0DFA6-1AD5-4075-ACC0-170DDA5A7CF1}"/>
              </a:ext>
            </a:extLst>
          </p:cNvPr>
          <p:cNvSpPr>
            <a:spLocks noGrp="1"/>
          </p:cNvSpPr>
          <p:nvPr>
            <p:ph type="title"/>
          </p:nvPr>
        </p:nvSpPr>
        <p:spPr/>
        <p:txBody>
          <a:bodyPr/>
          <a:lstStyle/>
          <a:p>
            <a:r>
              <a:rPr kumimoji="1" lang="ja-JP" altLang="en-US" dirty="0"/>
              <a:t>例題</a:t>
            </a:r>
          </a:p>
        </p:txBody>
      </p:sp>
      <mc:AlternateContent xmlns:mc="http://schemas.openxmlformats.org/markup-compatibility/2006">
        <mc:Choice xmlns:a14="http://schemas.microsoft.com/office/drawing/2010/main" Requires="a14">
          <p:sp>
            <p:nvSpPr>
              <p:cNvPr id="3" name="コンテンツ プレースホルダー 2">
                <a:extLst>
                  <a:ext uri="{FF2B5EF4-FFF2-40B4-BE49-F238E27FC236}">
                    <a16:creationId xmlns:a16="http://schemas.microsoft.com/office/drawing/2014/main" id="{ADBEBA3A-5084-4850-8A79-9709DE508FD6}"/>
                  </a:ext>
                </a:extLst>
              </p:cNvPr>
              <p:cNvSpPr>
                <a:spLocks noGrp="1"/>
              </p:cNvSpPr>
              <p:nvPr>
                <p:ph idx="1"/>
              </p:nvPr>
            </p:nvSpPr>
            <p:spPr/>
            <p:txBody>
              <a:bodyPr/>
              <a:lstStyle/>
              <a:p>
                <a:endParaRPr lang="en-US" altLang="ja-JP" dirty="0"/>
              </a:p>
              <a:p>
                <a:r>
                  <a:rPr kumimoji="1" lang="ja-JP" altLang="en-US" dirty="0"/>
                  <a:t>ある蝶の体長の母集団は</a:t>
                </a:r>
                <a:r>
                  <a:rPr kumimoji="1" lang="en-US" altLang="ja-JP" dirty="0"/>
                  <a:t>,</a:t>
                </a:r>
                <a:r>
                  <a:rPr kumimoji="1" lang="ja-JP" altLang="en-US" dirty="0"/>
                  <a:t>母平均</a:t>
                </a:r>
                <a:r>
                  <a:rPr kumimoji="1" lang="en-US" altLang="ja-JP" dirty="0"/>
                  <a:t>80</a:t>
                </a:r>
                <a:r>
                  <a:rPr kumimoji="1" lang="ja-JP" altLang="en-US" dirty="0"/>
                  <a:t>ミリの正規母集団とわかっているとする</a:t>
                </a:r>
                <a:r>
                  <a:rPr kumimoji="1" lang="en-US" altLang="ja-JP" dirty="0"/>
                  <a:t>.</a:t>
                </a:r>
                <a:r>
                  <a:rPr kumimoji="1" lang="ja-JP" altLang="en-US" dirty="0"/>
                  <a:t>このとき</a:t>
                </a:r>
                <a:r>
                  <a:rPr kumimoji="1" lang="en-US" altLang="ja-JP" dirty="0"/>
                  <a:t>,</a:t>
                </a:r>
                <a:r>
                  <a:rPr kumimoji="1" lang="ja-JP" altLang="en-US" dirty="0"/>
                  <a:t>観測した</a:t>
                </a:r>
                <a:r>
                  <a:rPr kumimoji="1" lang="en-US" altLang="ja-JP" dirty="0"/>
                  <a:t>3</a:t>
                </a:r>
                <a:r>
                  <a:rPr kumimoji="1" lang="ja-JP" altLang="en-US" dirty="0"/>
                  <a:t>体の体長が</a:t>
                </a:r>
                <a:r>
                  <a:rPr kumimoji="1" lang="en-US" altLang="ja-JP" dirty="0"/>
                  <a:t>76</a:t>
                </a:r>
                <a:r>
                  <a:rPr kumimoji="1" lang="ja-JP" altLang="en-US" dirty="0"/>
                  <a:t>ミリ</a:t>
                </a:r>
                <a:r>
                  <a:rPr kumimoji="1" lang="en-US" altLang="ja-JP" dirty="0"/>
                  <a:t>, 85</a:t>
                </a:r>
                <a:r>
                  <a:rPr kumimoji="1" lang="ja-JP" altLang="en-US" dirty="0"/>
                  <a:t>ミリ</a:t>
                </a:r>
                <a:r>
                  <a:rPr kumimoji="1" lang="en-US" altLang="ja-JP" dirty="0"/>
                  <a:t>, 83</a:t>
                </a:r>
                <a:r>
                  <a:rPr kumimoji="1" lang="ja-JP" altLang="en-US" dirty="0"/>
                  <a:t>ミリだった場合に</a:t>
                </a:r>
                <a:r>
                  <a:rPr kumimoji="1" lang="en-US" altLang="ja-JP" dirty="0"/>
                  <a:t>,</a:t>
                </a:r>
                <a:r>
                  <a:rPr kumimoji="1" lang="ja-JP" altLang="en-US" dirty="0"/>
                  <a:t>母分散</a:t>
                </a:r>
                <a14:m>
                  <m:oMath xmlns:m="http://schemas.openxmlformats.org/officeDocument/2006/math">
                    <m:sSup>
                      <m:sSupPr>
                        <m:ctrlPr>
                          <a:rPr kumimoji="1" lang="en-US" altLang="ja-JP" i="1" smtClean="0">
                            <a:latin typeface="Cambria Math" panose="02040503050406030204" pitchFamily="18" charset="0"/>
                          </a:rPr>
                        </m:ctrlPr>
                      </m:sSupPr>
                      <m:e>
                        <m:r>
                          <m:rPr>
                            <m:sty m:val="p"/>
                          </m:rPr>
                          <a:rPr lang="en-US" altLang="ja-JP" i="1">
                            <a:latin typeface="Cambria Math" panose="02040503050406030204" pitchFamily="18" charset="0"/>
                          </a:rPr>
                          <m:t>σ</m:t>
                        </m:r>
                      </m:e>
                      <m:sup>
                        <m:r>
                          <a:rPr kumimoji="1" lang="en-US" altLang="ja-JP" b="0" i="1" smtClean="0">
                            <a:latin typeface="Cambria Math" panose="02040503050406030204" pitchFamily="18" charset="0"/>
                          </a:rPr>
                          <m:t>2</m:t>
                        </m:r>
                      </m:sup>
                    </m:sSup>
                    <m:r>
                      <a:rPr lang="ja-JP" altLang="en-US" i="1">
                        <a:latin typeface="Cambria Math" panose="02040503050406030204" pitchFamily="18" charset="0"/>
                      </a:rPr>
                      <m:t>の</m:t>
                    </m:r>
                  </m:oMath>
                </a14:m>
                <a:r>
                  <a:rPr kumimoji="1" lang="en-US" altLang="ja-JP" dirty="0"/>
                  <a:t>95</a:t>
                </a:r>
                <a:r>
                  <a:rPr kumimoji="1" lang="ja-JP" altLang="en-US" dirty="0"/>
                  <a:t>パーセント信頼区間を求めよ</a:t>
                </a:r>
                <a:r>
                  <a:rPr kumimoji="1" lang="en-US" altLang="ja-JP" dirty="0"/>
                  <a:t>.</a:t>
                </a:r>
                <a:endParaRPr kumimoji="1" lang="ja-JP" altLang="en-US" dirty="0"/>
              </a:p>
            </p:txBody>
          </p:sp>
        </mc:Choice>
        <mc:Fallback>
          <p:sp>
            <p:nvSpPr>
              <p:cNvPr id="3" name="コンテンツ プレースホルダー 2">
                <a:extLst>
                  <a:ext uri="{FF2B5EF4-FFF2-40B4-BE49-F238E27FC236}">
                    <a16:creationId xmlns:a16="http://schemas.microsoft.com/office/drawing/2014/main" id="{ADBEBA3A-5084-4850-8A79-9709DE508FD6}"/>
                  </a:ext>
                </a:extLst>
              </p:cNvPr>
              <p:cNvSpPr>
                <a:spLocks noGrp="1" noRot="1" noChangeAspect="1" noMove="1" noResize="1" noEditPoints="1" noAdjustHandles="1" noChangeArrowheads="1" noChangeShapeType="1" noTextEdit="1"/>
              </p:cNvSpPr>
              <p:nvPr>
                <p:ph idx="1"/>
              </p:nvPr>
            </p:nvSpPr>
            <p:spPr>
              <a:blipFill>
                <a:blip r:embed="rId2"/>
                <a:stretch>
                  <a:fillRect l="-2019" r="-3150"/>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09C569E8-3AC5-4309-9B8E-2978AFC9869B}"/>
              </a:ext>
            </a:extLst>
          </p:cNvPr>
          <p:cNvSpPr>
            <a:spLocks noGrp="1"/>
          </p:cNvSpPr>
          <p:nvPr>
            <p:ph type="sldNum" sz="quarter" idx="12"/>
          </p:nvPr>
        </p:nvSpPr>
        <p:spPr/>
        <p:txBody>
          <a:bodyPr/>
          <a:lstStyle/>
          <a:p>
            <a:fld id="{F6B31617-83C2-4116-A292-35893FC60E85}" type="slidenum">
              <a:rPr kumimoji="1" lang="ja-JP" altLang="en-US" smtClean="0"/>
              <a:pPr/>
              <a:t>8</a:t>
            </a:fld>
            <a:endParaRPr kumimoji="1" lang="ja-JP" altLang="en-US" dirty="0"/>
          </a:p>
        </p:txBody>
      </p:sp>
    </p:spTree>
    <p:extLst>
      <p:ext uri="{BB962C8B-B14F-4D97-AF65-F5344CB8AC3E}">
        <p14:creationId xmlns:p14="http://schemas.microsoft.com/office/powerpoint/2010/main" val="23118219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BE75B16-719E-4F69-BC0B-E49BB2CBF652}"/>
              </a:ext>
            </a:extLst>
          </p:cNvPr>
          <p:cNvSpPr>
            <a:spLocks noGrp="1"/>
          </p:cNvSpPr>
          <p:nvPr>
            <p:ph type="title"/>
          </p:nvPr>
        </p:nvSpPr>
        <p:spPr/>
        <p:txBody>
          <a:bodyPr/>
          <a:lstStyle/>
          <a:p>
            <a:r>
              <a:rPr lang="ja-JP" altLang="en-US" dirty="0"/>
              <a:t>例題</a:t>
            </a:r>
            <a:endParaRPr kumimoji="1" lang="ja-JP" altLang="en-US" dirty="0"/>
          </a:p>
        </p:txBody>
      </p:sp>
      <mc:AlternateContent xmlns:mc="http://schemas.openxmlformats.org/markup-compatibility/2006">
        <mc:Choice xmlns:a14="http://schemas.microsoft.com/office/drawing/2010/main" Requires="a14">
          <p:sp>
            <p:nvSpPr>
              <p:cNvPr id="3" name="コンテンツ プレースホルダー 2">
                <a:extLst>
                  <a:ext uri="{FF2B5EF4-FFF2-40B4-BE49-F238E27FC236}">
                    <a16:creationId xmlns:a16="http://schemas.microsoft.com/office/drawing/2014/main" id="{82C7EE76-CC50-421F-8793-20AFDB57ADC0}"/>
                  </a:ext>
                </a:extLst>
              </p:cNvPr>
              <p:cNvSpPr>
                <a:spLocks noGrp="1"/>
              </p:cNvSpPr>
              <p:nvPr>
                <p:ph idx="1"/>
              </p:nvPr>
            </p:nvSpPr>
            <p:spPr/>
            <p:txBody>
              <a:bodyPr>
                <a:normAutofit/>
              </a:bodyPr>
              <a:lstStyle/>
              <a:p>
                <a:pPr algn="ctr"/>
                <a:r>
                  <a:rPr kumimoji="1" lang="en-US" altLang="ja-JP" dirty="0"/>
                  <a:t>V = </a:t>
                </a:r>
                <a:r>
                  <a:rPr lang="en-US" altLang="ja-JP" dirty="0"/>
                  <a:t>(</a:t>
                </a:r>
                <a14:m>
                  <m:oMath xmlns:m="http://schemas.openxmlformats.org/officeDocument/2006/math">
                    <m:sSup>
                      <m:sSupPr>
                        <m:ctrlPr>
                          <a:rPr lang="en-US" altLang="ja-JP" i="1">
                            <a:latin typeface="Cambria Math" panose="02040503050406030204" pitchFamily="18" charset="0"/>
                          </a:rPr>
                        </m:ctrlPr>
                      </m:sSupPr>
                      <m:e>
                        <m:f>
                          <m:fPr>
                            <m:ctrlPr>
                              <a:rPr lang="en-US" altLang="ja-JP" i="1">
                                <a:latin typeface="Cambria Math" panose="02040503050406030204" pitchFamily="18" charset="0"/>
                              </a:rPr>
                            </m:ctrlPr>
                          </m:fPr>
                          <m:num>
                            <m:r>
                              <a:rPr lang="en-US" altLang="ja-JP" b="0" i="1" smtClean="0">
                                <a:latin typeface="Cambria Math" panose="02040503050406030204" pitchFamily="18" charset="0"/>
                              </a:rPr>
                              <m:t>76</m:t>
                            </m:r>
                            <m:r>
                              <a:rPr lang="en-US" altLang="ja-JP" i="1">
                                <a:latin typeface="Cambria Math" panose="02040503050406030204" pitchFamily="18" charset="0"/>
                              </a:rPr>
                              <m:t>−</m:t>
                            </m:r>
                            <m:r>
                              <a:rPr lang="en-US" altLang="ja-JP" b="0" i="1" smtClean="0">
                                <a:latin typeface="Cambria Math" panose="02040503050406030204" pitchFamily="18" charset="0"/>
                              </a:rPr>
                              <m:t>80</m:t>
                            </m:r>
                          </m:num>
                          <m:den>
                            <m:r>
                              <m:rPr>
                                <m:sty m:val="p"/>
                              </m:rPr>
                              <a:rPr lang="en-US" altLang="ja-JP" i="1">
                                <a:latin typeface="Cambria Math" panose="02040503050406030204" pitchFamily="18" charset="0"/>
                              </a:rPr>
                              <m:t>σ</m:t>
                            </m:r>
                          </m:den>
                        </m:f>
                        <m:r>
                          <a:rPr lang="en-US" altLang="ja-JP" i="1">
                            <a:latin typeface="Cambria Math" panose="02040503050406030204" pitchFamily="18" charset="0"/>
                          </a:rPr>
                          <m:t>)</m:t>
                        </m:r>
                      </m:e>
                      <m:sup>
                        <m:r>
                          <a:rPr lang="en-US" altLang="ja-JP" i="1">
                            <a:latin typeface="Cambria Math" panose="02040503050406030204" pitchFamily="18" charset="0"/>
                          </a:rPr>
                          <m:t>2</m:t>
                        </m:r>
                      </m:sup>
                    </m:sSup>
                  </m:oMath>
                </a14:m>
                <a:r>
                  <a:rPr lang="ja-JP" altLang="en-US" dirty="0"/>
                  <a:t> </a:t>
                </a:r>
                <a:r>
                  <a:rPr lang="en-US" altLang="ja-JP" dirty="0"/>
                  <a:t>+ (</a:t>
                </a:r>
                <a14:m>
                  <m:oMath xmlns:m="http://schemas.openxmlformats.org/officeDocument/2006/math">
                    <m:sSup>
                      <m:sSupPr>
                        <m:ctrlPr>
                          <a:rPr lang="en-US" altLang="ja-JP" i="1">
                            <a:latin typeface="Cambria Math" panose="02040503050406030204" pitchFamily="18" charset="0"/>
                          </a:rPr>
                        </m:ctrlPr>
                      </m:sSupPr>
                      <m:e>
                        <m:f>
                          <m:fPr>
                            <m:ctrlPr>
                              <a:rPr lang="en-US" altLang="ja-JP" i="1">
                                <a:latin typeface="Cambria Math" panose="02040503050406030204" pitchFamily="18" charset="0"/>
                              </a:rPr>
                            </m:ctrlPr>
                          </m:fPr>
                          <m:num>
                            <m:r>
                              <a:rPr lang="en-US" altLang="ja-JP" b="0" i="1" smtClean="0">
                                <a:latin typeface="Cambria Math" panose="02040503050406030204" pitchFamily="18" charset="0"/>
                              </a:rPr>
                              <m:t>85</m:t>
                            </m:r>
                            <m:r>
                              <a:rPr lang="en-US" altLang="ja-JP" i="1">
                                <a:latin typeface="Cambria Math" panose="02040503050406030204" pitchFamily="18" charset="0"/>
                              </a:rPr>
                              <m:t>−</m:t>
                            </m:r>
                            <m:r>
                              <a:rPr lang="en-US" altLang="ja-JP" b="0" i="1" smtClean="0">
                                <a:latin typeface="Cambria Math" panose="02040503050406030204" pitchFamily="18" charset="0"/>
                              </a:rPr>
                              <m:t>80</m:t>
                            </m:r>
                          </m:num>
                          <m:den>
                            <m:r>
                              <m:rPr>
                                <m:sty m:val="p"/>
                              </m:rPr>
                              <a:rPr lang="en-US" altLang="ja-JP" i="1">
                                <a:latin typeface="Cambria Math" panose="02040503050406030204" pitchFamily="18" charset="0"/>
                              </a:rPr>
                              <m:t>σ</m:t>
                            </m:r>
                          </m:den>
                        </m:f>
                        <m:r>
                          <a:rPr lang="en-US" altLang="ja-JP" i="1">
                            <a:latin typeface="Cambria Math" panose="02040503050406030204" pitchFamily="18" charset="0"/>
                          </a:rPr>
                          <m:t>)</m:t>
                        </m:r>
                      </m:e>
                      <m:sup>
                        <m:r>
                          <a:rPr lang="en-US" altLang="ja-JP" i="1">
                            <a:latin typeface="Cambria Math" panose="02040503050406030204" pitchFamily="18" charset="0"/>
                          </a:rPr>
                          <m:t>2</m:t>
                        </m:r>
                      </m:sup>
                    </m:sSup>
                  </m:oMath>
                </a14:m>
                <a:r>
                  <a:rPr lang="ja-JP" altLang="en-US" dirty="0"/>
                  <a:t> </a:t>
                </a:r>
                <a:r>
                  <a:rPr lang="en-US" altLang="ja-JP" dirty="0"/>
                  <a:t>+ (</a:t>
                </a:r>
                <a14:m>
                  <m:oMath xmlns:m="http://schemas.openxmlformats.org/officeDocument/2006/math">
                    <m:sSup>
                      <m:sSupPr>
                        <m:ctrlPr>
                          <a:rPr lang="en-US" altLang="ja-JP" i="1">
                            <a:latin typeface="Cambria Math" panose="02040503050406030204" pitchFamily="18" charset="0"/>
                          </a:rPr>
                        </m:ctrlPr>
                      </m:sSupPr>
                      <m:e>
                        <m:f>
                          <m:fPr>
                            <m:ctrlPr>
                              <a:rPr lang="en-US" altLang="ja-JP" i="1">
                                <a:latin typeface="Cambria Math" panose="02040503050406030204" pitchFamily="18" charset="0"/>
                              </a:rPr>
                            </m:ctrlPr>
                          </m:fPr>
                          <m:num>
                            <m:r>
                              <a:rPr lang="en-US" altLang="ja-JP" b="0" i="1" smtClean="0">
                                <a:latin typeface="Cambria Math" panose="02040503050406030204" pitchFamily="18" charset="0"/>
                              </a:rPr>
                              <m:t>83</m:t>
                            </m:r>
                            <m:r>
                              <a:rPr lang="en-US" altLang="ja-JP" i="1">
                                <a:latin typeface="Cambria Math" panose="02040503050406030204" pitchFamily="18" charset="0"/>
                              </a:rPr>
                              <m:t>−</m:t>
                            </m:r>
                            <m:r>
                              <a:rPr lang="en-US" altLang="ja-JP" b="0" i="1" smtClean="0">
                                <a:latin typeface="Cambria Math" panose="02040503050406030204" pitchFamily="18" charset="0"/>
                              </a:rPr>
                              <m:t>80</m:t>
                            </m:r>
                          </m:num>
                          <m:den>
                            <m:r>
                              <m:rPr>
                                <m:sty m:val="p"/>
                              </m:rPr>
                              <a:rPr lang="en-US" altLang="ja-JP" i="1">
                                <a:latin typeface="Cambria Math" panose="02040503050406030204" pitchFamily="18" charset="0"/>
                              </a:rPr>
                              <m:t>σ</m:t>
                            </m:r>
                          </m:den>
                        </m:f>
                        <m:r>
                          <a:rPr lang="en-US" altLang="ja-JP" i="1">
                            <a:latin typeface="Cambria Math" panose="02040503050406030204" pitchFamily="18" charset="0"/>
                          </a:rPr>
                          <m:t>)</m:t>
                        </m:r>
                      </m:e>
                      <m:sup>
                        <m:r>
                          <a:rPr lang="en-US" altLang="ja-JP" i="1">
                            <a:latin typeface="Cambria Math" panose="02040503050406030204" pitchFamily="18" charset="0"/>
                          </a:rPr>
                          <m:t>2</m:t>
                        </m:r>
                      </m:sup>
                    </m:sSup>
                  </m:oMath>
                </a14:m>
                <a:r>
                  <a:rPr lang="en-US" altLang="ja-JP" dirty="0"/>
                  <a:t> = </a:t>
                </a:r>
                <a14:m>
                  <m:oMath xmlns:m="http://schemas.openxmlformats.org/officeDocument/2006/math">
                    <m:f>
                      <m:fPr>
                        <m:ctrlPr>
                          <a:rPr lang="en-US" altLang="ja-JP" i="1" smtClean="0">
                            <a:latin typeface="Cambria Math" panose="02040503050406030204" pitchFamily="18" charset="0"/>
                          </a:rPr>
                        </m:ctrlPr>
                      </m:fPr>
                      <m:num>
                        <m:r>
                          <a:rPr lang="en-US" altLang="ja-JP" b="0" i="1" smtClean="0">
                            <a:latin typeface="Cambria Math" panose="02040503050406030204" pitchFamily="18" charset="0"/>
                          </a:rPr>
                          <m:t>50</m:t>
                        </m:r>
                      </m:num>
                      <m:den>
                        <m:sSup>
                          <m:sSupPr>
                            <m:ctrlPr>
                              <a:rPr lang="en-US" altLang="ja-JP" i="1" smtClean="0">
                                <a:latin typeface="Cambria Math" panose="02040503050406030204" pitchFamily="18" charset="0"/>
                              </a:rPr>
                            </m:ctrlPr>
                          </m:sSupPr>
                          <m:e>
                            <m:r>
                              <m:rPr>
                                <m:sty m:val="p"/>
                              </m:rPr>
                              <a:rPr lang="en-US" altLang="ja-JP" i="1">
                                <a:latin typeface="Cambria Math" panose="02040503050406030204" pitchFamily="18" charset="0"/>
                              </a:rPr>
                              <m:t>σ</m:t>
                            </m:r>
                          </m:e>
                          <m:sup>
                            <m:r>
                              <a:rPr lang="en-US" altLang="ja-JP" b="0" i="1" smtClean="0">
                                <a:latin typeface="Cambria Math" panose="02040503050406030204" pitchFamily="18" charset="0"/>
                              </a:rPr>
                              <m:t>2</m:t>
                            </m:r>
                          </m:sup>
                        </m:sSup>
                      </m:den>
                    </m:f>
                  </m:oMath>
                </a14:m>
                <a:endParaRPr kumimoji="1" lang="en-US" altLang="ja-JP" dirty="0"/>
              </a:p>
              <a:p>
                <a:r>
                  <a:rPr kumimoji="1" lang="en-US" altLang="ja-JP" dirty="0"/>
                  <a:t>4</a:t>
                </a:r>
                <a:r>
                  <a:rPr kumimoji="1" lang="ja-JP" altLang="en-US" dirty="0"/>
                  <a:t>ページの表から</a:t>
                </a:r>
                <a:r>
                  <a:rPr kumimoji="1" lang="en-US" altLang="ja-JP" dirty="0"/>
                  <a:t>,</a:t>
                </a:r>
              </a:p>
              <a:p>
                <a:pPr algn="ctr"/>
                <a:r>
                  <a:rPr lang="en-US" altLang="ja-JP" dirty="0"/>
                  <a:t>0.2157 ≤ </a:t>
                </a:r>
                <a14:m>
                  <m:oMath xmlns:m="http://schemas.openxmlformats.org/officeDocument/2006/math">
                    <m:f>
                      <m:fPr>
                        <m:ctrlPr>
                          <a:rPr lang="en-US" altLang="ja-JP" i="1">
                            <a:latin typeface="Cambria Math" panose="02040503050406030204" pitchFamily="18" charset="0"/>
                          </a:rPr>
                        </m:ctrlPr>
                      </m:fPr>
                      <m:num>
                        <m:r>
                          <a:rPr lang="en-US" altLang="ja-JP" i="1">
                            <a:latin typeface="Cambria Math" panose="02040503050406030204" pitchFamily="18" charset="0"/>
                          </a:rPr>
                          <m:t>50</m:t>
                        </m:r>
                      </m:num>
                      <m:den>
                        <m:sSup>
                          <m:sSupPr>
                            <m:ctrlPr>
                              <a:rPr lang="en-US" altLang="ja-JP" i="1">
                                <a:latin typeface="Cambria Math" panose="02040503050406030204" pitchFamily="18" charset="0"/>
                              </a:rPr>
                            </m:ctrlPr>
                          </m:sSupPr>
                          <m:e>
                            <m:r>
                              <m:rPr>
                                <m:sty m:val="p"/>
                              </m:rPr>
                              <a:rPr lang="en-US" altLang="ja-JP" i="1">
                                <a:latin typeface="Cambria Math" panose="02040503050406030204" pitchFamily="18" charset="0"/>
                              </a:rPr>
                              <m:t>σ</m:t>
                            </m:r>
                          </m:e>
                          <m:sup>
                            <m:r>
                              <a:rPr lang="en-US" altLang="ja-JP" i="1">
                                <a:latin typeface="Cambria Math" panose="02040503050406030204" pitchFamily="18" charset="0"/>
                              </a:rPr>
                              <m:t>2</m:t>
                            </m:r>
                          </m:sup>
                        </m:sSup>
                      </m:den>
                    </m:f>
                  </m:oMath>
                </a14:m>
                <a:r>
                  <a:rPr lang="en-US" altLang="ja-JP" dirty="0"/>
                  <a:t> ≤ 9.3484</a:t>
                </a:r>
              </a:p>
              <a:p>
                <a:pPr algn="ctr"/>
                <a:r>
                  <a:rPr lang="en-US" altLang="ja-JP" dirty="0"/>
                  <a:t>5.34 ≤ </a:t>
                </a:r>
                <a14:m>
                  <m:oMath xmlns:m="http://schemas.openxmlformats.org/officeDocument/2006/math">
                    <m:sSup>
                      <m:sSupPr>
                        <m:ctrlPr>
                          <a:rPr lang="en-US" altLang="ja-JP" i="1">
                            <a:latin typeface="Cambria Math" panose="02040503050406030204" pitchFamily="18" charset="0"/>
                          </a:rPr>
                        </m:ctrlPr>
                      </m:sSupPr>
                      <m:e>
                        <m:r>
                          <m:rPr>
                            <m:sty m:val="p"/>
                          </m:rPr>
                          <a:rPr lang="en-US" altLang="ja-JP" i="1">
                            <a:latin typeface="Cambria Math" panose="02040503050406030204" pitchFamily="18" charset="0"/>
                          </a:rPr>
                          <m:t>σ</m:t>
                        </m:r>
                      </m:e>
                      <m:sup>
                        <m:r>
                          <a:rPr lang="en-US" altLang="ja-JP" i="1">
                            <a:latin typeface="Cambria Math" panose="02040503050406030204" pitchFamily="18" charset="0"/>
                          </a:rPr>
                          <m:t>2</m:t>
                        </m:r>
                      </m:sup>
                    </m:sSup>
                    <m:r>
                      <a:rPr lang="en-US" altLang="ja-JP" i="1">
                        <a:latin typeface="Cambria Math" panose="02040503050406030204" pitchFamily="18" charset="0"/>
                      </a:rPr>
                      <m:t> </m:t>
                    </m:r>
                  </m:oMath>
                </a14:m>
                <a:r>
                  <a:rPr lang="en-US" altLang="ja-JP" dirty="0"/>
                  <a:t>≤ 231.80</a:t>
                </a:r>
              </a:p>
              <a:p>
                <a:r>
                  <a:rPr lang="ja-JP" altLang="en-US" dirty="0"/>
                  <a:t>となり</a:t>
                </a:r>
                <a:r>
                  <a:rPr lang="en-US" altLang="ja-JP" dirty="0"/>
                  <a:t>,</a:t>
                </a:r>
                <a:r>
                  <a:rPr lang="ja-JP" altLang="en-US" dirty="0"/>
                  <a:t>母分散は</a:t>
                </a:r>
                <a:r>
                  <a:rPr lang="en-US" altLang="ja-JP" dirty="0"/>
                  <a:t>5.34</a:t>
                </a:r>
                <a:r>
                  <a:rPr lang="ja-JP" altLang="en-US" dirty="0"/>
                  <a:t>以上</a:t>
                </a:r>
                <a:r>
                  <a:rPr lang="en-US" altLang="ja-JP" dirty="0"/>
                  <a:t>231.80</a:t>
                </a:r>
                <a:r>
                  <a:rPr lang="ja-JP" altLang="en-US" dirty="0"/>
                  <a:t>以下の数値であると推定できる</a:t>
                </a:r>
                <a:endParaRPr kumimoji="1" lang="ja-JP" altLang="en-US" dirty="0"/>
              </a:p>
            </p:txBody>
          </p:sp>
        </mc:Choice>
        <mc:Fallback>
          <p:sp>
            <p:nvSpPr>
              <p:cNvPr id="3" name="コンテンツ プレースホルダー 2">
                <a:extLst>
                  <a:ext uri="{FF2B5EF4-FFF2-40B4-BE49-F238E27FC236}">
                    <a16:creationId xmlns:a16="http://schemas.microsoft.com/office/drawing/2014/main" id="{82C7EE76-CC50-421F-8793-20AFDB57ADC0}"/>
                  </a:ext>
                </a:extLst>
              </p:cNvPr>
              <p:cNvSpPr>
                <a:spLocks noGrp="1" noRot="1" noChangeAspect="1" noMove="1" noResize="1" noEditPoints="1" noAdjustHandles="1" noChangeArrowheads="1" noChangeShapeType="1" noTextEdit="1"/>
              </p:cNvSpPr>
              <p:nvPr>
                <p:ph idx="1"/>
              </p:nvPr>
            </p:nvSpPr>
            <p:spPr>
              <a:blipFill>
                <a:blip r:embed="rId2"/>
                <a:stretch>
                  <a:fillRect l="-2019" t="-455" r="-3231"/>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6FDAEF6F-7043-4D95-8B62-D6D868DC1BB7}"/>
              </a:ext>
            </a:extLst>
          </p:cNvPr>
          <p:cNvSpPr>
            <a:spLocks noGrp="1"/>
          </p:cNvSpPr>
          <p:nvPr>
            <p:ph type="sldNum" sz="quarter" idx="12"/>
          </p:nvPr>
        </p:nvSpPr>
        <p:spPr/>
        <p:txBody>
          <a:bodyPr/>
          <a:lstStyle/>
          <a:p>
            <a:fld id="{F6B31617-83C2-4116-A292-35893FC60E85}" type="slidenum">
              <a:rPr kumimoji="1" lang="ja-JP" altLang="en-US" smtClean="0"/>
              <a:pPr/>
              <a:t>9</a:t>
            </a:fld>
            <a:endParaRPr kumimoji="1" lang="ja-JP" altLang="en-US" dirty="0"/>
          </a:p>
        </p:txBody>
      </p:sp>
    </p:spTree>
    <p:extLst>
      <p:ext uri="{BB962C8B-B14F-4D97-AF65-F5344CB8AC3E}">
        <p14:creationId xmlns:p14="http://schemas.microsoft.com/office/powerpoint/2010/main" val="21009771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C7DFF57-8FAA-42B6-AA6F-3F102F034AD8}"/>
              </a:ext>
            </a:extLst>
          </p:cNvPr>
          <p:cNvSpPr>
            <a:spLocks noGrp="1"/>
          </p:cNvSpPr>
          <p:nvPr>
            <p:ph type="title"/>
          </p:nvPr>
        </p:nvSpPr>
        <p:spPr/>
        <p:txBody>
          <a:bodyPr/>
          <a:lstStyle/>
          <a:p>
            <a:r>
              <a:rPr kumimoji="1" lang="ja-JP" altLang="en-US" dirty="0"/>
              <a:t>第</a:t>
            </a:r>
            <a:r>
              <a:rPr kumimoji="1" lang="en-US" altLang="ja-JP" dirty="0"/>
              <a:t>18</a:t>
            </a:r>
            <a:r>
              <a:rPr kumimoji="1" lang="ja-JP" altLang="en-US" dirty="0"/>
              <a:t>講</a:t>
            </a:r>
          </a:p>
        </p:txBody>
      </p:sp>
      <p:sp>
        <p:nvSpPr>
          <p:cNvPr id="3" name="コンテンツ プレースホルダー 2">
            <a:extLst>
              <a:ext uri="{FF2B5EF4-FFF2-40B4-BE49-F238E27FC236}">
                <a16:creationId xmlns:a16="http://schemas.microsoft.com/office/drawing/2014/main" id="{A0D6E745-797C-4D26-AFEC-10B21EA96CC6}"/>
              </a:ext>
            </a:extLst>
          </p:cNvPr>
          <p:cNvSpPr>
            <a:spLocks noGrp="1"/>
          </p:cNvSpPr>
          <p:nvPr>
            <p:ph idx="1"/>
          </p:nvPr>
        </p:nvSpPr>
        <p:spPr/>
        <p:txBody>
          <a:bodyPr/>
          <a:lstStyle/>
          <a:p>
            <a:endParaRPr kumimoji="1" lang="en-US" altLang="ja-JP" dirty="0"/>
          </a:p>
          <a:p>
            <a:endParaRPr lang="en-US" altLang="ja-JP" dirty="0"/>
          </a:p>
          <a:p>
            <a:pPr algn="ctr"/>
            <a:r>
              <a:rPr kumimoji="1" lang="ja-JP" altLang="en-US" dirty="0"/>
              <a:t>標本分散はカイ二乗分布する</a:t>
            </a:r>
            <a:endParaRPr kumimoji="1" lang="en-US" altLang="ja-JP" dirty="0"/>
          </a:p>
          <a:p>
            <a:pPr algn="ctr"/>
            <a:r>
              <a:rPr lang="ja-JP" altLang="en-US" dirty="0"/>
              <a:t>　－標本分散と比例する統計量</a:t>
            </a:r>
            <a:r>
              <a:rPr lang="en-US" altLang="ja-JP" dirty="0"/>
              <a:t>W</a:t>
            </a:r>
            <a:endParaRPr kumimoji="1" lang="ja-JP" altLang="en-US" dirty="0"/>
          </a:p>
        </p:txBody>
      </p:sp>
      <p:sp>
        <p:nvSpPr>
          <p:cNvPr id="4" name="スライド番号プレースホルダー 3">
            <a:extLst>
              <a:ext uri="{FF2B5EF4-FFF2-40B4-BE49-F238E27FC236}">
                <a16:creationId xmlns:a16="http://schemas.microsoft.com/office/drawing/2014/main" id="{108A85AE-98BD-4C31-B9C3-73BA711F0405}"/>
              </a:ext>
            </a:extLst>
          </p:cNvPr>
          <p:cNvSpPr>
            <a:spLocks noGrp="1"/>
          </p:cNvSpPr>
          <p:nvPr>
            <p:ph type="sldNum" sz="quarter" idx="12"/>
          </p:nvPr>
        </p:nvSpPr>
        <p:spPr/>
        <p:txBody>
          <a:bodyPr/>
          <a:lstStyle/>
          <a:p>
            <a:fld id="{F6B31617-83C2-4116-A292-35893FC60E85}" type="slidenum">
              <a:rPr kumimoji="1" lang="ja-JP" altLang="en-US" smtClean="0"/>
              <a:pPr/>
              <a:t>10</a:t>
            </a:fld>
            <a:endParaRPr kumimoji="1" lang="ja-JP" altLang="en-US" dirty="0"/>
          </a:p>
        </p:txBody>
      </p:sp>
    </p:spTree>
    <p:extLst>
      <p:ext uri="{BB962C8B-B14F-4D97-AF65-F5344CB8AC3E}">
        <p14:creationId xmlns:p14="http://schemas.microsoft.com/office/powerpoint/2010/main" val="15804557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C57C1D0-B082-4BED-95CF-F3794C5DB19C}"/>
              </a:ext>
            </a:extLst>
          </p:cNvPr>
          <p:cNvSpPr>
            <a:spLocks noGrp="1"/>
          </p:cNvSpPr>
          <p:nvPr>
            <p:ph type="title"/>
          </p:nvPr>
        </p:nvSpPr>
        <p:spPr/>
        <p:txBody>
          <a:bodyPr/>
          <a:lstStyle/>
          <a:p>
            <a:r>
              <a:rPr kumimoji="1" lang="ja-JP" altLang="en-US" dirty="0"/>
              <a:t>統計量</a:t>
            </a:r>
            <a:r>
              <a:rPr kumimoji="1" lang="en-US" altLang="ja-JP" dirty="0"/>
              <a:t>W</a:t>
            </a:r>
            <a:endParaRPr kumimoji="1" lang="ja-JP" altLang="en-US" dirty="0"/>
          </a:p>
        </p:txBody>
      </p:sp>
      <mc:AlternateContent xmlns:mc="http://schemas.openxmlformats.org/markup-compatibility/2006">
        <mc:Choice xmlns:a14="http://schemas.microsoft.com/office/drawing/2010/main" Requires="a14">
          <p:sp>
            <p:nvSpPr>
              <p:cNvPr id="3" name="コンテンツ プレースホルダー 2">
                <a:extLst>
                  <a:ext uri="{FF2B5EF4-FFF2-40B4-BE49-F238E27FC236}">
                    <a16:creationId xmlns:a16="http://schemas.microsoft.com/office/drawing/2014/main" id="{96FE88B8-A4BD-427D-AF92-2A26B1EFC4BF}"/>
                  </a:ext>
                </a:extLst>
              </p:cNvPr>
              <p:cNvSpPr>
                <a:spLocks noGrp="1"/>
              </p:cNvSpPr>
              <p:nvPr>
                <p:ph idx="1"/>
              </p:nvPr>
            </p:nvSpPr>
            <p:spPr/>
            <p:txBody>
              <a:bodyPr/>
              <a:lstStyle/>
              <a:p>
                <a:endParaRPr kumimoji="1" lang="en-US" altLang="ja-JP" dirty="0"/>
              </a:p>
              <a:p>
                <a:r>
                  <a:rPr kumimoji="1" lang="ja-JP" altLang="en-US" dirty="0"/>
                  <a:t>第</a:t>
                </a:r>
                <a:r>
                  <a:rPr kumimoji="1" lang="en-US" altLang="ja-JP" dirty="0"/>
                  <a:t>17</a:t>
                </a:r>
                <a:r>
                  <a:rPr kumimoji="1" lang="ja-JP" altLang="en-US" dirty="0"/>
                  <a:t>講では</a:t>
                </a:r>
                <a:r>
                  <a:rPr lang="ja-JP" altLang="en-US" dirty="0"/>
                  <a:t>母平均 </a:t>
                </a:r>
                <a:r>
                  <a:rPr lang="en-US" altLang="ja-JP" dirty="0"/>
                  <a:t>μ </a:t>
                </a:r>
                <a:r>
                  <a:rPr lang="ja-JP" altLang="en-US" dirty="0"/>
                  <a:t>を用いて統計量</a:t>
                </a:r>
                <a:r>
                  <a:rPr lang="en-US" altLang="ja-JP" dirty="0"/>
                  <a:t>V</a:t>
                </a:r>
                <a:r>
                  <a:rPr lang="ja-JP" altLang="en-US" dirty="0"/>
                  <a:t>を作っていたが</a:t>
                </a:r>
                <a:r>
                  <a:rPr lang="en-US" altLang="ja-JP" dirty="0"/>
                  <a:t>,</a:t>
                </a:r>
                <a:r>
                  <a:rPr lang="ja-JP" altLang="en-US" dirty="0"/>
                  <a:t>母平均が分かっているという状況はやや不自然</a:t>
                </a:r>
                <a:endParaRPr lang="en-US" altLang="ja-JP" dirty="0"/>
              </a:p>
              <a:p>
                <a:r>
                  <a:rPr kumimoji="1" lang="ja-JP" altLang="en-US" dirty="0"/>
                  <a:t>標本平均</a:t>
                </a:r>
                <a14:m>
                  <m:oMath xmlns:m="http://schemas.openxmlformats.org/officeDocument/2006/math">
                    <m:r>
                      <a:rPr lang="en-US" altLang="ja-JP" b="0" i="0" smtClean="0">
                        <a:latin typeface="Cambria Math" panose="02040503050406030204" pitchFamily="18" charset="0"/>
                      </a:rPr>
                      <m:t> </m:t>
                    </m:r>
                    <m:acc>
                      <m:accPr>
                        <m:chr m:val="̅"/>
                        <m:ctrlPr>
                          <a:rPr lang="en-US" altLang="ja-JP" b="0" i="1" smtClean="0">
                            <a:latin typeface="Cambria Math" panose="02040503050406030204" pitchFamily="18" charset="0"/>
                          </a:rPr>
                        </m:ctrlPr>
                      </m:accPr>
                      <m:e>
                        <m:r>
                          <a:rPr lang="en-US" altLang="ja-JP" i="1">
                            <a:latin typeface="Cambria Math" panose="02040503050406030204" pitchFamily="18" charset="0"/>
                          </a:rPr>
                          <m:t>𝑥</m:t>
                        </m:r>
                      </m:e>
                    </m:acc>
                  </m:oMath>
                </a14:m>
                <a:r>
                  <a:rPr kumimoji="1" lang="ja-JP" altLang="en-US" dirty="0"/>
                  <a:t> </a:t>
                </a:r>
                <a:r>
                  <a:rPr lang="ja-JP" altLang="en-US" dirty="0"/>
                  <a:t>を用いて統計量</a:t>
                </a:r>
                <a:r>
                  <a:rPr lang="en-US" altLang="ja-JP" dirty="0"/>
                  <a:t>W</a:t>
                </a:r>
                <a:r>
                  <a:rPr lang="ja-JP" altLang="en-US" dirty="0"/>
                  <a:t>を作ってもカイ二乗分布であることは維持される</a:t>
                </a:r>
                <a:endParaRPr kumimoji="1" lang="ja-JP" altLang="en-US" dirty="0"/>
              </a:p>
            </p:txBody>
          </p:sp>
        </mc:Choice>
        <mc:Fallback>
          <p:sp>
            <p:nvSpPr>
              <p:cNvPr id="3" name="コンテンツ プレースホルダー 2">
                <a:extLst>
                  <a:ext uri="{FF2B5EF4-FFF2-40B4-BE49-F238E27FC236}">
                    <a16:creationId xmlns:a16="http://schemas.microsoft.com/office/drawing/2014/main" id="{96FE88B8-A4BD-427D-AF92-2A26B1EFC4BF}"/>
                  </a:ext>
                </a:extLst>
              </p:cNvPr>
              <p:cNvSpPr>
                <a:spLocks noGrp="1" noRot="1" noChangeAspect="1" noMove="1" noResize="1" noEditPoints="1" noAdjustHandles="1" noChangeArrowheads="1" noChangeShapeType="1" noTextEdit="1"/>
              </p:cNvSpPr>
              <p:nvPr>
                <p:ph idx="1"/>
              </p:nvPr>
            </p:nvSpPr>
            <p:spPr>
              <a:blipFill>
                <a:blip r:embed="rId2"/>
                <a:stretch>
                  <a:fillRect l="-2019" r="-889"/>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2778511F-7097-4CD4-80EF-B73717BE9E4F}"/>
              </a:ext>
            </a:extLst>
          </p:cNvPr>
          <p:cNvSpPr>
            <a:spLocks noGrp="1"/>
          </p:cNvSpPr>
          <p:nvPr>
            <p:ph type="sldNum" sz="quarter" idx="12"/>
          </p:nvPr>
        </p:nvSpPr>
        <p:spPr/>
        <p:txBody>
          <a:bodyPr/>
          <a:lstStyle/>
          <a:p>
            <a:fld id="{F6B31617-83C2-4116-A292-35893FC60E85}" type="slidenum">
              <a:rPr kumimoji="1" lang="ja-JP" altLang="en-US" smtClean="0"/>
              <a:pPr/>
              <a:t>11</a:t>
            </a:fld>
            <a:endParaRPr kumimoji="1" lang="ja-JP" altLang="en-US" dirty="0"/>
          </a:p>
        </p:txBody>
      </p:sp>
    </p:spTree>
    <p:extLst>
      <p:ext uri="{BB962C8B-B14F-4D97-AF65-F5344CB8AC3E}">
        <p14:creationId xmlns:p14="http://schemas.microsoft.com/office/powerpoint/2010/main" val="9319572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D607943-B580-4DBE-B4F0-0ACE2F38554A}"/>
              </a:ext>
            </a:extLst>
          </p:cNvPr>
          <p:cNvSpPr>
            <a:spLocks noGrp="1"/>
          </p:cNvSpPr>
          <p:nvPr>
            <p:ph type="title"/>
          </p:nvPr>
        </p:nvSpPr>
        <p:spPr/>
        <p:txBody>
          <a:bodyPr/>
          <a:lstStyle/>
          <a:p>
            <a:r>
              <a:rPr lang="ja-JP" altLang="en-US" dirty="0"/>
              <a:t>統計量</a:t>
            </a:r>
            <a:r>
              <a:rPr lang="en-US" altLang="ja-JP" dirty="0"/>
              <a:t>W</a:t>
            </a:r>
            <a:endParaRPr kumimoji="1" lang="ja-JP" altLang="en-US" dirty="0"/>
          </a:p>
        </p:txBody>
      </p:sp>
      <mc:AlternateContent xmlns:mc="http://schemas.openxmlformats.org/markup-compatibility/2006">
        <mc:Choice xmlns:a14="http://schemas.microsoft.com/office/drawing/2010/main" Requires="a14">
          <p:sp>
            <p:nvSpPr>
              <p:cNvPr id="3" name="コンテンツ プレースホルダー 2">
                <a:extLst>
                  <a:ext uri="{FF2B5EF4-FFF2-40B4-BE49-F238E27FC236}">
                    <a16:creationId xmlns:a16="http://schemas.microsoft.com/office/drawing/2014/main" id="{52036AC4-986E-4CE1-8EEE-296A5914C93A}"/>
                  </a:ext>
                </a:extLst>
              </p:cNvPr>
              <p:cNvSpPr>
                <a:spLocks noGrp="1"/>
              </p:cNvSpPr>
              <p:nvPr>
                <p:ph idx="1"/>
              </p:nvPr>
            </p:nvSpPr>
            <p:spPr/>
            <p:txBody>
              <a:bodyPr/>
              <a:lstStyle/>
              <a:p>
                <a:pPr algn="ctr"/>
                <a:r>
                  <a:rPr lang="en-US" altLang="ja-JP" dirty="0"/>
                  <a:t>W = (</a:t>
                </a:r>
                <a14:m>
                  <m:oMath xmlns:m="http://schemas.openxmlformats.org/officeDocument/2006/math">
                    <m:sSup>
                      <m:sSupPr>
                        <m:ctrlPr>
                          <a:rPr lang="en-US" altLang="ja-JP" i="1">
                            <a:latin typeface="Cambria Math" panose="02040503050406030204" pitchFamily="18" charset="0"/>
                          </a:rPr>
                        </m:ctrlPr>
                      </m:sSupPr>
                      <m:e>
                        <m:f>
                          <m:fPr>
                            <m:ctrlPr>
                              <a:rPr lang="en-US" altLang="ja-JP" i="1">
                                <a:latin typeface="Cambria Math" panose="02040503050406030204" pitchFamily="18" charset="0"/>
                              </a:rPr>
                            </m:ctrlPr>
                          </m:fPr>
                          <m:num>
                            <m:sSub>
                              <m:sSubPr>
                                <m:ctrlPr>
                                  <a:rPr lang="en-US" altLang="ja-JP" i="1">
                                    <a:latin typeface="Cambria Math" panose="02040503050406030204" pitchFamily="18" charset="0"/>
                                  </a:rPr>
                                </m:ctrlPr>
                              </m:sSubPr>
                              <m:e>
                                <m:r>
                                  <a:rPr lang="en-US" altLang="ja-JP" i="1">
                                    <a:latin typeface="Cambria Math" panose="02040503050406030204" pitchFamily="18" charset="0"/>
                                  </a:rPr>
                                  <m:t>𝑥</m:t>
                                </m:r>
                              </m:e>
                              <m:sub>
                                <m:r>
                                  <a:rPr lang="en-US" altLang="ja-JP" i="1">
                                    <a:latin typeface="Cambria Math" panose="02040503050406030204" pitchFamily="18" charset="0"/>
                                  </a:rPr>
                                  <m:t>1</m:t>
                                </m:r>
                              </m:sub>
                            </m:sSub>
                            <m:r>
                              <a:rPr lang="en-US" altLang="ja-JP" i="1">
                                <a:latin typeface="Cambria Math" panose="02040503050406030204" pitchFamily="18" charset="0"/>
                              </a:rPr>
                              <m:t>−</m:t>
                            </m:r>
                            <m:acc>
                              <m:accPr>
                                <m:chr m:val="̅"/>
                                <m:ctrlPr>
                                  <a:rPr lang="en-US" altLang="ja-JP" i="1">
                                    <a:latin typeface="Cambria Math" panose="02040503050406030204" pitchFamily="18" charset="0"/>
                                  </a:rPr>
                                </m:ctrlPr>
                              </m:accPr>
                              <m:e>
                                <m:r>
                                  <a:rPr lang="en-US" altLang="ja-JP" i="1">
                                    <a:latin typeface="Cambria Math" panose="02040503050406030204" pitchFamily="18" charset="0"/>
                                  </a:rPr>
                                  <m:t>𝑥</m:t>
                                </m:r>
                              </m:e>
                            </m:acc>
                          </m:num>
                          <m:den>
                            <m:r>
                              <m:rPr>
                                <m:sty m:val="p"/>
                              </m:rPr>
                              <a:rPr lang="en-US" altLang="ja-JP" i="1">
                                <a:latin typeface="Cambria Math" panose="02040503050406030204" pitchFamily="18" charset="0"/>
                              </a:rPr>
                              <m:t>σ</m:t>
                            </m:r>
                          </m:den>
                        </m:f>
                        <m:r>
                          <a:rPr lang="en-US" altLang="ja-JP" i="1">
                            <a:latin typeface="Cambria Math" panose="02040503050406030204" pitchFamily="18" charset="0"/>
                          </a:rPr>
                          <m:t>)</m:t>
                        </m:r>
                      </m:e>
                      <m:sup>
                        <m:r>
                          <a:rPr lang="en-US" altLang="ja-JP" i="1">
                            <a:latin typeface="Cambria Math" panose="02040503050406030204" pitchFamily="18" charset="0"/>
                          </a:rPr>
                          <m:t>2</m:t>
                        </m:r>
                      </m:sup>
                    </m:sSup>
                  </m:oMath>
                </a14:m>
                <a:r>
                  <a:rPr lang="ja-JP" altLang="en-US" dirty="0"/>
                  <a:t> </a:t>
                </a:r>
                <a:r>
                  <a:rPr lang="en-US" altLang="ja-JP" dirty="0"/>
                  <a:t>+ (</a:t>
                </a:r>
                <a14:m>
                  <m:oMath xmlns:m="http://schemas.openxmlformats.org/officeDocument/2006/math">
                    <m:sSup>
                      <m:sSupPr>
                        <m:ctrlPr>
                          <a:rPr lang="en-US" altLang="ja-JP" i="1">
                            <a:latin typeface="Cambria Math" panose="02040503050406030204" pitchFamily="18" charset="0"/>
                          </a:rPr>
                        </m:ctrlPr>
                      </m:sSupPr>
                      <m:e>
                        <m:f>
                          <m:fPr>
                            <m:ctrlPr>
                              <a:rPr lang="en-US" altLang="ja-JP" i="1">
                                <a:latin typeface="Cambria Math" panose="02040503050406030204" pitchFamily="18" charset="0"/>
                              </a:rPr>
                            </m:ctrlPr>
                          </m:fPr>
                          <m:num>
                            <m:sSub>
                              <m:sSubPr>
                                <m:ctrlPr>
                                  <a:rPr lang="en-US" altLang="ja-JP" i="1">
                                    <a:latin typeface="Cambria Math" panose="02040503050406030204" pitchFamily="18" charset="0"/>
                                  </a:rPr>
                                </m:ctrlPr>
                              </m:sSubPr>
                              <m:e>
                                <m:r>
                                  <a:rPr lang="en-US" altLang="ja-JP" i="1">
                                    <a:latin typeface="Cambria Math" panose="02040503050406030204" pitchFamily="18" charset="0"/>
                                  </a:rPr>
                                  <m:t>𝑥</m:t>
                                </m:r>
                              </m:e>
                              <m:sub>
                                <m:r>
                                  <a:rPr lang="en-US" altLang="ja-JP" i="1">
                                    <a:latin typeface="Cambria Math" panose="02040503050406030204" pitchFamily="18" charset="0"/>
                                  </a:rPr>
                                  <m:t>2</m:t>
                                </m:r>
                              </m:sub>
                            </m:sSub>
                            <m:r>
                              <a:rPr lang="en-US" altLang="ja-JP" i="1">
                                <a:latin typeface="Cambria Math" panose="02040503050406030204" pitchFamily="18" charset="0"/>
                              </a:rPr>
                              <m:t>−</m:t>
                            </m:r>
                            <m:acc>
                              <m:accPr>
                                <m:chr m:val="̅"/>
                                <m:ctrlPr>
                                  <a:rPr lang="en-US" altLang="ja-JP" i="1">
                                    <a:latin typeface="Cambria Math" panose="02040503050406030204" pitchFamily="18" charset="0"/>
                                  </a:rPr>
                                </m:ctrlPr>
                              </m:accPr>
                              <m:e>
                                <m:r>
                                  <a:rPr lang="en-US" altLang="ja-JP" i="1">
                                    <a:latin typeface="Cambria Math" panose="02040503050406030204" pitchFamily="18" charset="0"/>
                                  </a:rPr>
                                  <m:t>𝑥</m:t>
                                </m:r>
                              </m:e>
                            </m:acc>
                          </m:num>
                          <m:den>
                            <m:r>
                              <m:rPr>
                                <m:sty m:val="p"/>
                              </m:rPr>
                              <a:rPr lang="en-US" altLang="ja-JP" i="1">
                                <a:latin typeface="Cambria Math" panose="02040503050406030204" pitchFamily="18" charset="0"/>
                              </a:rPr>
                              <m:t>σ</m:t>
                            </m:r>
                          </m:den>
                        </m:f>
                        <m:r>
                          <a:rPr lang="en-US" altLang="ja-JP" i="1">
                            <a:latin typeface="Cambria Math" panose="02040503050406030204" pitchFamily="18" charset="0"/>
                          </a:rPr>
                          <m:t>)</m:t>
                        </m:r>
                      </m:e>
                      <m:sup>
                        <m:r>
                          <a:rPr lang="en-US" altLang="ja-JP" i="1">
                            <a:latin typeface="Cambria Math" panose="02040503050406030204" pitchFamily="18" charset="0"/>
                          </a:rPr>
                          <m:t>2</m:t>
                        </m:r>
                      </m:sup>
                    </m:sSup>
                  </m:oMath>
                </a14:m>
                <a:r>
                  <a:rPr lang="ja-JP" altLang="en-US" dirty="0"/>
                  <a:t> </a:t>
                </a:r>
                <a:r>
                  <a:rPr lang="en-US" altLang="ja-JP" dirty="0"/>
                  <a:t>+ … + (</a:t>
                </a:r>
                <a14:m>
                  <m:oMath xmlns:m="http://schemas.openxmlformats.org/officeDocument/2006/math">
                    <m:sSup>
                      <m:sSupPr>
                        <m:ctrlPr>
                          <a:rPr lang="en-US" altLang="ja-JP" i="1">
                            <a:latin typeface="Cambria Math" panose="02040503050406030204" pitchFamily="18" charset="0"/>
                          </a:rPr>
                        </m:ctrlPr>
                      </m:sSupPr>
                      <m:e>
                        <m:f>
                          <m:fPr>
                            <m:ctrlPr>
                              <a:rPr lang="en-US" altLang="ja-JP" i="1">
                                <a:latin typeface="Cambria Math" panose="02040503050406030204" pitchFamily="18" charset="0"/>
                              </a:rPr>
                            </m:ctrlPr>
                          </m:fPr>
                          <m:num>
                            <m:sSub>
                              <m:sSubPr>
                                <m:ctrlPr>
                                  <a:rPr lang="en-US" altLang="ja-JP" i="1">
                                    <a:latin typeface="Cambria Math" panose="02040503050406030204" pitchFamily="18" charset="0"/>
                                  </a:rPr>
                                </m:ctrlPr>
                              </m:sSubPr>
                              <m:e>
                                <m:r>
                                  <a:rPr lang="en-US" altLang="ja-JP" i="1">
                                    <a:latin typeface="Cambria Math" panose="02040503050406030204" pitchFamily="18" charset="0"/>
                                  </a:rPr>
                                  <m:t>𝑥</m:t>
                                </m:r>
                              </m:e>
                              <m:sub>
                                <m:r>
                                  <a:rPr lang="en-US" altLang="ja-JP" i="1">
                                    <a:latin typeface="Cambria Math" panose="02040503050406030204" pitchFamily="18" charset="0"/>
                                  </a:rPr>
                                  <m:t>𝑛</m:t>
                                </m:r>
                              </m:sub>
                            </m:sSub>
                            <m:r>
                              <a:rPr lang="en-US" altLang="ja-JP" i="1">
                                <a:latin typeface="Cambria Math" panose="02040503050406030204" pitchFamily="18" charset="0"/>
                              </a:rPr>
                              <m:t>−</m:t>
                            </m:r>
                            <m:acc>
                              <m:accPr>
                                <m:chr m:val="̅"/>
                                <m:ctrlPr>
                                  <a:rPr lang="en-US" altLang="ja-JP" i="1">
                                    <a:latin typeface="Cambria Math" panose="02040503050406030204" pitchFamily="18" charset="0"/>
                                  </a:rPr>
                                </m:ctrlPr>
                              </m:accPr>
                              <m:e>
                                <m:r>
                                  <a:rPr lang="en-US" altLang="ja-JP" i="1">
                                    <a:latin typeface="Cambria Math" panose="02040503050406030204" pitchFamily="18" charset="0"/>
                                  </a:rPr>
                                  <m:t>𝑥</m:t>
                                </m:r>
                              </m:e>
                            </m:acc>
                          </m:num>
                          <m:den>
                            <m:r>
                              <m:rPr>
                                <m:sty m:val="p"/>
                              </m:rPr>
                              <a:rPr lang="en-US" altLang="ja-JP" i="1">
                                <a:latin typeface="Cambria Math" panose="02040503050406030204" pitchFamily="18" charset="0"/>
                              </a:rPr>
                              <m:t>σ</m:t>
                            </m:r>
                          </m:den>
                        </m:f>
                        <m:r>
                          <a:rPr lang="en-US" altLang="ja-JP" i="1">
                            <a:latin typeface="Cambria Math" panose="02040503050406030204" pitchFamily="18" charset="0"/>
                          </a:rPr>
                          <m:t>)</m:t>
                        </m:r>
                      </m:e>
                      <m:sup>
                        <m:r>
                          <a:rPr lang="en-US" altLang="ja-JP" i="1">
                            <a:latin typeface="Cambria Math" panose="02040503050406030204" pitchFamily="18" charset="0"/>
                          </a:rPr>
                          <m:t>2</m:t>
                        </m:r>
                      </m:sup>
                    </m:sSup>
                  </m:oMath>
                </a14:m>
                <a:endParaRPr kumimoji="1" lang="en-US" altLang="ja-JP" dirty="0"/>
              </a:p>
              <a:p>
                <a:r>
                  <a:rPr lang="ja-JP" altLang="en-US" dirty="0"/>
                  <a:t>ここで</a:t>
                </a:r>
                <a:r>
                  <a:rPr lang="en-US" altLang="ja-JP" dirty="0"/>
                  <a:t>,</a:t>
                </a:r>
                <a:r>
                  <a:rPr lang="ja-JP" altLang="en-US" dirty="0"/>
                  <a:t>標本分散 </a:t>
                </a:r>
                <a14:m>
                  <m:oMath xmlns:m="http://schemas.openxmlformats.org/officeDocument/2006/math">
                    <m:sSup>
                      <m:sSupPr>
                        <m:ctrlPr>
                          <a:rPr lang="en-US" altLang="ja-JP" i="1" smtClean="0">
                            <a:latin typeface="Cambria Math" panose="02040503050406030204" pitchFamily="18" charset="0"/>
                          </a:rPr>
                        </m:ctrlPr>
                      </m:sSupPr>
                      <m:e>
                        <m:r>
                          <a:rPr lang="en-US" altLang="ja-JP" b="0" i="1" smtClean="0">
                            <a:latin typeface="Cambria Math" panose="02040503050406030204" pitchFamily="18" charset="0"/>
                          </a:rPr>
                          <m:t>𝑠</m:t>
                        </m:r>
                      </m:e>
                      <m:sup>
                        <m:r>
                          <a:rPr lang="en-US" altLang="ja-JP" b="0" i="1" smtClean="0">
                            <a:latin typeface="Cambria Math" panose="02040503050406030204" pitchFamily="18" charset="0"/>
                          </a:rPr>
                          <m:t>2</m:t>
                        </m:r>
                      </m:sup>
                    </m:sSup>
                  </m:oMath>
                </a14:m>
                <a:r>
                  <a:rPr kumimoji="1" lang="ja-JP" altLang="en-US" dirty="0"/>
                  <a:t> を確認すると</a:t>
                </a:r>
                <a:r>
                  <a:rPr lang="en-US" altLang="ja-JP" dirty="0"/>
                  <a:t>…</a:t>
                </a:r>
              </a:p>
              <a:p>
                <a:pPr algn="ctr"/>
                <a14:m>
                  <m:oMath xmlns:m="http://schemas.openxmlformats.org/officeDocument/2006/math">
                    <m:sSup>
                      <m:sSupPr>
                        <m:ctrlPr>
                          <a:rPr lang="en-US" altLang="ja-JP" i="1">
                            <a:latin typeface="Cambria Math" panose="02040503050406030204" pitchFamily="18" charset="0"/>
                          </a:rPr>
                        </m:ctrlPr>
                      </m:sSupPr>
                      <m:e>
                        <m:r>
                          <a:rPr lang="en-US" altLang="ja-JP" i="1">
                            <a:latin typeface="Cambria Math" panose="02040503050406030204" pitchFamily="18" charset="0"/>
                          </a:rPr>
                          <m:t>𝑠</m:t>
                        </m:r>
                      </m:e>
                      <m:sup>
                        <m:r>
                          <a:rPr lang="en-US" altLang="ja-JP" i="1">
                            <a:latin typeface="Cambria Math" panose="02040503050406030204" pitchFamily="18" charset="0"/>
                          </a:rPr>
                          <m:t>2</m:t>
                        </m:r>
                      </m:sup>
                    </m:sSup>
                  </m:oMath>
                </a14:m>
                <a:r>
                  <a:rPr lang="en-US" altLang="ja-JP" dirty="0"/>
                  <a:t> = </a:t>
                </a:r>
                <a14:m>
                  <m:oMath xmlns:m="http://schemas.openxmlformats.org/officeDocument/2006/math">
                    <m:f>
                      <m:fPr>
                        <m:ctrlPr>
                          <a:rPr lang="en-US" altLang="ja-JP" i="1" smtClean="0">
                            <a:latin typeface="Cambria Math" panose="02040503050406030204" pitchFamily="18" charset="0"/>
                          </a:rPr>
                        </m:ctrlPr>
                      </m:fPr>
                      <m:num>
                        <m:sSup>
                          <m:sSupPr>
                            <m:ctrlPr>
                              <a:rPr lang="en-US" altLang="ja-JP" i="1" smtClean="0">
                                <a:latin typeface="Cambria Math" panose="02040503050406030204" pitchFamily="18" charset="0"/>
                              </a:rPr>
                            </m:ctrlPr>
                          </m:sSupPr>
                          <m:e>
                            <m:r>
                              <a:rPr lang="en-US" altLang="ja-JP" i="1">
                                <a:latin typeface="Cambria Math" panose="02040503050406030204" pitchFamily="18" charset="0"/>
                              </a:rPr>
                              <m:t>(</m:t>
                            </m:r>
                            <m:sSub>
                              <m:sSubPr>
                                <m:ctrlPr>
                                  <a:rPr lang="en-US" altLang="ja-JP" i="1">
                                    <a:latin typeface="Cambria Math" panose="02040503050406030204" pitchFamily="18" charset="0"/>
                                  </a:rPr>
                                </m:ctrlPr>
                              </m:sSubPr>
                              <m:e>
                                <m:r>
                                  <a:rPr lang="en-US" altLang="ja-JP" i="1">
                                    <a:latin typeface="Cambria Math" panose="02040503050406030204" pitchFamily="18" charset="0"/>
                                  </a:rPr>
                                  <m:t>𝑥</m:t>
                                </m:r>
                              </m:e>
                              <m:sub>
                                <m:r>
                                  <a:rPr lang="en-US" altLang="ja-JP" i="1">
                                    <a:latin typeface="Cambria Math" panose="02040503050406030204" pitchFamily="18" charset="0"/>
                                  </a:rPr>
                                  <m:t>1</m:t>
                                </m:r>
                              </m:sub>
                            </m:sSub>
                            <m:r>
                              <a:rPr lang="en-US" altLang="ja-JP" i="1">
                                <a:latin typeface="Cambria Math" panose="02040503050406030204" pitchFamily="18" charset="0"/>
                              </a:rPr>
                              <m:t>−</m:t>
                            </m:r>
                            <m:acc>
                              <m:accPr>
                                <m:chr m:val="̅"/>
                                <m:ctrlPr>
                                  <a:rPr lang="en-US" altLang="ja-JP" i="1">
                                    <a:latin typeface="Cambria Math" panose="02040503050406030204" pitchFamily="18" charset="0"/>
                                  </a:rPr>
                                </m:ctrlPr>
                              </m:accPr>
                              <m:e>
                                <m:r>
                                  <a:rPr lang="en-US" altLang="ja-JP" i="1">
                                    <a:latin typeface="Cambria Math" panose="02040503050406030204" pitchFamily="18" charset="0"/>
                                  </a:rPr>
                                  <m:t>𝑥</m:t>
                                </m:r>
                              </m:e>
                            </m:acc>
                            <m:r>
                              <a:rPr lang="en-US" altLang="ja-JP" i="1">
                                <a:latin typeface="Cambria Math" panose="02040503050406030204" pitchFamily="18" charset="0"/>
                              </a:rPr>
                              <m:t>)</m:t>
                            </m:r>
                          </m:e>
                          <m:sup>
                            <m:r>
                              <a:rPr lang="en-US" altLang="ja-JP" b="0" i="1" smtClean="0">
                                <a:latin typeface="Cambria Math" panose="02040503050406030204" pitchFamily="18" charset="0"/>
                              </a:rPr>
                              <m:t>2</m:t>
                            </m:r>
                          </m:sup>
                        </m:sSup>
                        <m:r>
                          <a:rPr lang="en-US" altLang="ja-JP" b="0" i="1" smtClean="0">
                            <a:latin typeface="Cambria Math" panose="02040503050406030204" pitchFamily="18" charset="0"/>
                          </a:rPr>
                          <m:t>+</m:t>
                        </m:r>
                        <m:sSup>
                          <m:sSupPr>
                            <m:ctrlPr>
                              <a:rPr lang="en-US" altLang="ja-JP" i="1">
                                <a:latin typeface="Cambria Math" panose="02040503050406030204" pitchFamily="18" charset="0"/>
                              </a:rPr>
                            </m:ctrlPr>
                          </m:sSupPr>
                          <m:e>
                            <m:r>
                              <a:rPr lang="en-US" altLang="ja-JP" i="1">
                                <a:latin typeface="Cambria Math" panose="02040503050406030204" pitchFamily="18" charset="0"/>
                              </a:rPr>
                              <m:t>(</m:t>
                            </m:r>
                            <m:sSub>
                              <m:sSubPr>
                                <m:ctrlPr>
                                  <a:rPr lang="en-US" altLang="ja-JP" i="1">
                                    <a:latin typeface="Cambria Math" panose="02040503050406030204" pitchFamily="18" charset="0"/>
                                  </a:rPr>
                                </m:ctrlPr>
                              </m:sSubPr>
                              <m:e>
                                <m:r>
                                  <a:rPr lang="en-US" altLang="ja-JP" i="1">
                                    <a:latin typeface="Cambria Math" panose="02040503050406030204" pitchFamily="18" charset="0"/>
                                  </a:rPr>
                                  <m:t>𝑥</m:t>
                                </m:r>
                              </m:e>
                              <m:sub>
                                <m:r>
                                  <a:rPr lang="en-US" altLang="ja-JP" b="0" i="1" smtClean="0">
                                    <a:latin typeface="Cambria Math" panose="02040503050406030204" pitchFamily="18" charset="0"/>
                                  </a:rPr>
                                  <m:t>2</m:t>
                                </m:r>
                              </m:sub>
                            </m:sSub>
                            <m:r>
                              <a:rPr lang="en-US" altLang="ja-JP" i="1">
                                <a:latin typeface="Cambria Math" panose="02040503050406030204" pitchFamily="18" charset="0"/>
                              </a:rPr>
                              <m:t>−</m:t>
                            </m:r>
                            <m:acc>
                              <m:accPr>
                                <m:chr m:val="̅"/>
                                <m:ctrlPr>
                                  <a:rPr lang="en-US" altLang="ja-JP" i="1">
                                    <a:latin typeface="Cambria Math" panose="02040503050406030204" pitchFamily="18" charset="0"/>
                                  </a:rPr>
                                </m:ctrlPr>
                              </m:accPr>
                              <m:e>
                                <m:r>
                                  <a:rPr lang="en-US" altLang="ja-JP" i="1">
                                    <a:latin typeface="Cambria Math" panose="02040503050406030204" pitchFamily="18" charset="0"/>
                                  </a:rPr>
                                  <m:t>𝑥</m:t>
                                </m:r>
                              </m:e>
                            </m:acc>
                            <m:r>
                              <a:rPr lang="en-US" altLang="ja-JP" i="1">
                                <a:latin typeface="Cambria Math" panose="02040503050406030204" pitchFamily="18" charset="0"/>
                              </a:rPr>
                              <m:t>)</m:t>
                            </m:r>
                          </m:e>
                          <m:sup>
                            <m:r>
                              <a:rPr lang="en-US" altLang="ja-JP" i="1">
                                <a:latin typeface="Cambria Math" panose="02040503050406030204" pitchFamily="18" charset="0"/>
                              </a:rPr>
                              <m:t>2</m:t>
                            </m:r>
                          </m:sup>
                        </m:sSup>
                        <m:r>
                          <a:rPr lang="en-US" altLang="ja-JP" b="0" i="1" smtClean="0">
                            <a:latin typeface="Cambria Math" panose="02040503050406030204" pitchFamily="18" charset="0"/>
                          </a:rPr>
                          <m:t>+ …+</m:t>
                        </m:r>
                        <m:sSup>
                          <m:sSupPr>
                            <m:ctrlPr>
                              <a:rPr lang="en-US" altLang="ja-JP" i="1">
                                <a:latin typeface="Cambria Math" panose="02040503050406030204" pitchFamily="18" charset="0"/>
                              </a:rPr>
                            </m:ctrlPr>
                          </m:sSupPr>
                          <m:e>
                            <m:r>
                              <a:rPr lang="en-US" altLang="ja-JP" i="1">
                                <a:latin typeface="Cambria Math" panose="02040503050406030204" pitchFamily="18" charset="0"/>
                              </a:rPr>
                              <m:t>(</m:t>
                            </m:r>
                            <m:sSub>
                              <m:sSubPr>
                                <m:ctrlPr>
                                  <a:rPr lang="en-US" altLang="ja-JP" i="1">
                                    <a:latin typeface="Cambria Math" panose="02040503050406030204" pitchFamily="18" charset="0"/>
                                  </a:rPr>
                                </m:ctrlPr>
                              </m:sSubPr>
                              <m:e>
                                <m:r>
                                  <a:rPr lang="en-US" altLang="ja-JP" i="1">
                                    <a:latin typeface="Cambria Math" panose="02040503050406030204" pitchFamily="18" charset="0"/>
                                  </a:rPr>
                                  <m:t>𝑥</m:t>
                                </m:r>
                              </m:e>
                              <m:sub>
                                <m:r>
                                  <a:rPr lang="en-US" altLang="ja-JP" b="0" i="1" smtClean="0">
                                    <a:latin typeface="Cambria Math" panose="02040503050406030204" pitchFamily="18" charset="0"/>
                                  </a:rPr>
                                  <m:t>𝑛</m:t>
                                </m:r>
                              </m:sub>
                            </m:sSub>
                            <m:r>
                              <a:rPr lang="en-US" altLang="ja-JP" i="1">
                                <a:latin typeface="Cambria Math" panose="02040503050406030204" pitchFamily="18" charset="0"/>
                              </a:rPr>
                              <m:t>−</m:t>
                            </m:r>
                            <m:acc>
                              <m:accPr>
                                <m:chr m:val="̅"/>
                                <m:ctrlPr>
                                  <a:rPr lang="en-US" altLang="ja-JP" i="1">
                                    <a:latin typeface="Cambria Math" panose="02040503050406030204" pitchFamily="18" charset="0"/>
                                  </a:rPr>
                                </m:ctrlPr>
                              </m:accPr>
                              <m:e>
                                <m:r>
                                  <a:rPr lang="en-US" altLang="ja-JP" i="1">
                                    <a:latin typeface="Cambria Math" panose="02040503050406030204" pitchFamily="18" charset="0"/>
                                  </a:rPr>
                                  <m:t>𝑥</m:t>
                                </m:r>
                              </m:e>
                            </m:acc>
                            <m:r>
                              <a:rPr lang="en-US" altLang="ja-JP" i="1">
                                <a:latin typeface="Cambria Math" panose="02040503050406030204" pitchFamily="18" charset="0"/>
                              </a:rPr>
                              <m:t>)</m:t>
                            </m:r>
                          </m:e>
                          <m:sup>
                            <m:r>
                              <a:rPr lang="en-US" altLang="ja-JP" i="1">
                                <a:latin typeface="Cambria Math" panose="02040503050406030204" pitchFamily="18" charset="0"/>
                              </a:rPr>
                              <m:t>2</m:t>
                            </m:r>
                          </m:sup>
                        </m:sSup>
                      </m:num>
                      <m:den>
                        <m:r>
                          <a:rPr lang="en-US" altLang="ja-JP" b="0" i="1" smtClean="0">
                            <a:latin typeface="Cambria Math" panose="02040503050406030204" pitchFamily="18" charset="0"/>
                          </a:rPr>
                          <m:t>𝑛</m:t>
                        </m:r>
                      </m:den>
                    </m:f>
                  </m:oMath>
                </a14:m>
                <a:endParaRPr kumimoji="1" lang="en-US" altLang="ja-JP" dirty="0"/>
              </a:p>
              <a:p>
                <a:r>
                  <a:rPr kumimoji="1" lang="ja-JP" altLang="en-US" dirty="0"/>
                  <a:t>分子が一致している</a:t>
                </a:r>
                <a:endParaRPr kumimoji="1" lang="en-US" altLang="ja-JP" dirty="0"/>
              </a:p>
              <a:p>
                <a:r>
                  <a:rPr lang="en-US" altLang="ja-JP" dirty="0"/>
                  <a:t>W</a:t>
                </a:r>
                <a:r>
                  <a:rPr lang="ja-JP" altLang="en-US" dirty="0"/>
                  <a:t>は標本分散に比例する統計量である</a:t>
                </a:r>
                <a:endParaRPr kumimoji="1" lang="ja-JP" altLang="en-US" dirty="0"/>
              </a:p>
            </p:txBody>
          </p:sp>
        </mc:Choice>
        <mc:Fallback>
          <p:sp>
            <p:nvSpPr>
              <p:cNvPr id="3" name="コンテンツ プレースホルダー 2">
                <a:extLst>
                  <a:ext uri="{FF2B5EF4-FFF2-40B4-BE49-F238E27FC236}">
                    <a16:creationId xmlns:a16="http://schemas.microsoft.com/office/drawing/2014/main" id="{52036AC4-986E-4CE1-8EEE-296A5914C93A}"/>
                  </a:ext>
                </a:extLst>
              </p:cNvPr>
              <p:cNvSpPr>
                <a:spLocks noGrp="1" noRot="1" noChangeAspect="1" noMove="1" noResize="1" noEditPoints="1" noAdjustHandles="1" noChangeArrowheads="1" noChangeShapeType="1" noTextEdit="1"/>
              </p:cNvSpPr>
              <p:nvPr>
                <p:ph idx="1"/>
              </p:nvPr>
            </p:nvSpPr>
            <p:spPr>
              <a:blipFill>
                <a:blip r:embed="rId2"/>
                <a:stretch>
                  <a:fillRect l="-2019" t="-455"/>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77136264-6E14-40E7-912D-57BDC171AC59}"/>
              </a:ext>
            </a:extLst>
          </p:cNvPr>
          <p:cNvSpPr>
            <a:spLocks noGrp="1"/>
          </p:cNvSpPr>
          <p:nvPr>
            <p:ph type="sldNum" sz="quarter" idx="12"/>
          </p:nvPr>
        </p:nvSpPr>
        <p:spPr/>
        <p:txBody>
          <a:bodyPr/>
          <a:lstStyle/>
          <a:p>
            <a:fld id="{F6B31617-83C2-4116-A292-35893FC60E85}" type="slidenum">
              <a:rPr kumimoji="1" lang="ja-JP" altLang="en-US" smtClean="0"/>
              <a:pPr/>
              <a:t>12</a:t>
            </a:fld>
            <a:endParaRPr kumimoji="1" lang="ja-JP" altLang="en-US" dirty="0"/>
          </a:p>
        </p:txBody>
      </p:sp>
    </p:spTree>
    <p:extLst>
      <p:ext uri="{BB962C8B-B14F-4D97-AF65-F5344CB8AC3E}">
        <p14:creationId xmlns:p14="http://schemas.microsoft.com/office/powerpoint/2010/main" val="13905148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A396757-3A64-4544-8340-2B241173DAD8}"/>
              </a:ext>
            </a:extLst>
          </p:cNvPr>
          <p:cNvSpPr>
            <a:spLocks noGrp="1"/>
          </p:cNvSpPr>
          <p:nvPr>
            <p:ph type="title"/>
          </p:nvPr>
        </p:nvSpPr>
        <p:spPr/>
        <p:txBody>
          <a:bodyPr>
            <a:normAutofit/>
          </a:bodyPr>
          <a:lstStyle/>
          <a:p>
            <a:r>
              <a:rPr kumimoji="1" lang="ja-JP" altLang="en-US" sz="4000" dirty="0"/>
              <a:t>標本分散のカイ二乗分布の自由度</a:t>
            </a:r>
          </a:p>
        </p:txBody>
      </p:sp>
      <p:sp>
        <p:nvSpPr>
          <p:cNvPr id="3" name="コンテンツ プレースホルダー 2">
            <a:extLst>
              <a:ext uri="{FF2B5EF4-FFF2-40B4-BE49-F238E27FC236}">
                <a16:creationId xmlns:a16="http://schemas.microsoft.com/office/drawing/2014/main" id="{B8960847-8507-4185-A86D-BCC263284008}"/>
              </a:ext>
            </a:extLst>
          </p:cNvPr>
          <p:cNvSpPr>
            <a:spLocks noGrp="1"/>
          </p:cNvSpPr>
          <p:nvPr>
            <p:ph idx="1"/>
          </p:nvPr>
        </p:nvSpPr>
        <p:spPr/>
        <p:txBody>
          <a:bodyPr/>
          <a:lstStyle/>
          <a:p>
            <a:endParaRPr lang="en-US" altLang="ja-JP" dirty="0"/>
          </a:p>
          <a:p>
            <a:r>
              <a:rPr lang="ja-JP" altLang="en-US" dirty="0"/>
              <a:t>統計量</a:t>
            </a:r>
            <a:r>
              <a:rPr lang="en-US" altLang="ja-JP" dirty="0"/>
              <a:t>V</a:t>
            </a:r>
            <a:r>
              <a:rPr lang="ja-JP" altLang="en-US" dirty="0"/>
              <a:t>はデータ数</a:t>
            </a:r>
            <a:r>
              <a:rPr lang="en-US" altLang="ja-JP" dirty="0"/>
              <a:t>n</a:t>
            </a:r>
            <a:r>
              <a:rPr lang="ja-JP" altLang="en-US" dirty="0"/>
              <a:t>のとき</a:t>
            </a:r>
            <a:r>
              <a:rPr lang="en-US" altLang="ja-JP" dirty="0"/>
              <a:t>,</a:t>
            </a:r>
            <a:r>
              <a:rPr lang="ja-JP" altLang="en-US" dirty="0"/>
              <a:t>自由度</a:t>
            </a:r>
            <a:r>
              <a:rPr lang="en-US" altLang="ja-JP" dirty="0"/>
              <a:t>n</a:t>
            </a:r>
            <a:r>
              <a:rPr lang="ja-JP" altLang="en-US" dirty="0"/>
              <a:t>のカイ二乗分布に従ったが</a:t>
            </a:r>
            <a:r>
              <a:rPr lang="en-US" altLang="ja-JP" dirty="0"/>
              <a:t>,</a:t>
            </a:r>
          </a:p>
          <a:p>
            <a:r>
              <a:rPr lang="ja-JP" altLang="en-US" dirty="0"/>
              <a:t>統計量</a:t>
            </a:r>
            <a:r>
              <a:rPr lang="en-US" altLang="ja-JP" dirty="0"/>
              <a:t>W</a:t>
            </a:r>
            <a:r>
              <a:rPr lang="ja-JP" altLang="en-US" dirty="0"/>
              <a:t>はデータ数</a:t>
            </a:r>
            <a:r>
              <a:rPr lang="en-US" altLang="ja-JP" dirty="0"/>
              <a:t>n</a:t>
            </a:r>
            <a:r>
              <a:rPr lang="ja-JP" altLang="en-US" dirty="0"/>
              <a:t>のとき自由度</a:t>
            </a:r>
            <a:r>
              <a:rPr lang="en-US" altLang="ja-JP" dirty="0"/>
              <a:t>(n – 1)</a:t>
            </a:r>
            <a:r>
              <a:rPr lang="ja-JP" altLang="en-US" dirty="0"/>
              <a:t>のカイ二乗分布に従う</a:t>
            </a:r>
            <a:endParaRPr kumimoji="1" lang="ja-JP" altLang="en-US" dirty="0"/>
          </a:p>
        </p:txBody>
      </p:sp>
      <p:sp>
        <p:nvSpPr>
          <p:cNvPr id="4" name="スライド番号プレースホルダー 3">
            <a:extLst>
              <a:ext uri="{FF2B5EF4-FFF2-40B4-BE49-F238E27FC236}">
                <a16:creationId xmlns:a16="http://schemas.microsoft.com/office/drawing/2014/main" id="{C0DD5226-EAD1-4C69-B5FE-80A42801A442}"/>
              </a:ext>
            </a:extLst>
          </p:cNvPr>
          <p:cNvSpPr>
            <a:spLocks noGrp="1"/>
          </p:cNvSpPr>
          <p:nvPr>
            <p:ph type="sldNum" sz="quarter" idx="12"/>
          </p:nvPr>
        </p:nvSpPr>
        <p:spPr/>
        <p:txBody>
          <a:bodyPr/>
          <a:lstStyle/>
          <a:p>
            <a:fld id="{F6B31617-83C2-4116-A292-35893FC60E85}" type="slidenum">
              <a:rPr kumimoji="1" lang="ja-JP" altLang="en-US" smtClean="0"/>
              <a:pPr/>
              <a:t>13</a:t>
            </a:fld>
            <a:endParaRPr kumimoji="1" lang="ja-JP" altLang="en-US" dirty="0"/>
          </a:p>
        </p:txBody>
      </p:sp>
    </p:spTree>
    <p:extLst>
      <p:ext uri="{BB962C8B-B14F-4D97-AF65-F5344CB8AC3E}">
        <p14:creationId xmlns:p14="http://schemas.microsoft.com/office/powerpoint/2010/main" val="30564175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8C2C3A1-FA7D-4AA1-A5F7-4C34B73C4BF1}"/>
              </a:ext>
            </a:extLst>
          </p:cNvPr>
          <p:cNvSpPr>
            <a:spLocks noGrp="1"/>
          </p:cNvSpPr>
          <p:nvPr>
            <p:ph type="title"/>
          </p:nvPr>
        </p:nvSpPr>
        <p:spPr/>
        <p:txBody>
          <a:bodyPr/>
          <a:lstStyle/>
          <a:p>
            <a:r>
              <a:rPr kumimoji="1" lang="ja-JP" altLang="en-US" dirty="0"/>
              <a:t>カイ二乗分布する</a:t>
            </a:r>
            <a:r>
              <a:rPr kumimoji="1" lang="en-US" altLang="ja-JP" dirty="0"/>
              <a:t>W</a:t>
            </a:r>
            <a:endParaRPr kumimoji="1" lang="ja-JP" altLang="en-US" dirty="0"/>
          </a:p>
        </p:txBody>
      </p:sp>
      <mc:AlternateContent xmlns:mc="http://schemas.openxmlformats.org/markup-compatibility/2006">
        <mc:Choice xmlns:a14="http://schemas.microsoft.com/office/drawing/2010/main" Requires="a14">
          <p:sp>
            <p:nvSpPr>
              <p:cNvPr id="3" name="コンテンツ プレースホルダー 2">
                <a:extLst>
                  <a:ext uri="{FF2B5EF4-FFF2-40B4-BE49-F238E27FC236}">
                    <a16:creationId xmlns:a16="http://schemas.microsoft.com/office/drawing/2014/main" id="{9F6DA8A4-1FBF-4567-B5B7-3F5077C9F84A}"/>
                  </a:ext>
                </a:extLst>
              </p:cNvPr>
              <p:cNvSpPr>
                <a:spLocks noGrp="1"/>
              </p:cNvSpPr>
              <p:nvPr>
                <p:ph idx="1"/>
              </p:nvPr>
            </p:nvSpPr>
            <p:spPr/>
            <p:txBody>
              <a:bodyPr>
                <a:normAutofit/>
              </a:bodyPr>
              <a:lstStyle/>
              <a:p>
                <a:r>
                  <a:rPr kumimoji="1" lang="ja-JP" altLang="en-US" dirty="0"/>
                  <a:t>母平均 </a:t>
                </a:r>
                <a:r>
                  <a:rPr kumimoji="1" lang="en-US" altLang="ja-JP" dirty="0"/>
                  <a:t>μ , </a:t>
                </a:r>
                <a:r>
                  <a:rPr kumimoji="1" lang="ja-JP" altLang="en-US" dirty="0"/>
                  <a:t>母標準偏差 </a:t>
                </a:r>
                <a:r>
                  <a:rPr kumimoji="1" lang="en-US" altLang="ja-JP" dirty="0"/>
                  <a:t>σ </a:t>
                </a:r>
                <a:r>
                  <a:rPr kumimoji="1" lang="ja-JP" altLang="en-US" dirty="0"/>
                  <a:t>の正規母集団から </a:t>
                </a:r>
                <a:r>
                  <a:rPr kumimoji="1" lang="en-US" altLang="ja-JP" dirty="0"/>
                  <a:t>n </a:t>
                </a:r>
                <a:r>
                  <a:rPr kumimoji="1" lang="ja-JP" altLang="en-US" dirty="0"/>
                  <a:t>個の</a:t>
                </a:r>
                <a:r>
                  <a:rPr lang="ja-JP" altLang="en-US" dirty="0"/>
                  <a:t>標本を観測し計測した分散を </a:t>
                </a:r>
                <a14:m>
                  <m:oMath xmlns:m="http://schemas.openxmlformats.org/officeDocument/2006/math">
                    <m:sSup>
                      <m:sSupPr>
                        <m:ctrlPr>
                          <a:rPr lang="en-US" altLang="ja-JP" i="1">
                            <a:latin typeface="Cambria Math" panose="02040503050406030204" pitchFamily="18" charset="0"/>
                          </a:rPr>
                        </m:ctrlPr>
                      </m:sSupPr>
                      <m:e>
                        <m:r>
                          <a:rPr lang="en-US" altLang="ja-JP" i="1">
                            <a:latin typeface="Cambria Math" panose="02040503050406030204" pitchFamily="18" charset="0"/>
                          </a:rPr>
                          <m:t>𝑠</m:t>
                        </m:r>
                      </m:e>
                      <m:sup>
                        <m:r>
                          <a:rPr lang="en-US" altLang="ja-JP" i="1">
                            <a:latin typeface="Cambria Math" panose="02040503050406030204" pitchFamily="18" charset="0"/>
                          </a:rPr>
                          <m:t>2</m:t>
                        </m:r>
                      </m:sup>
                    </m:sSup>
                  </m:oMath>
                </a14:m>
                <a:r>
                  <a:rPr lang="ja-JP" altLang="en-US" dirty="0"/>
                  <a:t> とするとき</a:t>
                </a:r>
                <a:r>
                  <a:rPr lang="en-US" altLang="ja-JP" dirty="0"/>
                  <a:t>,</a:t>
                </a:r>
              </a:p>
              <a:p>
                <a:pPr algn="ctr"/>
                <a:r>
                  <a:rPr kumimoji="1" lang="en-US" altLang="ja-JP" dirty="0"/>
                  <a:t>W = </a:t>
                </a:r>
                <a14:m>
                  <m:oMath xmlns:m="http://schemas.openxmlformats.org/officeDocument/2006/math">
                    <m:f>
                      <m:fPr>
                        <m:ctrlPr>
                          <a:rPr lang="en-US" altLang="ja-JP" i="1" smtClean="0">
                            <a:latin typeface="Cambria Math" panose="02040503050406030204" pitchFamily="18" charset="0"/>
                          </a:rPr>
                        </m:ctrlPr>
                      </m:fPr>
                      <m:num>
                        <m:sSup>
                          <m:sSupPr>
                            <m:ctrlPr>
                              <a:rPr lang="en-US" altLang="ja-JP" i="1">
                                <a:latin typeface="Cambria Math" panose="02040503050406030204" pitchFamily="18" charset="0"/>
                              </a:rPr>
                            </m:ctrlPr>
                          </m:sSupPr>
                          <m:e>
                            <m:r>
                              <a:rPr lang="en-US" altLang="ja-JP" i="1">
                                <a:latin typeface="Cambria Math" panose="02040503050406030204" pitchFamily="18" charset="0"/>
                              </a:rPr>
                              <m:t>𝑠</m:t>
                            </m:r>
                          </m:e>
                          <m:sup>
                            <m:r>
                              <a:rPr lang="en-US" altLang="ja-JP" i="1">
                                <a:latin typeface="Cambria Math" panose="02040503050406030204" pitchFamily="18" charset="0"/>
                              </a:rPr>
                              <m:t>2</m:t>
                            </m:r>
                          </m:sup>
                        </m:sSup>
                        <m:r>
                          <m:rPr>
                            <m:nor/>
                          </m:rPr>
                          <a:rPr lang="ja-JP" altLang="en-US" dirty="0"/>
                          <m:t> </m:t>
                        </m:r>
                        <m:r>
                          <m:rPr>
                            <m:nor/>
                          </m:rPr>
                          <a:rPr lang="en-US" altLang="ja-JP" dirty="0"/>
                          <m:t>* </m:t>
                        </m:r>
                        <m:r>
                          <m:rPr>
                            <m:nor/>
                          </m:rPr>
                          <a:rPr lang="en-US" altLang="ja-JP" dirty="0"/>
                          <m:t>n</m:t>
                        </m:r>
                      </m:num>
                      <m:den>
                        <m:sSup>
                          <m:sSupPr>
                            <m:ctrlPr>
                              <a:rPr lang="en-US" altLang="ja-JP" i="1">
                                <a:latin typeface="Cambria Math" panose="02040503050406030204" pitchFamily="18" charset="0"/>
                              </a:rPr>
                            </m:ctrlPr>
                          </m:sSupPr>
                          <m:e>
                            <m:r>
                              <m:rPr>
                                <m:sty m:val="p"/>
                              </m:rPr>
                              <a:rPr lang="en-US" altLang="ja-JP" i="1" smtClean="0">
                                <a:latin typeface="Cambria Math" panose="02040503050406030204" pitchFamily="18" charset="0"/>
                              </a:rPr>
                              <m:t>σ</m:t>
                            </m:r>
                          </m:e>
                          <m:sup>
                            <m:r>
                              <a:rPr lang="en-US" altLang="ja-JP" i="1">
                                <a:latin typeface="Cambria Math" panose="02040503050406030204" pitchFamily="18" charset="0"/>
                              </a:rPr>
                              <m:t>2</m:t>
                            </m:r>
                          </m:sup>
                        </m:sSup>
                      </m:den>
                    </m:f>
                  </m:oMath>
                </a14:m>
                <a:endParaRPr kumimoji="1" lang="en-US" altLang="ja-JP" dirty="0"/>
              </a:p>
              <a:p>
                <a:r>
                  <a:rPr kumimoji="1" lang="ja-JP" altLang="en-US" dirty="0"/>
                  <a:t>を作ると</a:t>
                </a:r>
                <a:r>
                  <a:rPr kumimoji="1" lang="en-US" altLang="ja-JP" dirty="0"/>
                  <a:t>,</a:t>
                </a:r>
                <a:r>
                  <a:rPr kumimoji="1" lang="ja-JP" altLang="en-US" dirty="0"/>
                  <a:t>自由度</a:t>
                </a:r>
                <a:r>
                  <a:rPr kumimoji="1" lang="en-US" altLang="ja-JP" dirty="0"/>
                  <a:t>(n - 1)</a:t>
                </a:r>
                <a:r>
                  <a:rPr kumimoji="1" lang="ja-JP" altLang="en-US" dirty="0"/>
                  <a:t>のカイ二乗分布に従う</a:t>
                </a:r>
              </a:p>
            </p:txBody>
          </p:sp>
        </mc:Choice>
        <mc:Fallback>
          <p:sp>
            <p:nvSpPr>
              <p:cNvPr id="3" name="コンテンツ プレースホルダー 2">
                <a:extLst>
                  <a:ext uri="{FF2B5EF4-FFF2-40B4-BE49-F238E27FC236}">
                    <a16:creationId xmlns:a16="http://schemas.microsoft.com/office/drawing/2014/main" id="{9F6DA8A4-1FBF-4567-B5B7-3F5077C9F84A}"/>
                  </a:ext>
                </a:extLst>
              </p:cNvPr>
              <p:cNvSpPr>
                <a:spLocks noGrp="1" noRot="1" noChangeAspect="1" noMove="1" noResize="1" noEditPoints="1" noAdjustHandles="1" noChangeArrowheads="1" noChangeShapeType="1" noTextEdit="1"/>
              </p:cNvSpPr>
              <p:nvPr>
                <p:ph idx="1"/>
              </p:nvPr>
            </p:nvSpPr>
            <p:spPr>
              <a:blipFill>
                <a:blip r:embed="rId2"/>
                <a:stretch>
                  <a:fillRect l="-2019" t="-3939" r="-2100"/>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05A4A742-3C57-40F9-A995-D3DB382CE764}"/>
              </a:ext>
            </a:extLst>
          </p:cNvPr>
          <p:cNvSpPr>
            <a:spLocks noGrp="1"/>
          </p:cNvSpPr>
          <p:nvPr>
            <p:ph type="sldNum" sz="quarter" idx="12"/>
          </p:nvPr>
        </p:nvSpPr>
        <p:spPr/>
        <p:txBody>
          <a:bodyPr/>
          <a:lstStyle/>
          <a:p>
            <a:fld id="{F6B31617-83C2-4116-A292-35893FC60E85}" type="slidenum">
              <a:rPr kumimoji="1" lang="ja-JP" altLang="en-US" smtClean="0"/>
              <a:pPr/>
              <a:t>14</a:t>
            </a:fld>
            <a:endParaRPr kumimoji="1" lang="ja-JP" altLang="en-US" dirty="0"/>
          </a:p>
        </p:txBody>
      </p:sp>
    </p:spTree>
    <p:extLst>
      <p:ext uri="{BB962C8B-B14F-4D97-AF65-F5344CB8AC3E}">
        <p14:creationId xmlns:p14="http://schemas.microsoft.com/office/powerpoint/2010/main" val="36404670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7DF799D-F378-4CEC-A73B-3C899FB4B83D}"/>
              </a:ext>
            </a:extLst>
          </p:cNvPr>
          <p:cNvSpPr>
            <a:spLocks noGrp="1"/>
          </p:cNvSpPr>
          <p:nvPr>
            <p:ph type="title"/>
          </p:nvPr>
        </p:nvSpPr>
        <p:spPr/>
        <p:txBody>
          <a:bodyPr/>
          <a:lstStyle/>
          <a:p>
            <a:r>
              <a:rPr lang="ja-JP" altLang="en-US" dirty="0"/>
              <a:t>まとめ</a:t>
            </a:r>
            <a:endParaRPr kumimoji="1" lang="ja-JP" altLang="en-US" dirty="0"/>
          </a:p>
        </p:txBody>
      </p:sp>
      <mc:AlternateContent xmlns:mc="http://schemas.openxmlformats.org/markup-compatibility/2006">
        <mc:Choice xmlns:a14="http://schemas.microsoft.com/office/drawing/2010/main" Requires="a14">
          <p:sp>
            <p:nvSpPr>
              <p:cNvPr id="3" name="コンテンツ プレースホルダー 2">
                <a:extLst>
                  <a:ext uri="{FF2B5EF4-FFF2-40B4-BE49-F238E27FC236}">
                    <a16:creationId xmlns:a16="http://schemas.microsoft.com/office/drawing/2014/main" id="{AEB1963E-734E-4ED0-8DF1-6EB57146B312}"/>
                  </a:ext>
                </a:extLst>
              </p:cNvPr>
              <p:cNvSpPr>
                <a:spLocks noGrp="1"/>
              </p:cNvSpPr>
              <p:nvPr>
                <p:ph idx="1"/>
              </p:nvPr>
            </p:nvSpPr>
            <p:spPr/>
            <p:txBody>
              <a:bodyPr>
                <a:normAutofit fontScale="92500" lnSpcReduction="20000"/>
              </a:bodyPr>
              <a:lstStyle/>
              <a:p>
                <a:r>
                  <a:rPr kumimoji="1" lang="ja-JP" altLang="en-US" dirty="0"/>
                  <a:t>母平均が分かっているとき</a:t>
                </a:r>
                <a:r>
                  <a:rPr kumimoji="1" lang="en-US" altLang="ja-JP" dirty="0"/>
                  <a:t>,</a:t>
                </a:r>
              </a:p>
              <a:p>
                <a:pPr algn="ctr"/>
                <a:r>
                  <a:rPr lang="en-US" altLang="ja-JP" dirty="0"/>
                  <a:t>V = (</a:t>
                </a:r>
                <a14:m>
                  <m:oMath xmlns:m="http://schemas.openxmlformats.org/officeDocument/2006/math">
                    <m:sSup>
                      <m:sSupPr>
                        <m:ctrlPr>
                          <a:rPr lang="en-US" altLang="ja-JP" i="1">
                            <a:latin typeface="Cambria Math" panose="02040503050406030204" pitchFamily="18" charset="0"/>
                          </a:rPr>
                        </m:ctrlPr>
                      </m:sSupPr>
                      <m:e>
                        <m:f>
                          <m:fPr>
                            <m:ctrlPr>
                              <a:rPr lang="en-US" altLang="ja-JP" i="1">
                                <a:latin typeface="Cambria Math" panose="02040503050406030204" pitchFamily="18" charset="0"/>
                              </a:rPr>
                            </m:ctrlPr>
                          </m:fPr>
                          <m:num>
                            <m:sSub>
                              <m:sSubPr>
                                <m:ctrlPr>
                                  <a:rPr lang="en-US" altLang="ja-JP" i="1">
                                    <a:latin typeface="Cambria Math" panose="02040503050406030204" pitchFamily="18" charset="0"/>
                                  </a:rPr>
                                </m:ctrlPr>
                              </m:sSubPr>
                              <m:e>
                                <m:r>
                                  <a:rPr lang="en-US" altLang="ja-JP" i="1">
                                    <a:latin typeface="Cambria Math" panose="02040503050406030204" pitchFamily="18" charset="0"/>
                                  </a:rPr>
                                  <m:t>𝑥</m:t>
                                </m:r>
                              </m:e>
                              <m:sub>
                                <m:r>
                                  <a:rPr lang="en-US" altLang="ja-JP" i="1">
                                    <a:latin typeface="Cambria Math" panose="02040503050406030204" pitchFamily="18" charset="0"/>
                                  </a:rPr>
                                  <m:t>1</m:t>
                                </m:r>
                              </m:sub>
                            </m:sSub>
                            <m:r>
                              <a:rPr lang="en-US" altLang="ja-JP" i="1">
                                <a:latin typeface="Cambria Math" panose="02040503050406030204" pitchFamily="18" charset="0"/>
                              </a:rPr>
                              <m:t>− </m:t>
                            </m:r>
                            <m:r>
                              <m:rPr>
                                <m:sty m:val="p"/>
                              </m:rPr>
                              <a:rPr lang="en-US" altLang="ja-JP" i="1">
                                <a:latin typeface="Cambria Math" panose="02040503050406030204" pitchFamily="18" charset="0"/>
                              </a:rPr>
                              <m:t>μ</m:t>
                            </m:r>
                          </m:num>
                          <m:den>
                            <m:r>
                              <m:rPr>
                                <m:sty m:val="p"/>
                              </m:rPr>
                              <a:rPr lang="en-US" altLang="ja-JP" i="1">
                                <a:latin typeface="Cambria Math" panose="02040503050406030204" pitchFamily="18" charset="0"/>
                              </a:rPr>
                              <m:t>σ</m:t>
                            </m:r>
                          </m:den>
                        </m:f>
                        <m:r>
                          <a:rPr lang="en-US" altLang="ja-JP" i="1">
                            <a:latin typeface="Cambria Math" panose="02040503050406030204" pitchFamily="18" charset="0"/>
                          </a:rPr>
                          <m:t>)</m:t>
                        </m:r>
                      </m:e>
                      <m:sup>
                        <m:r>
                          <a:rPr lang="en-US" altLang="ja-JP" i="1">
                            <a:latin typeface="Cambria Math" panose="02040503050406030204" pitchFamily="18" charset="0"/>
                          </a:rPr>
                          <m:t>2</m:t>
                        </m:r>
                      </m:sup>
                    </m:sSup>
                  </m:oMath>
                </a14:m>
                <a:r>
                  <a:rPr lang="ja-JP" altLang="en-US" dirty="0"/>
                  <a:t> </a:t>
                </a:r>
                <a:r>
                  <a:rPr lang="en-US" altLang="ja-JP" dirty="0"/>
                  <a:t>+ (</a:t>
                </a:r>
                <a14:m>
                  <m:oMath xmlns:m="http://schemas.openxmlformats.org/officeDocument/2006/math">
                    <m:sSup>
                      <m:sSupPr>
                        <m:ctrlPr>
                          <a:rPr lang="en-US" altLang="ja-JP" i="1">
                            <a:latin typeface="Cambria Math" panose="02040503050406030204" pitchFamily="18" charset="0"/>
                          </a:rPr>
                        </m:ctrlPr>
                      </m:sSupPr>
                      <m:e>
                        <m:f>
                          <m:fPr>
                            <m:ctrlPr>
                              <a:rPr lang="en-US" altLang="ja-JP" i="1">
                                <a:latin typeface="Cambria Math" panose="02040503050406030204" pitchFamily="18" charset="0"/>
                              </a:rPr>
                            </m:ctrlPr>
                          </m:fPr>
                          <m:num>
                            <m:sSub>
                              <m:sSubPr>
                                <m:ctrlPr>
                                  <a:rPr lang="en-US" altLang="ja-JP" i="1">
                                    <a:latin typeface="Cambria Math" panose="02040503050406030204" pitchFamily="18" charset="0"/>
                                  </a:rPr>
                                </m:ctrlPr>
                              </m:sSubPr>
                              <m:e>
                                <m:r>
                                  <a:rPr lang="en-US" altLang="ja-JP" i="1">
                                    <a:latin typeface="Cambria Math" panose="02040503050406030204" pitchFamily="18" charset="0"/>
                                  </a:rPr>
                                  <m:t>𝑥</m:t>
                                </m:r>
                              </m:e>
                              <m:sub>
                                <m:r>
                                  <a:rPr lang="en-US" altLang="ja-JP" i="1">
                                    <a:latin typeface="Cambria Math" panose="02040503050406030204" pitchFamily="18" charset="0"/>
                                  </a:rPr>
                                  <m:t>2</m:t>
                                </m:r>
                              </m:sub>
                            </m:sSub>
                            <m:r>
                              <a:rPr lang="en-US" altLang="ja-JP" i="1">
                                <a:latin typeface="Cambria Math" panose="02040503050406030204" pitchFamily="18" charset="0"/>
                              </a:rPr>
                              <m:t>− </m:t>
                            </m:r>
                            <m:r>
                              <m:rPr>
                                <m:sty m:val="p"/>
                              </m:rPr>
                              <a:rPr lang="en-US" altLang="ja-JP" i="1">
                                <a:latin typeface="Cambria Math" panose="02040503050406030204" pitchFamily="18" charset="0"/>
                              </a:rPr>
                              <m:t>μ</m:t>
                            </m:r>
                          </m:num>
                          <m:den>
                            <m:r>
                              <m:rPr>
                                <m:sty m:val="p"/>
                              </m:rPr>
                              <a:rPr lang="en-US" altLang="ja-JP" i="1">
                                <a:latin typeface="Cambria Math" panose="02040503050406030204" pitchFamily="18" charset="0"/>
                              </a:rPr>
                              <m:t>σ</m:t>
                            </m:r>
                          </m:den>
                        </m:f>
                        <m:r>
                          <a:rPr lang="en-US" altLang="ja-JP" i="1">
                            <a:latin typeface="Cambria Math" panose="02040503050406030204" pitchFamily="18" charset="0"/>
                          </a:rPr>
                          <m:t>)</m:t>
                        </m:r>
                      </m:e>
                      <m:sup>
                        <m:r>
                          <a:rPr lang="en-US" altLang="ja-JP" i="1">
                            <a:latin typeface="Cambria Math" panose="02040503050406030204" pitchFamily="18" charset="0"/>
                          </a:rPr>
                          <m:t>2</m:t>
                        </m:r>
                      </m:sup>
                    </m:sSup>
                  </m:oMath>
                </a14:m>
                <a:r>
                  <a:rPr lang="ja-JP" altLang="en-US" dirty="0"/>
                  <a:t> </a:t>
                </a:r>
                <a:r>
                  <a:rPr lang="en-US" altLang="ja-JP" dirty="0"/>
                  <a:t>+ … + (</a:t>
                </a:r>
                <a14:m>
                  <m:oMath xmlns:m="http://schemas.openxmlformats.org/officeDocument/2006/math">
                    <m:sSup>
                      <m:sSupPr>
                        <m:ctrlPr>
                          <a:rPr lang="en-US" altLang="ja-JP" i="1">
                            <a:latin typeface="Cambria Math" panose="02040503050406030204" pitchFamily="18" charset="0"/>
                          </a:rPr>
                        </m:ctrlPr>
                      </m:sSupPr>
                      <m:e>
                        <m:f>
                          <m:fPr>
                            <m:ctrlPr>
                              <a:rPr lang="en-US" altLang="ja-JP" i="1">
                                <a:latin typeface="Cambria Math" panose="02040503050406030204" pitchFamily="18" charset="0"/>
                              </a:rPr>
                            </m:ctrlPr>
                          </m:fPr>
                          <m:num>
                            <m:sSub>
                              <m:sSubPr>
                                <m:ctrlPr>
                                  <a:rPr lang="en-US" altLang="ja-JP" i="1">
                                    <a:latin typeface="Cambria Math" panose="02040503050406030204" pitchFamily="18" charset="0"/>
                                  </a:rPr>
                                </m:ctrlPr>
                              </m:sSubPr>
                              <m:e>
                                <m:r>
                                  <a:rPr lang="en-US" altLang="ja-JP" i="1">
                                    <a:latin typeface="Cambria Math" panose="02040503050406030204" pitchFamily="18" charset="0"/>
                                  </a:rPr>
                                  <m:t>𝑥</m:t>
                                </m:r>
                              </m:e>
                              <m:sub>
                                <m:r>
                                  <a:rPr lang="en-US" altLang="ja-JP" i="1">
                                    <a:latin typeface="Cambria Math" panose="02040503050406030204" pitchFamily="18" charset="0"/>
                                  </a:rPr>
                                  <m:t>𝑛</m:t>
                                </m:r>
                              </m:sub>
                            </m:sSub>
                            <m:r>
                              <a:rPr lang="en-US" altLang="ja-JP" i="1">
                                <a:latin typeface="Cambria Math" panose="02040503050406030204" pitchFamily="18" charset="0"/>
                              </a:rPr>
                              <m:t>− </m:t>
                            </m:r>
                            <m:r>
                              <m:rPr>
                                <m:sty m:val="p"/>
                              </m:rPr>
                              <a:rPr lang="en-US" altLang="ja-JP" i="1">
                                <a:latin typeface="Cambria Math" panose="02040503050406030204" pitchFamily="18" charset="0"/>
                              </a:rPr>
                              <m:t>μ</m:t>
                            </m:r>
                          </m:num>
                          <m:den>
                            <m:r>
                              <m:rPr>
                                <m:sty m:val="p"/>
                              </m:rPr>
                              <a:rPr lang="en-US" altLang="ja-JP" i="1">
                                <a:latin typeface="Cambria Math" panose="02040503050406030204" pitchFamily="18" charset="0"/>
                              </a:rPr>
                              <m:t>σ</m:t>
                            </m:r>
                          </m:den>
                        </m:f>
                        <m:r>
                          <a:rPr lang="en-US" altLang="ja-JP" i="1">
                            <a:latin typeface="Cambria Math" panose="02040503050406030204" pitchFamily="18" charset="0"/>
                          </a:rPr>
                          <m:t>)</m:t>
                        </m:r>
                      </m:e>
                      <m:sup>
                        <m:r>
                          <a:rPr lang="en-US" altLang="ja-JP" i="1">
                            <a:latin typeface="Cambria Math" panose="02040503050406030204" pitchFamily="18" charset="0"/>
                          </a:rPr>
                          <m:t>2</m:t>
                        </m:r>
                      </m:sup>
                    </m:sSup>
                  </m:oMath>
                </a14:m>
                <a:endParaRPr lang="en-US" altLang="ja-JP" dirty="0"/>
              </a:p>
              <a:p>
                <a:r>
                  <a:rPr lang="ja-JP" altLang="en-US" dirty="0"/>
                  <a:t>は自由度</a:t>
                </a:r>
                <a:r>
                  <a:rPr lang="en-US" altLang="ja-JP" dirty="0"/>
                  <a:t>n</a:t>
                </a:r>
                <a:r>
                  <a:rPr lang="ja-JP" altLang="en-US" dirty="0"/>
                  <a:t>のカイ二乗分布に従う</a:t>
                </a:r>
                <a:endParaRPr lang="en-US" altLang="ja-JP" dirty="0"/>
              </a:p>
              <a:p>
                <a:r>
                  <a:rPr kumimoji="1" lang="ja-JP" altLang="en-US" dirty="0"/>
                  <a:t>標本平均を用い</a:t>
                </a:r>
                <a:r>
                  <a:rPr lang="ja-JP" altLang="en-US" dirty="0"/>
                  <a:t>た</a:t>
                </a:r>
                <a:endParaRPr kumimoji="1" lang="en-US" altLang="ja-JP" dirty="0"/>
              </a:p>
              <a:p>
                <a:pPr algn="ctr"/>
                <a:r>
                  <a:rPr lang="en-US" altLang="ja-JP" dirty="0"/>
                  <a:t>W = (</a:t>
                </a:r>
                <a14:m>
                  <m:oMath xmlns:m="http://schemas.openxmlformats.org/officeDocument/2006/math">
                    <m:sSup>
                      <m:sSupPr>
                        <m:ctrlPr>
                          <a:rPr lang="en-US" altLang="ja-JP" i="1">
                            <a:latin typeface="Cambria Math" panose="02040503050406030204" pitchFamily="18" charset="0"/>
                          </a:rPr>
                        </m:ctrlPr>
                      </m:sSupPr>
                      <m:e>
                        <m:f>
                          <m:fPr>
                            <m:ctrlPr>
                              <a:rPr lang="en-US" altLang="ja-JP" i="1">
                                <a:latin typeface="Cambria Math" panose="02040503050406030204" pitchFamily="18" charset="0"/>
                              </a:rPr>
                            </m:ctrlPr>
                          </m:fPr>
                          <m:num>
                            <m:sSub>
                              <m:sSubPr>
                                <m:ctrlPr>
                                  <a:rPr lang="en-US" altLang="ja-JP" i="1">
                                    <a:latin typeface="Cambria Math" panose="02040503050406030204" pitchFamily="18" charset="0"/>
                                  </a:rPr>
                                </m:ctrlPr>
                              </m:sSubPr>
                              <m:e>
                                <m:r>
                                  <a:rPr lang="en-US" altLang="ja-JP" i="1">
                                    <a:latin typeface="Cambria Math" panose="02040503050406030204" pitchFamily="18" charset="0"/>
                                  </a:rPr>
                                  <m:t>𝑥</m:t>
                                </m:r>
                              </m:e>
                              <m:sub>
                                <m:r>
                                  <a:rPr lang="en-US" altLang="ja-JP" i="1">
                                    <a:latin typeface="Cambria Math" panose="02040503050406030204" pitchFamily="18" charset="0"/>
                                  </a:rPr>
                                  <m:t>1</m:t>
                                </m:r>
                              </m:sub>
                            </m:sSub>
                            <m:r>
                              <a:rPr lang="en-US" altLang="ja-JP" i="1">
                                <a:latin typeface="Cambria Math" panose="02040503050406030204" pitchFamily="18" charset="0"/>
                              </a:rPr>
                              <m:t>−</m:t>
                            </m:r>
                            <m:acc>
                              <m:accPr>
                                <m:chr m:val="̅"/>
                                <m:ctrlPr>
                                  <a:rPr lang="en-US" altLang="ja-JP" i="1">
                                    <a:latin typeface="Cambria Math" panose="02040503050406030204" pitchFamily="18" charset="0"/>
                                  </a:rPr>
                                </m:ctrlPr>
                              </m:accPr>
                              <m:e>
                                <m:r>
                                  <a:rPr lang="en-US" altLang="ja-JP" i="1">
                                    <a:latin typeface="Cambria Math" panose="02040503050406030204" pitchFamily="18" charset="0"/>
                                  </a:rPr>
                                  <m:t>𝑥</m:t>
                                </m:r>
                              </m:e>
                            </m:acc>
                          </m:num>
                          <m:den>
                            <m:r>
                              <m:rPr>
                                <m:sty m:val="p"/>
                              </m:rPr>
                              <a:rPr lang="en-US" altLang="ja-JP" i="1">
                                <a:latin typeface="Cambria Math" panose="02040503050406030204" pitchFamily="18" charset="0"/>
                              </a:rPr>
                              <m:t>σ</m:t>
                            </m:r>
                          </m:den>
                        </m:f>
                        <m:r>
                          <a:rPr lang="en-US" altLang="ja-JP" i="1">
                            <a:latin typeface="Cambria Math" panose="02040503050406030204" pitchFamily="18" charset="0"/>
                          </a:rPr>
                          <m:t>)</m:t>
                        </m:r>
                      </m:e>
                      <m:sup>
                        <m:r>
                          <a:rPr lang="en-US" altLang="ja-JP" i="1">
                            <a:latin typeface="Cambria Math" panose="02040503050406030204" pitchFamily="18" charset="0"/>
                          </a:rPr>
                          <m:t>2</m:t>
                        </m:r>
                      </m:sup>
                    </m:sSup>
                  </m:oMath>
                </a14:m>
                <a:r>
                  <a:rPr lang="ja-JP" altLang="en-US" dirty="0"/>
                  <a:t> </a:t>
                </a:r>
                <a:r>
                  <a:rPr lang="en-US" altLang="ja-JP" dirty="0"/>
                  <a:t>+ (</a:t>
                </a:r>
                <a14:m>
                  <m:oMath xmlns:m="http://schemas.openxmlformats.org/officeDocument/2006/math">
                    <m:sSup>
                      <m:sSupPr>
                        <m:ctrlPr>
                          <a:rPr lang="en-US" altLang="ja-JP" i="1">
                            <a:latin typeface="Cambria Math" panose="02040503050406030204" pitchFamily="18" charset="0"/>
                          </a:rPr>
                        </m:ctrlPr>
                      </m:sSupPr>
                      <m:e>
                        <m:f>
                          <m:fPr>
                            <m:ctrlPr>
                              <a:rPr lang="en-US" altLang="ja-JP" i="1">
                                <a:latin typeface="Cambria Math" panose="02040503050406030204" pitchFamily="18" charset="0"/>
                              </a:rPr>
                            </m:ctrlPr>
                          </m:fPr>
                          <m:num>
                            <m:sSub>
                              <m:sSubPr>
                                <m:ctrlPr>
                                  <a:rPr lang="en-US" altLang="ja-JP" i="1">
                                    <a:latin typeface="Cambria Math" panose="02040503050406030204" pitchFamily="18" charset="0"/>
                                  </a:rPr>
                                </m:ctrlPr>
                              </m:sSubPr>
                              <m:e>
                                <m:r>
                                  <a:rPr lang="en-US" altLang="ja-JP" i="1">
                                    <a:latin typeface="Cambria Math" panose="02040503050406030204" pitchFamily="18" charset="0"/>
                                  </a:rPr>
                                  <m:t>𝑥</m:t>
                                </m:r>
                              </m:e>
                              <m:sub>
                                <m:r>
                                  <a:rPr lang="en-US" altLang="ja-JP" i="1">
                                    <a:latin typeface="Cambria Math" panose="02040503050406030204" pitchFamily="18" charset="0"/>
                                  </a:rPr>
                                  <m:t>2</m:t>
                                </m:r>
                              </m:sub>
                            </m:sSub>
                            <m:r>
                              <a:rPr lang="en-US" altLang="ja-JP" i="1">
                                <a:latin typeface="Cambria Math" panose="02040503050406030204" pitchFamily="18" charset="0"/>
                              </a:rPr>
                              <m:t>−</m:t>
                            </m:r>
                            <m:acc>
                              <m:accPr>
                                <m:chr m:val="̅"/>
                                <m:ctrlPr>
                                  <a:rPr lang="en-US" altLang="ja-JP" i="1">
                                    <a:latin typeface="Cambria Math" panose="02040503050406030204" pitchFamily="18" charset="0"/>
                                  </a:rPr>
                                </m:ctrlPr>
                              </m:accPr>
                              <m:e>
                                <m:r>
                                  <a:rPr lang="en-US" altLang="ja-JP" i="1">
                                    <a:latin typeface="Cambria Math" panose="02040503050406030204" pitchFamily="18" charset="0"/>
                                  </a:rPr>
                                  <m:t>𝑥</m:t>
                                </m:r>
                              </m:e>
                            </m:acc>
                          </m:num>
                          <m:den>
                            <m:r>
                              <m:rPr>
                                <m:sty m:val="p"/>
                              </m:rPr>
                              <a:rPr lang="en-US" altLang="ja-JP" i="1">
                                <a:latin typeface="Cambria Math" panose="02040503050406030204" pitchFamily="18" charset="0"/>
                              </a:rPr>
                              <m:t>σ</m:t>
                            </m:r>
                          </m:den>
                        </m:f>
                        <m:r>
                          <a:rPr lang="en-US" altLang="ja-JP" i="1">
                            <a:latin typeface="Cambria Math" panose="02040503050406030204" pitchFamily="18" charset="0"/>
                          </a:rPr>
                          <m:t>)</m:t>
                        </m:r>
                      </m:e>
                      <m:sup>
                        <m:r>
                          <a:rPr lang="en-US" altLang="ja-JP" i="1">
                            <a:latin typeface="Cambria Math" panose="02040503050406030204" pitchFamily="18" charset="0"/>
                          </a:rPr>
                          <m:t>2</m:t>
                        </m:r>
                      </m:sup>
                    </m:sSup>
                  </m:oMath>
                </a14:m>
                <a:r>
                  <a:rPr lang="ja-JP" altLang="en-US" dirty="0"/>
                  <a:t> </a:t>
                </a:r>
                <a:r>
                  <a:rPr lang="en-US" altLang="ja-JP" dirty="0"/>
                  <a:t>+ … + (</a:t>
                </a:r>
                <a14:m>
                  <m:oMath xmlns:m="http://schemas.openxmlformats.org/officeDocument/2006/math">
                    <m:sSup>
                      <m:sSupPr>
                        <m:ctrlPr>
                          <a:rPr lang="en-US" altLang="ja-JP" i="1">
                            <a:latin typeface="Cambria Math" panose="02040503050406030204" pitchFamily="18" charset="0"/>
                          </a:rPr>
                        </m:ctrlPr>
                      </m:sSupPr>
                      <m:e>
                        <m:f>
                          <m:fPr>
                            <m:ctrlPr>
                              <a:rPr lang="en-US" altLang="ja-JP" i="1">
                                <a:latin typeface="Cambria Math" panose="02040503050406030204" pitchFamily="18" charset="0"/>
                              </a:rPr>
                            </m:ctrlPr>
                          </m:fPr>
                          <m:num>
                            <m:sSub>
                              <m:sSubPr>
                                <m:ctrlPr>
                                  <a:rPr lang="en-US" altLang="ja-JP" i="1">
                                    <a:latin typeface="Cambria Math" panose="02040503050406030204" pitchFamily="18" charset="0"/>
                                  </a:rPr>
                                </m:ctrlPr>
                              </m:sSubPr>
                              <m:e>
                                <m:r>
                                  <a:rPr lang="en-US" altLang="ja-JP" i="1">
                                    <a:latin typeface="Cambria Math" panose="02040503050406030204" pitchFamily="18" charset="0"/>
                                  </a:rPr>
                                  <m:t>𝑥</m:t>
                                </m:r>
                              </m:e>
                              <m:sub>
                                <m:r>
                                  <a:rPr lang="en-US" altLang="ja-JP" i="1">
                                    <a:latin typeface="Cambria Math" panose="02040503050406030204" pitchFamily="18" charset="0"/>
                                  </a:rPr>
                                  <m:t>𝑛</m:t>
                                </m:r>
                              </m:sub>
                            </m:sSub>
                            <m:r>
                              <a:rPr lang="en-US" altLang="ja-JP" i="1">
                                <a:latin typeface="Cambria Math" panose="02040503050406030204" pitchFamily="18" charset="0"/>
                              </a:rPr>
                              <m:t>−</m:t>
                            </m:r>
                            <m:acc>
                              <m:accPr>
                                <m:chr m:val="̅"/>
                                <m:ctrlPr>
                                  <a:rPr lang="en-US" altLang="ja-JP" i="1">
                                    <a:latin typeface="Cambria Math" panose="02040503050406030204" pitchFamily="18" charset="0"/>
                                  </a:rPr>
                                </m:ctrlPr>
                              </m:accPr>
                              <m:e>
                                <m:r>
                                  <a:rPr lang="en-US" altLang="ja-JP" i="1">
                                    <a:latin typeface="Cambria Math" panose="02040503050406030204" pitchFamily="18" charset="0"/>
                                  </a:rPr>
                                  <m:t>𝑥</m:t>
                                </m:r>
                              </m:e>
                            </m:acc>
                          </m:num>
                          <m:den>
                            <m:r>
                              <m:rPr>
                                <m:sty m:val="p"/>
                              </m:rPr>
                              <a:rPr lang="en-US" altLang="ja-JP" i="1">
                                <a:latin typeface="Cambria Math" panose="02040503050406030204" pitchFamily="18" charset="0"/>
                              </a:rPr>
                              <m:t>σ</m:t>
                            </m:r>
                          </m:den>
                        </m:f>
                        <m:r>
                          <a:rPr lang="en-US" altLang="ja-JP" i="1">
                            <a:latin typeface="Cambria Math" panose="02040503050406030204" pitchFamily="18" charset="0"/>
                          </a:rPr>
                          <m:t>)</m:t>
                        </m:r>
                      </m:e>
                      <m:sup>
                        <m:r>
                          <a:rPr lang="en-US" altLang="ja-JP" i="1">
                            <a:latin typeface="Cambria Math" panose="02040503050406030204" pitchFamily="18" charset="0"/>
                          </a:rPr>
                          <m:t>2</m:t>
                        </m:r>
                      </m:sup>
                    </m:sSup>
                    <m:r>
                      <a:rPr lang="en-US" altLang="ja-JP" b="0" i="1" smtClean="0">
                        <a:latin typeface="Cambria Math" panose="02040503050406030204" pitchFamily="18" charset="0"/>
                      </a:rPr>
                      <m:t>=</m:t>
                    </m:r>
                    <m:f>
                      <m:fPr>
                        <m:ctrlPr>
                          <a:rPr lang="en-US" altLang="ja-JP" i="1">
                            <a:latin typeface="Cambria Math" panose="02040503050406030204" pitchFamily="18" charset="0"/>
                          </a:rPr>
                        </m:ctrlPr>
                      </m:fPr>
                      <m:num>
                        <m:sSup>
                          <m:sSupPr>
                            <m:ctrlPr>
                              <a:rPr lang="en-US" altLang="ja-JP" i="1">
                                <a:latin typeface="Cambria Math" panose="02040503050406030204" pitchFamily="18" charset="0"/>
                              </a:rPr>
                            </m:ctrlPr>
                          </m:sSupPr>
                          <m:e>
                            <m:r>
                              <a:rPr lang="en-US" altLang="ja-JP" i="1">
                                <a:latin typeface="Cambria Math" panose="02040503050406030204" pitchFamily="18" charset="0"/>
                              </a:rPr>
                              <m:t>𝑠</m:t>
                            </m:r>
                          </m:e>
                          <m:sup>
                            <m:r>
                              <a:rPr lang="en-US" altLang="ja-JP" i="1">
                                <a:latin typeface="Cambria Math" panose="02040503050406030204" pitchFamily="18" charset="0"/>
                              </a:rPr>
                              <m:t>2</m:t>
                            </m:r>
                          </m:sup>
                        </m:sSup>
                        <m:r>
                          <m:rPr>
                            <m:nor/>
                          </m:rPr>
                          <a:rPr lang="ja-JP" altLang="en-US" dirty="0"/>
                          <m:t> </m:t>
                        </m:r>
                        <m:r>
                          <m:rPr>
                            <m:nor/>
                          </m:rPr>
                          <a:rPr lang="en-US" altLang="ja-JP" dirty="0"/>
                          <m:t>∗ </m:t>
                        </m:r>
                        <m:r>
                          <m:rPr>
                            <m:nor/>
                          </m:rPr>
                          <a:rPr lang="en-US" altLang="ja-JP" dirty="0"/>
                          <m:t>n</m:t>
                        </m:r>
                      </m:num>
                      <m:den>
                        <m:sSup>
                          <m:sSupPr>
                            <m:ctrlPr>
                              <a:rPr lang="en-US" altLang="ja-JP" i="1">
                                <a:latin typeface="Cambria Math" panose="02040503050406030204" pitchFamily="18" charset="0"/>
                              </a:rPr>
                            </m:ctrlPr>
                          </m:sSupPr>
                          <m:e>
                            <m:r>
                              <m:rPr>
                                <m:sty m:val="p"/>
                              </m:rPr>
                              <a:rPr lang="en-US" altLang="ja-JP" i="1">
                                <a:latin typeface="Cambria Math" panose="02040503050406030204" pitchFamily="18" charset="0"/>
                              </a:rPr>
                              <m:t>σ</m:t>
                            </m:r>
                          </m:e>
                          <m:sup>
                            <m:r>
                              <a:rPr lang="en-US" altLang="ja-JP" i="1">
                                <a:latin typeface="Cambria Math" panose="02040503050406030204" pitchFamily="18" charset="0"/>
                              </a:rPr>
                              <m:t>2</m:t>
                            </m:r>
                          </m:sup>
                        </m:sSup>
                      </m:den>
                    </m:f>
                  </m:oMath>
                </a14:m>
                <a:endParaRPr lang="en-US" altLang="ja-JP" dirty="0"/>
              </a:p>
              <a:p>
                <a:pPr algn="ctr"/>
                <a:endParaRPr kumimoji="1" lang="en-US" altLang="ja-JP" dirty="0"/>
              </a:p>
              <a:p>
                <a:r>
                  <a:rPr kumimoji="1" lang="ja-JP" altLang="en-US" dirty="0"/>
                  <a:t>は自由度</a:t>
                </a:r>
                <a:r>
                  <a:rPr kumimoji="1" lang="en-US" altLang="ja-JP" dirty="0"/>
                  <a:t>(n - 1)</a:t>
                </a:r>
                <a:r>
                  <a:rPr kumimoji="1" lang="ja-JP" altLang="en-US" dirty="0"/>
                  <a:t>のカイ二乗分布に従う</a:t>
                </a:r>
              </a:p>
            </p:txBody>
          </p:sp>
        </mc:Choice>
        <mc:Fallback>
          <p:sp>
            <p:nvSpPr>
              <p:cNvPr id="3" name="コンテンツ プレースホルダー 2">
                <a:extLst>
                  <a:ext uri="{FF2B5EF4-FFF2-40B4-BE49-F238E27FC236}">
                    <a16:creationId xmlns:a16="http://schemas.microsoft.com/office/drawing/2014/main" id="{AEB1963E-734E-4ED0-8DF1-6EB57146B312}"/>
                  </a:ext>
                </a:extLst>
              </p:cNvPr>
              <p:cNvSpPr>
                <a:spLocks noGrp="1" noRot="1" noChangeAspect="1" noMove="1" noResize="1" noEditPoints="1" noAdjustHandles="1" noChangeArrowheads="1" noChangeShapeType="1" noTextEdit="1"/>
              </p:cNvSpPr>
              <p:nvPr>
                <p:ph idx="1"/>
              </p:nvPr>
            </p:nvSpPr>
            <p:spPr>
              <a:blipFill>
                <a:blip r:embed="rId2"/>
                <a:stretch>
                  <a:fillRect l="-1535" t="-5758"/>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3BB9C797-B472-4E91-8303-0C38D026EDC3}"/>
              </a:ext>
            </a:extLst>
          </p:cNvPr>
          <p:cNvSpPr>
            <a:spLocks noGrp="1"/>
          </p:cNvSpPr>
          <p:nvPr>
            <p:ph type="sldNum" sz="quarter" idx="12"/>
          </p:nvPr>
        </p:nvSpPr>
        <p:spPr/>
        <p:txBody>
          <a:bodyPr/>
          <a:lstStyle/>
          <a:p>
            <a:fld id="{F6B31617-83C2-4116-A292-35893FC60E85}" type="slidenum">
              <a:rPr kumimoji="1" lang="ja-JP" altLang="en-US" smtClean="0"/>
              <a:pPr/>
              <a:t>15</a:t>
            </a:fld>
            <a:endParaRPr kumimoji="1" lang="ja-JP" altLang="en-US" dirty="0"/>
          </a:p>
        </p:txBody>
      </p:sp>
    </p:spTree>
    <p:extLst>
      <p:ext uri="{BB962C8B-B14F-4D97-AF65-F5344CB8AC3E}">
        <p14:creationId xmlns:p14="http://schemas.microsoft.com/office/powerpoint/2010/main" val="3235782089"/>
      </p:ext>
    </p:extLst>
  </p:cSld>
  <p:clrMapOvr>
    <a:masterClrMapping/>
  </p:clrMapOvr>
</p:sld>
</file>

<file path=ppt/theme/theme1.xml><?xml version="1.0" encoding="utf-8"?>
<a:theme xmlns:a="http://schemas.openxmlformats.org/drawingml/2006/main" name="レトロスペクト">
  <a:themeElements>
    <a:clrScheme name="レトロスペクト">
      <a:dk1>
        <a:sysClr val="windowText" lastClr="000000"/>
      </a:dk1>
      <a:lt1>
        <a:sysClr val="window" lastClr="FFFFFF"/>
      </a:lt1>
      <a:dk2>
        <a:srgbClr val="514949"/>
      </a:dk2>
      <a:lt2>
        <a:srgbClr val="E1E1DB"/>
      </a:lt2>
      <a:accent1>
        <a:srgbClr val="9DBFBE"/>
      </a:accent1>
      <a:accent2>
        <a:srgbClr val="DB8631"/>
      </a:accent2>
      <a:accent3>
        <a:srgbClr val="E3CC5A"/>
      </a:accent3>
      <a:accent4>
        <a:srgbClr val="ACADA8"/>
      </a:accent4>
      <a:accent5>
        <a:srgbClr val="927C61"/>
      </a:accent5>
      <a:accent6>
        <a:srgbClr val="B3B435"/>
      </a:accent6>
      <a:hlink>
        <a:srgbClr val="0000FF"/>
      </a:hlink>
      <a:folHlink>
        <a:srgbClr val="800080"/>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243AF7DC-D15B-41C0-AE81-23980D1B9FC4}"/>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888</TotalTime>
  <Words>684</Words>
  <Application>Microsoft Office PowerPoint</Application>
  <PresentationFormat>画面に合わせる (4:3)</PresentationFormat>
  <Paragraphs>107</Paragraphs>
  <Slides>15</Slides>
  <Notes>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15</vt:i4>
      </vt:variant>
    </vt:vector>
  </HeadingPairs>
  <TitlesOfParts>
    <vt:vector size="20" baseType="lpstr">
      <vt:lpstr>游ゴシック</vt:lpstr>
      <vt:lpstr>Calibri</vt:lpstr>
      <vt:lpstr>Calibri Light</vt:lpstr>
      <vt:lpstr>Cambria Math</vt:lpstr>
      <vt:lpstr>レトロスペクト</vt:lpstr>
      <vt:lpstr>統計学入門 第17講, 第18講</vt:lpstr>
      <vt:lpstr>第17講</vt:lpstr>
      <vt:lpstr>カイ二乗分布の 95パーセント予言的中区間</vt:lpstr>
      <vt:lpstr>カイ二乗分布の 95パーセント予言的中区間</vt:lpstr>
      <vt:lpstr>自由度5のカイ二乗分布</vt:lpstr>
      <vt:lpstr>カイ二乗分布する統計量を作る</vt:lpstr>
      <vt:lpstr>カイ二乗分布する統計量を作る</vt:lpstr>
      <vt:lpstr>例題</vt:lpstr>
      <vt:lpstr>例題</vt:lpstr>
      <vt:lpstr>第18講</vt:lpstr>
      <vt:lpstr>統計量W</vt:lpstr>
      <vt:lpstr>統計量W</vt:lpstr>
      <vt:lpstr>標本分散のカイ二乗分布の自由度</vt:lpstr>
      <vt:lpstr>カイ二乗分布するW</vt:lpstr>
      <vt:lpstr>まとめ</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オープンソースソフトウェア工学</dc:title>
  <dc:creator>辻　裕真</dc:creator>
  <cp:lastModifiedBy>辻　裕真</cp:lastModifiedBy>
  <cp:revision>70</cp:revision>
  <dcterms:created xsi:type="dcterms:W3CDTF">2019-10-16T04:43:28Z</dcterms:created>
  <dcterms:modified xsi:type="dcterms:W3CDTF">2019-11-28T09:41:14Z</dcterms:modified>
</cp:coreProperties>
</file>