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70" r:id="rId11"/>
    <p:sldId id="265" r:id="rId12"/>
    <p:sldId id="267" r:id="rId13"/>
    <p:sldId id="271" r:id="rId14"/>
    <p:sldId id="268" r:id="rId15"/>
    <p:sldId id="269" r:id="rId16"/>
    <p:sldId id="272" r:id="rId17"/>
    <p:sldId id="273" r:id="rId18"/>
    <p:sldId id="274" r:id="rId19"/>
    <p:sldId id="275" r:id="rId20"/>
    <p:sldId id="276"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356" y="-3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DD4656F8-C3F2-4605-89C8-A42B66088930}" type="datetimeFigureOut">
              <a:rPr kumimoji="1" lang="ja-JP" altLang="en-US" smtClean="0"/>
              <a:t>2015/4/13</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4656F8-C3F2-4605-89C8-A42B66088930}" type="datetimeFigureOut">
              <a:rPr kumimoji="1" lang="ja-JP" altLang="en-US" smtClean="0"/>
              <a:t>2015/4/13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EB9214D-9C89-484E-8706-3C53729A8D7D}"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656F8-C3F2-4605-89C8-A42B66088930}" type="datetimeFigureOut">
              <a:rPr kumimoji="1" lang="ja-JP" altLang="en-US" smtClean="0"/>
              <a:t>2015/4/13</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B9214D-9C89-484E-8706-3C53729A8D7D}"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1520" y="1700808"/>
            <a:ext cx="8712968" cy="1470025"/>
          </a:xfrm>
        </p:spPr>
        <p:txBody>
          <a:bodyPr>
            <a:normAutofit fontScale="90000"/>
          </a:bodyPr>
          <a:lstStyle/>
          <a:p>
            <a:r>
              <a:rPr kumimoji="1" lang="en-US" altLang="ja-JP" dirty="0" smtClean="0"/>
              <a:t>Social Barriers Faced by Newcomers Placing Their First Contribution in Open Source Software Projects</a:t>
            </a:r>
            <a:endParaRPr kumimoji="1" lang="ja-JP" altLang="en-US" dirty="0"/>
          </a:p>
        </p:txBody>
      </p:sp>
      <p:sp>
        <p:nvSpPr>
          <p:cNvPr id="3" name="サブタイトル 2"/>
          <p:cNvSpPr>
            <a:spLocks noGrp="1"/>
          </p:cNvSpPr>
          <p:nvPr>
            <p:ph type="subTitle" idx="1"/>
          </p:nvPr>
        </p:nvSpPr>
        <p:spPr>
          <a:xfrm>
            <a:off x="1371600" y="3739480"/>
            <a:ext cx="6400800" cy="2065784"/>
          </a:xfrm>
        </p:spPr>
        <p:txBody>
          <a:bodyPr>
            <a:normAutofit fontScale="92500" lnSpcReduction="10000"/>
          </a:bodyPr>
          <a:lstStyle/>
          <a:p>
            <a:r>
              <a:rPr kumimoji="1" lang="en-US" altLang="ja-JP" dirty="0" smtClean="0"/>
              <a:t>Igor </a:t>
            </a:r>
            <a:r>
              <a:rPr kumimoji="1" lang="en-US" altLang="ja-JP" dirty="0" err="1" smtClean="0"/>
              <a:t>Steinmacher</a:t>
            </a:r>
            <a:endParaRPr kumimoji="1" lang="en-US" altLang="ja-JP" dirty="0" smtClean="0"/>
          </a:p>
          <a:p>
            <a:r>
              <a:rPr lang="en-US" altLang="ja-JP" dirty="0" err="1" smtClean="0"/>
              <a:t>Tayana</a:t>
            </a:r>
            <a:r>
              <a:rPr lang="en-US" altLang="ja-JP" dirty="0" smtClean="0"/>
              <a:t> </a:t>
            </a:r>
            <a:r>
              <a:rPr lang="en-US" altLang="ja-JP" dirty="0" err="1" smtClean="0"/>
              <a:t>Uchoa</a:t>
            </a:r>
            <a:r>
              <a:rPr lang="en-US" altLang="ja-JP" dirty="0" smtClean="0"/>
              <a:t> Conte</a:t>
            </a:r>
          </a:p>
          <a:p>
            <a:r>
              <a:rPr kumimoji="1" lang="en-US" altLang="ja-JP" dirty="0" smtClean="0"/>
              <a:t>Marco Aurelio </a:t>
            </a:r>
            <a:r>
              <a:rPr kumimoji="1" lang="en-US" altLang="ja-JP" dirty="0" err="1" smtClean="0"/>
              <a:t>Gerosa</a:t>
            </a:r>
            <a:endParaRPr kumimoji="1" lang="en-US" altLang="ja-JP" dirty="0" smtClean="0"/>
          </a:p>
          <a:p>
            <a:r>
              <a:rPr lang="en-US" altLang="ja-JP" dirty="0" smtClean="0"/>
              <a:t>David F. </a:t>
            </a:r>
            <a:r>
              <a:rPr lang="en-US" altLang="ja-JP" dirty="0" err="1" smtClean="0"/>
              <a:t>Redmiles</a:t>
            </a:r>
            <a:endParaRPr kumimoji="1" lang="ja-JP" altLang="en-US" dirty="0"/>
          </a:p>
        </p:txBody>
      </p:sp>
      <p:pic>
        <p:nvPicPr>
          <p:cNvPr id="1026" name="Picture 2" descr="Igor Steinmac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288" y="4059874"/>
            <a:ext cx="1047750" cy="15240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107504" y="908720"/>
            <a:ext cx="4896544" cy="400110"/>
          </a:xfrm>
          <a:prstGeom prst="rect">
            <a:avLst/>
          </a:prstGeom>
          <a:noFill/>
        </p:spPr>
        <p:txBody>
          <a:bodyPr wrap="square" rtlCol="0">
            <a:spAutoFit/>
          </a:bodyPr>
          <a:lstStyle/>
          <a:p>
            <a:r>
              <a:rPr kumimoji="1" lang="en-US" altLang="ja-JP" sz="2000" dirty="0" smtClean="0"/>
              <a:t>CSCW </a:t>
            </a:r>
            <a:r>
              <a:rPr lang="en-US" altLang="ja-JP" sz="2000" dirty="0" smtClean="0"/>
              <a:t>‘</a:t>
            </a:r>
            <a:r>
              <a:rPr kumimoji="1" lang="en-US" altLang="ja-JP" sz="2000" dirty="0" smtClean="0"/>
              <a:t>15, page. 1379 -- 1392.</a:t>
            </a:r>
            <a:endParaRPr kumimoji="1" lang="ja-JP" altLang="en-US" sz="2000" dirty="0"/>
          </a:p>
        </p:txBody>
      </p:sp>
    </p:spTree>
    <p:extLst>
      <p:ext uri="{BB962C8B-B14F-4D97-AF65-F5344CB8AC3E}">
        <p14:creationId xmlns:p14="http://schemas.microsoft.com/office/powerpoint/2010/main" val="19024480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概要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kumimoji="1" lang="ja-JP" altLang="en-US" dirty="0" smtClean="0"/>
              <a:t>開発者が初めてコミュニティに参加するときに障壁</a:t>
            </a:r>
            <a:r>
              <a:rPr lang="ja-JP" altLang="en-US" dirty="0" smtClean="0"/>
              <a:t>となることを分析した</a:t>
            </a:r>
            <a:endParaRPr lang="en-US" altLang="ja-JP" dirty="0" smtClean="0"/>
          </a:p>
          <a:p>
            <a:endParaRPr kumimoji="1" lang="en-US" altLang="ja-JP" dirty="0"/>
          </a:p>
          <a:p>
            <a:r>
              <a:rPr lang="ja-JP" altLang="en-US" dirty="0" smtClean="0"/>
              <a:t>開発者に直接インタビューした質的研究</a:t>
            </a:r>
            <a:endParaRPr lang="en-US" altLang="ja-JP" dirty="0" smtClean="0"/>
          </a:p>
          <a:p>
            <a:endParaRPr kumimoji="1" lang="en-US" altLang="ja-JP" dirty="0"/>
          </a:p>
          <a:p>
            <a:endParaRPr kumimoji="1" lang="ja-JP" altLang="en-US" dirty="0"/>
          </a:p>
        </p:txBody>
      </p:sp>
    </p:spTree>
    <p:extLst>
      <p:ext uri="{BB962C8B-B14F-4D97-AF65-F5344CB8AC3E}">
        <p14:creationId xmlns:p14="http://schemas.microsoft.com/office/powerpoint/2010/main" val="2449830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lang="ja-JP" altLang="en-US" dirty="0" smtClean="0"/>
              <a:t>の品質や人気を保つためには，継続的に新しい開発者が必要である</a:t>
            </a:r>
            <a:endParaRPr lang="en-US" altLang="ja-JP" dirty="0" smtClean="0"/>
          </a:p>
          <a:p>
            <a:endParaRPr kumimoji="1" lang="en-US" altLang="ja-JP" dirty="0"/>
          </a:p>
          <a:p>
            <a:r>
              <a:rPr lang="ja-JP" altLang="en-US" dirty="0" smtClean="0"/>
              <a:t>コミュニティに参加する障壁があると考えられている</a:t>
            </a:r>
            <a:endParaRPr lang="en-US" altLang="ja-JP" dirty="0" smtClean="0"/>
          </a:p>
          <a:p>
            <a:pPr lvl="1"/>
            <a:r>
              <a:rPr lang="ja-JP" altLang="en-US" dirty="0" smtClean="0"/>
              <a:t>例：参加する手順が複雑，社会的な障壁など</a:t>
            </a:r>
            <a:endParaRPr lang="en-US" altLang="ja-JP" dirty="0" smtClean="0"/>
          </a:p>
          <a:p>
            <a:pPr lvl="1"/>
            <a:endParaRPr kumimoji="1" lang="en-US" altLang="ja-JP" dirty="0"/>
          </a:p>
          <a:p>
            <a:r>
              <a:rPr lang="ja-JP" altLang="en-US" dirty="0" smtClean="0"/>
              <a:t>障壁を理解することで新しくコミュニティに参加する開発者を支援することができるのではないか</a:t>
            </a:r>
            <a:endParaRPr kumimoji="1" lang="ja-JP" altLang="en-US" dirty="0"/>
          </a:p>
        </p:txBody>
      </p:sp>
    </p:spTree>
    <p:extLst>
      <p:ext uri="{BB962C8B-B14F-4D97-AF65-F5344CB8AC3E}">
        <p14:creationId xmlns:p14="http://schemas.microsoft.com/office/powerpoint/2010/main" val="3937103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システマチックな文献調査</a:t>
            </a:r>
            <a:endParaRPr lang="en-US" altLang="ja-JP" dirty="0" smtClean="0"/>
          </a:p>
          <a:p>
            <a:endParaRPr kumimoji="1" lang="en-US" altLang="ja-JP" dirty="0"/>
          </a:p>
          <a:p>
            <a:r>
              <a:rPr kumimoji="1" lang="en-US" altLang="ja-JP" dirty="0" smtClean="0"/>
              <a:t>OSS</a:t>
            </a:r>
            <a:r>
              <a:rPr kumimoji="1" lang="ja-JP" altLang="en-US" dirty="0" smtClean="0"/>
              <a:t>プロジェクトに入ろうと試みた学生からのフィードバック</a:t>
            </a:r>
            <a:endParaRPr kumimoji="1" lang="en-US" altLang="ja-JP" dirty="0" smtClean="0"/>
          </a:p>
          <a:p>
            <a:endParaRPr lang="en-US" altLang="ja-JP" dirty="0"/>
          </a:p>
          <a:p>
            <a:r>
              <a:rPr kumimoji="1" lang="en-US" altLang="ja-JP" dirty="0" smtClean="0"/>
              <a:t>OSS</a:t>
            </a:r>
            <a:r>
              <a:rPr kumimoji="1" lang="ja-JP" altLang="en-US" dirty="0" smtClean="0"/>
              <a:t>プロジェクトに問いかけた質問の回答</a:t>
            </a:r>
            <a:endParaRPr kumimoji="1" lang="en-US" altLang="ja-JP" dirty="0" smtClean="0"/>
          </a:p>
          <a:p>
            <a:endParaRPr lang="en-US" altLang="ja-JP" dirty="0"/>
          </a:p>
          <a:p>
            <a:r>
              <a:rPr kumimoji="1" lang="en-US" altLang="ja-JP" dirty="0" smtClean="0"/>
              <a:t>OSS</a:t>
            </a:r>
            <a:r>
              <a:rPr kumimoji="1" lang="ja-JP" altLang="en-US" dirty="0" smtClean="0"/>
              <a:t>プロジェクトに参加したばかりの開発者へのインタビュー</a:t>
            </a:r>
            <a:endParaRPr kumimoji="1" lang="ja-JP" altLang="en-US" dirty="0"/>
          </a:p>
        </p:txBody>
      </p:sp>
    </p:spTree>
    <p:extLst>
      <p:ext uri="{BB962C8B-B14F-4D97-AF65-F5344CB8AC3E}">
        <p14:creationId xmlns:p14="http://schemas.microsoft.com/office/powerpoint/2010/main" val="986865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システマチックな文献</a:t>
            </a:r>
            <a:r>
              <a:rPr lang="ja-JP" altLang="en-US" dirty="0" smtClean="0"/>
              <a:t>調査</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dirty="0" smtClean="0"/>
              <a:t>公開されている論文や個人ホームページで以下のようなキーワードを含む記事を抽出</a:t>
            </a:r>
            <a:endParaRPr kumimoji="1" lang="en-US" altLang="ja-JP" dirty="0" smtClean="0"/>
          </a:p>
          <a:p>
            <a:pPr lvl="1"/>
            <a:r>
              <a:rPr lang="ja-JP" altLang="en-US" dirty="0" smtClean="0"/>
              <a:t>例：</a:t>
            </a:r>
            <a:r>
              <a:rPr lang="en-US" altLang="ja-JP" dirty="0" smtClean="0"/>
              <a:t>OSS, new member, joiner, potential participant, …, </a:t>
            </a:r>
            <a:endParaRPr lang="en-US" altLang="ja-JP" dirty="0"/>
          </a:p>
          <a:p>
            <a:pPr lvl="1"/>
            <a:endParaRPr lang="en-US" altLang="ja-JP" dirty="0"/>
          </a:p>
          <a:p>
            <a:r>
              <a:rPr kumimoji="1" lang="en-US" altLang="ja-JP" dirty="0" smtClean="0"/>
              <a:t>291</a:t>
            </a:r>
            <a:r>
              <a:rPr kumimoji="1" lang="ja-JP" altLang="en-US" dirty="0" smtClean="0"/>
              <a:t>の記事を抽出し，会議で</a:t>
            </a:r>
            <a:r>
              <a:rPr kumimoji="1" lang="en-US" altLang="ja-JP" dirty="0" smtClean="0"/>
              <a:t>33</a:t>
            </a:r>
            <a:r>
              <a:rPr kumimoji="1" lang="ja-JP" altLang="en-US" dirty="0" smtClean="0"/>
              <a:t>の記事を選択</a:t>
            </a:r>
            <a:endParaRPr kumimoji="1" lang="en-US" altLang="ja-JP" dirty="0" smtClean="0"/>
          </a:p>
          <a:p>
            <a:pPr lvl="6"/>
            <a:endParaRPr lang="en-US" altLang="ja-JP" dirty="0"/>
          </a:p>
          <a:p>
            <a:r>
              <a:rPr kumimoji="1" lang="ja-JP" altLang="en-US" dirty="0" smtClean="0"/>
              <a:t>調査後関係のある</a:t>
            </a:r>
            <a:r>
              <a:rPr kumimoji="1" lang="en-US" altLang="ja-JP" dirty="0" smtClean="0"/>
              <a:t>9</a:t>
            </a:r>
            <a:r>
              <a:rPr kumimoji="1" lang="ja-JP" altLang="en-US" dirty="0" err="1" smtClean="0"/>
              <a:t>つの</a:t>
            </a:r>
            <a:r>
              <a:rPr kumimoji="1" lang="ja-JP" altLang="en-US" dirty="0" smtClean="0"/>
              <a:t>記事を発見し，最終的に</a:t>
            </a:r>
            <a:r>
              <a:rPr kumimoji="1" lang="en-US" altLang="ja-JP" dirty="0" smtClean="0"/>
              <a:t>42</a:t>
            </a:r>
            <a:r>
              <a:rPr kumimoji="1" lang="ja-JP" altLang="en-US" dirty="0" smtClean="0"/>
              <a:t>の記事を調査した</a:t>
            </a:r>
            <a:endParaRPr kumimoji="1" lang="en-US" altLang="ja-JP" dirty="0" smtClean="0"/>
          </a:p>
          <a:p>
            <a:pPr lvl="6"/>
            <a:endParaRPr lang="en-US" altLang="ja-JP" dirty="0"/>
          </a:p>
          <a:p>
            <a:r>
              <a:rPr lang="ja-JP" altLang="en-US" dirty="0" smtClean="0"/>
              <a:t>グラウンデッド・セオリー法を用いて分類</a:t>
            </a:r>
            <a:endParaRPr kumimoji="1" lang="en-US" altLang="ja-JP" dirty="0" smtClean="0"/>
          </a:p>
          <a:p>
            <a:endParaRPr kumimoji="1" lang="ja-JP" altLang="en-US" dirty="0"/>
          </a:p>
        </p:txBody>
      </p:sp>
    </p:spTree>
    <p:extLst>
      <p:ext uri="{BB962C8B-B14F-4D97-AF65-F5344CB8AC3E}">
        <p14:creationId xmlns:p14="http://schemas.microsoft.com/office/powerpoint/2010/main" val="4275938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学生</a:t>
            </a:r>
            <a:r>
              <a:rPr lang="ja-JP" altLang="en-US" dirty="0"/>
              <a:t>からの</a:t>
            </a:r>
            <a:r>
              <a:rPr lang="ja-JP" altLang="en-US" dirty="0" smtClean="0"/>
              <a:t>フィードバック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学生</a:t>
            </a:r>
            <a:endParaRPr lang="en-US" altLang="ja-JP" dirty="0" smtClean="0"/>
          </a:p>
          <a:p>
            <a:pPr lvl="1"/>
            <a:r>
              <a:rPr kumimoji="1" lang="en-US" altLang="ja-JP" dirty="0" smtClean="0"/>
              <a:t>PhD </a:t>
            </a:r>
            <a:r>
              <a:rPr kumimoji="1" lang="ja-JP" altLang="en-US" dirty="0" smtClean="0"/>
              <a:t>　</a:t>
            </a:r>
            <a:r>
              <a:rPr kumimoji="1" lang="en-US" altLang="ja-JP" dirty="0" smtClean="0"/>
              <a:t>4</a:t>
            </a:r>
            <a:r>
              <a:rPr kumimoji="1" lang="ja-JP" altLang="en-US" dirty="0" smtClean="0"/>
              <a:t>人　</a:t>
            </a:r>
            <a:r>
              <a:rPr kumimoji="1" lang="en-US" altLang="ja-JP" dirty="0" smtClean="0"/>
              <a:t>	</a:t>
            </a:r>
            <a:r>
              <a:rPr kumimoji="1" lang="ja-JP" altLang="en-US" dirty="0" smtClean="0"/>
              <a:t>：　</a:t>
            </a:r>
            <a:r>
              <a:rPr kumimoji="1" lang="en-US" altLang="ja-JP" dirty="0" smtClean="0"/>
              <a:t>30</a:t>
            </a:r>
            <a:r>
              <a:rPr kumimoji="1" lang="ja-JP" altLang="en-US" dirty="0" smtClean="0"/>
              <a:t>歳くらい</a:t>
            </a:r>
            <a:endParaRPr kumimoji="1" lang="en-US" altLang="ja-JP" dirty="0" smtClean="0"/>
          </a:p>
          <a:p>
            <a:pPr lvl="1"/>
            <a:r>
              <a:rPr lang="ja-JP" altLang="en-US" dirty="0" smtClean="0"/>
              <a:t>学部生</a:t>
            </a:r>
            <a:r>
              <a:rPr lang="ja-JP" altLang="en-US" dirty="0"/>
              <a:t>　</a:t>
            </a:r>
            <a:r>
              <a:rPr lang="en-US" altLang="ja-JP" dirty="0" smtClean="0"/>
              <a:t>5</a:t>
            </a:r>
            <a:r>
              <a:rPr lang="ja-JP" altLang="en-US" dirty="0" smtClean="0"/>
              <a:t>人　</a:t>
            </a:r>
            <a:r>
              <a:rPr lang="en-US" altLang="ja-JP" dirty="0" smtClean="0"/>
              <a:t>	</a:t>
            </a:r>
            <a:r>
              <a:rPr lang="ja-JP" altLang="en-US" dirty="0" smtClean="0"/>
              <a:t>：　</a:t>
            </a:r>
            <a:r>
              <a:rPr lang="en-US" altLang="ja-JP" dirty="0" smtClean="0"/>
              <a:t>21</a:t>
            </a:r>
            <a:r>
              <a:rPr lang="ja-JP" altLang="en-US" dirty="0" smtClean="0"/>
              <a:t>～</a:t>
            </a:r>
            <a:r>
              <a:rPr lang="en-US" altLang="ja-JP" dirty="0" smtClean="0"/>
              <a:t>24</a:t>
            </a:r>
            <a:r>
              <a:rPr lang="ja-JP" altLang="en-US" dirty="0" smtClean="0"/>
              <a:t>歳くらい</a:t>
            </a:r>
            <a:endParaRPr lang="en-US" altLang="ja-JP" dirty="0" smtClean="0"/>
          </a:p>
          <a:p>
            <a:pPr lvl="1"/>
            <a:endParaRPr lang="en-US" altLang="ja-JP" dirty="0"/>
          </a:p>
          <a:p>
            <a:r>
              <a:rPr lang="en-US" altLang="ja-JP" dirty="0" err="1" smtClean="0"/>
              <a:t>JabRef</a:t>
            </a:r>
            <a:r>
              <a:rPr lang="en-US" altLang="ja-JP" dirty="0" smtClean="0"/>
              <a:t>, </a:t>
            </a:r>
            <a:r>
              <a:rPr lang="en-US" altLang="ja-JP" dirty="0" err="1" smtClean="0"/>
              <a:t>LibreOffice</a:t>
            </a:r>
            <a:r>
              <a:rPr lang="en-US" altLang="ja-JP" dirty="0" smtClean="0"/>
              <a:t>, Firefox</a:t>
            </a:r>
            <a:r>
              <a:rPr lang="ja-JP" altLang="en-US" dirty="0" smtClean="0"/>
              <a:t>に参加し，実際どのような障壁があったのかを自由記述形式で解答</a:t>
            </a:r>
            <a:endParaRPr lang="en-US" altLang="ja-JP" dirty="0" smtClean="0"/>
          </a:p>
          <a:p>
            <a:pPr lvl="1"/>
            <a:endParaRPr kumimoji="1" lang="en-US" altLang="ja-JP" dirty="0" smtClean="0"/>
          </a:p>
          <a:p>
            <a:endParaRPr kumimoji="1" lang="ja-JP" altLang="en-US" dirty="0"/>
          </a:p>
        </p:txBody>
      </p:sp>
    </p:spTree>
    <p:extLst>
      <p:ext uri="{BB962C8B-B14F-4D97-AF65-F5344CB8AC3E}">
        <p14:creationId xmlns:p14="http://schemas.microsoft.com/office/powerpoint/2010/main" val="1030936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a:t>OSS</a:t>
            </a:r>
            <a:r>
              <a:rPr lang="ja-JP" altLang="en-US" dirty="0" smtClean="0"/>
              <a:t>プロジェクトへの問いかけ</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9</a:t>
            </a:r>
            <a:r>
              <a:rPr kumimoji="1" lang="ja-JP" altLang="en-US" dirty="0" err="1" smtClean="0"/>
              <a:t>つの</a:t>
            </a:r>
            <a:r>
              <a:rPr kumimoji="1" lang="ja-JP" altLang="en-US" dirty="0" smtClean="0"/>
              <a:t>プロジェクトのメーリングリストに開発者の属性と，</a:t>
            </a:r>
            <a:r>
              <a:rPr kumimoji="1" lang="en-US" altLang="ja-JP" dirty="0" smtClean="0"/>
              <a:t>『</a:t>
            </a:r>
            <a:r>
              <a:rPr kumimoji="1" lang="ja-JP" altLang="en-US" dirty="0" smtClean="0"/>
              <a:t>新参者が直面する困難は何か？</a:t>
            </a:r>
            <a:r>
              <a:rPr kumimoji="1" lang="en-US" altLang="ja-JP" dirty="0" smtClean="0"/>
              <a:t>』</a:t>
            </a:r>
            <a:r>
              <a:rPr kumimoji="1" lang="ja-JP" altLang="en-US" dirty="0" smtClean="0"/>
              <a:t>と質問</a:t>
            </a:r>
            <a:endParaRPr kumimoji="1" lang="en-US" altLang="ja-JP" dirty="0" smtClean="0"/>
          </a:p>
          <a:p>
            <a:endParaRPr lang="en-US" altLang="ja-JP" dirty="0"/>
          </a:p>
          <a:p>
            <a:r>
              <a:rPr kumimoji="1" lang="en-US" altLang="ja-JP" dirty="0" smtClean="0"/>
              <a:t>24</a:t>
            </a:r>
            <a:r>
              <a:rPr kumimoji="1" lang="ja-JP" altLang="en-US" dirty="0" smtClean="0"/>
              <a:t>の回答が集まった</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4073712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開発者への</a:t>
            </a:r>
            <a:r>
              <a:rPr lang="ja-JP" altLang="en-US" dirty="0" smtClean="0"/>
              <a:t>インタビュー</a:t>
            </a:r>
            <a:endParaRPr kumimoji="1" lang="ja-JP" altLang="en-US" dirty="0"/>
          </a:p>
        </p:txBody>
      </p:sp>
      <p:sp>
        <p:nvSpPr>
          <p:cNvPr id="3" name="コンテンツ プレースホルダー 2"/>
          <p:cNvSpPr>
            <a:spLocks noGrp="1"/>
          </p:cNvSpPr>
          <p:nvPr>
            <p:ph idx="1"/>
          </p:nvPr>
        </p:nvSpPr>
        <p:spPr/>
        <p:txBody>
          <a:bodyPr/>
          <a:lstStyle/>
          <a:p>
            <a:r>
              <a:rPr lang="ja-JP" altLang="en-US" dirty="0"/>
              <a:t>半構造化</a:t>
            </a:r>
            <a:r>
              <a:rPr lang="ja-JP" altLang="en-US" dirty="0" smtClean="0"/>
              <a:t>面接法を以下の開発者たち</a:t>
            </a:r>
            <a:r>
              <a:rPr lang="en-US" altLang="ja-JP" dirty="0" smtClean="0"/>
              <a:t>36</a:t>
            </a:r>
            <a:r>
              <a:rPr lang="ja-JP" altLang="en-US" dirty="0" smtClean="0"/>
              <a:t>名に行う</a:t>
            </a:r>
            <a:endParaRPr lang="en-US" altLang="ja-JP" dirty="0" smtClean="0"/>
          </a:p>
          <a:p>
            <a:pPr lvl="1"/>
            <a:r>
              <a:rPr lang="ja-JP" altLang="en-US" dirty="0" smtClean="0"/>
              <a:t>熟練の開発者</a:t>
            </a:r>
            <a:endParaRPr lang="en-US" altLang="ja-JP" dirty="0" smtClean="0"/>
          </a:p>
          <a:p>
            <a:pPr lvl="1"/>
            <a:r>
              <a:rPr lang="ja-JP" altLang="en-US" dirty="0" smtClean="0"/>
              <a:t>成功した新参者</a:t>
            </a:r>
            <a:endParaRPr lang="en-US" altLang="ja-JP" dirty="0" smtClean="0"/>
          </a:p>
          <a:p>
            <a:pPr lvl="1"/>
            <a:r>
              <a:rPr lang="ja-JP" altLang="en-US" dirty="0" smtClean="0"/>
              <a:t>ドロップアウトした新参者</a:t>
            </a:r>
            <a:endParaRPr lang="en-US" altLang="ja-JP" dirty="0" smtClean="0"/>
          </a:p>
          <a:p>
            <a:pPr lvl="1"/>
            <a:r>
              <a:rPr kumimoji="1" lang="ja-JP" altLang="en-US" dirty="0" smtClean="0"/>
              <a:t>現在，開発者になろうとしている新参者</a:t>
            </a:r>
            <a:endParaRPr kumimoji="1" lang="en-US" altLang="ja-JP" dirty="0" smtClean="0"/>
          </a:p>
          <a:p>
            <a:pPr lvl="1"/>
            <a:endParaRPr kumimoji="1" lang="en-US" altLang="ja-JP" dirty="0" smtClean="0"/>
          </a:p>
          <a:p>
            <a:r>
              <a:rPr lang="ja-JP" altLang="en-US" dirty="0" smtClean="0"/>
              <a:t>半構造化面接法：</a:t>
            </a:r>
            <a:endParaRPr lang="en-US" altLang="ja-JP" dirty="0" smtClean="0"/>
          </a:p>
          <a:p>
            <a:pPr lvl="1"/>
            <a:r>
              <a:rPr lang="ja-JP" altLang="en-US" dirty="0" smtClean="0"/>
              <a:t>質問項目を決めておくが，会話</a:t>
            </a:r>
            <a:r>
              <a:rPr lang="ja-JP" altLang="en-US" dirty="0"/>
              <a:t>の流れに</a:t>
            </a:r>
            <a:r>
              <a:rPr lang="ja-JP" altLang="en-US" dirty="0" smtClean="0"/>
              <a:t>応じて質問</a:t>
            </a:r>
            <a:r>
              <a:rPr lang="ja-JP" altLang="en-US" dirty="0"/>
              <a:t>の変更や追加</a:t>
            </a:r>
            <a:r>
              <a:rPr lang="ja-JP" altLang="en-US" dirty="0" smtClean="0"/>
              <a:t>を行うもの</a:t>
            </a:r>
            <a:endParaRPr kumimoji="1" lang="ja-JP" altLang="en-US" dirty="0"/>
          </a:p>
        </p:txBody>
      </p:sp>
    </p:spTree>
    <p:extLst>
      <p:ext uri="{BB962C8B-B14F-4D97-AF65-F5344CB8AC3E}">
        <p14:creationId xmlns:p14="http://schemas.microsoft.com/office/powerpoint/2010/main" val="326875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データ分析</a:t>
            </a:r>
            <a:endParaRPr kumimoji="1" lang="ja-JP" altLang="en-US" dirty="0"/>
          </a:p>
        </p:txBody>
      </p:sp>
      <p:sp>
        <p:nvSpPr>
          <p:cNvPr id="3" name="コンテンツ プレースホルダー 2"/>
          <p:cNvSpPr>
            <a:spLocks noGrp="1"/>
          </p:cNvSpPr>
          <p:nvPr>
            <p:ph idx="1"/>
          </p:nvPr>
        </p:nvSpPr>
        <p:spPr/>
        <p:txBody>
          <a:bodyPr/>
          <a:lstStyle/>
          <a:p>
            <a:r>
              <a:rPr lang="ja-JP" altLang="en-US" dirty="0"/>
              <a:t>グラウンデッド・</a:t>
            </a:r>
            <a:r>
              <a:rPr lang="ja-JP" altLang="en-US" dirty="0" smtClean="0"/>
              <a:t>セオリー法を用いてインタビューなどの結果をまとめる</a:t>
            </a:r>
            <a:endParaRPr lang="en-US" altLang="ja-JP" dirty="0" smtClean="0"/>
          </a:p>
          <a:p>
            <a:endParaRPr kumimoji="1" lang="en-US" altLang="ja-JP" dirty="0"/>
          </a:p>
          <a:p>
            <a:r>
              <a:rPr lang="ja-JP" altLang="en-US" dirty="0"/>
              <a:t>グラウンデッド・</a:t>
            </a:r>
            <a:r>
              <a:rPr lang="ja-JP" altLang="en-US" dirty="0" smtClean="0"/>
              <a:t>セオリー法：</a:t>
            </a:r>
            <a:endParaRPr lang="en-US" altLang="ja-JP" dirty="0"/>
          </a:p>
          <a:p>
            <a:pPr lvl="1"/>
            <a:r>
              <a:rPr lang="ja-JP" altLang="en-US" dirty="0" smtClean="0"/>
              <a:t>文章化されたデータの分析方法</a:t>
            </a:r>
            <a:endParaRPr lang="en-US" altLang="ja-JP" dirty="0" smtClean="0"/>
          </a:p>
          <a:p>
            <a:pPr marL="914400" lvl="1" indent="-457200">
              <a:buFont typeface="+mj-lt"/>
              <a:buAutoNum type="arabicPeriod"/>
            </a:pPr>
            <a:r>
              <a:rPr kumimoji="1" lang="ja-JP" altLang="en-US" dirty="0" smtClean="0"/>
              <a:t>似たようなラベル同士をまとめ上位概念となるカテゴリーに名前を付ける</a:t>
            </a:r>
            <a:endParaRPr kumimoji="1" lang="en-US" altLang="ja-JP" dirty="0" smtClean="0"/>
          </a:p>
          <a:p>
            <a:pPr marL="914400" lvl="1" indent="-457200">
              <a:buFont typeface="+mj-lt"/>
              <a:buAutoNum type="arabicPeriod"/>
            </a:pPr>
            <a:r>
              <a:rPr lang="ja-JP" altLang="en-US" dirty="0" smtClean="0"/>
              <a:t>ある一つのカテゴリーと複数のサブカテゴリーを関連付け，現象を表現する</a:t>
            </a:r>
            <a:endParaRPr kumimoji="1" lang="ja-JP" altLang="en-US" dirty="0"/>
          </a:p>
        </p:txBody>
      </p:sp>
    </p:spTree>
    <p:extLst>
      <p:ext uri="{BB962C8B-B14F-4D97-AF65-F5344CB8AC3E}">
        <p14:creationId xmlns:p14="http://schemas.microsoft.com/office/powerpoint/2010/main" val="32263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結果：障害モデル</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92" t="18189" r="51089" b="56945"/>
          <a:stretch/>
        </p:blipFill>
        <p:spPr bwMode="auto">
          <a:xfrm>
            <a:off x="180304" y="1700808"/>
            <a:ext cx="8800026" cy="4452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8939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結果：障害モデル</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95" t="9498" r="50886" b="65636"/>
          <a:stretch/>
        </p:blipFill>
        <p:spPr bwMode="auto">
          <a:xfrm>
            <a:off x="180304" y="1700808"/>
            <a:ext cx="8800026" cy="4452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6571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Reception issues</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Not receiving an answer</a:t>
            </a:r>
          </a:p>
          <a:p>
            <a:r>
              <a:rPr lang="en-US" altLang="ja-JP" dirty="0" smtClean="0"/>
              <a:t>Delayed answers</a:t>
            </a:r>
          </a:p>
          <a:p>
            <a:r>
              <a:rPr kumimoji="1" lang="en-US" altLang="ja-JP" dirty="0" smtClean="0"/>
              <a:t>Impolite answers</a:t>
            </a:r>
          </a:p>
          <a:p>
            <a:r>
              <a:rPr lang="en-US" altLang="ja-JP" dirty="0" smtClean="0"/>
              <a:t>Answers with too advanced / complex contents</a:t>
            </a:r>
          </a:p>
          <a:p>
            <a:endParaRPr kumimoji="1" lang="en-US" altLang="ja-JP" dirty="0"/>
          </a:p>
          <a:p>
            <a:endParaRPr lang="en-US" altLang="ja-JP" dirty="0" smtClean="0"/>
          </a:p>
          <a:p>
            <a:endParaRPr kumimoji="1" lang="en-US" altLang="ja-JP" dirty="0"/>
          </a:p>
          <a:p>
            <a:r>
              <a:rPr lang="ja-JP" altLang="en-US" dirty="0" smtClean="0"/>
              <a:t>受け入れ窓口をちゃんとすべき</a:t>
            </a:r>
            <a:endParaRPr lang="en-US" altLang="ja-JP" dirty="0" smtClean="0"/>
          </a:p>
          <a:p>
            <a:pPr lvl="1"/>
            <a:r>
              <a:rPr kumimoji="1" lang="en-US" altLang="ja-JP" dirty="0" smtClean="0"/>
              <a:t>Welcome message</a:t>
            </a:r>
            <a:r>
              <a:rPr kumimoji="1" lang="ja-JP" altLang="en-US" dirty="0" err="1" smtClean="0"/>
              <a:t>，</a:t>
            </a:r>
            <a:r>
              <a:rPr lang="ja-JP" altLang="en-US" dirty="0" smtClean="0"/>
              <a:t>アシストなど</a:t>
            </a:r>
            <a:endParaRPr kumimoji="1" lang="ja-JP" alt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824" t="37124" r="24661" b="53930"/>
          <a:stretch/>
        </p:blipFill>
        <p:spPr bwMode="auto">
          <a:xfrm>
            <a:off x="35496" y="3640471"/>
            <a:ext cx="8920133" cy="1516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30374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結果：障害モデル</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96" t="14410" r="50885" b="65637"/>
          <a:stretch/>
        </p:blipFill>
        <p:spPr bwMode="auto">
          <a:xfrm>
            <a:off x="0" y="1700808"/>
            <a:ext cx="9180512" cy="4159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8669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Newcomers’ Communication</a:t>
            </a:r>
            <a:endParaRPr kumimoji="1" lang="ja-JP" altLang="en-US" dirty="0"/>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4384" t="21377" r="24383" b="67144"/>
          <a:stretch/>
        </p:blipFill>
        <p:spPr bwMode="auto">
          <a:xfrm>
            <a:off x="0" y="1844824"/>
            <a:ext cx="9144000" cy="2208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683568" y="4437112"/>
            <a:ext cx="7560840" cy="1200329"/>
          </a:xfrm>
          <a:prstGeom prst="rect">
            <a:avLst/>
          </a:prstGeom>
          <a:noFill/>
          <a:ln w="28575">
            <a:solidFill>
              <a:schemeClr val="tx2"/>
            </a:solidFill>
          </a:ln>
        </p:spPr>
        <p:txBody>
          <a:bodyPr wrap="square" rtlCol="0">
            <a:spAutoFit/>
          </a:bodyPr>
          <a:lstStyle/>
          <a:p>
            <a:r>
              <a:rPr kumimoji="1" lang="ja-JP" altLang="en-US" sz="2400" dirty="0" smtClean="0">
                <a:latin typeface="HGSｺﾞｼｯｸM" panose="020B0600000000000000" pitchFamily="50" charset="-128"/>
                <a:ea typeface="HGSｺﾞｼｯｸM" panose="020B0600000000000000" pitchFamily="50" charset="-128"/>
              </a:rPr>
              <a:t>熟練の開発者は，コミュニケーション能力のレベルが新参者の障害になり得ると認識しているが，</a:t>
            </a:r>
            <a:r>
              <a:rPr kumimoji="1" lang="en-US" altLang="ja-JP" sz="2400" dirty="0" smtClean="0">
                <a:latin typeface="HGSｺﾞｼｯｸM" panose="020B0600000000000000" pitchFamily="50" charset="-128"/>
                <a:ea typeface="HGSｺﾞｼｯｸM" panose="020B0600000000000000" pitchFamily="50" charset="-128"/>
              </a:rPr>
              <a:t/>
            </a:r>
            <a:br>
              <a:rPr kumimoji="1" lang="en-US" altLang="ja-JP" sz="2400" dirty="0" smtClean="0">
                <a:latin typeface="HGSｺﾞｼｯｸM" panose="020B0600000000000000" pitchFamily="50" charset="-128"/>
                <a:ea typeface="HGSｺﾞｼｯｸM" panose="020B0600000000000000" pitchFamily="50" charset="-128"/>
              </a:rPr>
            </a:br>
            <a:r>
              <a:rPr kumimoji="1" lang="ja-JP" altLang="en-US" sz="2400" dirty="0" smtClean="0">
                <a:latin typeface="HGSｺﾞｼｯｸM" panose="020B0600000000000000" pitchFamily="50" charset="-128"/>
                <a:ea typeface="HGSｺﾞｼｯｸM" panose="020B0600000000000000" pitchFamily="50" charset="-128"/>
              </a:rPr>
              <a:t>新参者たちはそれを認識していない</a:t>
            </a:r>
            <a:endParaRPr kumimoji="1" lang="ja-JP" altLang="en-US" sz="2400" dirty="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9375094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結果：障害モデル</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86" t="26819" r="50895" b="48315"/>
          <a:stretch/>
        </p:blipFill>
        <p:spPr bwMode="auto">
          <a:xfrm>
            <a:off x="180304" y="1700808"/>
            <a:ext cx="8800026" cy="4452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400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Finding a mentor</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メンターをみつけることが難しいことはすべてのデータソースから述べられている</a:t>
            </a:r>
            <a:endParaRPr lang="en-US" altLang="ja-JP" dirty="0" smtClean="0"/>
          </a:p>
          <a:p>
            <a:endParaRPr kumimoji="1" lang="en-US" altLang="ja-JP" dirty="0" smtClean="0"/>
          </a:p>
          <a:p>
            <a:r>
              <a:rPr lang="ja-JP" altLang="en-US" dirty="0" smtClean="0"/>
              <a:t>新参者がモチベーションを維持するためには適切なメンターが必要である</a:t>
            </a:r>
            <a:endParaRPr lang="en-US" altLang="ja-JP" dirty="0" smtClean="0"/>
          </a:p>
          <a:p>
            <a:endParaRPr lang="en-US" altLang="ja-JP" dirty="0"/>
          </a:p>
          <a:p>
            <a:r>
              <a:rPr lang="ja-JP" altLang="en-US" dirty="0" smtClean="0"/>
              <a:t>現在，メンターをみつけることを支援するツールなどが存在しないため，今後，支援が必要である</a:t>
            </a:r>
            <a:endParaRPr kumimoji="1" lang="en-US" altLang="ja-JP" dirty="0" smtClean="0"/>
          </a:p>
        </p:txBody>
      </p:sp>
    </p:spTree>
    <p:extLst>
      <p:ext uri="{BB962C8B-B14F-4D97-AF65-F5344CB8AC3E}">
        <p14:creationId xmlns:p14="http://schemas.microsoft.com/office/powerpoint/2010/main" val="31671393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結果：障害モデル</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765" t="9781" r="37455" b="64955"/>
          <a:stretch/>
        </p:blipFill>
        <p:spPr bwMode="auto">
          <a:xfrm>
            <a:off x="755576" y="1628800"/>
            <a:ext cx="7457818" cy="4524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2377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Cultural Differences</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文化の違いによる障壁が存在することはこれまでの研究でも言われてきた（</a:t>
            </a:r>
            <a:r>
              <a:rPr lang="en-US" altLang="ja-JP" dirty="0" err="1" smtClean="0"/>
              <a:t>Herbsleb</a:t>
            </a:r>
            <a:r>
              <a:rPr lang="ja-JP" altLang="en-US" dirty="0" smtClean="0"/>
              <a:t>らなど）</a:t>
            </a:r>
            <a:endParaRPr lang="en-US" altLang="ja-JP" dirty="0" smtClean="0"/>
          </a:p>
          <a:p>
            <a:endParaRPr kumimoji="1" lang="en-US" altLang="ja-JP" dirty="0"/>
          </a:p>
          <a:p>
            <a:r>
              <a:rPr lang="ja-JP" altLang="en-US" dirty="0" smtClean="0"/>
              <a:t>文化の違いにより，失礼に感じることも</a:t>
            </a:r>
            <a:endParaRPr lang="en-US" altLang="ja-JP" dirty="0" smtClean="0"/>
          </a:p>
          <a:p>
            <a:pPr lvl="1"/>
            <a:r>
              <a:rPr lang="en-US" altLang="ja-JP" i="1" dirty="0"/>
              <a:t>All the community is very nice. Of course, there are some ‘German’ guys. One time, a guy was rude with me, but, you know, we Brazilians are not used to the ‘German way to talk directly </a:t>
            </a:r>
            <a:endParaRPr kumimoji="1" lang="ja-JP" altLang="en-US" dirty="0"/>
          </a:p>
        </p:txBody>
      </p:sp>
    </p:spTree>
    <p:extLst>
      <p:ext uri="{BB962C8B-B14F-4D97-AF65-F5344CB8AC3E}">
        <p14:creationId xmlns:p14="http://schemas.microsoft.com/office/powerpoint/2010/main" val="3789738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en-US" altLang="ja-JP" dirty="0"/>
              <a:t>OSS</a:t>
            </a:r>
            <a:r>
              <a:rPr lang="ja-JP" altLang="en-US" dirty="0"/>
              <a:t>開発者が初めてコミュニティに参加するときに障壁となることを分析した</a:t>
            </a:r>
            <a:endParaRPr lang="en-US" altLang="ja-JP" dirty="0"/>
          </a:p>
          <a:p>
            <a:endParaRPr lang="en-US" altLang="ja-JP" dirty="0"/>
          </a:p>
          <a:p>
            <a:r>
              <a:rPr lang="ja-JP" altLang="en-US" dirty="0"/>
              <a:t>開発者に直接インタビューした質的研究</a:t>
            </a:r>
            <a:endParaRPr lang="en-US" altLang="ja-JP" dirty="0"/>
          </a:p>
          <a:p>
            <a:endParaRPr kumimoji="1" lang="en-US" altLang="ja-JP" dirty="0" smtClean="0"/>
          </a:p>
          <a:p>
            <a:r>
              <a:rPr lang="ja-JP" altLang="en-US" dirty="0" smtClean="0"/>
              <a:t>今後，新参者を支援するツールなどを開発する必要がある</a:t>
            </a:r>
            <a:endParaRPr kumimoji="1" lang="ja-JP" altLang="en-US" dirty="0"/>
          </a:p>
        </p:txBody>
      </p:sp>
    </p:spTree>
    <p:extLst>
      <p:ext uri="{BB962C8B-B14F-4D97-AF65-F5344CB8AC3E}">
        <p14:creationId xmlns:p14="http://schemas.microsoft.com/office/powerpoint/2010/main" val="353400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所感</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質的な分析をどのようにするのか参考になった</a:t>
            </a:r>
            <a:endParaRPr lang="en-US" altLang="ja-JP" dirty="0" smtClean="0"/>
          </a:p>
          <a:p>
            <a:endParaRPr lang="en-US" altLang="ja-JP" dirty="0"/>
          </a:p>
          <a:p>
            <a:r>
              <a:rPr lang="ja-JP" altLang="en-US" dirty="0" smtClean="0"/>
              <a:t>質問の詳細を示している</a:t>
            </a:r>
            <a:r>
              <a:rPr lang="en-US" altLang="ja-JP" dirty="0" smtClean="0"/>
              <a:t>Web</a:t>
            </a:r>
            <a:r>
              <a:rPr lang="ja-JP" altLang="en-US" dirty="0" smtClean="0"/>
              <a:t>ページにアクセスできない</a:t>
            </a:r>
            <a:endParaRPr kumimoji="1" lang="ja-JP" altLang="en-US" dirty="0"/>
          </a:p>
        </p:txBody>
      </p:sp>
    </p:spTree>
    <p:extLst>
      <p:ext uri="{BB962C8B-B14F-4D97-AF65-F5344CB8AC3E}">
        <p14:creationId xmlns:p14="http://schemas.microsoft.com/office/powerpoint/2010/main" val="264141639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1320</TotalTime>
  <Words>659</Words>
  <Application>Microsoft Office PowerPoint</Application>
  <PresentationFormat>画面に合わせる (4:3)</PresentationFormat>
  <Paragraphs>98</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gakunai</vt:lpstr>
      <vt:lpstr>Social Barriers Faced by Newcomers Placing Their First Contribution in Open Source Software Projects</vt:lpstr>
      <vt:lpstr>概要</vt:lpstr>
      <vt:lpstr>背景</vt:lpstr>
      <vt:lpstr>分析方法</vt:lpstr>
      <vt:lpstr>システマチックな文献調査</vt:lpstr>
      <vt:lpstr>学生からのフィードバック</vt:lpstr>
      <vt:lpstr>OSSプロジェクトへの問いかけ</vt:lpstr>
      <vt:lpstr>開発者へのインタビュー</vt:lpstr>
      <vt:lpstr>データ分析</vt:lpstr>
      <vt:lpstr>結果：障害モデル</vt:lpstr>
      <vt:lpstr>結果：障害モデル</vt:lpstr>
      <vt:lpstr>Reception issues</vt:lpstr>
      <vt:lpstr>結果：障害モデル</vt:lpstr>
      <vt:lpstr>Newcomers’ Communication</vt:lpstr>
      <vt:lpstr>結果：障害モデル</vt:lpstr>
      <vt:lpstr>Finding a mentor</vt:lpstr>
      <vt:lpstr>結果：障害モデル</vt:lpstr>
      <vt:lpstr>Cultural Differences</vt:lpstr>
      <vt:lpstr>まとめ</vt:lpstr>
      <vt:lpstr>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Barriers Faced by Newcomers Placing Their First Contribution in Open Source Software Projects</dc:title>
  <dc:creator>Yamatani</dc:creator>
  <cp:lastModifiedBy>Yamatani</cp:lastModifiedBy>
  <cp:revision>22</cp:revision>
  <dcterms:created xsi:type="dcterms:W3CDTF">2015-04-13T07:38:10Z</dcterms:created>
  <dcterms:modified xsi:type="dcterms:W3CDTF">2015-04-14T05:39:08Z</dcterms:modified>
</cp:coreProperties>
</file>