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2"/>
  </p:notesMasterIdLst>
  <p:sldIdLst>
    <p:sldId id="257" r:id="rId2"/>
    <p:sldId id="258" r:id="rId3"/>
    <p:sldId id="259" r:id="rId4"/>
    <p:sldId id="264" r:id="rId5"/>
    <p:sldId id="266" r:id="rId6"/>
    <p:sldId id="265" r:id="rId7"/>
    <p:sldId id="268" r:id="rId8"/>
    <p:sldId id="262" r:id="rId9"/>
    <p:sldId id="267" r:id="rId10"/>
    <p:sldId id="273" r:id="rId11"/>
    <p:sldId id="274" r:id="rId12"/>
    <p:sldId id="275" r:id="rId13"/>
    <p:sldId id="260" r:id="rId14"/>
    <p:sldId id="276" r:id="rId15"/>
    <p:sldId id="278" r:id="rId16"/>
    <p:sldId id="269" r:id="rId17"/>
    <p:sldId id="270" r:id="rId18"/>
    <p:sldId id="272" r:id="rId19"/>
    <p:sldId id="261" r:id="rId20"/>
    <p:sldId id="277"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8" d="100"/>
          <a:sy n="68" d="100"/>
        </p:scale>
        <p:origin x="147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2ED73F-4777-4888-ACDC-882FE94B442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kumimoji="1" lang="ja-JP" altLang="en-US"/>
        </a:p>
      </dgm:t>
    </dgm:pt>
    <dgm:pt modelId="{66C2B728-517D-4C1D-933C-C1D1776AD419}">
      <dgm:prSet phldrT="[テキスト]"/>
      <dgm:spPr/>
      <dgm:t>
        <a:bodyPr/>
        <a:lstStyle/>
        <a:p>
          <a:r>
            <a:rPr lang="ja-JP" altLang="ja-JP" dirty="0">
              <a:solidFill>
                <a:schemeClr val="tx1"/>
              </a:solidFill>
            </a:rPr>
            <a:t>スキル</a:t>
          </a:r>
          <a:endParaRPr kumimoji="1" lang="ja-JP" altLang="en-US" dirty="0"/>
        </a:p>
      </dgm:t>
    </dgm:pt>
    <dgm:pt modelId="{591B2401-5E52-4043-802C-64265C307D62}" type="parTrans" cxnId="{E85EB962-F4FF-4105-BBD8-79A4FE2E51F6}">
      <dgm:prSet/>
      <dgm:spPr/>
      <dgm:t>
        <a:bodyPr/>
        <a:lstStyle/>
        <a:p>
          <a:endParaRPr kumimoji="1" lang="ja-JP" altLang="en-US"/>
        </a:p>
      </dgm:t>
    </dgm:pt>
    <dgm:pt modelId="{EAA14B14-11D7-433F-9842-77242DEFC65B}" type="sibTrans" cxnId="{E85EB962-F4FF-4105-BBD8-79A4FE2E51F6}">
      <dgm:prSet/>
      <dgm:spPr/>
      <dgm:t>
        <a:bodyPr/>
        <a:lstStyle/>
        <a:p>
          <a:endParaRPr kumimoji="1" lang="ja-JP" altLang="en-US"/>
        </a:p>
      </dgm:t>
    </dgm:pt>
    <dgm:pt modelId="{9DC1F7DE-6064-4FB7-9D47-E72E798679AC}">
      <dgm:prSet phldrT="[テキスト]"/>
      <dgm:spPr/>
      <dgm:t>
        <a:bodyPr/>
        <a:lstStyle/>
        <a:p>
          <a:r>
            <a:rPr lang="ja-JP" altLang="ja-JP" dirty="0">
              <a:solidFill>
                <a:schemeClr val="tx1"/>
              </a:solidFill>
            </a:rPr>
            <a:t>知識</a:t>
          </a:r>
          <a:endParaRPr kumimoji="1" lang="ja-JP" altLang="en-US" dirty="0"/>
        </a:p>
      </dgm:t>
    </dgm:pt>
    <dgm:pt modelId="{D800AA80-0D35-4654-A928-7C07DDF8AF57}" type="parTrans" cxnId="{C7F135FE-663B-4A79-9FBD-C57D402D8A6C}">
      <dgm:prSet/>
      <dgm:spPr/>
      <dgm:t>
        <a:bodyPr/>
        <a:lstStyle/>
        <a:p>
          <a:endParaRPr kumimoji="1" lang="ja-JP" altLang="en-US"/>
        </a:p>
      </dgm:t>
    </dgm:pt>
    <dgm:pt modelId="{FC8B07BF-A3F4-4403-B211-ED79839AAEF2}" type="sibTrans" cxnId="{C7F135FE-663B-4A79-9FBD-C57D402D8A6C}">
      <dgm:prSet/>
      <dgm:spPr/>
      <dgm:t>
        <a:bodyPr/>
        <a:lstStyle/>
        <a:p>
          <a:endParaRPr kumimoji="1" lang="ja-JP" altLang="en-US"/>
        </a:p>
      </dgm:t>
    </dgm:pt>
    <dgm:pt modelId="{C78AC824-622D-4F3C-8922-DB518F7B666B}">
      <dgm:prSet phldrT="[テキスト]"/>
      <dgm:spPr/>
      <dgm:t>
        <a:bodyPr/>
        <a:lstStyle/>
        <a:p>
          <a:r>
            <a:rPr lang="ja-JP" altLang="ja-JP" dirty="0">
              <a:solidFill>
                <a:schemeClr val="tx1"/>
              </a:solidFill>
            </a:rPr>
            <a:t>労力</a:t>
          </a:r>
          <a:endParaRPr kumimoji="1" lang="ja-JP" altLang="en-US" dirty="0"/>
        </a:p>
      </dgm:t>
    </dgm:pt>
    <dgm:pt modelId="{AC07CBC1-BC37-4218-88F1-12E5D3C84455}" type="parTrans" cxnId="{BD1C0C55-EA8A-42BA-AF5D-4707E5F1A04A}">
      <dgm:prSet/>
      <dgm:spPr/>
      <dgm:t>
        <a:bodyPr/>
        <a:lstStyle/>
        <a:p>
          <a:endParaRPr kumimoji="1" lang="ja-JP" altLang="en-US"/>
        </a:p>
      </dgm:t>
    </dgm:pt>
    <dgm:pt modelId="{72431276-FB7C-4FA0-A41A-200077052EFC}" type="sibTrans" cxnId="{BD1C0C55-EA8A-42BA-AF5D-4707E5F1A04A}">
      <dgm:prSet/>
      <dgm:spPr/>
      <dgm:t>
        <a:bodyPr/>
        <a:lstStyle/>
        <a:p>
          <a:endParaRPr kumimoji="1" lang="ja-JP" altLang="en-US"/>
        </a:p>
      </dgm:t>
    </dgm:pt>
    <dgm:pt modelId="{BFE49ACB-5BE5-4328-91ED-6CE3EC67B8BD}" type="pres">
      <dgm:prSet presAssocID="{FB2ED73F-4777-4888-ACDC-882FE94B442A}" presName="diagram" presStyleCnt="0">
        <dgm:presLayoutVars>
          <dgm:dir/>
          <dgm:resizeHandles val="exact"/>
        </dgm:presLayoutVars>
      </dgm:prSet>
      <dgm:spPr/>
    </dgm:pt>
    <dgm:pt modelId="{1911ABFE-5803-48FA-A899-A2D354869FA9}" type="pres">
      <dgm:prSet presAssocID="{66C2B728-517D-4C1D-933C-C1D1776AD419}" presName="node" presStyleLbl="node1" presStyleIdx="0" presStyleCnt="3" custScaleX="25539" custScaleY="19715">
        <dgm:presLayoutVars>
          <dgm:bulletEnabled val="1"/>
        </dgm:presLayoutVars>
      </dgm:prSet>
      <dgm:spPr/>
    </dgm:pt>
    <dgm:pt modelId="{33638EFF-2D68-47D1-8AAF-73BCE2B2203B}" type="pres">
      <dgm:prSet presAssocID="{EAA14B14-11D7-433F-9842-77242DEFC65B}" presName="sibTrans" presStyleCnt="0"/>
      <dgm:spPr/>
    </dgm:pt>
    <dgm:pt modelId="{CF11CB0D-0332-42D7-B61B-A4D5636A5775}" type="pres">
      <dgm:prSet presAssocID="{9DC1F7DE-6064-4FB7-9D47-E72E798679AC}" presName="node" presStyleLbl="node1" presStyleIdx="1" presStyleCnt="3" custScaleX="20154" custScaleY="19038">
        <dgm:presLayoutVars>
          <dgm:bulletEnabled val="1"/>
        </dgm:presLayoutVars>
      </dgm:prSet>
      <dgm:spPr/>
    </dgm:pt>
    <dgm:pt modelId="{E75FC5B6-3A71-47F6-8883-DE4E6DA9CE2D}" type="pres">
      <dgm:prSet presAssocID="{FC8B07BF-A3F4-4403-B211-ED79839AAEF2}" presName="sibTrans" presStyleCnt="0"/>
      <dgm:spPr/>
    </dgm:pt>
    <dgm:pt modelId="{408877A2-CF20-4F90-AA74-A1CD759BE19A}" type="pres">
      <dgm:prSet presAssocID="{C78AC824-622D-4F3C-8922-DB518F7B666B}" presName="node" presStyleLbl="node1" presStyleIdx="2" presStyleCnt="3" custScaleX="20769" custScaleY="20577">
        <dgm:presLayoutVars>
          <dgm:bulletEnabled val="1"/>
        </dgm:presLayoutVars>
      </dgm:prSet>
      <dgm:spPr/>
    </dgm:pt>
  </dgm:ptLst>
  <dgm:cxnLst>
    <dgm:cxn modelId="{0418D934-C440-4A4C-A56D-BED868CC22EB}" type="presOf" srcId="{C78AC824-622D-4F3C-8922-DB518F7B666B}" destId="{408877A2-CF20-4F90-AA74-A1CD759BE19A}" srcOrd="0" destOrd="0" presId="urn:microsoft.com/office/officeart/2005/8/layout/default"/>
    <dgm:cxn modelId="{99FF6140-F0D2-42E6-AF76-96EF0244C641}" type="presOf" srcId="{66C2B728-517D-4C1D-933C-C1D1776AD419}" destId="{1911ABFE-5803-48FA-A899-A2D354869FA9}" srcOrd="0" destOrd="0" presId="urn:microsoft.com/office/officeart/2005/8/layout/default"/>
    <dgm:cxn modelId="{E85EB962-F4FF-4105-BBD8-79A4FE2E51F6}" srcId="{FB2ED73F-4777-4888-ACDC-882FE94B442A}" destId="{66C2B728-517D-4C1D-933C-C1D1776AD419}" srcOrd="0" destOrd="0" parTransId="{591B2401-5E52-4043-802C-64265C307D62}" sibTransId="{EAA14B14-11D7-433F-9842-77242DEFC65B}"/>
    <dgm:cxn modelId="{BD1C0C55-EA8A-42BA-AF5D-4707E5F1A04A}" srcId="{FB2ED73F-4777-4888-ACDC-882FE94B442A}" destId="{C78AC824-622D-4F3C-8922-DB518F7B666B}" srcOrd="2" destOrd="0" parTransId="{AC07CBC1-BC37-4218-88F1-12E5D3C84455}" sibTransId="{72431276-FB7C-4FA0-A41A-200077052EFC}"/>
    <dgm:cxn modelId="{B8D58E58-F4B2-42B3-9870-1AB85F87B46E}" type="presOf" srcId="{FB2ED73F-4777-4888-ACDC-882FE94B442A}" destId="{BFE49ACB-5BE5-4328-91ED-6CE3EC67B8BD}" srcOrd="0" destOrd="0" presId="urn:microsoft.com/office/officeart/2005/8/layout/default"/>
    <dgm:cxn modelId="{493A868D-2740-44D6-AD70-FB44306A50D3}" type="presOf" srcId="{9DC1F7DE-6064-4FB7-9D47-E72E798679AC}" destId="{CF11CB0D-0332-42D7-B61B-A4D5636A5775}" srcOrd="0" destOrd="0" presId="urn:microsoft.com/office/officeart/2005/8/layout/default"/>
    <dgm:cxn modelId="{C7F135FE-663B-4A79-9FBD-C57D402D8A6C}" srcId="{FB2ED73F-4777-4888-ACDC-882FE94B442A}" destId="{9DC1F7DE-6064-4FB7-9D47-E72E798679AC}" srcOrd="1" destOrd="0" parTransId="{D800AA80-0D35-4654-A928-7C07DDF8AF57}" sibTransId="{FC8B07BF-A3F4-4403-B211-ED79839AAEF2}"/>
    <dgm:cxn modelId="{C7403054-6E3A-4FC9-B84C-3EBD83D3D65C}" type="presParOf" srcId="{BFE49ACB-5BE5-4328-91ED-6CE3EC67B8BD}" destId="{1911ABFE-5803-48FA-A899-A2D354869FA9}" srcOrd="0" destOrd="0" presId="urn:microsoft.com/office/officeart/2005/8/layout/default"/>
    <dgm:cxn modelId="{5F9581D3-9FE5-4067-AD35-2CC5C72E3CBF}" type="presParOf" srcId="{BFE49ACB-5BE5-4328-91ED-6CE3EC67B8BD}" destId="{33638EFF-2D68-47D1-8AAF-73BCE2B2203B}" srcOrd="1" destOrd="0" presId="urn:microsoft.com/office/officeart/2005/8/layout/default"/>
    <dgm:cxn modelId="{5AD2D6CE-5780-4ECF-87C4-55E4F59F9246}" type="presParOf" srcId="{BFE49ACB-5BE5-4328-91ED-6CE3EC67B8BD}" destId="{CF11CB0D-0332-42D7-B61B-A4D5636A5775}" srcOrd="2" destOrd="0" presId="urn:microsoft.com/office/officeart/2005/8/layout/default"/>
    <dgm:cxn modelId="{AE6CBFD7-2A84-450B-8E64-FD5430D19EC4}" type="presParOf" srcId="{BFE49ACB-5BE5-4328-91ED-6CE3EC67B8BD}" destId="{E75FC5B6-3A71-47F6-8883-DE4E6DA9CE2D}" srcOrd="3" destOrd="0" presId="urn:microsoft.com/office/officeart/2005/8/layout/default"/>
    <dgm:cxn modelId="{84778655-09D5-4788-9D7F-083C80F2001D}" type="presParOf" srcId="{BFE49ACB-5BE5-4328-91ED-6CE3EC67B8BD}" destId="{408877A2-CF20-4F90-AA74-A1CD759BE19A}" srcOrd="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3638541-A2F9-4E32-B754-E828428CFC89}"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kumimoji="1" lang="ja-JP" altLang="en-US"/>
        </a:p>
      </dgm:t>
    </dgm:pt>
    <dgm:pt modelId="{EDBCE288-7614-4EC9-942F-99B05F2D2A6C}">
      <dgm:prSet phldrT="[テキスト]"/>
      <dgm:spPr/>
      <dgm:t>
        <a:bodyPr/>
        <a:lstStyle/>
        <a:p>
          <a:r>
            <a:rPr kumimoji="1" lang="en-US" altLang="ja-JP" dirty="0"/>
            <a:t>RQ1</a:t>
          </a:r>
          <a:endParaRPr kumimoji="1" lang="ja-JP" altLang="en-US" dirty="0"/>
        </a:p>
      </dgm:t>
    </dgm:pt>
    <dgm:pt modelId="{C21E9E04-8D77-4B5E-9C53-29CC6F3156CD}" type="parTrans" cxnId="{044EE9ED-215F-4E03-B706-C5FCC803B2D5}">
      <dgm:prSet/>
      <dgm:spPr/>
      <dgm:t>
        <a:bodyPr/>
        <a:lstStyle/>
        <a:p>
          <a:endParaRPr kumimoji="1" lang="ja-JP" altLang="en-US"/>
        </a:p>
      </dgm:t>
    </dgm:pt>
    <dgm:pt modelId="{88EF4F37-7ADD-4EAC-A6AB-95C1B8341A12}" type="sibTrans" cxnId="{044EE9ED-215F-4E03-B706-C5FCC803B2D5}">
      <dgm:prSet/>
      <dgm:spPr/>
      <dgm:t>
        <a:bodyPr/>
        <a:lstStyle/>
        <a:p>
          <a:endParaRPr kumimoji="1" lang="ja-JP" altLang="en-US"/>
        </a:p>
      </dgm:t>
    </dgm:pt>
    <dgm:pt modelId="{646D2575-FCB2-4F6F-92EF-9B8178473061}">
      <dgm:prSet phldrT="[テキスト]" custT="1"/>
      <dgm:spPr/>
      <dgm:t>
        <a:bodyPr/>
        <a:lstStyle/>
        <a:p>
          <a:r>
            <a:rPr lang="ja-JP" sz="2000" dirty="0"/>
            <a:t>開発者のバグ報告と</a:t>
          </a:r>
          <a:r>
            <a:rPr lang="ja-JP" altLang="en-US" sz="2000" dirty="0"/>
            <a:t>修正</a:t>
          </a:r>
          <a:r>
            <a:rPr lang="ja-JP" sz="2000" dirty="0"/>
            <a:t>の実践は研究者が一般的に行った仮定に対応して</a:t>
          </a:r>
          <a:r>
            <a:rPr lang="ja-JP" altLang="en-US" sz="2000" dirty="0"/>
            <a:t>いるか</a:t>
          </a:r>
          <a:br>
            <a:rPr lang="en-US" sz="2000" dirty="0"/>
          </a:br>
          <a:endParaRPr kumimoji="1" lang="ja-JP" altLang="en-US" sz="2000" dirty="0"/>
        </a:p>
      </dgm:t>
    </dgm:pt>
    <dgm:pt modelId="{74828861-8546-48F4-84BC-E50B75554014}" type="parTrans" cxnId="{F7CB638E-CE04-425B-9B43-71C9CE9176D9}">
      <dgm:prSet/>
      <dgm:spPr/>
      <dgm:t>
        <a:bodyPr/>
        <a:lstStyle/>
        <a:p>
          <a:endParaRPr kumimoji="1" lang="ja-JP" altLang="en-US"/>
        </a:p>
      </dgm:t>
    </dgm:pt>
    <dgm:pt modelId="{04907432-2352-41CE-B92C-B0770787EE70}" type="sibTrans" cxnId="{F7CB638E-CE04-425B-9B43-71C9CE9176D9}">
      <dgm:prSet/>
      <dgm:spPr/>
      <dgm:t>
        <a:bodyPr/>
        <a:lstStyle/>
        <a:p>
          <a:endParaRPr kumimoji="1" lang="ja-JP" altLang="en-US"/>
        </a:p>
      </dgm:t>
    </dgm:pt>
    <dgm:pt modelId="{00E61766-46AC-468C-93BB-740B93823A80}">
      <dgm:prSet phldrT="[テキスト]"/>
      <dgm:spPr/>
      <dgm:t>
        <a:bodyPr/>
        <a:lstStyle/>
        <a:p>
          <a:r>
            <a:rPr kumimoji="1" lang="en-US" altLang="ja-JP" dirty="0"/>
            <a:t>RQ2</a:t>
          </a:r>
          <a:endParaRPr kumimoji="1" lang="ja-JP" altLang="en-US" dirty="0"/>
        </a:p>
      </dgm:t>
    </dgm:pt>
    <dgm:pt modelId="{5C03B111-208D-48B2-B7A4-8BA75CA402CD}" type="parTrans" cxnId="{C0CDEE9F-995C-4995-A9EA-A5E9EE1C0083}">
      <dgm:prSet/>
      <dgm:spPr/>
      <dgm:t>
        <a:bodyPr/>
        <a:lstStyle/>
        <a:p>
          <a:endParaRPr kumimoji="1" lang="ja-JP" altLang="en-US"/>
        </a:p>
      </dgm:t>
    </dgm:pt>
    <dgm:pt modelId="{A69F92B7-7DA5-42CC-889D-A274FBF8EED4}" type="sibTrans" cxnId="{C0CDEE9F-995C-4995-A9EA-A5E9EE1C0083}">
      <dgm:prSet/>
      <dgm:spPr/>
      <dgm:t>
        <a:bodyPr/>
        <a:lstStyle/>
        <a:p>
          <a:endParaRPr kumimoji="1" lang="ja-JP" altLang="en-US"/>
        </a:p>
      </dgm:t>
    </dgm:pt>
    <dgm:pt modelId="{4D49A4A3-313A-4EC8-8996-3E469ECB2D2B}">
      <dgm:prSet phldrT="[テキスト]" custT="1"/>
      <dgm:spPr/>
      <dgm:t>
        <a:bodyPr/>
        <a:lstStyle/>
        <a:p>
          <a:r>
            <a:rPr lang="ja-JP" sz="2000" dirty="0"/>
            <a:t>コミットとバグ</a:t>
          </a:r>
          <a:r>
            <a:rPr lang="ja-JP" altLang="en-US" sz="2000" dirty="0"/>
            <a:t>報告</a:t>
          </a:r>
          <a:r>
            <a:rPr lang="ja-JP" sz="2000" dirty="0"/>
            <a:t>の間のリンクを調べる自動化されたアプローチはどれくらい効果的か</a:t>
          </a:r>
          <a:br>
            <a:rPr lang="en-US" sz="2000" dirty="0"/>
          </a:br>
          <a:endParaRPr kumimoji="1" lang="ja-JP" altLang="en-US" sz="2000" dirty="0"/>
        </a:p>
      </dgm:t>
    </dgm:pt>
    <dgm:pt modelId="{A0DA39D0-D028-40A4-89EC-CC575D27D803}" type="parTrans" cxnId="{F248A1CA-BBCF-4CF2-82E1-7E15F3BF459E}">
      <dgm:prSet/>
      <dgm:spPr/>
      <dgm:t>
        <a:bodyPr/>
        <a:lstStyle/>
        <a:p>
          <a:endParaRPr kumimoji="1" lang="ja-JP" altLang="en-US"/>
        </a:p>
      </dgm:t>
    </dgm:pt>
    <dgm:pt modelId="{897B73C3-0ABB-41A8-B5F9-CE39B5A2557E}" type="sibTrans" cxnId="{F248A1CA-BBCF-4CF2-82E1-7E15F3BF459E}">
      <dgm:prSet/>
      <dgm:spPr/>
      <dgm:t>
        <a:bodyPr/>
        <a:lstStyle/>
        <a:p>
          <a:endParaRPr kumimoji="1" lang="ja-JP" altLang="en-US"/>
        </a:p>
      </dgm:t>
    </dgm:pt>
    <dgm:pt modelId="{F5E1D90A-6A63-4CE1-BA0A-FEBD63495232}">
      <dgm:prSet phldrT="[テキスト]"/>
      <dgm:spPr/>
      <dgm:t>
        <a:bodyPr/>
        <a:lstStyle/>
        <a:p>
          <a:r>
            <a:rPr kumimoji="1" lang="en-US" altLang="ja-JP" dirty="0"/>
            <a:t>RQ3</a:t>
          </a:r>
          <a:endParaRPr kumimoji="1" lang="ja-JP" altLang="en-US" dirty="0"/>
        </a:p>
      </dgm:t>
    </dgm:pt>
    <dgm:pt modelId="{6EB6FA6F-F741-42A3-80AA-21A1F924D4C8}" type="parTrans" cxnId="{C21C8410-49C2-4EFC-9C4A-E453117FDC25}">
      <dgm:prSet/>
      <dgm:spPr/>
      <dgm:t>
        <a:bodyPr/>
        <a:lstStyle/>
        <a:p>
          <a:endParaRPr kumimoji="1" lang="ja-JP" altLang="en-US"/>
        </a:p>
      </dgm:t>
    </dgm:pt>
    <dgm:pt modelId="{E4CCF612-9A61-469E-BA7B-CFF640D75570}" type="sibTrans" cxnId="{C21C8410-49C2-4EFC-9C4A-E453117FDC25}">
      <dgm:prSet/>
      <dgm:spPr/>
      <dgm:t>
        <a:bodyPr/>
        <a:lstStyle/>
        <a:p>
          <a:endParaRPr kumimoji="1" lang="ja-JP" altLang="en-US"/>
        </a:p>
      </dgm:t>
    </dgm:pt>
    <dgm:pt modelId="{4AEF4B75-14A2-4437-B3D8-DEF84D10E038}">
      <dgm:prSet custT="1"/>
      <dgm:spPr/>
      <dgm:t>
        <a:bodyPr/>
        <a:lstStyle/>
        <a:p>
          <a:r>
            <a:rPr lang="ja-JP" altLang="en-US" sz="2000" dirty="0"/>
            <a:t>バグ修正コミットとバグ報告のリンクに体系的な偏りがあるという証拠はあるか</a:t>
          </a:r>
          <a:endParaRPr kumimoji="1" lang="ja-JP" altLang="en-US" sz="2000" dirty="0"/>
        </a:p>
      </dgm:t>
    </dgm:pt>
    <dgm:pt modelId="{268D0A5C-762B-427F-9A19-FF0DBC76388D}" type="parTrans" cxnId="{0E9BF7FF-5FF0-4F8B-94E1-25770032E06C}">
      <dgm:prSet/>
      <dgm:spPr/>
      <dgm:t>
        <a:bodyPr/>
        <a:lstStyle/>
        <a:p>
          <a:endParaRPr kumimoji="1" lang="ja-JP" altLang="en-US"/>
        </a:p>
      </dgm:t>
    </dgm:pt>
    <dgm:pt modelId="{6ACD23FD-6B74-41D9-8002-A3303F4A18BE}" type="sibTrans" cxnId="{0E9BF7FF-5FF0-4F8B-94E1-25770032E06C}">
      <dgm:prSet/>
      <dgm:spPr/>
      <dgm:t>
        <a:bodyPr/>
        <a:lstStyle/>
        <a:p>
          <a:endParaRPr kumimoji="1" lang="ja-JP" altLang="en-US"/>
        </a:p>
      </dgm:t>
    </dgm:pt>
    <dgm:pt modelId="{1ED4DDAC-7EAD-4BE0-915F-95D9A6A64606}" type="pres">
      <dgm:prSet presAssocID="{D3638541-A2F9-4E32-B754-E828428CFC89}" presName="rootnode" presStyleCnt="0">
        <dgm:presLayoutVars>
          <dgm:chMax/>
          <dgm:chPref/>
          <dgm:dir/>
          <dgm:animLvl val="lvl"/>
        </dgm:presLayoutVars>
      </dgm:prSet>
      <dgm:spPr/>
    </dgm:pt>
    <dgm:pt modelId="{A3DB5EFF-4F73-4352-BC94-F2FC864C3C0B}" type="pres">
      <dgm:prSet presAssocID="{EDBCE288-7614-4EC9-942F-99B05F2D2A6C}" presName="composite" presStyleCnt="0"/>
      <dgm:spPr/>
    </dgm:pt>
    <dgm:pt modelId="{BB059F89-D421-4BDE-90E1-95FF86DA7350}" type="pres">
      <dgm:prSet presAssocID="{EDBCE288-7614-4EC9-942F-99B05F2D2A6C}" presName="bentUpArrow1" presStyleLbl="alignImgPlace1" presStyleIdx="0" presStyleCnt="2"/>
      <dgm:spPr/>
    </dgm:pt>
    <dgm:pt modelId="{2C6BC50C-BFCA-46BE-AED5-892706A6B0A6}" type="pres">
      <dgm:prSet presAssocID="{EDBCE288-7614-4EC9-942F-99B05F2D2A6C}" presName="ParentText" presStyleLbl="node1" presStyleIdx="0" presStyleCnt="3">
        <dgm:presLayoutVars>
          <dgm:chMax val="1"/>
          <dgm:chPref val="1"/>
          <dgm:bulletEnabled val="1"/>
        </dgm:presLayoutVars>
      </dgm:prSet>
      <dgm:spPr/>
    </dgm:pt>
    <dgm:pt modelId="{9F167781-D67C-4CBD-A8EF-DF8B04ABBD16}" type="pres">
      <dgm:prSet presAssocID="{EDBCE288-7614-4EC9-942F-99B05F2D2A6C}" presName="ChildText" presStyleLbl="revTx" presStyleIdx="0" presStyleCnt="3" custScaleX="421426" custLinFactX="79638" custLinFactNeighborX="100000" custLinFactNeighborY="4411">
        <dgm:presLayoutVars>
          <dgm:chMax val="0"/>
          <dgm:chPref val="0"/>
          <dgm:bulletEnabled val="1"/>
        </dgm:presLayoutVars>
      </dgm:prSet>
      <dgm:spPr/>
    </dgm:pt>
    <dgm:pt modelId="{61EC338F-712E-45DF-BCE1-D17EBC4E7B98}" type="pres">
      <dgm:prSet presAssocID="{88EF4F37-7ADD-4EAC-A6AB-95C1B8341A12}" presName="sibTrans" presStyleCnt="0"/>
      <dgm:spPr/>
    </dgm:pt>
    <dgm:pt modelId="{4E70ECB2-2E4F-492B-BDE4-B91A7E1201D4}" type="pres">
      <dgm:prSet presAssocID="{00E61766-46AC-468C-93BB-740B93823A80}" presName="composite" presStyleCnt="0"/>
      <dgm:spPr/>
    </dgm:pt>
    <dgm:pt modelId="{8D02DF70-B952-456C-B384-D59BEC6F1321}" type="pres">
      <dgm:prSet presAssocID="{00E61766-46AC-468C-93BB-740B93823A80}" presName="bentUpArrow1" presStyleLbl="alignImgPlace1" presStyleIdx="1" presStyleCnt="2" custLinFactNeighborX="-60972" custLinFactNeighborY="5666"/>
      <dgm:spPr/>
    </dgm:pt>
    <dgm:pt modelId="{FBD12060-0F7C-4CD7-AD2D-6C52B74F41D8}" type="pres">
      <dgm:prSet presAssocID="{00E61766-46AC-468C-93BB-740B93823A80}" presName="ParentText" presStyleLbl="node1" presStyleIdx="1" presStyleCnt="3" custLinFactNeighborX="-52174" custLinFactNeighborY="2690">
        <dgm:presLayoutVars>
          <dgm:chMax val="1"/>
          <dgm:chPref val="1"/>
          <dgm:bulletEnabled val="1"/>
        </dgm:presLayoutVars>
      </dgm:prSet>
      <dgm:spPr/>
    </dgm:pt>
    <dgm:pt modelId="{CB59C22B-BB23-4E42-915A-A69BBFA8ED34}" type="pres">
      <dgm:prSet presAssocID="{00E61766-46AC-468C-93BB-740B93823A80}" presName="ChildText" presStyleLbl="revTx" presStyleIdx="1" presStyleCnt="3" custScaleX="423648" custLinFactNeighborX="95148" custLinFactNeighborY="10841">
        <dgm:presLayoutVars>
          <dgm:chMax val="0"/>
          <dgm:chPref val="0"/>
          <dgm:bulletEnabled val="1"/>
        </dgm:presLayoutVars>
      </dgm:prSet>
      <dgm:spPr/>
    </dgm:pt>
    <dgm:pt modelId="{19D9C0FC-482A-4FAB-B5F1-4F63739DB41C}" type="pres">
      <dgm:prSet presAssocID="{A69F92B7-7DA5-42CC-889D-A274FBF8EED4}" presName="sibTrans" presStyleCnt="0"/>
      <dgm:spPr/>
    </dgm:pt>
    <dgm:pt modelId="{C3DAFC52-0907-4F50-9A76-C98566F3E16A}" type="pres">
      <dgm:prSet presAssocID="{F5E1D90A-6A63-4CE1-BA0A-FEBD63495232}" presName="composite" presStyleCnt="0"/>
      <dgm:spPr/>
    </dgm:pt>
    <dgm:pt modelId="{FAF11ACD-04DF-4626-804B-05236B0FE06F}" type="pres">
      <dgm:prSet presAssocID="{F5E1D90A-6A63-4CE1-BA0A-FEBD63495232}" presName="ParentText" presStyleLbl="node1" presStyleIdx="2" presStyleCnt="3" custScaleX="91062" custScaleY="101082" custLinFactNeighborX="-82555" custLinFactNeighborY="1221">
        <dgm:presLayoutVars>
          <dgm:chMax val="1"/>
          <dgm:chPref val="1"/>
          <dgm:bulletEnabled val="1"/>
        </dgm:presLayoutVars>
      </dgm:prSet>
      <dgm:spPr/>
    </dgm:pt>
    <dgm:pt modelId="{B965C341-CA7F-4D86-8B01-C2F8843E5421}" type="pres">
      <dgm:prSet presAssocID="{F5E1D90A-6A63-4CE1-BA0A-FEBD63495232}" presName="FinalChildText" presStyleLbl="revTx" presStyleIdx="2" presStyleCnt="3" custScaleX="346350" custLinFactNeighborX="15819" custLinFactNeighborY="5484">
        <dgm:presLayoutVars>
          <dgm:chMax val="0"/>
          <dgm:chPref val="0"/>
          <dgm:bulletEnabled val="1"/>
        </dgm:presLayoutVars>
      </dgm:prSet>
      <dgm:spPr/>
    </dgm:pt>
  </dgm:ptLst>
  <dgm:cxnLst>
    <dgm:cxn modelId="{C21C8410-49C2-4EFC-9C4A-E453117FDC25}" srcId="{D3638541-A2F9-4E32-B754-E828428CFC89}" destId="{F5E1D90A-6A63-4CE1-BA0A-FEBD63495232}" srcOrd="2" destOrd="0" parTransId="{6EB6FA6F-F741-42A3-80AA-21A1F924D4C8}" sibTransId="{E4CCF612-9A61-469E-BA7B-CFF640D75570}"/>
    <dgm:cxn modelId="{833C2F21-FF8E-4DB4-9160-B05B2C6C2457}" type="presOf" srcId="{F5E1D90A-6A63-4CE1-BA0A-FEBD63495232}" destId="{FAF11ACD-04DF-4626-804B-05236B0FE06F}" srcOrd="0" destOrd="0" presId="urn:microsoft.com/office/officeart/2005/8/layout/StepDownProcess"/>
    <dgm:cxn modelId="{2FC6CF2F-8EC1-408C-BDE5-1E1A8FCC14BB}" type="presOf" srcId="{D3638541-A2F9-4E32-B754-E828428CFC89}" destId="{1ED4DDAC-7EAD-4BE0-915F-95D9A6A64606}" srcOrd="0" destOrd="0" presId="urn:microsoft.com/office/officeart/2005/8/layout/StepDownProcess"/>
    <dgm:cxn modelId="{48EAD771-129E-4EA7-8C7A-C5F7FC162DE6}" type="presOf" srcId="{646D2575-FCB2-4F6F-92EF-9B8178473061}" destId="{9F167781-D67C-4CBD-A8EF-DF8B04ABBD16}" srcOrd="0" destOrd="0" presId="urn:microsoft.com/office/officeart/2005/8/layout/StepDownProcess"/>
    <dgm:cxn modelId="{CD70E880-E009-4F05-88DC-AC1AF4D9D3CA}" type="presOf" srcId="{4D49A4A3-313A-4EC8-8996-3E469ECB2D2B}" destId="{CB59C22B-BB23-4E42-915A-A69BBFA8ED34}" srcOrd="0" destOrd="0" presId="urn:microsoft.com/office/officeart/2005/8/layout/StepDownProcess"/>
    <dgm:cxn modelId="{F7CB638E-CE04-425B-9B43-71C9CE9176D9}" srcId="{EDBCE288-7614-4EC9-942F-99B05F2D2A6C}" destId="{646D2575-FCB2-4F6F-92EF-9B8178473061}" srcOrd="0" destOrd="0" parTransId="{74828861-8546-48F4-84BC-E50B75554014}" sibTransId="{04907432-2352-41CE-B92C-B0770787EE70}"/>
    <dgm:cxn modelId="{C0CDEE9F-995C-4995-A9EA-A5E9EE1C0083}" srcId="{D3638541-A2F9-4E32-B754-E828428CFC89}" destId="{00E61766-46AC-468C-93BB-740B93823A80}" srcOrd="1" destOrd="0" parTransId="{5C03B111-208D-48B2-B7A4-8BA75CA402CD}" sibTransId="{A69F92B7-7DA5-42CC-889D-A274FBF8EED4}"/>
    <dgm:cxn modelId="{7870D4C8-1FBC-4DA9-886F-4586EEDB5656}" type="presOf" srcId="{EDBCE288-7614-4EC9-942F-99B05F2D2A6C}" destId="{2C6BC50C-BFCA-46BE-AED5-892706A6B0A6}" srcOrd="0" destOrd="0" presId="urn:microsoft.com/office/officeart/2005/8/layout/StepDownProcess"/>
    <dgm:cxn modelId="{F248A1CA-BBCF-4CF2-82E1-7E15F3BF459E}" srcId="{00E61766-46AC-468C-93BB-740B93823A80}" destId="{4D49A4A3-313A-4EC8-8996-3E469ECB2D2B}" srcOrd="0" destOrd="0" parTransId="{A0DA39D0-D028-40A4-89EC-CC575D27D803}" sibTransId="{897B73C3-0ABB-41A8-B5F9-CE39B5A2557E}"/>
    <dgm:cxn modelId="{790C0CEA-CF4A-4106-B3C5-5BD2D5407683}" type="presOf" srcId="{00E61766-46AC-468C-93BB-740B93823A80}" destId="{FBD12060-0F7C-4CD7-AD2D-6C52B74F41D8}" srcOrd="0" destOrd="0" presId="urn:microsoft.com/office/officeart/2005/8/layout/StepDownProcess"/>
    <dgm:cxn modelId="{044EE9ED-215F-4E03-B706-C5FCC803B2D5}" srcId="{D3638541-A2F9-4E32-B754-E828428CFC89}" destId="{EDBCE288-7614-4EC9-942F-99B05F2D2A6C}" srcOrd="0" destOrd="0" parTransId="{C21E9E04-8D77-4B5E-9C53-29CC6F3156CD}" sibTransId="{88EF4F37-7ADD-4EAC-A6AB-95C1B8341A12}"/>
    <dgm:cxn modelId="{4926CBF7-7E9E-4BE2-8121-8C0E9ACB2444}" type="presOf" srcId="{4AEF4B75-14A2-4437-B3D8-DEF84D10E038}" destId="{B965C341-CA7F-4D86-8B01-C2F8843E5421}" srcOrd="0" destOrd="0" presId="urn:microsoft.com/office/officeart/2005/8/layout/StepDownProcess"/>
    <dgm:cxn modelId="{0E9BF7FF-5FF0-4F8B-94E1-25770032E06C}" srcId="{F5E1D90A-6A63-4CE1-BA0A-FEBD63495232}" destId="{4AEF4B75-14A2-4437-B3D8-DEF84D10E038}" srcOrd="0" destOrd="0" parTransId="{268D0A5C-762B-427F-9A19-FF0DBC76388D}" sibTransId="{6ACD23FD-6B74-41D9-8002-A3303F4A18BE}"/>
    <dgm:cxn modelId="{4AF86FA5-608C-488D-AE16-FDBFF5A1063E}" type="presParOf" srcId="{1ED4DDAC-7EAD-4BE0-915F-95D9A6A64606}" destId="{A3DB5EFF-4F73-4352-BC94-F2FC864C3C0B}" srcOrd="0" destOrd="0" presId="urn:microsoft.com/office/officeart/2005/8/layout/StepDownProcess"/>
    <dgm:cxn modelId="{F87B54D2-7A4A-4B6F-9576-E2AF0D13F94B}" type="presParOf" srcId="{A3DB5EFF-4F73-4352-BC94-F2FC864C3C0B}" destId="{BB059F89-D421-4BDE-90E1-95FF86DA7350}" srcOrd="0" destOrd="0" presId="urn:microsoft.com/office/officeart/2005/8/layout/StepDownProcess"/>
    <dgm:cxn modelId="{94A209DD-4340-47FA-AFFF-4C9D2814DC65}" type="presParOf" srcId="{A3DB5EFF-4F73-4352-BC94-F2FC864C3C0B}" destId="{2C6BC50C-BFCA-46BE-AED5-892706A6B0A6}" srcOrd="1" destOrd="0" presId="urn:microsoft.com/office/officeart/2005/8/layout/StepDownProcess"/>
    <dgm:cxn modelId="{3640B6E1-E65A-4C91-ACE3-45FF39726B0A}" type="presParOf" srcId="{A3DB5EFF-4F73-4352-BC94-F2FC864C3C0B}" destId="{9F167781-D67C-4CBD-A8EF-DF8B04ABBD16}" srcOrd="2" destOrd="0" presId="urn:microsoft.com/office/officeart/2005/8/layout/StepDownProcess"/>
    <dgm:cxn modelId="{30800BA7-AAA5-4754-92A8-CFE93556C56C}" type="presParOf" srcId="{1ED4DDAC-7EAD-4BE0-915F-95D9A6A64606}" destId="{61EC338F-712E-45DF-BCE1-D17EBC4E7B98}" srcOrd="1" destOrd="0" presId="urn:microsoft.com/office/officeart/2005/8/layout/StepDownProcess"/>
    <dgm:cxn modelId="{10E0FD8F-4668-4946-9ED5-A3E914B1A434}" type="presParOf" srcId="{1ED4DDAC-7EAD-4BE0-915F-95D9A6A64606}" destId="{4E70ECB2-2E4F-492B-BDE4-B91A7E1201D4}" srcOrd="2" destOrd="0" presId="urn:microsoft.com/office/officeart/2005/8/layout/StepDownProcess"/>
    <dgm:cxn modelId="{FC209BC4-E21D-4893-BC0A-6EF3B825AABA}" type="presParOf" srcId="{4E70ECB2-2E4F-492B-BDE4-B91A7E1201D4}" destId="{8D02DF70-B952-456C-B384-D59BEC6F1321}" srcOrd="0" destOrd="0" presId="urn:microsoft.com/office/officeart/2005/8/layout/StepDownProcess"/>
    <dgm:cxn modelId="{B1BD1ED7-6A2A-42B1-B78F-6C5875742CB5}" type="presParOf" srcId="{4E70ECB2-2E4F-492B-BDE4-B91A7E1201D4}" destId="{FBD12060-0F7C-4CD7-AD2D-6C52B74F41D8}" srcOrd="1" destOrd="0" presId="urn:microsoft.com/office/officeart/2005/8/layout/StepDownProcess"/>
    <dgm:cxn modelId="{8B2B8C56-608A-4702-B790-B800A6404C3D}" type="presParOf" srcId="{4E70ECB2-2E4F-492B-BDE4-B91A7E1201D4}" destId="{CB59C22B-BB23-4E42-915A-A69BBFA8ED34}" srcOrd="2" destOrd="0" presId="urn:microsoft.com/office/officeart/2005/8/layout/StepDownProcess"/>
    <dgm:cxn modelId="{CD3F6877-8F77-4390-98B1-424152C7159E}" type="presParOf" srcId="{1ED4DDAC-7EAD-4BE0-915F-95D9A6A64606}" destId="{19D9C0FC-482A-4FAB-B5F1-4F63739DB41C}" srcOrd="3" destOrd="0" presId="urn:microsoft.com/office/officeart/2005/8/layout/StepDownProcess"/>
    <dgm:cxn modelId="{09E8E8FF-D081-4E24-9FA5-D82C7BCE272F}" type="presParOf" srcId="{1ED4DDAC-7EAD-4BE0-915F-95D9A6A64606}" destId="{C3DAFC52-0907-4F50-9A76-C98566F3E16A}" srcOrd="4" destOrd="0" presId="urn:microsoft.com/office/officeart/2005/8/layout/StepDownProcess"/>
    <dgm:cxn modelId="{C37BEEBF-8713-4B9C-A260-FC929088CBEC}" type="presParOf" srcId="{C3DAFC52-0907-4F50-9A76-C98566F3E16A}" destId="{FAF11ACD-04DF-4626-804B-05236B0FE06F}" srcOrd="0" destOrd="0" presId="urn:microsoft.com/office/officeart/2005/8/layout/StepDownProcess"/>
    <dgm:cxn modelId="{87EE987C-BD55-401E-87F6-31136F87FE76}" type="presParOf" srcId="{C3DAFC52-0907-4F50-9A76-C98566F3E16A}" destId="{B965C341-CA7F-4D86-8B01-C2F8843E5421}" srcOrd="1" destOrd="0" presId="urn:microsoft.com/office/officeart/2005/8/layout/StepDown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11ABFE-5803-48FA-A899-A2D354869FA9}">
      <dsp:nvSpPr>
        <dsp:cNvPr id="0" name=""/>
        <dsp:cNvSpPr/>
      </dsp:nvSpPr>
      <dsp:spPr>
        <a:xfrm>
          <a:off x="412638" y="1671452"/>
          <a:ext cx="1556857" cy="721095"/>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ja-JP" altLang="ja-JP" sz="3000" kern="1200" dirty="0">
              <a:solidFill>
                <a:schemeClr val="tx1"/>
              </a:solidFill>
            </a:rPr>
            <a:t>スキル</a:t>
          </a:r>
          <a:endParaRPr kumimoji="1" lang="ja-JP" altLang="en-US" sz="3000" kern="1200" dirty="0"/>
        </a:p>
      </dsp:txBody>
      <dsp:txXfrm>
        <a:off x="412638" y="1671452"/>
        <a:ext cx="1556857" cy="721095"/>
      </dsp:txXfrm>
    </dsp:sp>
    <dsp:sp modelId="{CF11CB0D-0332-42D7-B61B-A4D5636A5775}">
      <dsp:nvSpPr>
        <dsp:cNvPr id="0" name=""/>
        <dsp:cNvSpPr/>
      </dsp:nvSpPr>
      <dsp:spPr>
        <a:xfrm>
          <a:off x="2579095" y="1683833"/>
          <a:ext cx="1228587" cy="696333"/>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ja-JP" altLang="ja-JP" sz="3000" kern="1200" dirty="0">
              <a:solidFill>
                <a:schemeClr val="tx1"/>
              </a:solidFill>
            </a:rPr>
            <a:t>知識</a:t>
          </a:r>
          <a:endParaRPr kumimoji="1" lang="ja-JP" altLang="en-US" sz="3000" kern="1200" dirty="0"/>
        </a:p>
      </dsp:txBody>
      <dsp:txXfrm>
        <a:off x="2579095" y="1683833"/>
        <a:ext cx="1228587" cy="696333"/>
      </dsp:txXfrm>
    </dsp:sp>
    <dsp:sp modelId="{408877A2-CF20-4F90-AA74-A1CD759BE19A}">
      <dsp:nvSpPr>
        <dsp:cNvPr id="0" name=""/>
        <dsp:cNvSpPr/>
      </dsp:nvSpPr>
      <dsp:spPr>
        <a:xfrm>
          <a:off x="4417283" y="1655687"/>
          <a:ext cx="1266078" cy="75262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ja-JP" altLang="ja-JP" sz="3000" kern="1200" dirty="0">
              <a:solidFill>
                <a:schemeClr val="tx1"/>
              </a:solidFill>
            </a:rPr>
            <a:t>労力</a:t>
          </a:r>
          <a:endParaRPr kumimoji="1" lang="ja-JP" altLang="en-US" sz="3000" kern="1200" dirty="0"/>
        </a:p>
      </dsp:txBody>
      <dsp:txXfrm>
        <a:off x="4417283" y="1655687"/>
        <a:ext cx="1266078" cy="7526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059F89-D421-4BDE-90E1-95FF86DA7350}">
      <dsp:nvSpPr>
        <dsp:cNvPr id="0" name=""/>
        <dsp:cNvSpPr/>
      </dsp:nvSpPr>
      <dsp:spPr>
        <a:xfrm rot="5400000">
          <a:off x="542295" y="1499337"/>
          <a:ext cx="983390" cy="1119554"/>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C6BC50C-BFCA-46BE-AED5-892706A6B0A6}">
      <dsp:nvSpPr>
        <dsp:cNvPr id="0" name=""/>
        <dsp:cNvSpPr/>
      </dsp:nvSpPr>
      <dsp:spPr>
        <a:xfrm>
          <a:off x="281756" y="409229"/>
          <a:ext cx="1655450" cy="1158761"/>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kumimoji="1" lang="en-US" altLang="ja-JP" sz="4700" kern="1200" dirty="0"/>
            <a:t>RQ1</a:t>
          </a:r>
          <a:endParaRPr kumimoji="1" lang="ja-JP" altLang="en-US" sz="4700" kern="1200" dirty="0"/>
        </a:p>
      </dsp:txBody>
      <dsp:txXfrm>
        <a:off x="338332" y="465805"/>
        <a:ext cx="1542298" cy="1045609"/>
      </dsp:txXfrm>
    </dsp:sp>
    <dsp:sp modelId="{9F167781-D67C-4CBD-A8EF-DF8B04ABBD16}">
      <dsp:nvSpPr>
        <dsp:cNvPr id="0" name=""/>
        <dsp:cNvSpPr/>
      </dsp:nvSpPr>
      <dsp:spPr>
        <a:xfrm>
          <a:off x="2165066" y="561055"/>
          <a:ext cx="5074039" cy="93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ja-JP" sz="2000" kern="1200" dirty="0"/>
            <a:t>開発者のバグ報告と</a:t>
          </a:r>
          <a:r>
            <a:rPr lang="ja-JP" altLang="en-US" sz="2000" kern="1200" dirty="0"/>
            <a:t>修正</a:t>
          </a:r>
          <a:r>
            <a:rPr lang="ja-JP" sz="2000" kern="1200" dirty="0"/>
            <a:t>の実践は研究者が一般的に行った仮定に対応して</a:t>
          </a:r>
          <a:r>
            <a:rPr lang="ja-JP" altLang="en-US" sz="2000" kern="1200" dirty="0"/>
            <a:t>いるか</a:t>
          </a:r>
          <a:br>
            <a:rPr lang="en-US" sz="2000" kern="1200" dirty="0"/>
          </a:br>
          <a:endParaRPr kumimoji="1" lang="ja-JP" altLang="en-US" sz="2000" kern="1200" dirty="0"/>
        </a:p>
      </dsp:txBody>
      <dsp:txXfrm>
        <a:off x="2165066" y="561055"/>
        <a:ext cx="5074039" cy="936562"/>
      </dsp:txXfrm>
    </dsp:sp>
    <dsp:sp modelId="{8D02DF70-B952-456C-B384-D59BEC6F1321}">
      <dsp:nvSpPr>
        <dsp:cNvPr id="0" name=""/>
        <dsp:cNvSpPr/>
      </dsp:nvSpPr>
      <dsp:spPr>
        <a:xfrm rot="5400000">
          <a:off x="2308595" y="2856727"/>
          <a:ext cx="983390" cy="1119554"/>
        </a:xfrm>
        <a:prstGeom prst="bentUpArrow">
          <a:avLst>
            <a:gd name="adj1" fmla="val 32840"/>
            <a:gd name="adj2" fmla="val 25000"/>
            <a:gd name="adj3" fmla="val 35780"/>
          </a:avLst>
        </a:prstGeom>
        <a:solidFill>
          <a:schemeClr val="accent1">
            <a:tint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BD12060-0F7C-4CD7-AD2D-6C52B74F41D8}">
      <dsp:nvSpPr>
        <dsp:cNvPr id="0" name=""/>
        <dsp:cNvSpPr/>
      </dsp:nvSpPr>
      <dsp:spPr>
        <a:xfrm>
          <a:off x="1866957" y="1742071"/>
          <a:ext cx="1655450" cy="1158761"/>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kumimoji="1" lang="en-US" altLang="ja-JP" sz="4700" kern="1200" dirty="0"/>
            <a:t>RQ2</a:t>
          </a:r>
          <a:endParaRPr kumimoji="1" lang="ja-JP" altLang="en-US" sz="4700" kern="1200" dirty="0"/>
        </a:p>
      </dsp:txBody>
      <dsp:txXfrm>
        <a:off x="1923533" y="1798647"/>
        <a:ext cx="1542298" cy="1045609"/>
      </dsp:txXfrm>
    </dsp:sp>
    <dsp:sp modelId="{CB59C22B-BB23-4E42-915A-A69BBFA8ED34}">
      <dsp:nvSpPr>
        <dsp:cNvPr id="0" name=""/>
        <dsp:cNvSpPr/>
      </dsp:nvSpPr>
      <dsp:spPr>
        <a:xfrm>
          <a:off x="3583331" y="1922947"/>
          <a:ext cx="5100792" cy="93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ja-JP" sz="2000" kern="1200" dirty="0"/>
            <a:t>コミットとバグ</a:t>
          </a:r>
          <a:r>
            <a:rPr lang="ja-JP" altLang="en-US" sz="2000" kern="1200" dirty="0"/>
            <a:t>報告</a:t>
          </a:r>
          <a:r>
            <a:rPr lang="ja-JP" sz="2000" kern="1200" dirty="0"/>
            <a:t>の間のリンクを調べる自動化されたアプローチはどれくらい効果的か</a:t>
          </a:r>
          <a:br>
            <a:rPr lang="en-US" sz="2000" kern="1200" dirty="0"/>
          </a:br>
          <a:endParaRPr kumimoji="1" lang="ja-JP" altLang="en-US" sz="2000" kern="1200" dirty="0"/>
        </a:p>
      </dsp:txBody>
      <dsp:txXfrm>
        <a:off x="3583331" y="1922947"/>
        <a:ext cx="5100792" cy="936562"/>
      </dsp:txXfrm>
    </dsp:sp>
    <dsp:sp modelId="{FAF11ACD-04DF-4626-804B-05236B0FE06F}">
      <dsp:nvSpPr>
        <dsp:cNvPr id="0" name=""/>
        <dsp:cNvSpPr/>
      </dsp:nvSpPr>
      <dsp:spPr>
        <a:xfrm>
          <a:off x="3506615" y="3026720"/>
          <a:ext cx="1507485" cy="1171299"/>
        </a:xfrm>
        <a:prstGeom prst="roundRect">
          <a:avLst>
            <a:gd name="adj" fmla="val 1667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marL="0" lvl="0" indent="0" algn="ctr" defTabSz="2089150">
            <a:lnSpc>
              <a:spcPct val="90000"/>
            </a:lnSpc>
            <a:spcBef>
              <a:spcPct val="0"/>
            </a:spcBef>
            <a:spcAft>
              <a:spcPct val="35000"/>
            </a:spcAft>
            <a:buNone/>
          </a:pPr>
          <a:r>
            <a:rPr kumimoji="1" lang="en-US" altLang="ja-JP" sz="4700" kern="1200" dirty="0"/>
            <a:t>RQ3</a:t>
          </a:r>
          <a:endParaRPr kumimoji="1" lang="ja-JP" altLang="en-US" sz="4700" kern="1200" dirty="0"/>
        </a:p>
      </dsp:txBody>
      <dsp:txXfrm>
        <a:off x="3563803" y="3083908"/>
        <a:ext cx="1393109" cy="1056923"/>
      </dsp:txXfrm>
    </dsp:sp>
    <dsp:sp modelId="{B965C341-CA7F-4D86-8B01-C2F8843E5421}">
      <dsp:nvSpPr>
        <dsp:cNvPr id="0" name=""/>
        <dsp:cNvSpPr/>
      </dsp:nvSpPr>
      <dsp:spPr>
        <a:xfrm>
          <a:off x="4973888" y="3180716"/>
          <a:ext cx="4170111" cy="9365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228600" lvl="1" indent="-228600" algn="l" defTabSz="889000">
            <a:lnSpc>
              <a:spcPct val="90000"/>
            </a:lnSpc>
            <a:spcBef>
              <a:spcPct val="0"/>
            </a:spcBef>
            <a:spcAft>
              <a:spcPct val="15000"/>
            </a:spcAft>
            <a:buChar char="•"/>
          </a:pPr>
          <a:r>
            <a:rPr lang="ja-JP" altLang="en-US" sz="2000" kern="1200" dirty="0"/>
            <a:t>バグ修正コミットとバグ報告のリンクに体系的な偏りがあるという証拠はあるか</a:t>
          </a:r>
          <a:endParaRPr kumimoji="1" lang="ja-JP" altLang="en-US" sz="2000" kern="1200" dirty="0"/>
        </a:p>
      </dsp:txBody>
      <dsp:txXfrm>
        <a:off x="4973888" y="3180716"/>
        <a:ext cx="4170111" cy="93656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E8C330-7C06-488B-AF12-4F58CC294ADD}" type="datetimeFigureOut">
              <a:rPr kumimoji="1" lang="ja-JP" altLang="en-US" smtClean="0"/>
              <a:t>2018/1/19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E135FD-984C-46C8-9D60-0003E5C41893}" type="slidenum">
              <a:rPr kumimoji="1" lang="ja-JP" altLang="en-US" smtClean="0"/>
              <a:t>‹#›</a:t>
            </a:fld>
            <a:endParaRPr kumimoji="1" lang="ja-JP" altLang="en-US"/>
          </a:p>
        </p:txBody>
      </p:sp>
    </p:spTree>
    <p:extLst>
      <p:ext uri="{BB962C8B-B14F-4D97-AF65-F5344CB8AC3E}">
        <p14:creationId xmlns:p14="http://schemas.microsoft.com/office/powerpoint/2010/main" val="74096584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ソフトウェアの欠陥の実証研究は、バグデータベースとプログラムコードリポジトリの間のリンクに依存している。残念ながら、開発者は、どのコミットがバグ修正を実行するかを常に報告するとは限りません。以前の研究では、このようなリンクは、修正されたバグ全体の偏りのあるサンプルになる可能性があることを示唆しています。</a:t>
            </a:r>
            <a:endParaRPr kumimoji="1" lang="ja-JP" altLang="en-US" dirty="0"/>
          </a:p>
        </p:txBody>
      </p:sp>
      <p:sp>
        <p:nvSpPr>
          <p:cNvPr id="4" name="スライド番号プレースホルダー 3"/>
          <p:cNvSpPr>
            <a:spLocks noGrp="1"/>
          </p:cNvSpPr>
          <p:nvPr>
            <p:ph type="sldNum" sz="quarter" idx="10"/>
          </p:nvPr>
        </p:nvSpPr>
        <p:spPr/>
        <p:txBody>
          <a:bodyPr/>
          <a:lstStyle/>
          <a:p>
            <a:fld id="{3AE135FD-984C-46C8-9D60-0003E5C41893}" type="slidenum">
              <a:rPr kumimoji="1" lang="ja-JP" altLang="en-US" smtClean="0"/>
              <a:t>4</a:t>
            </a:fld>
            <a:endParaRPr kumimoji="1" lang="ja-JP" altLang="en-US"/>
          </a:p>
        </p:txBody>
      </p:sp>
    </p:spTree>
    <p:extLst>
      <p:ext uri="{BB962C8B-B14F-4D97-AF65-F5344CB8AC3E}">
        <p14:creationId xmlns:p14="http://schemas.microsoft.com/office/powerpoint/2010/main" val="418521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良心的な開発者は、バグ情報のチェックイン時にこの情報を入力します。</a:t>
            </a:r>
            <a:r>
              <a:rPr kumimoji="1" lang="ja-JP" altLang="en-US" sz="1200" kern="1200" dirty="0">
                <a:solidFill>
                  <a:schemeClr val="tx1"/>
                </a:solidFill>
                <a:effectLst/>
                <a:latin typeface="+mn-lt"/>
                <a:ea typeface="+mn-ea"/>
                <a:cs typeface="+mn-cs"/>
              </a:rPr>
              <a:t> しかし</a:t>
            </a:r>
            <a:r>
              <a:rPr kumimoji="1" lang="ja-JP" altLang="ja-JP" sz="1200" kern="1200" dirty="0">
                <a:solidFill>
                  <a:schemeClr val="tx1"/>
                </a:solidFill>
                <a:effectLst/>
                <a:latin typeface="+mn-lt"/>
                <a:ea typeface="+mn-ea"/>
                <a:cs typeface="+mn-cs"/>
              </a:rPr>
              <a:t>抽出されたリンク（プログラムコードコミットとバグレポートの間）は、コミットログの任意の開発者アノテーションに依存しているため、正しいことが保証されません。さらに、これらの問題（例えば、不完全性、バイアス</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偏り</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など）は、そのようなデータに依存するアプリケーションおよびアルゴリズムに悪影響を与える</a:t>
            </a:r>
            <a:endParaRPr kumimoji="1" lang="ja-JP" altLang="en-US" dirty="0"/>
          </a:p>
        </p:txBody>
      </p:sp>
      <p:sp>
        <p:nvSpPr>
          <p:cNvPr id="4" name="スライド番号プレースホルダー 3"/>
          <p:cNvSpPr>
            <a:spLocks noGrp="1"/>
          </p:cNvSpPr>
          <p:nvPr>
            <p:ph type="sldNum" sz="quarter" idx="10"/>
          </p:nvPr>
        </p:nvSpPr>
        <p:spPr/>
        <p:txBody>
          <a:bodyPr/>
          <a:lstStyle/>
          <a:p>
            <a:fld id="{3AE135FD-984C-46C8-9D60-0003E5C41893}" type="slidenum">
              <a:rPr kumimoji="1" lang="ja-JP" altLang="en-US" smtClean="0"/>
              <a:t>5</a:t>
            </a:fld>
            <a:endParaRPr kumimoji="1" lang="ja-JP" altLang="en-US"/>
          </a:p>
        </p:txBody>
      </p:sp>
    </p:spTree>
    <p:extLst>
      <p:ext uri="{BB962C8B-B14F-4D97-AF65-F5344CB8AC3E}">
        <p14:creationId xmlns:p14="http://schemas.microsoft.com/office/powerpoint/2010/main" val="33044526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ソフトウェア製品の関連するバグはすべて、プロジェクトのバグ追跡データベースに実際に報告されると仮定します。欠陥報告の偏見を真に理解し、そのような仮定を検証するためには、プロジェクトのコミットバージョン履歴を完全に（少なくとも時間窓で）分析し、欠陥点であるすべてのコミットを正確に特定しなければなりません。それらはそうではありません。真実を得るためには、スキル、知識、労力が必要です。連続バージョンを比較し、変更を理解し、報告されたバグを特定し、可能な限りリンクを確立する必要があります。このプロセスは、統計解析のための十分なサンプルが得られるまで繰り返さなければならない。これは費用がかかり、時間がかかります。</a:t>
            </a:r>
            <a:endParaRPr kumimoji="1" lang="ja-JP" altLang="en-US" dirty="0"/>
          </a:p>
        </p:txBody>
      </p:sp>
      <p:sp>
        <p:nvSpPr>
          <p:cNvPr id="4" name="スライド番号プレースホルダー 3"/>
          <p:cNvSpPr>
            <a:spLocks noGrp="1"/>
          </p:cNvSpPr>
          <p:nvPr>
            <p:ph type="sldNum" sz="quarter" idx="10"/>
          </p:nvPr>
        </p:nvSpPr>
        <p:spPr/>
        <p:txBody>
          <a:bodyPr/>
          <a:lstStyle/>
          <a:p>
            <a:fld id="{3AE135FD-984C-46C8-9D60-0003E5C41893}" type="slidenum">
              <a:rPr kumimoji="1" lang="ja-JP" altLang="en-US" smtClean="0"/>
              <a:t>6</a:t>
            </a:fld>
            <a:endParaRPr kumimoji="1" lang="ja-JP" altLang="en-US"/>
          </a:p>
        </p:txBody>
      </p:sp>
    </p:spTree>
    <p:extLst>
      <p:ext uri="{BB962C8B-B14F-4D97-AF65-F5344CB8AC3E}">
        <p14:creationId xmlns:p14="http://schemas.microsoft.com/office/powerpoint/2010/main" val="1003501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伝統的に、研究者は、バグの修正、報告、およびリンク現象についていくつかの仮定を行ってきました。 最初の</a:t>
            </a:r>
            <a:r>
              <a:rPr kumimoji="1" lang="en-US" altLang="ja-JP" sz="1200" kern="1200" dirty="0">
                <a:solidFill>
                  <a:schemeClr val="tx1"/>
                </a:solidFill>
                <a:effectLst/>
                <a:latin typeface="+mn-lt"/>
                <a:ea typeface="+mn-ea"/>
                <a:cs typeface="+mn-cs"/>
              </a:rPr>
              <a:t>2</a:t>
            </a:r>
            <a:r>
              <a:rPr kumimoji="1" lang="ja-JP" altLang="ja-JP" sz="1200" kern="1200" dirty="0" err="1">
                <a:solidFill>
                  <a:schemeClr val="tx1"/>
                </a:solidFill>
                <a:effectLst/>
                <a:latin typeface="+mn-lt"/>
                <a:ea typeface="+mn-ea"/>
                <a:cs typeface="+mn-cs"/>
              </a:rPr>
              <a:t>つの</a:t>
            </a:r>
            <a:r>
              <a:rPr kumimoji="1" lang="ja-JP" altLang="ja-JP" sz="1200" kern="1200" dirty="0">
                <a:solidFill>
                  <a:schemeClr val="tx1"/>
                </a:solidFill>
                <a:effectLst/>
                <a:latin typeface="+mn-lt"/>
                <a:ea typeface="+mn-ea"/>
                <a:cs typeface="+mn-cs"/>
              </a:rPr>
              <a:t>研究の質問は、ソフトウェア工学研究のためのリンクされたバグデータを使用する際に生じる一般的な内部妥当性の懸念を反映しています。</a:t>
            </a: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RQ 1</a:t>
            </a:r>
            <a:r>
              <a:rPr kumimoji="1" lang="ja-JP" altLang="ja-JP" sz="1200" kern="1200" dirty="0">
                <a:solidFill>
                  <a:schemeClr val="tx1"/>
                </a:solidFill>
                <a:effectLst/>
                <a:latin typeface="+mn-lt"/>
                <a:ea typeface="+mn-ea"/>
                <a:cs typeface="+mn-cs"/>
              </a:rPr>
              <a:t>：開発者のバグ報告と定着の実践は、研究者が一般的に行った仮定に対応していますか？</a:t>
            </a:r>
            <a:br>
              <a:rPr kumimoji="1" lang="en-US" altLang="ja-JP" sz="1200" kern="1200" dirty="0">
                <a:solidFill>
                  <a:schemeClr val="tx1"/>
                </a:solidFill>
                <a:effectLst/>
                <a:latin typeface="+mn-lt"/>
                <a:ea typeface="+mn-ea"/>
                <a:cs typeface="+mn-cs"/>
              </a:rPr>
            </a:br>
            <a:r>
              <a:rPr kumimoji="1" lang="ja-JP" altLang="ja-JP" sz="1200" kern="1200" dirty="0">
                <a:solidFill>
                  <a:schemeClr val="tx1"/>
                </a:solidFill>
                <a:effectLst/>
                <a:latin typeface="+mn-lt"/>
                <a:ea typeface="+mn-ea"/>
                <a:cs typeface="+mn-cs"/>
              </a:rPr>
              <a:t>第二に、研究者は、コミットとバグレポートの間のリンクを見つけた自動化されたツールが偽陽性か偽陰性かどうかという問題について光栄に思う傾向がありました。</a:t>
            </a:r>
          </a:p>
          <a:p>
            <a:r>
              <a:rPr kumimoji="1" lang="en-US" altLang="ja-JP" sz="1200" kern="1200" dirty="0">
                <a:solidFill>
                  <a:schemeClr val="tx1"/>
                </a:solidFill>
                <a:effectLst/>
                <a:latin typeface="+mn-lt"/>
                <a:ea typeface="+mn-ea"/>
                <a:cs typeface="+mn-cs"/>
              </a:rPr>
              <a:t> </a:t>
            </a:r>
            <a:endParaRPr kumimoji="1" lang="ja-JP"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RQ 2</a:t>
            </a:r>
            <a:r>
              <a:rPr kumimoji="1" lang="ja-JP" altLang="ja-JP" sz="1200" kern="1200" dirty="0">
                <a:solidFill>
                  <a:schemeClr val="tx1"/>
                </a:solidFill>
                <a:effectLst/>
                <a:latin typeface="+mn-lt"/>
                <a:ea typeface="+mn-ea"/>
                <a:cs typeface="+mn-cs"/>
              </a:rPr>
              <a:t>：コミットとバグレポートの間のリンクを調べる自動化されたアプローチはどれくらい効果的ですか？</a:t>
            </a:r>
            <a:br>
              <a:rPr kumimoji="1" lang="en-US" altLang="ja-JP" sz="1200" kern="1200" dirty="0">
                <a:solidFill>
                  <a:schemeClr val="tx1"/>
                </a:solidFill>
                <a:effectLst/>
                <a:latin typeface="+mn-lt"/>
                <a:ea typeface="+mn-ea"/>
                <a:cs typeface="+mn-cs"/>
              </a:rPr>
            </a:br>
            <a:r>
              <a:rPr kumimoji="1" lang="ja-JP" altLang="ja-JP" sz="1200" kern="1200" dirty="0">
                <a:solidFill>
                  <a:schemeClr val="tx1"/>
                </a:solidFill>
                <a:effectLst/>
                <a:latin typeface="+mn-lt"/>
                <a:ea typeface="+mn-ea"/>
                <a:cs typeface="+mn-cs"/>
              </a:rPr>
              <a:t>最後に、バグフィックスコミットのリンクされたセットは、バグフィックスコミットの完全なセットのサンプルです。 このサンプルが検出可能な方法で偏っているかどうかを確認できます。</a:t>
            </a:r>
          </a:p>
          <a:p>
            <a:r>
              <a:rPr kumimoji="1" lang="en-US" altLang="ja-JP" sz="1200" kern="1200" dirty="0">
                <a:solidFill>
                  <a:schemeClr val="tx1"/>
                </a:solidFill>
                <a:effectLst/>
                <a:latin typeface="+mn-lt"/>
                <a:ea typeface="+mn-ea"/>
                <a:cs typeface="+mn-cs"/>
              </a:rPr>
              <a:t> RQ 3</a:t>
            </a:r>
            <a:r>
              <a:rPr kumimoji="1" lang="ja-JP" altLang="ja-JP" sz="1200" kern="1200" dirty="0">
                <a:solidFill>
                  <a:schemeClr val="tx1"/>
                </a:solidFill>
                <a:effectLst/>
                <a:latin typeface="+mn-lt"/>
                <a:ea typeface="+mn-ea"/>
                <a:cs typeface="+mn-cs"/>
              </a:rPr>
              <a:t>：バグフィックスコミットとバグレポート</a:t>
            </a:r>
            <a:r>
              <a:rPr kumimoji="1" lang="en-US" altLang="ja-JP" sz="1200" kern="1200" dirty="0">
                <a:solidFill>
                  <a:schemeClr val="tx1"/>
                </a:solidFill>
                <a:effectLst/>
                <a:latin typeface="+mn-lt"/>
                <a:ea typeface="+mn-ea"/>
                <a:cs typeface="+mn-cs"/>
              </a:rPr>
              <a:t>[10]</a:t>
            </a:r>
            <a:r>
              <a:rPr kumimoji="1" lang="ja-JP" altLang="ja-JP" sz="1200" kern="1200" dirty="0">
                <a:solidFill>
                  <a:schemeClr val="tx1"/>
                </a:solidFill>
                <a:effectLst/>
                <a:latin typeface="+mn-lt"/>
                <a:ea typeface="+mn-ea"/>
                <a:cs typeface="+mn-cs"/>
              </a:rPr>
              <a:t>のリンクに体系的な偏りがあるという証拠はありますか？</a:t>
            </a:r>
          </a:p>
          <a:p>
            <a:endParaRPr kumimoji="1" lang="ja-JP" altLang="en-US" dirty="0"/>
          </a:p>
        </p:txBody>
      </p:sp>
      <p:sp>
        <p:nvSpPr>
          <p:cNvPr id="4" name="スライド番号プレースホルダー 3"/>
          <p:cNvSpPr>
            <a:spLocks noGrp="1"/>
          </p:cNvSpPr>
          <p:nvPr>
            <p:ph type="sldNum" sz="quarter" idx="10"/>
          </p:nvPr>
        </p:nvSpPr>
        <p:spPr/>
        <p:txBody>
          <a:bodyPr/>
          <a:lstStyle/>
          <a:p>
            <a:fld id="{3AE135FD-984C-46C8-9D60-0003E5C41893}" type="slidenum">
              <a:rPr kumimoji="1" lang="ja-JP" altLang="en-US" smtClean="0"/>
              <a:t>7</a:t>
            </a:fld>
            <a:endParaRPr kumimoji="1" lang="ja-JP" altLang="en-US"/>
          </a:p>
        </p:txBody>
      </p:sp>
    </p:spTree>
    <p:extLst>
      <p:ext uri="{BB962C8B-B14F-4D97-AF65-F5344CB8AC3E}">
        <p14:creationId xmlns:p14="http://schemas.microsoft.com/office/powerpoint/2010/main" val="1884118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200" kern="1200" dirty="0">
                <a:solidFill>
                  <a:schemeClr val="tx1"/>
                </a:solidFill>
                <a:effectLst/>
                <a:latin typeface="+mn-lt"/>
                <a:ea typeface="+mn-ea"/>
                <a:cs typeface="+mn-cs"/>
              </a:rPr>
              <a:t>Apache HTTP Web</a:t>
            </a:r>
            <a:r>
              <a:rPr kumimoji="1" lang="ja-JP" altLang="ja-JP" sz="1200" kern="1200" dirty="0">
                <a:solidFill>
                  <a:schemeClr val="tx1"/>
                </a:solidFill>
                <a:effectLst/>
                <a:latin typeface="+mn-lt"/>
                <a:ea typeface="+mn-ea"/>
                <a:cs typeface="+mn-cs"/>
              </a:rPr>
              <a:t>サーバーは、</a:t>
            </a:r>
            <a:r>
              <a:rPr kumimoji="1" lang="en-US" altLang="ja-JP" sz="1200" kern="1200" dirty="0">
                <a:solidFill>
                  <a:schemeClr val="tx1"/>
                </a:solidFill>
                <a:effectLst/>
                <a:latin typeface="+mn-lt"/>
                <a:ea typeface="+mn-ea"/>
                <a:cs typeface="+mn-cs"/>
              </a:rPr>
              <a:t>Apache Software Foundation</a:t>
            </a:r>
            <a:r>
              <a:rPr kumimoji="1" lang="ja-JP" altLang="ja-JP" sz="1200" kern="1200" dirty="0">
                <a:solidFill>
                  <a:schemeClr val="tx1"/>
                </a:solidFill>
                <a:effectLst/>
                <a:latin typeface="+mn-lt"/>
                <a:ea typeface="+mn-ea"/>
                <a:cs typeface="+mn-cs"/>
              </a:rPr>
              <a:t>の後援で開発されたオープンソースソフトウェアシステムです。</a:t>
            </a:r>
            <a:r>
              <a:rPr kumimoji="1" lang="en-US" altLang="ja-JP" sz="1200" kern="1200" dirty="0">
                <a:solidFill>
                  <a:schemeClr val="tx1"/>
                </a:solidFill>
                <a:effectLst/>
                <a:latin typeface="+mn-lt"/>
                <a:ea typeface="+mn-ea"/>
                <a:cs typeface="+mn-cs"/>
              </a:rPr>
              <a:t> Apache</a:t>
            </a:r>
            <a:r>
              <a:rPr kumimoji="1" lang="ja-JP" altLang="ja-JP" sz="1200" kern="1200" dirty="0">
                <a:solidFill>
                  <a:schemeClr val="tx1"/>
                </a:solidFill>
                <a:effectLst/>
                <a:latin typeface="+mn-lt"/>
                <a:ea typeface="+mn-ea"/>
                <a:cs typeface="+mn-cs"/>
              </a:rPr>
              <a:t>が最も人気のある</a:t>
            </a:r>
            <a:r>
              <a:rPr kumimoji="1" lang="en-US" altLang="ja-JP" sz="1200" kern="1200" dirty="0">
                <a:solidFill>
                  <a:schemeClr val="tx1"/>
                </a:solidFill>
                <a:effectLst/>
                <a:latin typeface="+mn-lt"/>
                <a:ea typeface="+mn-ea"/>
                <a:cs typeface="+mn-cs"/>
              </a:rPr>
              <a:t>Web</a:t>
            </a:r>
            <a:r>
              <a:rPr kumimoji="1" lang="ja-JP" altLang="ja-JP" sz="1200" kern="1200" dirty="0" err="1">
                <a:solidFill>
                  <a:schemeClr val="tx1"/>
                </a:solidFill>
                <a:effectLst/>
                <a:latin typeface="+mn-lt"/>
                <a:ea typeface="+mn-ea"/>
                <a:cs typeface="+mn-cs"/>
              </a:rPr>
              <a:t>です</a:t>
            </a:r>
            <a:br>
              <a:rPr kumimoji="1" lang="en-US" altLang="ja-JP" sz="1200" kern="1200" dirty="0">
                <a:solidFill>
                  <a:schemeClr val="tx1"/>
                </a:solidFill>
                <a:effectLst/>
                <a:latin typeface="+mn-lt"/>
                <a:ea typeface="+mn-ea"/>
                <a:cs typeface="+mn-cs"/>
              </a:rPr>
            </a:br>
            <a:r>
              <a:rPr kumimoji="1" lang="ja-JP" altLang="ja-JP" sz="1200" kern="1200" dirty="0">
                <a:solidFill>
                  <a:schemeClr val="tx1"/>
                </a:solidFill>
                <a:effectLst/>
                <a:latin typeface="+mn-lt"/>
                <a:ea typeface="+mn-ea"/>
                <a:cs typeface="+mn-cs"/>
              </a:rPr>
              <a:t>インターネット上のサーバーで、全</a:t>
            </a:r>
            <a:r>
              <a:rPr kumimoji="1" lang="en-US" altLang="ja-JP" sz="1200" kern="1200" dirty="0">
                <a:solidFill>
                  <a:schemeClr val="tx1"/>
                </a:solidFill>
                <a:effectLst/>
                <a:latin typeface="+mn-lt"/>
                <a:ea typeface="+mn-ea"/>
                <a:cs typeface="+mn-cs"/>
              </a:rPr>
              <a:t>Web</a:t>
            </a:r>
            <a:r>
              <a:rPr kumimoji="1" lang="ja-JP" altLang="ja-JP" sz="1200" kern="1200" dirty="0">
                <a:solidFill>
                  <a:schemeClr val="tx1"/>
                </a:solidFill>
                <a:effectLst/>
                <a:latin typeface="+mn-lt"/>
                <a:ea typeface="+mn-ea"/>
                <a:cs typeface="+mn-cs"/>
              </a:rPr>
              <a:t>サイトの</a:t>
            </a:r>
            <a:r>
              <a:rPr kumimoji="1" lang="en-US" altLang="ja-JP" sz="1200" kern="1200" dirty="0">
                <a:solidFill>
                  <a:schemeClr val="tx1"/>
                </a:solidFill>
                <a:effectLst/>
                <a:latin typeface="+mn-lt"/>
                <a:ea typeface="+mn-ea"/>
                <a:cs typeface="+mn-cs"/>
              </a:rPr>
              <a:t>55</a:t>
            </a:r>
            <a:r>
              <a:rPr kumimoji="1" lang="ja-JP" altLang="ja-JP" sz="1200" kern="1200" dirty="0">
                <a:solidFill>
                  <a:schemeClr val="tx1"/>
                </a:solidFill>
                <a:effectLst/>
                <a:latin typeface="+mn-lt"/>
                <a:ea typeface="+mn-ea"/>
                <a:cs typeface="+mn-cs"/>
              </a:rPr>
              <a:t>％以上を占めています</a:t>
            </a:r>
            <a:r>
              <a:rPr kumimoji="1" lang="en-US" altLang="ja-JP" sz="1200" kern="1200" dirty="0">
                <a:solidFill>
                  <a:schemeClr val="tx1"/>
                </a:solidFill>
                <a:effectLst/>
                <a:latin typeface="+mn-lt"/>
                <a:ea typeface="+mn-ea"/>
                <a:cs typeface="+mn-cs"/>
              </a:rPr>
              <a:t>[26]</a:t>
            </a:r>
            <a:r>
              <a:rPr kumimoji="1" lang="ja-JP" altLang="ja-JP" sz="1200" kern="1200" dirty="0" err="1">
                <a:solidFill>
                  <a:schemeClr val="tx1"/>
                </a:solidFill>
                <a:effectLst/>
                <a:latin typeface="+mn-lt"/>
                <a:ea typeface="+mn-ea"/>
                <a:cs typeface="+mn-cs"/>
              </a:rPr>
              <a:t>。</a:t>
            </a:r>
            <a:r>
              <a:rPr kumimoji="1" lang="en-US" altLang="ja-JP" sz="1200" kern="1200" dirty="0">
                <a:solidFill>
                  <a:schemeClr val="tx1"/>
                </a:solidFill>
                <a:effectLst/>
                <a:latin typeface="+mn-lt"/>
                <a:ea typeface="+mn-ea"/>
                <a:cs typeface="+mn-cs"/>
              </a:rPr>
              <a:t> Apache</a:t>
            </a:r>
            <a:r>
              <a:rPr kumimoji="1" lang="ja-JP" altLang="ja-JP" sz="1200" kern="1200" dirty="0">
                <a:solidFill>
                  <a:schemeClr val="tx1"/>
                </a:solidFill>
                <a:effectLst/>
                <a:latin typeface="+mn-lt"/>
                <a:ea typeface="+mn-ea"/>
                <a:cs typeface="+mn-cs"/>
              </a:rPr>
              <a:t>は、研究者の間で最も人気のある</a:t>
            </a:r>
            <a:r>
              <a:rPr kumimoji="1" lang="en-US" altLang="ja-JP" sz="1200" kern="1200" dirty="0">
                <a:solidFill>
                  <a:schemeClr val="tx1"/>
                </a:solidFill>
                <a:effectLst/>
                <a:latin typeface="+mn-lt"/>
                <a:ea typeface="+mn-ea"/>
                <a:cs typeface="+mn-cs"/>
              </a:rPr>
              <a:t>Open Source</a:t>
            </a:r>
            <a:r>
              <a:rPr kumimoji="1" lang="ja-JP" altLang="ja-JP" sz="1200" kern="1200" dirty="0">
                <a:solidFill>
                  <a:schemeClr val="tx1"/>
                </a:solidFill>
                <a:effectLst/>
                <a:latin typeface="+mn-lt"/>
                <a:ea typeface="+mn-ea"/>
                <a:cs typeface="+mn-cs"/>
              </a:rPr>
              <a:t>プロジェクトの</a:t>
            </a:r>
            <a:r>
              <a:rPr kumimoji="1" lang="en-US" altLang="ja-JP" sz="1200" kern="1200" dirty="0">
                <a:solidFill>
                  <a:schemeClr val="tx1"/>
                </a:solidFill>
                <a:effectLst/>
                <a:latin typeface="+mn-lt"/>
                <a:ea typeface="+mn-ea"/>
                <a:cs typeface="+mn-cs"/>
              </a:rPr>
              <a:t>1</a:t>
            </a:r>
            <a:r>
              <a:rPr kumimoji="1" lang="ja-JP" altLang="ja-JP" sz="1200" kern="1200" dirty="0">
                <a:solidFill>
                  <a:schemeClr val="tx1"/>
                </a:solidFill>
                <a:effectLst/>
                <a:latin typeface="+mn-lt"/>
                <a:ea typeface="+mn-ea"/>
                <a:cs typeface="+mn-cs"/>
              </a:rPr>
              <a:t>つです。これは現在の経験的ソフトウェア工学研究（例えば、</a:t>
            </a:r>
            <a:r>
              <a:rPr kumimoji="1" lang="en-US" altLang="ja-JP" sz="1200" kern="1200" dirty="0">
                <a:solidFill>
                  <a:schemeClr val="tx1"/>
                </a:solidFill>
                <a:effectLst/>
                <a:latin typeface="+mn-lt"/>
                <a:ea typeface="+mn-ea"/>
                <a:cs typeface="+mn-cs"/>
              </a:rPr>
              <a:t>[25,28,20,8,18]</a:t>
            </a:r>
            <a:r>
              <a:rPr kumimoji="1" lang="ja-JP" altLang="ja-JP" sz="1200" kern="1200" dirty="0">
                <a:solidFill>
                  <a:schemeClr val="tx1"/>
                </a:solidFill>
                <a:effectLst/>
                <a:latin typeface="+mn-lt"/>
                <a:ea typeface="+mn-ea"/>
                <a:cs typeface="+mn-cs"/>
              </a:rPr>
              <a:t>）で広く使用されており、したがってデータ品質の詳細な調査のための良い主題である。</a:t>
            </a:r>
          </a:p>
          <a:p>
            <a:endParaRPr kumimoji="1" lang="ja-JP" altLang="en-US" dirty="0"/>
          </a:p>
        </p:txBody>
      </p:sp>
      <p:sp>
        <p:nvSpPr>
          <p:cNvPr id="4" name="スライド番号プレースホルダー 3"/>
          <p:cNvSpPr>
            <a:spLocks noGrp="1"/>
          </p:cNvSpPr>
          <p:nvPr>
            <p:ph type="sldNum" sz="quarter" idx="10"/>
          </p:nvPr>
        </p:nvSpPr>
        <p:spPr/>
        <p:txBody>
          <a:bodyPr/>
          <a:lstStyle/>
          <a:p>
            <a:fld id="{3AE135FD-984C-46C8-9D60-0003E5C41893}" type="slidenum">
              <a:rPr kumimoji="1" lang="ja-JP" altLang="en-US" smtClean="0"/>
              <a:t>9</a:t>
            </a:fld>
            <a:endParaRPr kumimoji="1" lang="ja-JP" altLang="en-US"/>
          </a:p>
        </p:txBody>
      </p:sp>
    </p:spTree>
    <p:extLst>
      <p:ext uri="{BB962C8B-B14F-4D97-AF65-F5344CB8AC3E}">
        <p14:creationId xmlns:p14="http://schemas.microsoft.com/office/powerpoint/2010/main" val="745126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z="1200" kern="1200" dirty="0" err="1">
                <a:solidFill>
                  <a:schemeClr val="tx1"/>
                </a:solidFill>
                <a:effectLst/>
                <a:latin typeface="+mn-lt"/>
                <a:ea typeface="+mn-ea"/>
                <a:cs typeface="+mn-cs"/>
              </a:rPr>
              <a:t>Linkster</a:t>
            </a:r>
            <a:r>
              <a:rPr kumimoji="1" lang="ja-JP" altLang="ja-JP" sz="1200" kern="1200" dirty="0">
                <a:solidFill>
                  <a:schemeClr val="tx1"/>
                </a:solidFill>
                <a:effectLst/>
                <a:latin typeface="+mn-lt"/>
                <a:ea typeface="+mn-ea"/>
                <a:cs typeface="+mn-cs"/>
              </a:rPr>
              <a:t>を使用することで、ドメインのエキスパートの作業が単純化され、他の面倒で、反復的で不都合な一連の呼び出しが大幅に加速されました。図</a:t>
            </a:r>
            <a:r>
              <a:rPr kumimoji="1" lang="en-US" altLang="ja-JP" sz="1200" kern="1200" dirty="0">
                <a:solidFill>
                  <a:schemeClr val="tx1"/>
                </a:solidFill>
                <a:effectLst/>
                <a:latin typeface="+mn-lt"/>
                <a:ea typeface="+mn-ea"/>
                <a:cs typeface="+mn-cs"/>
              </a:rPr>
              <a:t>1</a:t>
            </a:r>
            <a:r>
              <a:rPr kumimoji="1" lang="ja-JP" altLang="ja-JP" sz="1200" kern="1200" dirty="0">
                <a:solidFill>
                  <a:schemeClr val="tx1"/>
                </a:solidFill>
                <a:effectLst/>
                <a:latin typeface="+mn-lt"/>
                <a:ea typeface="+mn-ea"/>
                <a:cs typeface="+mn-cs"/>
              </a:rPr>
              <a:t>は</a:t>
            </a:r>
            <a:r>
              <a:rPr kumimoji="1" lang="en-US" altLang="ja-JP" sz="1200" kern="1200" dirty="0" err="1">
                <a:solidFill>
                  <a:schemeClr val="tx1"/>
                </a:solidFill>
                <a:effectLst/>
                <a:latin typeface="+mn-lt"/>
                <a:ea typeface="+mn-ea"/>
                <a:cs typeface="+mn-cs"/>
              </a:rPr>
              <a:t>Linkster</a:t>
            </a:r>
            <a:r>
              <a:rPr kumimoji="1" lang="ja-JP" altLang="ja-JP" sz="1200" kern="1200" dirty="0">
                <a:solidFill>
                  <a:schemeClr val="tx1"/>
                </a:solidFill>
                <a:effectLst/>
                <a:latin typeface="+mn-lt"/>
                <a:ea typeface="+mn-ea"/>
                <a:cs typeface="+mn-cs"/>
              </a:rPr>
              <a:t>のスクリーンショットを示し、</a:t>
            </a:r>
            <a:r>
              <a:rPr kumimoji="1" lang="en-US" altLang="ja-JP" sz="1200" kern="1200" dirty="0">
                <a:solidFill>
                  <a:schemeClr val="tx1"/>
                </a:solidFill>
                <a:effectLst/>
                <a:latin typeface="+mn-lt"/>
                <a:ea typeface="+mn-ea"/>
                <a:cs typeface="+mn-cs"/>
              </a:rPr>
              <a:t>3</a:t>
            </a:r>
            <a:r>
              <a:rPr kumimoji="1" lang="ja-JP" altLang="ja-JP" sz="1200" kern="1200" dirty="0">
                <a:solidFill>
                  <a:schemeClr val="tx1"/>
                </a:solidFill>
                <a:effectLst/>
                <a:latin typeface="+mn-lt"/>
                <a:ea typeface="+mn-ea"/>
                <a:cs typeface="+mn-cs"/>
              </a:rPr>
              <a:t>種類の情報を含むウィンドウを示しています。変更されたすべてのファイル（</a:t>
            </a:r>
            <a:r>
              <a:rPr kumimoji="1" lang="en-US" altLang="ja-JP" sz="1200" kern="1200" dirty="0">
                <a:solidFill>
                  <a:schemeClr val="tx1"/>
                </a:solidFill>
                <a:effectLst/>
                <a:latin typeface="+mn-lt"/>
                <a:ea typeface="+mn-ea"/>
                <a:cs typeface="+mn-cs"/>
              </a:rPr>
              <a:t>a</a:t>
            </a:r>
            <a:r>
              <a:rPr kumimoji="1" lang="ja-JP" altLang="ja-JP" sz="1200" kern="1200" dirty="0">
                <a:solidFill>
                  <a:schemeClr val="tx1"/>
                </a:solidFill>
                <a:effectLst/>
                <a:latin typeface="+mn-lt"/>
                <a:ea typeface="+mn-ea"/>
                <a:cs typeface="+mn-cs"/>
              </a:rPr>
              <a:t>）、バグレポート（</a:t>
            </a:r>
            <a:r>
              <a:rPr kumimoji="1" lang="en-US" altLang="ja-JP" sz="1200" kern="1200" dirty="0">
                <a:solidFill>
                  <a:schemeClr val="tx1"/>
                </a:solidFill>
                <a:effectLst/>
                <a:latin typeface="+mn-lt"/>
                <a:ea typeface="+mn-ea"/>
                <a:cs typeface="+mn-cs"/>
              </a:rPr>
              <a:t>b</a:t>
            </a:r>
            <a:r>
              <a:rPr kumimoji="1" lang="ja-JP" altLang="ja-JP" sz="1200" kern="1200" dirty="0">
                <a:solidFill>
                  <a:schemeClr val="tx1"/>
                </a:solidFill>
                <a:effectLst/>
                <a:latin typeface="+mn-lt"/>
                <a:ea typeface="+mn-ea"/>
                <a:cs typeface="+mn-cs"/>
              </a:rPr>
              <a:t>）、前後のファイル内のすべての行の不具合情報特にコミット（</a:t>
            </a:r>
            <a:r>
              <a:rPr kumimoji="1" lang="en-US" altLang="ja-JP" sz="1200" kern="1200" dirty="0">
                <a:solidFill>
                  <a:schemeClr val="tx1"/>
                </a:solidFill>
                <a:effectLst/>
                <a:latin typeface="+mn-lt"/>
                <a:ea typeface="+mn-ea"/>
                <a:cs typeface="+mn-cs"/>
              </a:rPr>
              <a:t>c</a:t>
            </a:r>
            <a:r>
              <a:rPr kumimoji="1" lang="ja-JP" altLang="ja-JP" sz="1200" kern="1200" dirty="0">
                <a:solidFill>
                  <a:schemeClr val="tx1"/>
                </a:solidFill>
                <a:effectLst/>
                <a:latin typeface="+mn-lt"/>
                <a:ea typeface="+mn-ea"/>
                <a:cs typeface="+mn-cs"/>
              </a:rPr>
              <a:t>）。</a:t>
            </a:r>
            <a:r>
              <a:rPr kumimoji="1" lang="en-US" altLang="ja-JP"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Linkster</a:t>
            </a:r>
            <a:r>
              <a:rPr kumimoji="1" lang="ja-JP" altLang="ja-JP" sz="1200" kern="1200" dirty="0">
                <a:solidFill>
                  <a:schemeClr val="tx1"/>
                </a:solidFill>
                <a:effectLst/>
                <a:latin typeface="+mn-lt"/>
                <a:ea typeface="+mn-ea"/>
                <a:cs typeface="+mn-cs"/>
              </a:rPr>
              <a:t>は、ファイルコンテンツ用のバージョン管理システムとデータベース（ローカルまたはリモート）へのアクセスを必要とし、未処理のリポジトリとバグ追跡情報を含んでいます。</a:t>
            </a:r>
            <a:r>
              <a:rPr kumimoji="1" lang="en-US" altLang="ja-JP" sz="1200" kern="1200" dirty="0">
                <a:solidFill>
                  <a:schemeClr val="tx1"/>
                </a:solidFill>
                <a:effectLst/>
                <a:latin typeface="+mn-lt"/>
                <a:ea typeface="+mn-ea"/>
                <a:cs typeface="+mn-cs"/>
              </a:rPr>
              <a:t> CVS</a:t>
            </a:r>
            <a:r>
              <a:rPr kumimoji="1" lang="ja-JP" altLang="ja-JP" sz="1200" kern="1200" dirty="0" err="1">
                <a:solidFill>
                  <a:schemeClr val="tx1"/>
                </a:solidFill>
                <a:effectLst/>
                <a:latin typeface="+mn-lt"/>
                <a:ea typeface="+mn-ea"/>
                <a:cs typeface="+mn-cs"/>
              </a:rPr>
              <a:t>、</a:t>
            </a:r>
            <a:r>
              <a:rPr kumimoji="1" lang="en-US" altLang="ja-JP" sz="1200" kern="1200" dirty="0">
                <a:solidFill>
                  <a:schemeClr val="tx1"/>
                </a:solidFill>
                <a:effectLst/>
                <a:latin typeface="+mn-lt"/>
                <a:ea typeface="+mn-ea"/>
                <a:cs typeface="+mn-cs"/>
              </a:rPr>
              <a:t>SVN</a:t>
            </a:r>
            <a:r>
              <a:rPr kumimoji="1" lang="ja-JP" altLang="ja-JP" sz="1200" kern="1200" dirty="0">
                <a:solidFill>
                  <a:schemeClr val="tx1"/>
                </a:solidFill>
                <a:effectLst/>
                <a:latin typeface="+mn-lt"/>
                <a:ea typeface="+mn-ea"/>
                <a:cs typeface="+mn-cs"/>
              </a:rPr>
              <a:t>などの競合他社からの変換をサポートするツールの利用可能性が増しています。しかし、便宜上、</a:t>
            </a:r>
            <a:r>
              <a:rPr kumimoji="1" lang="en-US" altLang="ja-JP" sz="1200" kern="1200" dirty="0" err="1">
                <a:solidFill>
                  <a:schemeClr val="tx1"/>
                </a:solidFill>
                <a:effectLst/>
                <a:latin typeface="+mn-lt"/>
                <a:ea typeface="+mn-ea"/>
                <a:cs typeface="+mn-cs"/>
              </a:rPr>
              <a:t>Linkster</a:t>
            </a:r>
            <a:r>
              <a:rPr kumimoji="1" lang="ja-JP" altLang="ja-JP" sz="1200" kern="1200" dirty="0">
                <a:solidFill>
                  <a:schemeClr val="tx1"/>
                </a:solidFill>
                <a:effectLst/>
                <a:latin typeface="+mn-lt"/>
                <a:ea typeface="+mn-ea"/>
                <a:cs typeface="+mn-cs"/>
              </a:rPr>
              <a:t>は元のリポジトリのリビジョン</a:t>
            </a:r>
            <a:r>
              <a:rPr kumimoji="1" lang="en-US" altLang="ja-JP" sz="1200" kern="1200" dirty="0">
                <a:solidFill>
                  <a:schemeClr val="tx1"/>
                </a:solidFill>
                <a:effectLst/>
                <a:latin typeface="+mn-lt"/>
                <a:ea typeface="+mn-ea"/>
                <a:cs typeface="+mn-cs"/>
              </a:rPr>
              <a:t>ID</a:t>
            </a:r>
            <a:r>
              <a:rPr kumimoji="1" lang="ja-JP" altLang="ja-JP" sz="1200" kern="1200" dirty="0">
                <a:solidFill>
                  <a:schemeClr val="tx1"/>
                </a:solidFill>
                <a:effectLst/>
                <a:latin typeface="+mn-lt"/>
                <a:ea typeface="+mn-ea"/>
                <a:cs typeface="+mn-cs"/>
              </a:rPr>
              <a:t>を表示します。ユーザーが作成したすべてのメモ、リンク、および注釈（後述）も記録されます</a:t>
            </a:r>
            <a:endParaRPr kumimoji="1" lang="ja-JP" altLang="en-US" dirty="0"/>
          </a:p>
        </p:txBody>
      </p:sp>
      <p:sp>
        <p:nvSpPr>
          <p:cNvPr id="4" name="スライド番号プレースホルダー 3"/>
          <p:cNvSpPr>
            <a:spLocks noGrp="1"/>
          </p:cNvSpPr>
          <p:nvPr>
            <p:ph type="sldNum" sz="quarter" idx="10"/>
          </p:nvPr>
        </p:nvSpPr>
        <p:spPr/>
        <p:txBody>
          <a:bodyPr/>
          <a:lstStyle/>
          <a:p>
            <a:fld id="{3AE135FD-984C-46C8-9D60-0003E5C41893}" type="slidenum">
              <a:rPr kumimoji="1" lang="ja-JP" altLang="en-US" smtClean="0"/>
              <a:t>11</a:t>
            </a:fld>
            <a:endParaRPr kumimoji="1" lang="ja-JP" altLang="en-US"/>
          </a:p>
        </p:txBody>
      </p:sp>
    </p:spTree>
    <p:extLst>
      <p:ext uri="{BB962C8B-B14F-4D97-AF65-F5344CB8AC3E}">
        <p14:creationId xmlns:p14="http://schemas.microsoft.com/office/powerpoint/2010/main" val="9171042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我々の研究課題に取り組むために、我々は第</a:t>
            </a:r>
            <a:r>
              <a:rPr kumimoji="1" lang="en-US" altLang="ja-JP" sz="1200" kern="1200" dirty="0">
                <a:solidFill>
                  <a:schemeClr val="tx1"/>
                </a:solidFill>
                <a:effectLst/>
                <a:latin typeface="+mn-lt"/>
                <a:ea typeface="+mn-ea"/>
                <a:cs typeface="+mn-cs"/>
              </a:rPr>
              <a:t>3.3</a:t>
            </a:r>
            <a:r>
              <a:rPr kumimoji="1" lang="ja-JP" altLang="ja-JP" sz="1200" kern="1200" dirty="0">
                <a:solidFill>
                  <a:schemeClr val="tx1"/>
                </a:solidFill>
                <a:effectLst/>
                <a:latin typeface="+mn-lt"/>
                <a:ea typeface="+mn-ea"/>
                <a:cs typeface="+mn-cs"/>
              </a:rPr>
              <a:t>節で定義された評価データセットの作成で評価を開始した。</a:t>
            </a:r>
            <a:r>
              <a:rPr kumimoji="1" lang="en-US" altLang="ja-JP"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Linkster</a:t>
            </a:r>
            <a:r>
              <a:rPr kumimoji="1" lang="ja-JP" altLang="ja-JP" sz="1200" kern="1200" dirty="0">
                <a:solidFill>
                  <a:schemeClr val="tx1"/>
                </a:solidFill>
                <a:effectLst/>
                <a:latin typeface="+mn-lt"/>
                <a:ea typeface="+mn-ea"/>
                <a:cs typeface="+mn-cs"/>
              </a:rPr>
              <a:t>を使用してブラウジングとアノテーションを容易にするため、経験豊富な</a:t>
            </a:r>
            <a:r>
              <a:rPr kumimoji="1" lang="en-US" altLang="ja-JP" sz="1200" kern="1200" dirty="0">
                <a:solidFill>
                  <a:schemeClr val="tx1"/>
                </a:solidFill>
                <a:effectLst/>
                <a:latin typeface="+mn-lt"/>
                <a:ea typeface="+mn-ea"/>
                <a:cs typeface="+mn-cs"/>
              </a:rPr>
              <a:t>Apache</a:t>
            </a:r>
            <a:r>
              <a:rPr kumimoji="1" lang="ja-JP" altLang="ja-JP" sz="1200" kern="1200" dirty="0">
                <a:solidFill>
                  <a:schemeClr val="tx1"/>
                </a:solidFill>
                <a:effectLst/>
                <a:latin typeface="+mn-lt"/>
                <a:ea typeface="+mn-ea"/>
                <a:cs typeface="+mn-cs"/>
              </a:rPr>
              <a:t>開発者の</a:t>
            </a:r>
            <a:r>
              <a:rPr kumimoji="1" lang="en-US" altLang="ja-JP" sz="1200" kern="1200" dirty="0">
                <a:solidFill>
                  <a:schemeClr val="tx1"/>
                </a:solidFill>
                <a:effectLst/>
                <a:latin typeface="+mn-lt"/>
                <a:ea typeface="+mn-ea"/>
                <a:cs typeface="+mn-cs"/>
              </a:rPr>
              <a:t>Dr. Justin </a:t>
            </a:r>
            <a:r>
              <a:rPr kumimoji="1" lang="en-US" altLang="ja-JP" sz="1200" kern="1200" dirty="0" err="1">
                <a:solidFill>
                  <a:schemeClr val="tx1"/>
                </a:solidFill>
                <a:effectLst/>
                <a:latin typeface="+mn-lt"/>
                <a:ea typeface="+mn-ea"/>
                <a:cs typeface="+mn-cs"/>
              </a:rPr>
              <a:t>Erenkrantz</a:t>
            </a:r>
            <a:r>
              <a:rPr kumimoji="1" lang="ja-JP" altLang="ja-JP" sz="1200" kern="1200" dirty="0">
                <a:solidFill>
                  <a:schemeClr val="tx1"/>
                </a:solidFill>
                <a:effectLst/>
                <a:latin typeface="+mn-lt"/>
                <a:ea typeface="+mn-ea"/>
                <a:cs typeface="+mn-cs"/>
              </a:rPr>
              <a:t>が、</a:t>
            </a:r>
            <a:r>
              <a:rPr kumimoji="1" lang="en-US" altLang="ja-JP" sz="1200" kern="1200" dirty="0" err="1">
                <a:solidFill>
                  <a:schemeClr val="tx1"/>
                </a:solidFill>
                <a:effectLst/>
                <a:latin typeface="+mn-lt"/>
                <a:ea typeface="+mn-ea"/>
                <a:cs typeface="+mn-cs"/>
              </a:rPr>
              <a:t>Linkster</a:t>
            </a:r>
            <a:r>
              <a:rPr kumimoji="1" lang="ja-JP" altLang="ja-JP" sz="1200" kern="1200" dirty="0">
                <a:solidFill>
                  <a:schemeClr val="tx1"/>
                </a:solidFill>
                <a:effectLst/>
                <a:latin typeface="+mn-lt"/>
                <a:ea typeface="+mn-ea"/>
                <a:cs typeface="+mn-cs"/>
              </a:rPr>
              <a:t>を使用してコミットの一時的なサンプルに手作業で注釈を付けました。</a:t>
            </a:r>
            <a:endParaRPr kumimoji="1" lang="en-US"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Linkster</a:t>
            </a:r>
            <a:r>
              <a:rPr kumimoji="1" lang="ja-JP" altLang="ja-JP" sz="1200" kern="1200" dirty="0">
                <a:solidFill>
                  <a:schemeClr val="tx1"/>
                </a:solidFill>
                <a:effectLst/>
                <a:latin typeface="+mn-lt"/>
                <a:ea typeface="+mn-ea"/>
                <a:cs typeface="+mn-cs"/>
              </a:rPr>
              <a:t>を使用して、ジャスティンはそれぞれのコミットに注釈を付けて、バグフィックス、実装された機能要求、メンテナンスタスク、またはその他のものとして表示します。この情報を使用して、完全に注釈を付けられたコミット・データを取得し、与えられた期間中のすべての変更の完全な図と、これらの変更がどのように</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なぜ</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誰によって行われたかを示します。このデータは、自動リンク手法（主にバグフィックスや一部の機能要求を含む）を検証するために使用できます。実際、ジャスティンのような経験豊富なコア開発者にとっても、過去数カ月または数年後のプログラムコードに注釈を付けることは難しい課題です。</a:t>
            </a:r>
            <a:r>
              <a:rPr kumimoji="1" lang="en-US" altLang="ja-JP" sz="1200" kern="1200" dirty="0">
                <a:solidFill>
                  <a:schemeClr val="tx1"/>
                </a:solidFill>
                <a:effectLst/>
                <a:latin typeface="+mn-lt"/>
                <a:ea typeface="+mn-ea"/>
                <a:cs typeface="+mn-cs"/>
              </a:rPr>
              <a:t> </a:t>
            </a:r>
            <a:r>
              <a:rPr kumimoji="1" lang="en-US" altLang="ja-JP" sz="1200" kern="1200" dirty="0" err="1">
                <a:solidFill>
                  <a:schemeClr val="tx1"/>
                </a:solidFill>
                <a:effectLst/>
                <a:latin typeface="+mn-lt"/>
                <a:ea typeface="+mn-ea"/>
                <a:cs typeface="+mn-cs"/>
              </a:rPr>
              <a:t>Linkster</a:t>
            </a:r>
            <a:r>
              <a:rPr kumimoji="1" lang="ja-JP" altLang="ja-JP" sz="1200" kern="1200" dirty="0">
                <a:solidFill>
                  <a:schemeClr val="tx1"/>
                </a:solidFill>
                <a:effectLst/>
                <a:latin typeface="+mn-lt"/>
                <a:ea typeface="+mn-ea"/>
                <a:cs typeface="+mn-cs"/>
              </a:rPr>
              <a:t>は非常に役に立ち、関連するすべての情報の統合ビューを提供しました。ログメッセージ、変更されたファイル、変更されたファイルのファイルに基づいて、</a:t>
            </a:r>
            <a:r>
              <a:rPr kumimoji="1" lang="en-US" altLang="ja-JP" sz="1200" kern="1200" dirty="0">
                <a:solidFill>
                  <a:schemeClr val="tx1"/>
                </a:solidFill>
                <a:effectLst/>
                <a:latin typeface="+mn-lt"/>
                <a:ea typeface="+mn-ea"/>
                <a:cs typeface="+mn-cs"/>
              </a:rPr>
              <a:t>Justin</a:t>
            </a:r>
            <a:r>
              <a:rPr kumimoji="1" lang="ja-JP" altLang="ja-JP" sz="1200" kern="1200" dirty="0">
                <a:solidFill>
                  <a:schemeClr val="tx1"/>
                </a:solidFill>
                <a:effectLst/>
                <a:latin typeface="+mn-lt"/>
                <a:ea typeface="+mn-ea"/>
                <a:cs typeface="+mn-cs"/>
              </a:rPr>
              <a:t>はすべてのコミットに注釈を付けることができ、ほとんどの場合、コミットに関する追加情報を提供しました。</a:t>
            </a:r>
            <a:endParaRPr kumimoji="1" lang="ja-JP" altLang="en-US" dirty="0"/>
          </a:p>
        </p:txBody>
      </p:sp>
      <p:sp>
        <p:nvSpPr>
          <p:cNvPr id="4" name="スライド番号プレースホルダー 3"/>
          <p:cNvSpPr>
            <a:spLocks noGrp="1"/>
          </p:cNvSpPr>
          <p:nvPr>
            <p:ph type="sldNum" sz="quarter" idx="10"/>
          </p:nvPr>
        </p:nvSpPr>
        <p:spPr/>
        <p:txBody>
          <a:bodyPr/>
          <a:lstStyle/>
          <a:p>
            <a:fld id="{3AE135FD-984C-46C8-9D60-0003E5C41893}" type="slidenum">
              <a:rPr kumimoji="1" lang="ja-JP" altLang="en-US" smtClean="0"/>
              <a:t>12</a:t>
            </a:fld>
            <a:endParaRPr kumimoji="1" lang="ja-JP" altLang="en-US"/>
          </a:p>
        </p:txBody>
      </p:sp>
    </p:spTree>
    <p:extLst>
      <p:ext uri="{BB962C8B-B14F-4D97-AF65-F5344CB8AC3E}">
        <p14:creationId xmlns:p14="http://schemas.microsoft.com/office/powerpoint/2010/main" val="5766728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私たちの選択した一時的サンプルの</a:t>
            </a:r>
            <a:r>
              <a:rPr kumimoji="1" lang="en-US" altLang="ja-JP" sz="1200" kern="1200" dirty="0">
                <a:solidFill>
                  <a:schemeClr val="tx1"/>
                </a:solidFill>
                <a:effectLst/>
                <a:latin typeface="+mn-lt"/>
                <a:ea typeface="+mn-ea"/>
                <a:cs typeface="+mn-cs"/>
              </a:rPr>
              <a:t>493</a:t>
            </a:r>
            <a:r>
              <a:rPr kumimoji="1" lang="ja-JP" altLang="ja-JP" sz="1200" kern="1200" dirty="0">
                <a:solidFill>
                  <a:schemeClr val="tx1"/>
                </a:solidFill>
                <a:effectLst/>
                <a:latin typeface="+mn-lt"/>
                <a:ea typeface="+mn-ea"/>
                <a:cs typeface="+mn-cs"/>
              </a:rPr>
              <a:t>件のコミットすべてに注釈が付けられた。</a:t>
            </a:r>
            <a:endParaRPr kumimoji="1" lang="en-US" altLang="ja-JP"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latin typeface="+mn-lt"/>
                <a:ea typeface="+mn-ea"/>
                <a:cs typeface="+mn-cs"/>
              </a:rPr>
              <a:t>表</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は、サブクラス化を含む注釈結果を要約している。 単一のコミットは多くの注釈を持つことができ</a:t>
            </a:r>
            <a:r>
              <a:rPr kumimoji="1" lang="ja-JP" altLang="en-US" sz="1200" kern="1200" dirty="0">
                <a:solidFill>
                  <a:schemeClr val="tx1"/>
                </a:solidFill>
                <a:effectLst/>
                <a:latin typeface="+mn-lt"/>
                <a:ea typeface="+mn-ea"/>
                <a:cs typeface="+mn-cs"/>
              </a:rPr>
              <a:t>る</a:t>
            </a:r>
            <a:r>
              <a:rPr kumimoji="1" lang="ja-JP" altLang="ja-JP" sz="1200" kern="1200" dirty="0">
                <a:solidFill>
                  <a:schemeClr val="tx1"/>
                </a:solidFill>
                <a:effectLst/>
                <a:latin typeface="+mn-lt"/>
                <a:ea typeface="+mn-ea"/>
                <a:cs typeface="+mn-cs"/>
              </a:rPr>
              <a:t>。たとえば、コミットは「バグフィックス」と「フィーチャー</a:t>
            </a:r>
            <a:r>
              <a:rPr kumimoji="1" lang="ja-JP" altLang="en-US" sz="1200" kern="1200" dirty="0">
                <a:solidFill>
                  <a:schemeClr val="tx1"/>
                </a:solidFill>
                <a:effectLst/>
                <a:latin typeface="+mn-lt"/>
                <a:ea typeface="+mn-ea"/>
                <a:cs typeface="+mn-cs"/>
              </a:rPr>
              <a:t>要求</a:t>
            </a:r>
            <a:r>
              <a:rPr kumimoji="1" lang="ja-JP" altLang="ja-JP" sz="1200" kern="1200" dirty="0">
                <a:solidFill>
                  <a:schemeClr val="tx1"/>
                </a:solidFill>
                <a:effectLst/>
                <a:latin typeface="+mn-lt"/>
                <a:ea typeface="+mn-ea"/>
                <a:cs typeface="+mn-cs"/>
              </a:rPr>
              <a:t>」の両方として注釈を付けられます。</a:t>
            </a:r>
            <a:r>
              <a:rPr kumimoji="1" lang="ja-JP" altLang="en-US" sz="1200" kern="1200" dirty="0">
                <a:solidFill>
                  <a:schemeClr val="tx1"/>
                </a:solidFill>
                <a:effectLst/>
                <a:latin typeface="+mn-lt"/>
                <a:ea typeface="+mn-ea"/>
                <a:cs typeface="+mn-cs"/>
              </a:rPr>
              <a:t>数が合わないのはそのため。</a:t>
            </a:r>
            <a:endParaRPr kumimoji="1" lang="en-US" altLang="ja-JP"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en-US" altLang="ja-JP"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latin typeface="+mn-lt"/>
                <a:ea typeface="+mn-ea"/>
                <a:cs typeface="+mn-cs"/>
              </a:rPr>
              <a:t>以下のサブセクションでは、セクション</a:t>
            </a:r>
            <a:r>
              <a:rPr kumimoji="1" lang="en-US" altLang="ja-JP" sz="1200" kern="1200" dirty="0">
                <a:solidFill>
                  <a:schemeClr val="tx1"/>
                </a:solidFill>
                <a:effectLst/>
                <a:latin typeface="+mn-lt"/>
                <a:ea typeface="+mn-ea"/>
                <a:cs typeface="+mn-cs"/>
              </a:rPr>
              <a:t>1</a:t>
            </a:r>
            <a:r>
              <a:rPr kumimoji="1" lang="ja-JP" altLang="ja-JP" sz="1200" kern="1200" dirty="0" err="1">
                <a:solidFill>
                  <a:schemeClr val="tx1"/>
                </a:solidFill>
                <a:effectLst/>
                <a:latin typeface="+mn-lt"/>
                <a:ea typeface="+mn-ea"/>
                <a:cs typeface="+mn-cs"/>
              </a:rPr>
              <a:t>で提</a:t>
            </a:r>
            <a:r>
              <a:rPr kumimoji="1" lang="ja-JP" altLang="ja-JP" sz="1200" kern="1200" dirty="0">
                <a:solidFill>
                  <a:schemeClr val="tx1"/>
                </a:solidFill>
                <a:effectLst/>
                <a:latin typeface="+mn-lt"/>
                <a:ea typeface="+mn-ea"/>
                <a:cs typeface="+mn-cs"/>
              </a:rPr>
              <a:t>示された研究課題に関連した知見を提示する。我々はジャスティンとのインタビューに基づく追加の発見も提示する。</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1" lang="ja-JP"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3AE135FD-984C-46C8-9D60-0003E5C41893}" type="slidenum">
              <a:rPr kumimoji="1" lang="ja-JP" altLang="en-US" smtClean="0"/>
              <a:t>14</a:t>
            </a:fld>
            <a:endParaRPr kumimoji="1" lang="ja-JP" altLang="en-US"/>
          </a:p>
        </p:txBody>
      </p:sp>
    </p:spTree>
    <p:extLst>
      <p:ext uri="{BB962C8B-B14F-4D97-AF65-F5344CB8AC3E}">
        <p14:creationId xmlns:p14="http://schemas.microsoft.com/office/powerpoint/2010/main" val="2432715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200" kern="1200" dirty="0">
                <a:solidFill>
                  <a:schemeClr val="tx1"/>
                </a:solidFill>
                <a:effectLst/>
                <a:latin typeface="+mn-lt"/>
                <a:ea typeface="+mn-ea"/>
                <a:cs typeface="+mn-cs"/>
              </a:rPr>
              <a:t>発見１</a:t>
            </a:r>
            <a:endParaRPr kumimoji="1" lang="en-US" altLang="ja-JP"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ja-JP" sz="1200" kern="1200" dirty="0">
                <a:solidFill>
                  <a:schemeClr val="tx1"/>
                </a:solidFill>
                <a:effectLst/>
                <a:latin typeface="+mn-lt"/>
                <a:ea typeface="+mn-ea"/>
                <a:cs typeface="+mn-cs"/>
              </a:rPr>
              <a:t>従来の知恵とは異なり、</a:t>
            </a:r>
            <a:r>
              <a:rPr kumimoji="1" lang="en-US" altLang="ja-JP" sz="1200" kern="1200" dirty="0">
                <a:solidFill>
                  <a:schemeClr val="tx1"/>
                </a:solidFill>
                <a:effectLst/>
                <a:latin typeface="+mn-lt"/>
                <a:ea typeface="+mn-ea"/>
                <a:cs typeface="+mn-cs"/>
              </a:rPr>
              <a:t>Apache</a:t>
            </a:r>
            <a:r>
              <a:rPr kumimoji="1" lang="ja-JP" altLang="ja-JP" sz="1200" kern="1200" dirty="0">
                <a:solidFill>
                  <a:schemeClr val="tx1"/>
                </a:solidFill>
                <a:effectLst/>
                <a:latin typeface="+mn-lt"/>
                <a:ea typeface="+mn-ea"/>
                <a:cs typeface="+mn-cs"/>
              </a:rPr>
              <a:t>プロジェクトの参加者は、</a:t>
            </a:r>
            <a:r>
              <a:rPr kumimoji="1" lang="en-US" altLang="ja-JP" sz="1200" kern="1200" dirty="0" err="1">
                <a:solidFill>
                  <a:schemeClr val="tx1"/>
                </a:solidFill>
                <a:effectLst/>
                <a:latin typeface="+mn-lt"/>
                <a:ea typeface="+mn-ea"/>
                <a:cs typeface="+mn-cs"/>
              </a:rPr>
              <a:t>BugZilla</a:t>
            </a:r>
            <a:r>
              <a:rPr kumimoji="1" lang="ja-JP" altLang="ja-JP" sz="1200" kern="1200" dirty="0">
                <a:solidFill>
                  <a:schemeClr val="tx1"/>
                </a:solidFill>
                <a:effectLst/>
                <a:latin typeface="+mn-lt"/>
                <a:ea typeface="+mn-ea"/>
                <a:cs typeface="+mn-cs"/>
              </a:rPr>
              <a:t>を介してすべてのバグを報告するわけではありません。 開発者やプロのユーザは、</a:t>
            </a:r>
            <a:r>
              <a:rPr kumimoji="1" lang="en-US" altLang="ja-JP" sz="1200" kern="1200" dirty="0">
                <a:solidFill>
                  <a:schemeClr val="tx1"/>
                </a:solidFill>
                <a:effectLst/>
                <a:latin typeface="+mn-lt"/>
                <a:ea typeface="+mn-ea"/>
                <a:cs typeface="+mn-cs"/>
              </a:rPr>
              <a:t>Apache</a:t>
            </a:r>
            <a:r>
              <a:rPr kumimoji="1" lang="ja-JP" altLang="ja-JP" sz="1200" kern="1200" dirty="0">
                <a:solidFill>
                  <a:schemeClr val="tx1"/>
                </a:solidFill>
                <a:effectLst/>
                <a:latin typeface="+mn-lt"/>
                <a:ea typeface="+mn-ea"/>
                <a:cs typeface="+mn-cs"/>
              </a:rPr>
              <a:t>メーリングリストを利用してバグを報告し、バグトラッカーに報告することなくバグフィックス（時には同時に）を提供することも判明しました。</a:t>
            </a:r>
          </a:p>
          <a:p>
            <a:r>
              <a:rPr kumimoji="1" lang="ja-JP" altLang="ja-JP" sz="1200" kern="1200" dirty="0">
                <a:solidFill>
                  <a:schemeClr val="tx1"/>
                </a:solidFill>
                <a:effectLst/>
                <a:latin typeface="+mn-lt"/>
                <a:ea typeface="+mn-ea"/>
                <a:cs typeface="+mn-cs"/>
              </a:rPr>
              <a:t>表</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に示すように、評価データセットにはバグフィックス関連のコミットが</a:t>
            </a:r>
            <a:r>
              <a:rPr kumimoji="1" lang="en-US" altLang="ja-JP" sz="1200" kern="1200" dirty="0">
                <a:solidFill>
                  <a:schemeClr val="tx1"/>
                </a:solidFill>
                <a:effectLst/>
                <a:latin typeface="+mn-lt"/>
                <a:ea typeface="+mn-ea"/>
                <a:cs typeface="+mn-cs"/>
              </a:rPr>
              <a:t>82</a:t>
            </a:r>
            <a:r>
              <a:rPr kumimoji="1" lang="ja-JP" altLang="ja-JP" sz="1200" kern="1200" dirty="0">
                <a:solidFill>
                  <a:schemeClr val="tx1"/>
                </a:solidFill>
                <a:effectLst/>
                <a:latin typeface="+mn-lt"/>
                <a:ea typeface="+mn-ea"/>
                <a:cs typeface="+mn-cs"/>
              </a:rPr>
              <a:t>件あります。そのうちの</a:t>
            </a:r>
            <a:r>
              <a:rPr kumimoji="1" lang="en-US" altLang="ja-JP" sz="1200" kern="1200" dirty="0">
                <a:solidFill>
                  <a:schemeClr val="tx1"/>
                </a:solidFill>
                <a:effectLst/>
                <a:latin typeface="+mn-lt"/>
                <a:ea typeface="+mn-ea"/>
                <a:cs typeface="+mn-cs"/>
              </a:rPr>
              <a:t>32</a:t>
            </a:r>
            <a:r>
              <a:rPr kumimoji="1" lang="ja-JP" altLang="ja-JP" sz="1200" kern="1200" dirty="0">
                <a:solidFill>
                  <a:schemeClr val="tx1"/>
                </a:solidFill>
                <a:effectLst/>
                <a:latin typeface="+mn-lt"/>
                <a:ea typeface="+mn-ea"/>
                <a:cs typeface="+mn-cs"/>
              </a:rPr>
              <a:t>個（バグレポート）は、バグ追跡データベースに直接関連しています。その他</a:t>
            </a:r>
            <a:r>
              <a:rPr kumimoji="1" lang="en-US" altLang="ja-JP" sz="1200" kern="1200" dirty="0">
                <a:solidFill>
                  <a:schemeClr val="tx1"/>
                </a:solidFill>
                <a:effectLst/>
                <a:latin typeface="+mn-lt"/>
                <a:ea typeface="+mn-ea"/>
                <a:cs typeface="+mn-cs"/>
              </a:rPr>
              <a:t>7</a:t>
            </a:r>
            <a:r>
              <a:rPr kumimoji="1" lang="ja-JP" altLang="ja-JP" sz="1200" kern="1200" dirty="0">
                <a:solidFill>
                  <a:schemeClr val="tx1"/>
                </a:solidFill>
                <a:effectLst/>
                <a:latin typeface="+mn-lt"/>
                <a:ea typeface="+mn-ea"/>
                <a:cs typeface="+mn-cs"/>
              </a:rPr>
              <a:t>コミットにはバグフィックスが含まれていますが、間接的にバグフィックスを含むバージョンのマージではなく、最初のバグフィックスコミットではありません（バグレポート（マージ））。つまり、バグ追跡データベースには、バグ関連のコミット（</a:t>
            </a:r>
            <a:r>
              <a:rPr kumimoji="1" lang="en-US" altLang="ja-JP" sz="1200" kern="1200" dirty="0">
                <a:solidFill>
                  <a:schemeClr val="tx1"/>
                </a:solidFill>
                <a:effectLst/>
                <a:latin typeface="+mn-lt"/>
                <a:ea typeface="+mn-ea"/>
                <a:cs typeface="+mn-cs"/>
              </a:rPr>
              <a:t>32 + 7 82</a:t>
            </a:r>
            <a:r>
              <a:rPr kumimoji="1" lang="ja-JP" altLang="ja-JP" sz="1200" kern="1200" dirty="0">
                <a:solidFill>
                  <a:schemeClr val="tx1"/>
                </a:solidFill>
                <a:effectLst/>
                <a:latin typeface="+mn-lt"/>
                <a:ea typeface="+mn-ea"/>
                <a:cs typeface="+mn-cs"/>
              </a:rPr>
              <a:t>）の</a:t>
            </a:r>
            <a:r>
              <a:rPr kumimoji="1" lang="en-US" altLang="ja-JP" sz="1200" kern="1200" dirty="0">
                <a:solidFill>
                  <a:schemeClr val="tx1"/>
                </a:solidFill>
                <a:effectLst/>
                <a:latin typeface="+mn-lt"/>
                <a:ea typeface="+mn-ea"/>
                <a:cs typeface="+mn-cs"/>
              </a:rPr>
              <a:t>47.6</a:t>
            </a:r>
            <a:r>
              <a:rPr kumimoji="1" lang="ja-JP" altLang="ja-JP" sz="1200" kern="1200" dirty="0">
                <a:solidFill>
                  <a:schemeClr val="tx1"/>
                </a:solidFill>
                <a:effectLst/>
                <a:latin typeface="+mn-lt"/>
                <a:ea typeface="+mn-ea"/>
                <a:cs typeface="+mn-cs"/>
              </a:rPr>
              <a:t>％しか記録されていません。ジャスティンによってバグフィックスとして識別された</a:t>
            </a:r>
            <a:r>
              <a:rPr kumimoji="1" lang="en-US" altLang="ja-JP" sz="1200" kern="1200" dirty="0">
                <a:solidFill>
                  <a:schemeClr val="tx1"/>
                </a:solidFill>
                <a:effectLst/>
                <a:latin typeface="+mn-lt"/>
                <a:ea typeface="+mn-ea"/>
                <a:cs typeface="+mn-cs"/>
              </a:rPr>
              <a:t>13</a:t>
            </a:r>
            <a:r>
              <a:rPr kumimoji="1" lang="ja-JP" altLang="ja-JP" sz="1200" kern="1200" dirty="0">
                <a:solidFill>
                  <a:schemeClr val="tx1"/>
                </a:solidFill>
                <a:effectLst/>
                <a:latin typeface="+mn-lt"/>
                <a:ea typeface="+mn-ea"/>
                <a:cs typeface="+mn-cs"/>
              </a:rPr>
              <a:t>の他のコミット（合計の</a:t>
            </a:r>
            <a:r>
              <a:rPr kumimoji="1" lang="en-US" altLang="ja-JP" sz="1200" kern="1200" dirty="0">
                <a:solidFill>
                  <a:schemeClr val="tx1"/>
                </a:solidFill>
                <a:effectLst/>
                <a:latin typeface="+mn-lt"/>
                <a:ea typeface="+mn-ea"/>
                <a:cs typeface="+mn-cs"/>
              </a:rPr>
              <a:t>16</a:t>
            </a:r>
            <a:r>
              <a:rPr kumimoji="1" lang="ja-JP" altLang="ja-JP" sz="1200" kern="1200" dirty="0">
                <a:solidFill>
                  <a:schemeClr val="tx1"/>
                </a:solidFill>
                <a:effectLst/>
                <a:latin typeface="+mn-lt"/>
                <a:ea typeface="+mn-ea"/>
                <a:cs typeface="+mn-cs"/>
              </a:rPr>
              <a:t>％）については、</a:t>
            </a:r>
            <a:r>
              <a:rPr kumimoji="1" lang="en-US" altLang="ja-JP" sz="1200" kern="1200" dirty="0">
                <a:solidFill>
                  <a:schemeClr val="tx1"/>
                </a:solidFill>
                <a:effectLst/>
                <a:latin typeface="+mn-lt"/>
                <a:ea typeface="+mn-ea"/>
                <a:cs typeface="+mn-cs"/>
              </a:rPr>
              <a:t>Apache</a:t>
            </a:r>
            <a:r>
              <a:rPr kumimoji="1" lang="ja-JP" altLang="ja-JP" sz="1200" kern="1200" dirty="0">
                <a:solidFill>
                  <a:schemeClr val="tx1"/>
                </a:solidFill>
                <a:effectLst/>
                <a:latin typeface="+mn-lt"/>
                <a:ea typeface="+mn-ea"/>
                <a:cs typeface="+mn-cs"/>
              </a:rPr>
              <a:t>メーリングリストに関連する議論があります。これは、多くのバグがバグ追跡データベースには現れず、むしろメーリングリストでしか議論されないという落胆した観察につながります。</a:t>
            </a:r>
            <a:endParaRPr kumimoji="1" lang="en-US" altLang="ja-JP" sz="1200" kern="1200" dirty="0">
              <a:solidFill>
                <a:schemeClr val="tx1"/>
              </a:solidFill>
              <a:effectLst/>
              <a:latin typeface="+mn-lt"/>
              <a:ea typeface="+mn-ea"/>
              <a:cs typeface="+mn-cs"/>
            </a:endParaRPr>
          </a:p>
          <a:p>
            <a:endParaRPr kumimoji="1" lang="en-US" altLang="ja-JP" sz="1200" kern="1200" dirty="0">
              <a:solidFill>
                <a:schemeClr val="tx1"/>
              </a:solidFill>
              <a:effectLst/>
              <a:latin typeface="+mn-lt"/>
              <a:ea typeface="+mn-ea"/>
              <a:cs typeface="+mn-cs"/>
            </a:endParaRPr>
          </a:p>
          <a:p>
            <a:r>
              <a:rPr kumimoji="1" lang="ja-JP" altLang="en-US" sz="1200" kern="1200" dirty="0">
                <a:solidFill>
                  <a:schemeClr val="tx1"/>
                </a:solidFill>
                <a:effectLst/>
                <a:latin typeface="+mn-lt"/>
                <a:ea typeface="+mn-ea"/>
                <a:cs typeface="+mn-cs"/>
              </a:rPr>
              <a:t>発見２</a:t>
            </a:r>
            <a:endParaRPr kumimoji="1" lang="en-US" altLang="ja-JP" sz="1200" kern="1200" dirty="0">
              <a:solidFill>
                <a:schemeClr val="tx1"/>
              </a:solidFill>
              <a:effectLst/>
              <a:latin typeface="+mn-lt"/>
              <a:ea typeface="+mn-ea"/>
              <a:cs typeface="+mn-cs"/>
            </a:endParaRPr>
          </a:p>
          <a:p>
            <a:r>
              <a:rPr kumimoji="1" lang="en-US" altLang="ja-JP" sz="1200" kern="1200" dirty="0">
                <a:solidFill>
                  <a:schemeClr val="tx1"/>
                </a:solidFill>
                <a:effectLst/>
                <a:latin typeface="+mn-lt"/>
                <a:ea typeface="+mn-ea"/>
                <a:cs typeface="+mn-cs"/>
              </a:rPr>
              <a:t>Apache HTTP Web</a:t>
            </a:r>
            <a:r>
              <a:rPr kumimoji="1" lang="ja-JP" altLang="ja-JP" sz="1200" kern="1200" dirty="0">
                <a:solidFill>
                  <a:schemeClr val="tx1"/>
                </a:solidFill>
                <a:effectLst/>
                <a:latin typeface="+mn-lt"/>
                <a:ea typeface="+mn-ea"/>
                <a:cs typeface="+mn-cs"/>
              </a:rPr>
              <a:t>サーバープロジェクトでは、</a:t>
            </a:r>
            <a:r>
              <a:rPr kumimoji="1" lang="en-US" altLang="ja-JP" sz="1200" kern="1200" dirty="0">
                <a:solidFill>
                  <a:schemeClr val="tx1"/>
                </a:solidFill>
                <a:effectLst/>
                <a:latin typeface="+mn-lt"/>
                <a:ea typeface="+mn-ea"/>
                <a:cs typeface="+mn-cs"/>
              </a:rPr>
              <a:t>Apache</a:t>
            </a:r>
            <a:r>
              <a:rPr kumimoji="1" lang="ja-JP" altLang="ja-JP" sz="1200" kern="1200" dirty="0">
                <a:solidFill>
                  <a:schemeClr val="tx1"/>
                </a:solidFill>
                <a:effectLst/>
                <a:latin typeface="+mn-lt"/>
                <a:ea typeface="+mn-ea"/>
                <a:cs typeface="+mn-cs"/>
              </a:rPr>
              <a:t>リリース版にコミットすることができる開発者はほんのわずかです。したがって、あるリリースのバグフィックスは、他の人が古いリリースまたは別のリリースに実際にコミットする必要があります。</a:t>
            </a:r>
            <a:endParaRPr kumimoji="1" lang="en-US"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最初に、開発者は特定のバグを見つけ、アクティブな開発（「トランク」とも呼ばれます）の下で新しいバージョンを現在のバージョンにコミットします。理想的には、コミットログの関連するバグレポートも参照してください。次に、少なくとも</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人の他の開発者が変更されたコードを見直し、変更を検証し、フィックスに対して投票します（このステップは、表</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および</a:t>
            </a:r>
            <a:r>
              <a:rPr kumimoji="1" lang="en-US" altLang="ja-JP" sz="1200" kern="1200" dirty="0">
                <a:solidFill>
                  <a:schemeClr val="tx1"/>
                </a:solidFill>
                <a:effectLst/>
                <a:latin typeface="+mn-lt"/>
                <a:ea typeface="+mn-ea"/>
                <a:cs typeface="+mn-cs"/>
              </a:rPr>
              <a:t>3</a:t>
            </a:r>
            <a:r>
              <a:rPr kumimoji="1" lang="ja-JP" altLang="ja-JP" sz="1200" kern="1200" dirty="0">
                <a:solidFill>
                  <a:schemeClr val="tx1"/>
                </a:solidFill>
                <a:effectLst/>
                <a:latin typeface="+mn-lt"/>
                <a:ea typeface="+mn-ea"/>
                <a:cs typeface="+mn-cs"/>
              </a:rPr>
              <a:t>に示す投票コミットに関連しています）。最後に、投票が肯定的であれば、</a:t>
            </a:r>
            <a:r>
              <a:rPr kumimoji="1" lang="en-US" altLang="ja-JP" sz="1200" kern="1200" dirty="0">
                <a:solidFill>
                  <a:schemeClr val="tx1"/>
                </a:solidFill>
                <a:effectLst/>
                <a:latin typeface="+mn-lt"/>
                <a:ea typeface="+mn-ea"/>
                <a:cs typeface="+mn-cs"/>
              </a:rPr>
              <a:t>fi</a:t>
            </a:r>
            <a:r>
              <a:rPr kumimoji="1" lang="ja-JP" altLang="ja-JP" sz="1200" kern="1200" dirty="0">
                <a:solidFill>
                  <a:schemeClr val="tx1"/>
                </a:solidFill>
                <a:effectLst/>
                <a:latin typeface="+mn-lt"/>
                <a:ea typeface="+mn-ea"/>
                <a:cs typeface="+mn-cs"/>
              </a:rPr>
              <a:t>はバックポートと呼ばれる</a:t>
            </a:r>
            <a:r>
              <a:rPr kumimoji="1" lang="en-US" altLang="ja-JP" sz="1200" kern="1200" dirty="0">
                <a:solidFill>
                  <a:schemeClr val="tx1"/>
                </a:solidFill>
                <a:effectLst/>
                <a:latin typeface="+mn-lt"/>
                <a:ea typeface="+mn-ea"/>
                <a:cs typeface="+mn-cs"/>
              </a:rPr>
              <a:t>Apache</a:t>
            </a:r>
            <a:r>
              <a:rPr kumimoji="1" lang="ja-JP" altLang="ja-JP" sz="1200" kern="1200" dirty="0">
                <a:solidFill>
                  <a:schemeClr val="tx1"/>
                </a:solidFill>
                <a:effectLst/>
                <a:latin typeface="+mn-lt"/>
                <a:ea typeface="+mn-ea"/>
                <a:cs typeface="+mn-cs"/>
              </a:rPr>
              <a:t>のリリースバージョンにコミット（またはマージ）されます。このプロセスの結果として、バージョン履歴にいくつかの異なるコミットを見つけることができます。これは同じバグです。</a:t>
            </a:r>
            <a:endParaRPr kumimoji="1" lang="en-US" altLang="ja-JP" dirty="0"/>
          </a:p>
          <a:p>
            <a:endParaRPr kumimoji="1" lang="ja-JP" altLang="en-US" dirty="0"/>
          </a:p>
        </p:txBody>
      </p:sp>
      <p:sp>
        <p:nvSpPr>
          <p:cNvPr id="4" name="スライド番号プレースホルダー 3"/>
          <p:cNvSpPr>
            <a:spLocks noGrp="1"/>
          </p:cNvSpPr>
          <p:nvPr>
            <p:ph type="sldNum" sz="quarter" idx="10"/>
          </p:nvPr>
        </p:nvSpPr>
        <p:spPr/>
        <p:txBody>
          <a:bodyPr/>
          <a:lstStyle/>
          <a:p>
            <a:fld id="{3AE135FD-984C-46C8-9D60-0003E5C41893}" type="slidenum">
              <a:rPr kumimoji="1" lang="ja-JP" altLang="en-US" smtClean="0"/>
              <a:t>16</a:t>
            </a:fld>
            <a:endParaRPr kumimoji="1" lang="ja-JP" altLang="en-US"/>
          </a:p>
        </p:txBody>
      </p:sp>
    </p:spTree>
    <p:extLst>
      <p:ext uri="{BB962C8B-B14F-4D97-AF65-F5344CB8AC3E}">
        <p14:creationId xmlns:p14="http://schemas.microsoft.com/office/powerpoint/2010/main" val="17894544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kern="1200" dirty="0">
                <a:solidFill>
                  <a:schemeClr val="tx1"/>
                </a:solidFill>
                <a:effectLst/>
                <a:latin typeface="+mn-lt"/>
                <a:ea typeface="+mn-ea"/>
                <a:cs typeface="+mn-cs"/>
              </a:rPr>
              <a:t>発見４</a:t>
            </a:r>
            <a:endParaRPr kumimoji="1" lang="en-US"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あるプロジェクトのコードベースの不具合が、実際には別のプロジェクトで失敗している可能性があります。したがって、</a:t>
            </a:r>
            <a:r>
              <a:rPr kumimoji="1" lang="en-US" altLang="ja-JP" sz="1200" kern="1200" dirty="0">
                <a:solidFill>
                  <a:schemeClr val="tx1"/>
                </a:solidFill>
                <a:effectLst/>
                <a:latin typeface="+mn-lt"/>
                <a:ea typeface="+mn-ea"/>
                <a:cs typeface="+mn-cs"/>
              </a:rPr>
              <a:t>Apache HTTP Web</a:t>
            </a:r>
            <a:r>
              <a:rPr kumimoji="1" lang="ja-JP" altLang="ja-JP" sz="1200" kern="1200" dirty="0">
                <a:solidFill>
                  <a:schemeClr val="tx1"/>
                </a:solidFill>
                <a:effectLst/>
                <a:latin typeface="+mn-lt"/>
                <a:ea typeface="+mn-ea"/>
                <a:cs typeface="+mn-cs"/>
              </a:rPr>
              <a:t>サーバーで報告されているバグの一部は、</a:t>
            </a:r>
            <a:r>
              <a:rPr kumimoji="1" lang="en-US" altLang="ja-JP" sz="1200" kern="1200" dirty="0">
                <a:solidFill>
                  <a:schemeClr val="tx1"/>
                </a:solidFill>
                <a:effectLst/>
                <a:latin typeface="+mn-lt"/>
                <a:ea typeface="+mn-ea"/>
                <a:cs typeface="+mn-cs"/>
              </a:rPr>
              <a:t>Apache</a:t>
            </a:r>
            <a:r>
              <a:rPr kumimoji="1" lang="ja-JP" altLang="ja-JP" sz="1200" kern="1200" dirty="0">
                <a:solidFill>
                  <a:schemeClr val="tx1"/>
                </a:solidFill>
                <a:effectLst/>
                <a:latin typeface="+mn-lt"/>
                <a:ea typeface="+mn-ea"/>
                <a:cs typeface="+mn-cs"/>
              </a:rPr>
              <a:t>プログラムのコードの根本原因を持っています。</a:t>
            </a:r>
            <a:r>
              <a:rPr kumimoji="1" lang="en-US" altLang="ja-JP" sz="1200" kern="1200" dirty="0">
                <a:solidFill>
                  <a:schemeClr val="tx1"/>
                </a:solidFill>
                <a:effectLst/>
                <a:latin typeface="+mn-lt"/>
                <a:ea typeface="+mn-ea"/>
                <a:cs typeface="+mn-cs"/>
              </a:rPr>
              <a:t> Apache</a:t>
            </a:r>
            <a:r>
              <a:rPr kumimoji="1" lang="ja-JP" altLang="ja-JP" sz="1200" kern="1200" dirty="0">
                <a:solidFill>
                  <a:schemeClr val="tx1"/>
                </a:solidFill>
                <a:effectLst/>
                <a:latin typeface="+mn-lt"/>
                <a:ea typeface="+mn-ea"/>
                <a:cs typeface="+mn-cs"/>
              </a:rPr>
              <a:t>は外部ライブラリと</a:t>
            </a:r>
            <a:r>
              <a:rPr kumimoji="1" lang="en-US" altLang="ja-JP" sz="1200" kern="1200" dirty="0">
                <a:solidFill>
                  <a:schemeClr val="tx1"/>
                </a:solidFill>
                <a:effectLst/>
                <a:latin typeface="+mn-lt"/>
                <a:ea typeface="+mn-ea"/>
                <a:cs typeface="+mn-cs"/>
              </a:rPr>
              <a:t>Apache Commons</a:t>
            </a:r>
            <a:r>
              <a:rPr kumimoji="1" lang="ja-JP" altLang="ja-JP" sz="1200" kern="1200" dirty="0">
                <a:solidFill>
                  <a:schemeClr val="tx1"/>
                </a:solidFill>
                <a:effectLst/>
                <a:latin typeface="+mn-lt"/>
                <a:ea typeface="+mn-ea"/>
                <a:cs typeface="+mn-cs"/>
              </a:rPr>
              <a:t>モジュールを使用します。したがって、</a:t>
            </a:r>
            <a:r>
              <a:rPr kumimoji="1" lang="en-US" altLang="ja-JP" sz="1200" kern="1200" dirty="0">
                <a:solidFill>
                  <a:schemeClr val="tx1"/>
                </a:solidFill>
                <a:effectLst/>
                <a:latin typeface="+mn-lt"/>
                <a:ea typeface="+mn-ea"/>
                <a:cs typeface="+mn-cs"/>
              </a:rPr>
              <a:t>Apache HTTP Web</a:t>
            </a:r>
            <a:r>
              <a:rPr kumimoji="1" lang="ja-JP" altLang="ja-JP" sz="1200" kern="1200" dirty="0">
                <a:solidFill>
                  <a:schemeClr val="tx1"/>
                </a:solidFill>
                <a:effectLst/>
                <a:latin typeface="+mn-lt"/>
                <a:ea typeface="+mn-ea"/>
                <a:cs typeface="+mn-cs"/>
              </a:rPr>
              <a:t>サーバーでの障害は、たとえ</a:t>
            </a:r>
            <a:r>
              <a:rPr kumimoji="1" lang="en-US" altLang="ja-JP" sz="1200" kern="1200" dirty="0">
                <a:solidFill>
                  <a:schemeClr val="tx1"/>
                </a:solidFill>
                <a:effectLst/>
                <a:latin typeface="+mn-lt"/>
                <a:ea typeface="+mn-ea"/>
                <a:cs typeface="+mn-cs"/>
              </a:rPr>
              <a:t>Apache</a:t>
            </a:r>
            <a:r>
              <a:rPr kumimoji="1" lang="ja-JP" altLang="ja-JP" sz="1200" kern="1200" dirty="0">
                <a:solidFill>
                  <a:schemeClr val="tx1"/>
                </a:solidFill>
                <a:effectLst/>
                <a:latin typeface="+mn-lt"/>
                <a:ea typeface="+mn-ea"/>
                <a:cs typeface="+mn-cs"/>
              </a:rPr>
              <a:t>のバグ追跡データベースで正しく報告されたとしても、実際には別の場所に固定する必要があります。</a:t>
            </a:r>
            <a:endParaRPr kumimoji="1" lang="en-US"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表</a:t>
            </a:r>
            <a:r>
              <a:rPr kumimoji="1" lang="en-US" altLang="ja-JP" sz="1200" kern="1200" dirty="0">
                <a:solidFill>
                  <a:schemeClr val="tx1"/>
                </a:solidFill>
                <a:effectLst/>
                <a:latin typeface="+mn-lt"/>
                <a:ea typeface="+mn-ea"/>
                <a:cs typeface="+mn-cs"/>
              </a:rPr>
              <a:t>2</a:t>
            </a:r>
            <a:r>
              <a:rPr kumimoji="1" lang="ja-JP" altLang="ja-JP" sz="1200" kern="1200" dirty="0">
                <a:solidFill>
                  <a:schemeClr val="tx1"/>
                </a:solidFill>
                <a:effectLst/>
                <a:latin typeface="+mn-lt"/>
                <a:ea typeface="+mn-ea"/>
                <a:cs typeface="+mn-cs"/>
              </a:rPr>
              <a:t>および表</a:t>
            </a:r>
            <a:r>
              <a:rPr kumimoji="1" lang="en-US" altLang="ja-JP" sz="1200" kern="1200" dirty="0">
                <a:solidFill>
                  <a:schemeClr val="tx1"/>
                </a:solidFill>
                <a:effectLst/>
                <a:latin typeface="+mn-lt"/>
                <a:ea typeface="+mn-ea"/>
                <a:cs typeface="+mn-cs"/>
              </a:rPr>
              <a:t>3</a:t>
            </a:r>
            <a:r>
              <a:rPr kumimoji="1" lang="ja-JP" altLang="ja-JP" sz="1200" kern="1200" dirty="0">
                <a:solidFill>
                  <a:schemeClr val="tx1"/>
                </a:solidFill>
                <a:effectLst/>
                <a:latin typeface="+mn-lt"/>
                <a:ea typeface="+mn-ea"/>
                <a:cs typeface="+mn-cs"/>
              </a:rPr>
              <a:t>は、評価データセットのすべてのコミットの注釈、サブクラス化およびプロセス指向の分類を示しています。 表</a:t>
            </a:r>
            <a:r>
              <a:rPr kumimoji="1" lang="en-US" altLang="ja-JP" sz="1200" kern="1200" dirty="0">
                <a:solidFill>
                  <a:schemeClr val="tx1"/>
                </a:solidFill>
                <a:effectLst/>
                <a:latin typeface="+mn-lt"/>
                <a:ea typeface="+mn-ea"/>
                <a:cs typeface="+mn-cs"/>
              </a:rPr>
              <a:t>3</a:t>
            </a:r>
            <a:r>
              <a:rPr kumimoji="1" lang="ja-JP" altLang="ja-JP" sz="1200" kern="1200" dirty="0">
                <a:solidFill>
                  <a:schemeClr val="tx1"/>
                </a:solidFill>
                <a:effectLst/>
                <a:latin typeface="+mn-lt"/>
                <a:ea typeface="+mn-ea"/>
                <a:cs typeface="+mn-cs"/>
              </a:rPr>
              <a:t>の値に基づいて、</a:t>
            </a:r>
            <a:r>
              <a:rPr kumimoji="1" lang="en-US" altLang="ja-JP" sz="1200" kern="1200" dirty="0">
                <a:solidFill>
                  <a:schemeClr val="tx1"/>
                </a:solidFill>
                <a:effectLst/>
                <a:latin typeface="+mn-lt"/>
                <a:ea typeface="+mn-ea"/>
                <a:cs typeface="+mn-cs"/>
              </a:rPr>
              <a:t>110</a:t>
            </a:r>
            <a:r>
              <a:rPr kumimoji="1" lang="ja-JP" altLang="ja-JP" sz="1200" kern="1200" dirty="0">
                <a:solidFill>
                  <a:schemeClr val="tx1"/>
                </a:solidFill>
                <a:effectLst/>
                <a:latin typeface="+mn-lt"/>
                <a:ea typeface="+mn-ea"/>
                <a:cs typeface="+mn-cs"/>
              </a:rPr>
              <a:t>のコミット（</a:t>
            </a:r>
            <a:r>
              <a:rPr kumimoji="1" lang="en-US" altLang="ja-JP" sz="1200" kern="1200" dirty="0">
                <a:solidFill>
                  <a:schemeClr val="tx1"/>
                </a:solidFill>
                <a:effectLst/>
                <a:latin typeface="+mn-lt"/>
                <a:ea typeface="+mn-ea"/>
                <a:cs typeface="+mn-cs"/>
              </a:rPr>
              <a:t>22.3</a:t>
            </a:r>
            <a:r>
              <a:rPr kumimoji="1" lang="ja-JP" altLang="ja-JP" sz="1200" kern="1200" dirty="0">
                <a:solidFill>
                  <a:schemeClr val="tx1"/>
                </a:solidFill>
                <a:effectLst/>
                <a:latin typeface="+mn-lt"/>
                <a:ea typeface="+mn-ea"/>
                <a:cs typeface="+mn-cs"/>
              </a:rPr>
              <a:t>％）に対して、他のプロセスの注釈があります。 したがって、これらのコミットの理由は、</a:t>
            </a:r>
            <a:r>
              <a:rPr kumimoji="1" lang="en-US" altLang="ja-JP" sz="1200" kern="1200" dirty="0">
                <a:solidFill>
                  <a:schemeClr val="tx1"/>
                </a:solidFill>
                <a:effectLst/>
                <a:latin typeface="+mn-lt"/>
                <a:ea typeface="+mn-ea"/>
                <a:cs typeface="+mn-cs"/>
              </a:rPr>
              <a:t>Apache</a:t>
            </a:r>
            <a:r>
              <a:rPr kumimoji="1" lang="ja-JP" altLang="ja-JP" sz="1200" kern="1200" dirty="0">
                <a:solidFill>
                  <a:schemeClr val="tx1"/>
                </a:solidFill>
                <a:effectLst/>
                <a:latin typeface="+mn-lt"/>
                <a:ea typeface="+mn-ea"/>
                <a:cs typeface="+mn-cs"/>
              </a:rPr>
              <a:t>ソフトウェアエンジニアリングのコアタスクの</a:t>
            </a:r>
            <a:r>
              <a:rPr kumimoji="1" lang="en-US" altLang="ja-JP" sz="1200" kern="1200" dirty="0">
                <a:solidFill>
                  <a:schemeClr val="tx1"/>
                </a:solidFill>
                <a:effectLst/>
                <a:latin typeface="+mn-lt"/>
                <a:ea typeface="+mn-ea"/>
                <a:cs typeface="+mn-cs"/>
              </a:rPr>
              <a:t>1</a:t>
            </a:r>
            <a:r>
              <a:rPr kumimoji="1" lang="ja-JP" altLang="ja-JP" sz="1200" kern="1200" dirty="0" err="1">
                <a:solidFill>
                  <a:schemeClr val="tx1"/>
                </a:solidFill>
                <a:effectLst/>
                <a:latin typeface="+mn-lt"/>
                <a:ea typeface="+mn-ea"/>
                <a:cs typeface="+mn-cs"/>
              </a:rPr>
              <a:t>つで</a:t>
            </a:r>
            <a:r>
              <a:rPr kumimoji="1" lang="ja-JP" altLang="ja-JP" sz="1200" kern="1200" dirty="0">
                <a:solidFill>
                  <a:schemeClr val="tx1"/>
                </a:solidFill>
                <a:effectLst/>
                <a:latin typeface="+mn-lt"/>
                <a:ea typeface="+mn-ea"/>
                <a:cs typeface="+mn-cs"/>
              </a:rPr>
              <a:t>正当化されるものではありません。 さらに、コミットの大部分は、ドキュメンテーション（</a:t>
            </a:r>
            <a:r>
              <a:rPr kumimoji="1" lang="en-US" altLang="ja-JP" sz="1200" kern="1200" dirty="0">
                <a:solidFill>
                  <a:schemeClr val="tx1"/>
                </a:solidFill>
                <a:effectLst/>
                <a:latin typeface="+mn-lt"/>
                <a:ea typeface="+mn-ea"/>
                <a:cs typeface="+mn-cs"/>
              </a:rPr>
              <a:t>32</a:t>
            </a:r>
            <a:r>
              <a:rPr kumimoji="1" lang="ja-JP" altLang="ja-JP" sz="1200" kern="1200" dirty="0">
                <a:solidFill>
                  <a:schemeClr val="tx1"/>
                </a:solidFill>
                <a:effectLst/>
                <a:latin typeface="+mn-lt"/>
                <a:ea typeface="+mn-ea"/>
                <a:cs typeface="+mn-cs"/>
              </a:rPr>
              <a:t>％）、投票（</a:t>
            </a:r>
            <a:r>
              <a:rPr kumimoji="1" lang="en-US" altLang="ja-JP" sz="1200" kern="1200" dirty="0">
                <a:solidFill>
                  <a:schemeClr val="tx1"/>
                </a:solidFill>
                <a:effectLst/>
                <a:latin typeface="+mn-lt"/>
                <a:ea typeface="+mn-ea"/>
                <a:cs typeface="+mn-cs"/>
              </a:rPr>
              <a:t>5.3</a:t>
            </a:r>
            <a:r>
              <a:rPr kumimoji="1" lang="ja-JP" altLang="ja-JP" sz="1200" kern="1200" dirty="0">
                <a:solidFill>
                  <a:schemeClr val="tx1"/>
                </a:solidFill>
                <a:effectLst/>
                <a:latin typeface="+mn-lt"/>
                <a:ea typeface="+mn-ea"/>
                <a:cs typeface="+mn-cs"/>
              </a:rPr>
              <a:t>％）、リリース（</a:t>
            </a:r>
            <a:r>
              <a:rPr kumimoji="1" lang="en-US" altLang="ja-JP" sz="1200" kern="1200" dirty="0">
                <a:solidFill>
                  <a:schemeClr val="tx1"/>
                </a:solidFill>
                <a:effectLst/>
                <a:latin typeface="+mn-lt"/>
                <a:ea typeface="+mn-ea"/>
                <a:cs typeface="+mn-cs"/>
              </a:rPr>
              <a:t>8.9</a:t>
            </a:r>
            <a:r>
              <a:rPr kumimoji="1" lang="ja-JP" altLang="ja-JP" sz="1200" kern="1200" dirty="0">
                <a:solidFill>
                  <a:schemeClr val="tx1"/>
                </a:solidFill>
                <a:effectLst/>
                <a:latin typeface="+mn-lt"/>
                <a:ea typeface="+mn-ea"/>
                <a:cs typeface="+mn-cs"/>
              </a:rPr>
              <a:t>％）ではなくバグフィックスや機能要求によって正当化されません。 すべてのコミットの</a:t>
            </a:r>
            <a:r>
              <a:rPr kumimoji="1" lang="en-US" altLang="ja-JP" sz="1200" kern="1200" dirty="0">
                <a:solidFill>
                  <a:schemeClr val="tx1"/>
                </a:solidFill>
                <a:effectLst/>
                <a:latin typeface="+mn-lt"/>
                <a:ea typeface="+mn-ea"/>
                <a:cs typeface="+mn-cs"/>
              </a:rPr>
              <a:t>37.1</a:t>
            </a:r>
            <a:r>
              <a:rPr kumimoji="1" lang="ja-JP" altLang="ja-JP" sz="1200" kern="1200" dirty="0">
                <a:solidFill>
                  <a:schemeClr val="tx1"/>
                </a:solidFill>
                <a:effectLst/>
                <a:latin typeface="+mn-lt"/>
                <a:ea typeface="+mn-ea"/>
                <a:cs typeface="+mn-cs"/>
              </a:rPr>
              <a:t>％のみがソフトウェア製品に機能上の影響を与えています（機能要求とすべてのバックポートを含むバグフィックス）。これは、すべてのコミットが実際にソフトウェアを変更するコミットではないという結論につながります。</a:t>
            </a:r>
            <a:endParaRPr kumimoji="1" lang="en-US" altLang="ja-JP" sz="1200" kern="1200" dirty="0">
              <a:solidFill>
                <a:schemeClr val="tx1"/>
              </a:solidFill>
              <a:effectLst/>
              <a:latin typeface="+mn-lt"/>
              <a:ea typeface="+mn-ea"/>
              <a:cs typeface="+mn-cs"/>
            </a:endParaRPr>
          </a:p>
          <a:p>
            <a:r>
              <a:rPr kumimoji="1" lang="ja-JP" altLang="en-US" sz="1200" kern="1200" dirty="0">
                <a:solidFill>
                  <a:schemeClr val="tx1"/>
                </a:solidFill>
                <a:effectLst/>
                <a:latin typeface="+mn-lt"/>
                <a:ea typeface="+mn-ea"/>
                <a:cs typeface="+mn-cs"/>
              </a:rPr>
              <a:t>発見４</a:t>
            </a:r>
            <a:endParaRPr kumimoji="1" lang="en-US" altLang="ja-JP" sz="1200" kern="1200" dirty="0">
              <a:solidFill>
                <a:schemeClr val="tx1"/>
              </a:solidFill>
              <a:effectLst/>
              <a:latin typeface="+mn-lt"/>
              <a:ea typeface="+mn-ea"/>
              <a:cs typeface="+mn-cs"/>
            </a:endParaRPr>
          </a:p>
          <a:p>
            <a:r>
              <a:rPr kumimoji="1" lang="ja-JP" altLang="ja-JP" sz="1200" kern="1200" dirty="0">
                <a:solidFill>
                  <a:schemeClr val="tx1"/>
                </a:solidFill>
                <a:effectLst/>
                <a:latin typeface="+mn-lt"/>
                <a:ea typeface="+mn-ea"/>
                <a:cs typeface="+mn-cs"/>
              </a:rPr>
              <a:t>空のコミットログメッセージのために、原因不明のコミットの問題が発生しました。 悲しいことに、経験豊富な開発者でさえ、説明できないコミットの説明を遡及的に再構築することはできません。</a:t>
            </a:r>
            <a:endParaRPr kumimoji="1" lang="en-US" altLang="ja-JP" sz="1200" kern="1200" dirty="0">
              <a:solidFill>
                <a:schemeClr val="tx1"/>
              </a:solidFill>
              <a:effectLst/>
              <a:latin typeface="+mn-lt"/>
              <a:ea typeface="+mn-ea"/>
              <a:cs typeface="+mn-cs"/>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3AE135FD-984C-46C8-9D60-0003E5C41893}" type="slidenum">
              <a:rPr kumimoji="1" lang="ja-JP" altLang="en-US" smtClean="0"/>
              <a:t>17</a:t>
            </a:fld>
            <a:endParaRPr kumimoji="1" lang="ja-JP" altLang="en-US"/>
          </a:p>
        </p:txBody>
      </p:sp>
    </p:spTree>
    <p:extLst>
      <p:ext uri="{BB962C8B-B14F-4D97-AF65-F5344CB8AC3E}">
        <p14:creationId xmlns:p14="http://schemas.microsoft.com/office/powerpoint/2010/main" val="2410307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ja-JP" sz="1200" kern="1200" dirty="0">
                <a:solidFill>
                  <a:schemeClr val="tx1"/>
                </a:solidFill>
                <a:effectLst/>
                <a:latin typeface="+mn-lt"/>
                <a:ea typeface="+mn-ea"/>
                <a:cs typeface="+mn-cs"/>
              </a:rPr>
              <a:t>選択された時間的サンプルでは、</a:t>
            </a:r>
            <a:r>
              <a:rPr kumimoji="1" lang="en-US" altLang="ja-JP" sz="1200" kern="1200" dirty="0">
                <a:solidFill>
                  <a:schemeClr val="tx1"/>
                </a:solidFill>
                <a:effectLst/>
                <a:latin typeface="+mn-lt"/>
                <a:ea typeface="+mn-ea"/>
                <a:cs typeface="+mn-cs"/>
              </a:rPr>
              <a:t>​​</a:t>
            </a:r>
            <a:r>
              <a:rPr kumimoji="1" lang="ja-JP" altLang="ja-JP" sz="1200" kern="1200" dirty="0">
                <a:solidFill>
                  <a:schemeClr val="tx1"/>
                </a:solidFill>
                <a:effectLst/>
                <a:latin typeface="+mn-lt"/>
                <a:ea typeface="+mn-ea"/>
                <a:cs typeface="+mn-cs"/>
              </a:rPr>
              <a:t>私たちのリンクアルゴリズムは、コミットメッセージとバグ追跡データベースとの間の</a:t>
            </a:r>
            <a:r>
              <a:rPr kumimoji="1" lang="en-US" altLang="ja-JP" sz="1200" kern="1200" dirty="0">
                <a:solidFill>
                  <a:schemeClr val="tx1"/>
                </a:solidFill>
                <a:effectLst/>
                <a:latin typeface="+mn-lt"/>
                <a:ea typeface="+mn-ea"/>
                <a:cs typeface="+mn-cs"/>
              </a:rPr>
              <a:t>29</a:t>
            </a:r>
            <a:r>
              <a:rPr kumimoji="1" lang="ja-JP" altLang="ja-JP" sz="1200" kern="1200" dirty="0">
                <a:solidFill>
                  <a:schemeClr val="tx1"/>
                </a:solidFill>
                <a:effectLst/>
                <a:latin typeface="+mn-lt"/>
                <a:ea typeface="+mn-ea"/>
                <a:cs typeface="+mn-cs"/>
              </a:rPr>
              <a:t>のリンクを見つけました。ジャスティンはまた、これらのすべてのリンクを特定した。評価データセットには偽のリンクは見つからなかった。</a:t>
            </a:r>
            <a:endParaRPr kumimoji="1" lang="ja-JP" altLang="en-US" dirty="0"/>
          </a:p>
        </p:txBody>
      </p:sp>
      <p:sp>
        <p:nvSpPr>
          <p:cNvPr id="4" name="スライド番号プレースホルダー 3"/>
          <p:cNvSpPr>
            <a:spLocks noGrp="1"/>
          </p:cNvSpPr>
          <p:nvPr>
            <p:ph type="sldNum" sz="quarter" idx="10"/>
          </p:nvPr>
        </p:nvSpPr>
        <p:spPr/>
        <p:txBody>
          <a:bodyPr/>
          <a:lstStyle/>
          <a:p>
            <a:fld id="{3AE135FD-984C-46C8-9D60-0003E5C41893}" type="slidenum">
              <a:rPr kumimoji="1" lang="ja-JP" altLang="en-US" smtClean="0"/>
              <a:t>18</a:t>
            </a:fld>
            <a:endParaRPr kumimoji="1" lang="ja-JP" altLang="en-US"/>
          </a:p>
        </p:txBody>
      </p:sp>
    </p:spTree>
    <p:extLst>
      <p:ext uri="{BB962C8B-B14F-4D97-AF65-F5344CB8AC3E}">
        <p14:creationId xmlns:p14="http://schemas.microsoft.com/office/powerpoint/2010/main" val="25296207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ja-JP" altLang="en-US"/>
              <a:t>マスター タイトルの書式設定</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F99CC16-60F1-42EC-899E-E44125137D9C}" type="datetime1">
              <a:rPr kumimoji="1" lang="ja-JP" altLang="en-US" smtClean="0"/>
              <a:t>2018/1/19</a:t>
            </a:fld>
            <a:endParaRPr kumimoji="1" lang="ja-JP" altLang="en-US"/>
          </a:p>
        </p:txBody>
      </p:sp>
      <p:sp>
        <p:nvSpPr>
          <p:cNvPr id="5" name="Footer Placeholder 4"/>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6" name="Slide Number Placeholder 5"/>
          <p:cNvSpPr>
            <a:spLocks noGrp="1"/>
          </p:cNvSpPr>
          <p:nvPr>
            <p:ph type="sldNum" sz="quarter" idx="12"/>
          </p:nvPr>
        </p:nvSpPr>
        <p:spPr/>
        <p:txBody>
          <a:bodyPr/>
          <a:lstStyle/>
          <a:p>
            <a:fld id="{D0FE5D06-D0E3-4002-A321-8421ADF45D98}"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0769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8FD4AA6D-EFF7-442E-B7DC-C9B31C66880F}" type="datetime1">
              <a:rPr kumimoji="1" lang="ja-JP" altLang="en-US" smtClean="0"/>
              <a:t>2018/1/19</a:t>
            </a:fld>
            <a:endParaRPr kumimoji="1" lang="ja-JP" altLang="en-US"/>
          </a:p>
        </p:txBody>
      </p:sp>
      <p:sp>
        <p:nvSpPr>
          <p:cNvPr id="5" name="Footer Placeholder 4"/>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6" name="Slide Number Placeholder 5"/>
          <p:cNvSpPr>
            <a:spLocks noGrp="1"/>
          </p:cNvSpPr>
          <p:nvPr>
            <p:ph type="sldNum" sz="quarter" idx="12"/>
          </p:nvPr>
        </p:nvSpPr>
        <p:spPr/>
        <p:txBody>
          <a:bodyPr/>
          <a:lstStyle/>
          <a:p>
            <a:fld id="{D0FE5D06-D0E3-4002-A321-8421ADF45D98}" type="slidenum">
              <a:rPr kumimoji="1" lang="ja-JP" altLang="en-US" smtClean="0"/>
              <a:t>‹#›</a:t>
            </a:fld>
            <a:endParaRPr kumimoji="1" lang="ja-JP" altLang="en-US"/>
          </a:p>
        </p:txBody>
      </p:sp>
    </p:spTree>
    <p:extLst>
      <p:ext uri="{BB962C8B-B14F-4D97-AF65-F5344CB8AC3E}">
        <p14:creationId xmlns:p14="http://schemas.microsoft.com/office/powerpoint/2010/main" val="2950956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6DB722A-D4B5-4934-8203-340BEA125DE4}" type="datetime1">
              <a:rPr kumimoji="1" lang="ja-JP" altLang="en-US" smtClean="0"/>
              <a:t>2018/1/19</a:t>
            </a:fld>
            <a:endParaRPr kumimoji="1" lang="ja-JP" altLang="en-US"/>
          </a:p>
        </p:txBody>
      </p:sp>
      <p:sp>
        <p:nvSpPr>
          <p:cNvPr id="5" name="Footer Placeholder 4"/>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6" name="Slide Number Placeholder 5"/>
          <p:cNvSpPr>
            <a:spLocks noGrp="1"/>
          </p:cNvSpPr>
          <p:nvPr>
            <p:ph type="sldNum" sz="quarter" idx="12"/>
          </p:nvPr>
        </p:nvSpPr>
        <p:spPr/>
        <p:txBody>
          <a:bodyPr/>
          <a:lstStyle/>
          <a:p>
            <a:fld id="{D0FE5D06-D0E3-4002-A321-8421ADF45D98}" type="slidenum">
              <a:rPr kumimoji="1" lang="ja-JP" altLang="en-US" smtClean="0"/>
              <a:t>‹#›</a:t>
            </a:fld>
            <a:endParaRPr kumimoji="1" lang="ja-JP" alt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97417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63440" y="1845736"/>
            <a:ext cx="3703320" cy="40233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58E2F538-2D2A-4F25-8B3D-4F85D2DB04BC}" type="datetime1">
              <a:rPr kumimoji="1" lang="ja-JP" altLang="en-US" smtClean="0"/>
              <a:t>2018/1/19</a:t>
            </a:fld>
            <a:endParaRPr kumimoji="1" lang="ja-JP" altLang="en-US"/>
          </a:p>
        </p:txBody>
      </p:sp>
      <p:sp>
        <p:nvSpPr>
          <p:cNvPr id="6" name="Footer Placeholder 5"/>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7" name="Slide Number Placeholder 6"/>
          <p:cNvSpPr>
            <a:spLocks noGrp="1"/>
          </p:cNvSpPr>
          <p:nvPr>
            <p:ph type="sldNum" sz="quarter" idx="12"/>
          </p:nvPr>
        </p:nvSpPr>
        <p:spPr/>
        <p:txBody>
          <a:bodyPr/>
          <a:lstStyle/>
          <a:p>
            <a:fld id="{D0FE5D06-D0E3-4002-A321-8421ADF45D98}" type="slidenum">
              <a:rPr kumimoji="1" lang="ja-JP" altLang="en-US" smtClean="0"/>
              <a:t>‹#›</a:t>
            </a:fld>
            <a:endParaRPr kumimoji="1" lang="ja-JP" altLang="en-US"/>
          </a:p>
        </p:txBody>
      </p:sp>
    </p:spTree>
    <p:extLst>
      <p:ext uri="{BB962C8B-B14F-4D97-AF65-F5344CB8AC3E}">
        <p14:creationId xmlns:p14="http://schemas.microsoft.com/office/powerpoint/2010/main" val="1509005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82296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63440" y="2582334"/>
            <a:ext cx="3703320" cy="328676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2B742FF-8A9E-48EA-8BD0-19FB56E71D42}" type="datetime1">
              <a:rPr kumimoji="1" lang="ja-JP" altLang="en-US" smtClean="0"/>
              <a:t>2018/1/19</a:t>
            </a:fld>
            <a:endParaRPr kumimoji="1" lang="ja-JP" altLang="en-US"/>
          </a:p>
        </p:txBody>
      </p:sp>
      <p:sp>
        <p:nvSpPr>
          <p:cNvPr id="8" name="Footer Placeholder 7"/>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9" name="Slide Number Placeholder 8"/>
          <p:cNvSpPr>
            <a:spLocks noGrp="1"/>
          </p:cNvSpPr>
          <p:nvPr>
            <p:ph type="sldNum" sz="quarter" idx="12"/>
          </p:nvPr>
        </p:nvSpPr>
        <p:spPr/>
        <p:txBody>
          <a:bodyPr/>
          <a:lstStyle/>
          <a:p>
            <a:fld id="{D0FE5D06-D0E3-4002-A321-8421ADF45D98}" type="slidenum">
              <a:rPr kumimoji="1" lang="ja-JP" altLang="en-US" smtClean="0"/>
              <a:t>‹#›</a:t>
            </a:fld>
            <a:endParaRPr kumimoji="1" lang="ja-JP" altLang="en-US"/>
          </a:p>
        </p:txBody>
      </p:sp>
    </p:spTree>
    <p:extLst>
      <p:ext uri="{BB962C8B-B14F-4D97-AF65-F5344CB8AC3E}">
        <p14:creationId xmlns:p14="http://schemas.microsoft.com/office/powerpoint/2010/main" val="143026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C37AF3BB-C909-4AA7-A27B-595ADCA0505A}" type="datetime1">
              <a:rPr kumimoji="1" lang="ja-JP" altLang="en-US" smtClean="0"/>
              <a:t>2018/1/19</a:t>
            </a:fld>
            <a:endParaRPr kumimoji="1" lang="ja-JP" altLang="en-US"/>
          </a:p>
        </p:txBody>
      </p:sp>
      <p:sp>
        <p:nvSpPr>
          <p:cNvPr id="4" name="Footer Placeholder 3"/>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5" name="Slide Number Placeholder 4"/>
          <p:cNvSpPr>
            <a:spLocks noGrp="1"/>
          </p:cNvSpPr>
          <p:nvPr>
            <p:ph type="sldNum" sz="quarter" idx="12"/>
          </p:nvPr>
        </p:nvSpPr>
        <p:spPr/>
        <p:txBody>
          <a:bodyPr/>
          <a:lstStyle/>
          <a:p>
            <a:fld id="{D0FE5D06-D0E3-4002-A321-8421ADF45D98}" type="slidenum">
              <a:rPr kumimoji="1" lang="ja-JP" altLang="en-US" smtClean="0"/>
              <a:t>‹#›</a:t>
            </a:fld>
            <a:endParaRPr kumimoji="1" lang="ja-JP" altLang="en-US"/>
          </a:p>
        </p:txBody>
      </p:sp>
    </p:spTree>
    <p:extLst>
      <p:ext uri="{BB962C8B-B14F-4D97-AF65-F5344CB8AC3E}">
        <p14:creationId xmlns:p14="http://schemas.microsoft.com/office/powerpoint/2010/main" val="2719718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12B1298-BAE0-40D6-9940-6B8F617939DC}" type="datetime1">
              <a:rPr kumimoji="1" lang="ja-JP" altLang="en-US" smtClean="0"/>
              <a:t>2018/1/19</a:t>
            </a:fld>
            <a:endParaRPr kumimoji="1" lang="ja-JP" altLang="en-US"/>
          </a:p>
        </p:txBody>
      </p:sp>
      <p:sp>
        <p:nvSpPr>
          <p:cNvPr id="8" name="Footer Placeholder 7"/>
          <p:cNvSpPr>
            <a:spLocks noGrp="1"/>
          </p:cNvSpPr>
          <p:nvPr>
            <p:ph type="ftr" sz="quarter" idx="11"/>
          </p:nvPr>
        </p:nvSpPr>
        <p:spPr/>
        <p:txBody>
          <a:bodyPr/>
          <a:lstStyle>
            <a:lvl1pPr>
              <a:defRPr>
                <a:solidFill>
                  <a:srgbClr val="FFFFFF"/>
                </a:solidFill>
              </a:defRPr>
            </a:lvl1pPr>
          </a:lstStyle>
          <a:p>
            <a:r>
              <a:rPr kumimoji="1" lang="en-US" altLang="ja-JP"/>
              <a:t>The Missing Links:Bugs and Bug-ﬁx Commits </a:t>
            </a:r>
            <a:endParaRPr kumimoji="1" lang="ja-JP" altLang="en-US"/>
          </a:p>
        </p:txBody>
      </p:sp>
      <p:sp>
        <p:nvSpPr>
          <p:cNvPr id="9" name="Slide Number Placeholder 8"/>
          <p:cNvSpPr>
            <a:spLocks noGrp="1"/>
          </p:cNvSpPr>
          <p:nvPr>
            <p:ph type="sldNum" sz="quarter" idx="12"/>
          </p:nvPr>
        </p:nvSpPr>
        <p:spPr/>
        <p:txBody>
          <a:bodyPr/>
          <a:lstStyle/>
          <a:p>
            <a:fld id="{D0FE5D06-D0E3-4002-A321-8421ADF45D98}" type="slidenum">
              <a:rPr kumimoji="1" lang="ja-JP" altLang="en-US" smtClean="0"/>
              <a:t>‹#›</a:t>
            </a:fld>
            <a:endParaRPr kumimoji="1" lang="ja-JP" altLang="en-US"/>
          </a:p>
        </p:txBody>
      </p:sp>
    </p:spTree>
    <p:extLst>
      <p:ext uri="{BB962C8B-B14F-4D97-AF65-F5344CB8AC3E}">
        <p14:creationId xmlns:p14="http://schemas.microsoft.com/office/powerpoint/2010/main" val="2097427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ja-JP" altLang="en-US"/>
              <a:t>マスター タイトルの書式設定</a:t>
            </a:r>
            <a:endParaRPr lang="en-US" dirty="0"/>
          </a:p>
        </p:txBody>
      </p:sp>
      <p:sp>
        <p:nvSpPr>
          <p:cNvPr id="3" name="Content Placeholder 2"/>
          <p:cNvSpPr>
            <a:spLocks noGrp="1"/>
          </p:cNvSpPr>
          <p:nvPr>
            <p:ph idx="1"/>
          </p:nvPr>
        </p:nvSpPr>
        <p:spPr>
          <a:xfrm>
            <a:off x="3460237" y="731520"/>
            <a:ext cx="5009393" cy="52578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79CADD31-900F-4997-955C-0332F314AFAB}" type="datetime1">
              <a:rPr kumimoji="1" lang="ja-JP" altLang="en-US" smtClean="0"/>
              <a:t>2018/1/19</a:t>
            </a:fld>
            <a:endParaRPr kumimoji="1" lang="ja-JP" alt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kumimoji="1" lang="en-US" altLang="ja-JP"/>
              <a:t>The Missing Links:Bugs and Bug-ﬁx Commits </a:t>
            </a:r>
            <a:endParaRPr kumimoji="1" lang="ja-JP" alt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0FE5D06-D0E3-4002-A321-8421ADF45D98}" type="slidenum">
              <a:rPr kumimoji="1" lang="ja-JP" altLang="en-US" smtClean="0"/>
              <a:t>‹#›</a:t>
            </a:fld>
            <a:endParaRPr kumimoji="1" lang="ja-JP" altLang="en-US"/>
          </a:p>
        </p:txBody>
      </p:sp>
    </p:spTree>
    <p:extLst>
      <p:ext uri="{BB962C8B-B14F-4D97-AF65-F5344CB8AC3E}">
        <p14:creationId xmlns:p14="http://schemas.microsoft.com/office/powerpoint/2010/main" val="1768746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2" y="0"/>
            <a:ext cx="9143989"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822959"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5DE2CB05-AED3-4A2D-938D-E30471C34D4E}" type="datetime1">
              <a:rPr kumimoji="1" lang="ja-JP" altLang="en-US" smtClean="0"/>
              <a:t>2018/1/19</a:t>
            </a:fld>
            <a:endParaRPr kumimoji="1" lang="ja-JP" altLang="en-US"/>
          </a:p>
        </p:txBody>
      </p:sp>
      <p:sp>
        <p:nvSpPr>
          <p:cNvPr id="6" name="Footer Placeholder 5"/>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7" name="Slide Number Placeholder 6"/>
          <p:cNvSpPr>
            <a:spLocks noGrp="1"/>
          </p:cNvSpPr>
          <p:nvPr>
            <p:ph type="sldNum" sz="quarter" idx="12"/>
          </p:nvPr>
        </p:nvSpPr>
        <p:spPr/>
        <p:txBody>
          <a:bodyPr/>
          <a:lstStyle/>
          <a:p>
            <a:fld id="{D0FE5D06-D0E3-4002-A321-8421ADF45D98}" type="slidenum">
              <a:rPr kumimoji="1" lang="ja-JP" altLang="en-US" smtClean="0"/>
              <a:t>‹#›</a:t>
            </a:fld>
            <a:endParaRPr kumimoji="1" lang="ja-JP" altLang="en-US"/>
          </a:p>
        </p:txBody>
      </p:sp>
    </p:spTree>
    <p:extLst>
      <p:ext uri="{BB962C8B-B14F-4D97-AF65-F5344CB8AC3E}">
        <p14:creationId xmlns:p14="http://schemas.microsoft.com/office/powerpoint/2010/main" val="343992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40C66E0-6198-4B1C-A8A5-85FDE70A783E}" type="datetime1">
              <a:rPr kumimoji="1" lang="ja-JP" altLang="en-US" smtClean="0"/>
              <a:t>2018/1/19</a:t>
            </a:fld>
            <a:endParaRPr kumimoji="1" lang="ja-JP" altLang="en-US"/>
          </a:p>
        </p:txBody>
      </p:sp>
      <p:sp>
        <p:nvSpPr>
          <p:cNvPr id="5" name="Footer Placeholder 4"/>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6" name="Slide Number Placeholder 5"/>
          <p:cNvSpPr>
            <a:spLocks noGrp="1"/>
          </p:cNvSpPr>
          <p:nvPr>
            <p:ph type="sldNum" sz="quarter" idx="12"/>
          </p:nvPr>
        </p:nvSpPr>
        <p:spPr/>
        <p:txBody>
          <a:bodyPr/>
          <a:lstStyle/>
          <a:p>
            <a:fld id="{D0FE5D06-D0E3-4002-A321-8421ADF45D98}" type="slidenum">
              <a:rPr kumimoji="1" lang="ja-JP" altLang="en-US" smtClean="0"/>
              <a:t>‹#›</a:t>
            </a:fld>
            <a:endParaRPr kumimoji="1" lang="ja-JP" altLang="en-US"/>
          </a:p>
        </p:txBody>
      </p:sp>
    </p:spTree>
    <p:extLst>
      <p:ext uri="{BB962C8B-B14F-4D97-AF65-F5344CB8AC3E}">
        <p14:creationId xmlns:p14="http://schemas.microsoft.com/office/powerpoint/2010/main" val="1934494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10;縦書きテキスト">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4779"/>
            <a:ext cx="1971675" cy="5757421"/>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414779"/>
            <a:ext cx="5800725" cy="5757420"/>
          </a:xfrm>
        </p:spPr>
        <p:txBody>
          <a:bodyPr vert="eaVert" lIns="45720" tIns="0" rIns="45720" bIns="0"/>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440408E-F8F1-46C0-9A1E-B0E3A0878E4C}" type="datetime1">
              <a:rPr kumimoji="1" lang="ja-JP" altLang="en-US" smtClean="0"/>
              <a:t>2018/1/19</a:t>
            </a:fld>
            <a:endParaRPr kumimoji="1" lang="ja-JP" altLang="en-US"/>
          </a:p>
        </p:txBody>
      </p:sp>
      <p:sp>
        <p:nvSpPr>
          <p:cNvPr id="5" name="Footer Placeholder 4"/>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6" name="Slide Number Placeholder 5"/>
          <p:cNvSpPr>
            <a:spLocks noGrp="1"/>
          </p:cNvSpPr>
          <p:nvPr>
            <p:ph type="sldNum" sz="quarter" idx="12"/>
          </p:nvPr>
        </p:nvSpPr>
        <p:spPr/>
        <p:txBody>
          <a:bodyPr/>
          <a:lstStyle/>
          <a:p>
            <a:fld id="{D0FE5D06-D0E3-4002-A321-8421ADF45D98}" type="slidenum">
              <a:rPr kumimoji="1" lang="ja-JP" altLang="en-US" smtClean="0"/>
              <a:t>‹#›</a:t>
            </a:fld>
            <a:endParaRPr kumimoji="1" lang="ja-JP" altLang="en-US"/>
          </a:p>
        </p:txBody>
      </p:sp>
    </p:spTree>
    <p:extLst>
      <p:ext uri="{BB962C8B-B14F-4D97-AF65-F5344CB8AC3E}">
        <p14:creationId xmlns:p14="http://schemas.microsoft.com/office/powerpoint/2010/main" val="18833484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D70A76B4-7979-4B05-9887-FAFF1F07C696}" type="datetime1">
              <a:rPr kumimoji="1" lang="ja-JP" altLang="en-US" smtClean="0"/>
              <a:t>2018/1/19</a:t>
            </a:fld>
            <a:endParaRPr kumimoji="1" lang="ja-JP" alt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kumimoji="1" lang="en-US" altLang="ja-JP"/>
              <a:t>The Missing Links:Bugs and Bug-ﬁx Commits </a:t>
            </a:r>
            <a:endParaRPr kumimoji="1" lang="ja-JP" alt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D0FE5D06-D0E3-4002-A321-8421ADF45D98}" type="slidenum">
              <a:rPr kumimoji="1" lang="ja-JP" altLang="en-US" smtClean="0"/>
              <a:t>‹#›</a:t>
            </a:fld>
            <a:endParaRPr kumimoji="1" lang="ja-JP" alt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496910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914400" rtl="0" eaLnBrk="1" latinLnBrk="0" hangingPunct="1">
        <a:lnSpc>
          <a:spcPct val="85000"/>
        </a:lnSpc>
        <a:spcBef>
          <a:spcPct val="0"/>
        </a:spcBef>
        <a:buNone/>
        <a:defRPr kumimoji="1"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kumimoji="1"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kumimoji="1"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728869" y="0"/>
            <a:ext cx="9037983" cy="3776869"/>
          </a:xfrm>
        </p:spPr>
        <p:txBody>
          <a:bodyPr>
            <a:normAutofit/>
          </a:bodyPr>
          <a:lstStyle/>
          <a:p>
            <a:r>
              <a:rPr lang="en-US" altLang="ja-JP" sz="6000" b="1" dirty="0"/>
              <a:t>The Missing Links: </a:t>
            </a:r>
            <a:br>
              <a:rPr lang="en-US" altLang="ja-JP" sz="6000" b="1" dirty="0"/>
            </a:br>
            <a:r>
              <a:rPr lang="en-US" altLang="ja-JP" sz="6000" b="1" dirty="0"/>
              <a:t>Bugs and Bug-ﬁx Commits</a:t>
            </a:r>
          </a:p>
        </p:txBody>
      </p:sp>
      <p:sp>
        <p:nvSpPr>
          <p:cNvPr id="3" name="サブタイトル 2"/>
          <p:cNvSpPr>
            <a:spLocks noGrp="1"/>
          </p:cNvSpPr>
          <p:nvPr>
            <p:ph type="subTitle" idx="1"/>
          </p:nvPr>
        </p:nvSpPr>
        <p:spPr>
          <a:xfrm>
            <a:off x="865563" y="4380789"/>
            <a:ext cx="7543800" cy="1143000"/>
          </a:xfrm>
        </p:spPr>
        <p:txBody>
          <a:bodyPr>
            <a:normAutofit/>
          </a:bodyPr>
          <a:lstStyle/>
          <a:p>
            <a:r>
              <a:rPr lang="en-US" altLang="ja-JP" sz="2000" b="1" dirty="0">
                <a:solidFill>
                  <a:schemeClr val="tx1"/>
                </a:solidFill>
              </a:rPr>
              <a:t>Adrian Bachmann, Christian Bird, </a:t>
            </a:r>
            <a:r>
              <a:rPr lang="en-US" altLang="ja-JP" sz="2000" b="1" dirty="0" err="1">
                <a:solidFill>
                  <a:schemeClr val="tx1"/>
                </a:solidFill>
              </a:rPr>
              <a:t>Foyzur</a:t>
            </a:r>
            <a:r>
              <a:rPr lang="en-US" altLang="ja-JP" sz="2000" b="1" dirty="0">
                <a:solidFill>
                  <a:schemeClr val="tx1"/>
                </a:solidFill>
              </a:rPr>
              <a:t> Rahman, </a:t>
            </a:r>
            <a:r>
              <a:rPr lang="en-US" altLang="ja-JP" sz="2000" b="1" dirty="0" err="1">
                <a:solidFill>
                  <a:schemeClr val="tx1"/>
                </a:solidFill>
              </a:rPr>
              <a:t>Premkumar</a:t>
            </a:r>
            <a:r>
              <a:rPr lang="en-US" altLang="ja-JP" sz="2000" b="1" dirty="0">
                <a:solidFill>
                  <a:schemeClr val="tx1"/>
                </a:solidFill>
              </a:rPr>
              <a:t> </a:t>
            </a:r>
            <a:r>
              <a:rPr lang="en-US" altLang="ja-JP" sz="2000" b="1" dirty="0" err="1">
                <a:solidFill>
                  <a:schemeClr val="tx1"/>
                </a:solidFill>
              </a:rPr>
              <a:t>Devanbu</a:t>
            </a:r>
            <a:r>
              <a:rPr lang="en-US" altLang="ja-JP" sz="2000" b="1" dirty="0">
                <a:solidFill>
                  <a:schemeClr val="tx1"/>
                </a:solidFill>
              </a:rPr>
              <a:t> and Abraham Bernstein</a:t>
            </a:r>
            <a:endParaRPr kumimoji="1" lang="ja-JP" altLang="en-US" sz="2000" b="1" dirty="0">
              <a:solidFill>
                <a:schemeClr val="tx1"/>
              </a:solidFill>
            </a:endParaRPr>
          </a:p>
        </p:txBody>
      </p:sp>
      <p:sp>
        <p:nvSpPr>
          <p:cNvPr id="7" name="フッター プレースホルダー 6">
            <a:extLst>
              <a:ext uri="{FF2B5EF4-FFF2-40B4-BE49-F238E27FC236}">
                <a16:creationId xmlns:a16="http://schemas.microsoft.com/office/drawing/2014/main" id="{09335B72-C31A-4DDB-A0C6-2A95F5B78D74}"/>
              </a:ext>
            </a:extLst>
          </p:cNvPr>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6" name="スライド番号プレースホルダー 5">
            <a:extLst>
              <a:ext uri="{FF2B5EF4-FFF2-40B4-BE49-F238E27FC236}">
                <a16:creationId xmlns:a16="http://schemas.microsoft.com/office/drawing/2014/main" id="{6A95C053-9359-4FF9-B551-9616FFAB3421}"/>
              </a:ext>
            </a:extLst>
          </p:cNvPr>
          <p:cNvSpPr>
            <a:spLocks noGrp="1"/>
          </p:cNvSpPr>
          <p:nvPr>
            <p:ph type="sldNum" sz="quarter" idx="12"/>
          </p:nvPr>
        </p:nvSpPr>
        <p:spPr/>
        <p:txBody>
          <a:bodyPr/>
          <a:lstStyle/>
          <a:p>
            <a:fld id="{E6BDBDCA-472F-4DAE-A0E4-551DA137BA95}" type="slidenum">
              <a:rPr kumimoji="1" lang="ja-JP" altLang="en-US" smtClean="0"/>
              <a:t>1</a:t>
            </a:fld>
            <a:endParaRPr kumimoji="1" lang="ja-JP" altLang="en-US"/>
          </a:p>
        </p:txBody>
      </p:sp>
      <p:sp>
        <p:nvSpPr>
          <p:cNvPr id="5" name="テキスト ボックス 4"/>
          <p:cNvSpPr txBox="1"/>
          <p:nvPr/>
        </p:nvSpPr>
        <p:spPr>
          <a:xfrm>
            <a:off x="825038" y="5382872"/>
            <a:ext cx="5589209" cy="646331"/>
          </a:xfrm>
          <a:prstGeom prst="rect">
            <a:avLst/>
          </a:prstGeom>
          <a:noFill/>
        </p:spPr>
        <p:txBody>
          <a:bodyPr wrap="square" rtlCol="0">
            <a:spAutoFit/>
          </a:bodyPr>
          <a:lstStyle/>
          <a:p>
            <a:r>
              <a:rPr lang="ja-JP" altLang="en-US" b="1" dirty="0"/>
              <a:t>学籍番号　</a:t>
            </a:r>
            <a:r>
              <a:rPr lang="en-US" altLang="ja-JP" b="1" dirty="0"/>
              <a:t>60206299</a:t>
            </a:r>
          </a:p>
          <a:p>
            <a:r>
              <a:rPr lang="ja-JP" altLang="en-US" b="1" dirty="0"/>
              <a:t>氏名　　　　吉富　楓雅</a:t>
            </a:r>
          </a:p>
        </p:txBody>
      </p:sp>
    </p:spTree>
    <p:extLst>
      <p:ext uri="{BB962C8B-B14F-4D97-AF65-F5344CB8AC3E}">
        <p14:creationId xmlns:p14="http://schemas.microsoft.com/office/powerpoint/2010/main" val="2507993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742466A-5DB7-4D7A-9323-F170751ADCFE}"/>
              </a:ext>
            </a:extLst>
          </p:cNvPr>
          <p:cNvSpPr>
            <a:spLocks noGrp="1"/>
          </p:cNvSpPr>
          <p:nvPr>
            <p:ph type="title"/>
          </p:nvPr>
        </p:nvSpPr>
        <p:spPr/>
        <p:txBody>
          <a:bodyPr/>
          <a:lstStyle/>
          <a:p>
            <a:pPr algn="ctr"/>
            <a:r>
              <a:rPr kumimoji="1" lang="ja-JP" altLang="en-US" dirty="0"/>
              <a:t>目次</a:t>
            </a:r>
          </a:p>
        </p:txBody>
      </p:sp>
      <p:sp>
        <p:nvSpPr>
          <p:cNvPr id="3" name="コンテンツ プレースホルダー 2">
            <a:extLst>
              <a:ext uri="{FF2B5EF4-FFF2-40B4-BE49-F238E27FC236}">
                <a16:creationId xmlns:a16="http://schemas.microsoft.com/office/drawing/2014/main" id="{ABFA8589-749B-431E-88E1-C29A191834DB}"/>
              </a:ext>
            </a:extLst>
          </p:cNvPr>
          <p:cNvSpPr>
            <a:spLocks noGrp="1"/>
          </p:cNvSpPr>
          <p:nvPr>
            <p:ph idx="1"/>
          </p:nvPr>
        </p:nvSpPr>
        <p:spPr/>
        <p:txBody>
          <a:bodyPr>
            <a:normAutofit/>
          </a:bodyPr>
          <a:lstStyle/>
          <a:p>
            <a:pPr marL="0" indent="0">
              <a:buNone/>
            </a:pPr>
            <a:endParaRPr kumimoji="1" lang="en-US" altLang="ja-JP" sz="2400" dirty="0"/>
          </a:p>
          <a:p>
            <a:r>
              <a:rPr kumimoji="1" lang="en-US" altLang="ja-JP" sz="3200" dirty="0"/>
              <a:t>1.</a:t>
            </a:r>
            <a:r>
              <a:rPr kumimoji="1" lang="ja-JP" altLang="en-US" sz="3200" dirty="0"/>
              <a:t>　導入　</a:t>
            </a:r>
            <a:endParaRPr kumimoji="1" lang="en-US" altLang="ja-JP" sz="3200" dirty="0"/>
          </a:p>
          <a:p>
            <a:r>
              <a:rPr lang="en-US" altLang="ja-JP" sz="3200" dirty="0"/>
              <a:t>2.</a:t>
            </a:r>
            <a:r>
              <a:rPr lang="ja-JP" altLang="en-US" sz="3200" dirty="0"/>
              <a:t>　</a:t>
            </a:r>
            <a:r>
              <a:rPr lang="en-US" altLang="ja-JP" sz="3200" dirty="0"/>
              <a:t>Apache</a:t>
            </a:r>
            <a:r>
              <a:rPr lang="ja-JP" altLang="en-US" sz="3200" dirty="0"/>
              <a:t>と</a:t>
            </a:r>
            <a:r>
              <a:rPr lang="en-US" altLang="ja-JP" sz="3200" dirty="0"/>
              <a:t>Linkster</a:t>
            </a:r>
          </a:p>
          <a:p>
            <a:r>
              <a:rPr lang="en-US" altLang="ja-JP" sz="3200" dirty="0"/>
              <a:t>3.</a:t>
            </a:r>
            <a:r>
              <a:rPr lang="ja-JP" altLang="en-US" sz="3200" dirty="0"/>
              <a:t>　研究結果</a:t>
            </a:r>
            <a:endParaRPr lang="en-US" altLang="ja-JP" sz="3200" dirty="0"/>
          </a:p>
          <a:p>
            <a:r>
              <a:rPr lang="en-US" altLang="ja-JP" sz="3200" dirty="0"/>
              <a:t>4.</a:t>
            </a:r>
            <a:r>
              <a:rPr lang="ja-JP" altLang="en-US" sz="3200" dirty="0"/>
              <a:t>　結論</a:t>
            </a:r>
            <a:endParaRPr kumimoji="1" lang="ja-JP" altLang="en-US" sz="2800" dirty="0"/>
          </a:p>
        </p:txBody>
      </p:sp>
      <p:sp>
        <p:nvSpPr>
          <p:cNvPr id="4" name="フッター プレースホルダー 3">
            <a:extLst>
              <a:ext uri="{FF2B5EF4-FFF2-40B4-BE49-F238E27FC236}">
                <a16:creationId xmlns:a16="http://schemas.microsoft.com/office/drawing/2014/main" id="{AB9253D7-D33D-4E0E-A75C-A1E4CF56A77F}"/>
              </a:ext>
            </a:extLst>
          </p:cNvPr>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5" name="スライド番号プレースホルダー 4">
            <a:extLst>
              <a:ext uri="{FF2B5EF4-FFF2-40B4-BE49-F238E27FC236}">
                <a16:creationId xmlns:a16="http://schemas.microsoft.com/office/drawing/2014/main" id="{973D1E76-9B6B-4522-A7F8-47E39C772F06}"/>
              </a:ext>
            </a:extLst>
          </p:cNvPr>
          <p:cNvSpPr>
            <a:spLocks noGrp="1"/>
          </p:cNvSpPr>
          <p:nvPr>
            <p:ph type="sldNum" sz="quarter" idx="12"/>
          </p:nvPr>
        </p:nvSpPr>
        <p:spPr/>
        <p:txBody>
          <a:bodyPr/>
          <a:lstStyle/>
          <a:p>
            <a:fld id="{D0FE5D06-D0E3-4002-A321-8421ADF45D98}" type="slidenum">
              <a:rPr kumimoji="1" lang="ja-JP" altLang="en-US" smtClean="0"/>
              <a:t>2</a:t>
            </a:fld>
            <a:endParaRPr kumimoji="1" lang="ja-JP" altLang="en-US"/>
          </a:p>
        </p:txBody>
      </p:sp>
      <p:sp>
        <p:nvSpPr>
          <p:cNvPr id="6" name="テキスト ボックス 5">
            <a:extLst>
              <a:ext uri="{FF2B5EF4-FFF2-40B4-BE49-F238E27FC236}">
                <a16:creationId xmlns:a16="http://schemas.microsoft.com/office/drawing/2014/main" id="{CAA04B1A-345D-4AC2-A416-C9A303580806}"/>
              </a:ext>
            </a:extLst>
          </p:cNvPr>
          <p:cNvSpPr txBox="1"/>
          <p:nvPr/>
        </p:nvSpPr>
        <p:spPr>
          <a:xfrm>
            <a:off x="4389120" y="4234375"/>
            <a:ext cx="3617103" cy="1569660"/>
          </a:xfrm>
          <a:prstGeom prst="rect">
            <a:avLst/>
          </a:prstGeom>
          <a:noFill/>
        </p:spPr>
        <p:txBody>
          <a:bodyPr wrap="square" rtlCol="0">
            <a:spAutoFit/>
          </a:bodyPr>
          <a:lstStyle/>
          <a:p>
            <a:r>
              <a:rPr kumimoji="1" lang="ja-JP" altLang="en-US" sz="3200" dirty="0"/>
              <a:t>バグ報告やコミットにおける問題点を追究する論文です</a:t>
            </a:r>
          </a:p>
        </p:txBody>
      </p:sp>
      <p:sp>
        <p:nvSpPr>
          <p:cNvPr id="7" name="正方形/長方形 6">
            <a:extLst>
              <a:ext uri="{FF2B5EF4-FFF2-40B4-BE49-F238E27FC236}">
                <a16:creationId xmlns:a16="http://schemas.microsoft.com/office/drawing/2014/main" id="{19126724-D723-41FA-AE50-3F2010D0E173}"/>
              </a:ext>
            </a:extLst>
          </p:cNvPr>
          <p:cNvSpPr/>
          <p:nvPr/>
        </p:nvSpPr>
        <p:spPr>
          <a:xfrm>
            <a:off x="4389120" y="4234375"/>
            <a:ext cx="3432517" cy="15696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354729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71D31F-84B7-4B06-B6F7-93C46039A596}"/>
              </a:ext>
            </a:extLst>
          </p:cNvPr>
          <p:cNvSpPr>
            <a:spLocks noGrp="1"/>
          </p:cNvSpPr>
          <p:nvPr>
            <p:ph type="title" idx="4294967295"/>
          </p:nvPr>
        </p:nvSpPr>
        <p:spPr>
          <a:xfrm>
            <a:off x="3579667" y="3002199"/>
            <a:ext cx="7543800" cy="1449387"/>
          </a:xfrm>
        </p:spPr>
        <p:txBody>
          <a:bodyPr/>
          <a:lstStyle/>
          <a:p>
            <a:r>
              <a:rPr lang="ja-JP" altLang="en-US" dirty="0"/>
              <a:t>導入</a:t>
            </a:r>
            <a:br>
              <a:rPr lang="en-US" altLang="ja-JP" dirty="0"/>
            </a:br>
            <a:endParaRPr kumimoji="1" lang="ja-JP" altLang="en-US" dirty="0"/>
          </a:p>
        </p:txBody>
      </p:sp>
      <p:pic>
        <p:nvPicPr>
          <p:cNvPr id="4" name="図 3" descr="クリップアート が含まれている画像&#10;&#10;高い精度で生成された説明">
            <a:extLst>
              <a:ext uri="{FF2B5EF4-FFF2-40B4-BE49-F238E27FC236}">
                <a16:creationId xmlns:a16="http://schemas.microsoft.com/office/drawing/2014/main" id="{F2C8344C-9C76-476A-BEEB-192B2536B3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1356" y="3807781"/>
            <a:ext cx="3378200" cy="2400300"/>
          </a:xfrm>
          <a:prstGeom prst="rect">
            <a:avLst/>
          </a:prstGeom>
        </p:spPr>
      </p:pic>
      <p:sp>
        <p:nvSpPr>
          <p:cNvPr id="3" name="フッター プレースホルダー 2">
            <a:extLst>
              <a:ext uri="{FF2B5EF4-FFF2-40B4-BE49-F238E27FC236}">
                <a16:creationId xmlns:a16="http://schemas.microsoft.com/office/drawing/2014/main" id="{298D0E0C-C652-4142-B326-B593E080857F}"/>
              </a:ext>
            </a:extLst>
          </p:cNvPr>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5" name="スライド番号プレースホルダー 4">
            <a:extLst>
              <a:ext uri="{FF2B5EF4-FFF2-40B4-BE49-F238E27FC236}">
                <a16:creationId xmlns:a16="http://schemas.microsoft.com/office/drawing/2014/main" id="{B0629FAC-95E7-4895-8DC6-46A512AF4881}"/>
              </a:ext>
            </a:extLst>
          </p:cNvPr>
          <p:cNvSpPr>
            <a:spLocks noGrp="1"/>
          </p:cNvSpPr>
          <p:nvPr>
            <p:ph type="sldNum" sz="quarter" idx="12"/>
          </p:nvPr>
        </p:nvSpPr>
        <p:spPr/>
        <p:txBody>
          <a:bodyPr/>
          <a:lstStyle/>
          <a:p>
            <a:fld id="{D0FE5D06-D0E3-4002-A321-8421ADF45D98}" type="slidenum">
              <a:rPr kumimoji="1" lang="ja-JP" altLang="en-US" smtClean="0"/>
              <a:t>3</a:t>
            </a:fld>
            <a:endParaRPr kumimoji="1" lang="ja-JP" altLang="en-US"/>
          </a:p>
        </p:txBody>
      </p:sp>
    </p:spTree>
    <p:extLst>
      <p:ext uri="{BB962C8B-B14F-4D97-AF65-F5344CB8AC3E}">
        <p14:creationId xmlns:p14="http://schemas.microsoft.com/office/powerpoint/2010/main" val="2007961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365EF1C1-3977-4243-B16C-41ACDD0C4071}"/>
              </a:ext>
            </a:extLst>
          </p:cNvPr>
          <p:cNvSpPr>
            <a:spLocks noGrp="1"/>
          </p:cNvSpPr>
          <p:nvPr>
            <p:ph type="title"/>
          </p:nvPr>
        </p:nvSpPr>
        <p:spPr/>
        <p:txBody>
          <a:bodyPr/>
          <a:lstStyle/>
          <a:p>
            <a:pPr algn="ctr"/>
            <a:r>
              <a:rPr lang="ja-JP" altLang="ja-JP" dirty="0"/>
              <a:t>ソフトウェアの欠陥</a:t>
            </a:r>
            <a:endParaRPr kumimoji="1" lang="ja-JP" altLang="en-US" dirty="0"/>
          </a:p>
        </p:txBody>
      </p:sp>
      <p:sp>
        <p:nvSpPr>
          <p:cNvPr id="5" name="コンテンツ プレースホルダー 4">
            <a:extLst>
              <a:ext uri="{FF2B5EF4-FFF2-40B4-BE49-F238E27FC236}">
                <a16:creationId xmlns:a16="http://schemas.microsoft.com/office/drawing/2014/main" id="{C75A5AA8-3C4A-4F3B-BDB2-C15E3565B8D0}"/>
              </a:ext>
            </a:extLst>
          </p:cNvPr>
          <p:cNvSpPr>
            <a:spLocks noGrp="1"/>
          </p:cNvSpPr>
          <p:nvPr>
            <p:ph idx="1"/>
          </p:nvPr>
        </p:nvSpPr>
        <p:spPr>
          <a:xfrm>
            <a:off x="822959" y="1845733"/>
            <a:ext cx="7543801" cy="4245577"/>
          </a:xfrm>
        </p:spPr>
        <p:txBody>
          <a:bodyPr>
            <a:normAutofit fontScale="92500" lnSpcReduction="10000"/>
          </a:bodyPr>
          <a:lstStyle/>
          <a:p>
            <a:r>
              <a:rPr lang="ja-JP" altLang="ja-JP" sz="2800" dirty="0">
                <a:solidFill>
                  <a:schemeClr val="tx1"/>
                </a:solidFill>
              </a:rPr>
              <a:t>ソフトウェアの欠陥の実証研究はバグデータベースとプログラムコードリポジトリの間のリンクに依存</a:t>
            </a:r>
            <a:endParaRPr lang="en-US" altLang="ja-JP" sz="2800" dirty="0">
              <a:solidFill>
                <a:schemeClr val="tx1"/>
              </a:solidFill>
            </a:endParaRPr>
          </a:p>
          <a:p>
            <a:endParaRPr lang="en-US" altLang="ja-JP" sz="2800" dirty="0">
              <a:solidFill>
                <a:srgbClr val="FF0000"/>
              </a:solidFill>
            </a:endParaRPr>
          </a:p>
          <a:p>
            <a:r>
              <a:rPr lang="ja-JP" altLang="ja-JP" sz="2800" dirty="0">
                <a:solidFill>
                  <a:srgbClr val="FF0000"/>
                </a:solidFill>
              </a:rPr>
              <a:t>開発者はどのコミットがバグ修正を実行するかを常に報告するとは限</a:t>
            </a:r>
            <a:r>
              <a:rPr lang="ja-JP" altLang="en-US" sz="2800" dirty="0">
                <a:solidFill>
                  <a:srgbClr val="FF0000"/>
                </a:solidFill>
              </a:rPr>
              <a:t>らない</a:t>
            </a:r>
            <a:r>
              <a:rPr lang="en-US" altLang="ja-JP" sz="2800" dirty="0">
                <a:solidFill>
                  <a:srgbClr val="FF0000"/>
                </a:solidFill>
              </a:rPr>
              <a:t>…</a:t>
            </a:r>
          </a:p>
          <a:p>
            <a:endParaRPr lang="en-US" altLang="ja-JP" sz="2800" dirty="0">
              <a:solidFill>
                <a:schemeClr val="tx1"/>
              </a:solidFill>
            </a:endParaRPr>
          </a:p>
          <a:p>
            <a:r>
              <a:rPr lang="ja-JP" altLang="ja-JP" sz="2800" dirty="0">
                <a:solidFill>
                  <a:schemeClr val="tx1"/>
                </a:solidFill>
              </a:rPr>
              <a:t>このようなリンクは修正された</a:t>
            </a:r>
            <a:endParaRPr lang="en-US" altLang="ja-JP" sz="2800" dirty="0">
              <a:solidFill>
                <a:schemeClr val="tx1"/>
              </a:solidFill>
            </a:endParaRPr>
          </a:p>
          <a:p>
            <a:r>
              <a:rPr lang="ja-JP" altLang="ja-JP" sz="2800" dirty="0">
                <a:solidFill>
                  <a:schemeClr val="tx1"/>
                </a:solidFill>
              </a:rPr>
              <a:t>バグ全体の偏りのあるサンプル</a:t>
            </a:r>
            <a:endParaRPr lang="en-US" altLang="ja-JP" sz="2800" dirty="0">
              <a:solidFill>
                <a:schemeClr val="tx1"/>
              </a:solidFill>
            </a:endParaRPr>
          </a:p>
          <a:p>
            <a:r>
              <a:rPr lang="ja-JP" altLang="ja-JP" sz="2800" dirty="0">
                <a:solidFill>
                  <a:schemeClr val="tx1"/>
                </a:solidFill>
              </a:rPr>
              <a:t>になる可能性がある</a:t>
            </a:r>
            <a:endParaRPr kumimoji="1" lang="ja-JP" altLang="en-US" sz="2800" dirty="0"/>
          </a:p>
        </p:txBody>
      </p:sp>
      <p:sp>
        <p:nvSpPr>
          <p:cNvPr id="2" name="フッター プレースホルダー 1">
            <a:extLst>
              <a:ext uri="{FF2B5EF4-FFF2-40B4-BE49-F238E27FC236}">
                <a16:creationId xmlns:a16="http://schemas.microsoft.com/office/drawing/2014/main" id="{45ACFFF1-06C3-452A-8F93-D8C8F02C4A7F}"/>
              </a:ext>
            </a:extLst>
          </p:cNvPr>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3" name="スライド番号プレースホルダー 2">
            <a:extLst>
              <a:ext uri="{FF2B5EF4-FFF2-40B4-BE49-F238E27FC236}">
                <a16:creationId xmlns:a16="http://schemas.microsoft.com/office/drawing/2014/main" id="{DE4F93FA-5942-4056-AF0D-CD0E19543005}"/>
              </a:ext>
            </a:extLst>
          </p:cNvPr>
          <p:cNvSpPr>
            <a:spLocks noGrp="1"/>
          </p:cNvSpPr>
          <p:nvPr>
            <p:ph type="sldNum" sz="quarter" idx="12"/>
          </p:nvPr>
        </p:nvSpPr>
        <p:spPr/>
        <p:txBody>
          <a:bodyPr/>
          <a:lstStyle/>
          <a:p>
            <a:fld id="{D0FE5D06-D0E3-4002-A321-8421ADF45D98}" type="slidenum">
              <a:rPr kumimoji="1" lang="ja-JP" altLang="en-US" smtClean="0"/>
              <a:t>4</a:t>
            </a:fld>
            <a:endParaRPr kumimoji="1" lang="ja-JP" altLang="en-US"/>
          </a:p>
        </p:txBody>
      </p:sp>
      <p:pic>
        <p:nvPicPr>
          <p:cNvPr id="7" name="図 6">
            <a:extLst>
              <a:ext uri="{FF2B5EF4-FFF2-40B4-BE49-F238E27FC236}">
                <a16:creationId xmlns:a16="http://schemas.microsoft.com/office/drawing/2014/main" id="{10B82555-CAB9-48FA-B186-3C885FC42D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72332" y="3889091"/>
            <a:ext cx="3404382" cy="2310591"/>
          </a:xfrm>
          <a:prstGeom prst="rect">
            <a:avLst/>
          </a:prstGeom>
        </p:spPr>
      </p:pic>
    </p:spTree>
    <p:extLst>
      <p:ext uri="{BB962C8B-B14F-4D97-AF65-F5344CB8AC3E}">
        <p14:creationId xmlns:p14="http://schemas.microsoft.com/office/powerpoint/2010/main" val="27725268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A588CFB-88A4-4259-992F-C5CCB342A3D9}"/>
              </a:ext>
            </a:extLst>
          </p:cNvPr>
          <p:cNvSpPr>
            <a:spLocks noGrp="1"/>
          </p:cNvSpPr>
          <p:nvPr>
            <p:ph type="title"/>
          </p:nvPr>
        </p:nvSpPr>
        <p:spPr/>
        <p:txBody>
          <a:bodyPr/>
          <a:lstStyle/>
          <a:p>
            <a:pPr algn="ctr"/>
            <a:r>
              <a:rPr lang="ja-JP" altLang="ja-JP" dirty="0">
                <a:solidFill>
                  <a:schemeClr val="tx1"/>
                </a:solidFill>
              </a:rPr>
              <a:t>欠陥報告</a:t>
            </a:r>
            <a:r>
              <a:rPr lang="ja-JP" altLang="en-US" dirty="0">
                <a:solidFill>
                  <a:schemeClr val="tx1"/>
                </a:solidFill>
              </a:rPr>
              <a:t>の問題</a:t>
            </a:r>
            <a:endParaRPr kumimoji="1" lang="ja-JP" altLang="en-US" dirty="0"/>
          </a:p>
        </p:txBody>
      </p:sp>
      <p:sp>
        <p:nvSpPr>
          <p:cNvPr id="3" name="コンテンツ プレースホルダー 2">
            <a:extLst>
              <a:ext uri="{FF2B5EF4-FFF2-40B4-BE49-F238E27FC236}">
                <a16:creationId xmlns:a16="http://schemas.microsoft.com/office/drawing/2014/main" id="{87036B26-9E2A-4A2B-8C96-5BDD6E6D0F2C}"/>
              </a:ext>
            </a:extLst>
          </p:cNvPr>
          <p:cNvSpPr>
            <a:spLocks noGrp="1"/>
          </p:cNvSpPr>
          <p:nvPr>
            <p:ph idx="1"/>
          </p:nvPr>
        </p:nvSpPr>
        <p:spPr>
          <a:xfrm>
            <a:off x="822960" y="1614718"/>
            <a:ext cx="7786469" cy="4023360"/>
          </a:xfrm>
        </p:spPr>
        <p:txBody>
          <a:bodyPr/>
          <a:lstStyle/>
          <a:p>
            <a:pPr marL="0" indent="0">
              <a:buNone/>
            </a:pPr>
            <a:r>
              <a:rPr lang="en-US" altLang="ja-JP" sz="2800" dirty="0">
                <a:solidFill>
                  <a:schemeClr val="tx1"/>
                </a:solidFill>
              </a:rPr>
              <a:t>  </a:t>
            </a:r>
          </a:p>
          <a:p>
            <a:pPr marL="0" indent="0">
              <a:buNone/>
            </a:pPr>
            <a:r>
              <a:rPr lang="en-US" altLang="ja-JP" sz="2800" dirty="0">
                <a:solidFill>
                  <a:schemeClr val="tx1"/>
                </a:solidFill>
              </a:rPr>
              <a:t>       </a:t>
            </a:r>
            <a:r>
              <a:rPr lang="ja-JP" altLang="en-US" sz="3200" dirty="0">
                <a:solidFill>
                  <a:schemeClr val="tx1"/>
                </a:solidFill>
              </a:rPr>
              <a:t>正しく入力されたことは保証できない</a:t>
            </a:r>
            <a:endParaRPr lang="en-US" altLang="ja-JP" sz="3200" dirty="0">
              <a:solidFill>
                <a:schemeClr val="tx1"/>
              </a:solidFill>
            </a:endParaRPr>
          </a:p>
          <a:p>
            <a:endParaRPr kumimoji="1" lang="ja-JP" altLang="en-US" dirty="0"/>
          </a:p>
        </p:txBody>
      </p:sp>
      <p:sp>
        <p:nvSpPr>
          <p:cNvPr id="4" name="フッター プレースホルダー 3">
            <a:extLst>
              <a:ext uri="{FF2B5EF4-FFF2-40B4-BE49-F238E27FC236}">
                <a16:creationId xmlns:a16="http://schemas.microsoft.com/office/drawing/2014/main" id="{C3F2E64F-B6C5-4483-A724-EE18C8C0DCBB}"/>
              </a:ext>
            </a:extLst>
          </p:cNvPr>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5" name="スライド番号プレースホルダー 4">
            <a:extLst>
              <a:ext uri="{FF2B5EF4-FFF2-40B4-BE49-F238E27FC236}">
                <a16:creationId xmlns:a16="http://schemas.microsoft.com/office/drawing/2014/main" id="{F26BFFFB-3C5C-4D8E-9395-45D2A8DC5DF3}"/>
              </a:ext>
            </a:extLst>
          </p:cNvPr>
          <p:cNvSpPr>
            <a:spLocks noGrp="1"/>
          </p:cNvSpPr>
          <p:nvPr>
            <p:ph type="sldNum" sz="quarter" idx="12"/>
          </p:nvPr>
        </p:nvSpPr>
        <p:spPr/>
        <p:txBody>
          <a:bodyPr/>
          <a:lstStyle/>
          <a:p>
            <a:fld id="{D0FE5D06-D0E3-4002-A321-8421ADF45D98}" type="slidenum">
              <a:rPr kumimoji="1" lang="ja-JP" altLang="en-US" smtClean="0"/>
              <a:t>5</a:t>
            </a:fld>
            <a:endParaRPr kumimoji="1" lang="ja-JP" altLang="en-US"/>
          </a:p>
        </p:txBody>
      </p:sp>
      <p:sp>
        <p:nvSpPr>
          <p:cNvPr id="6" name="正方形/長方形 5">
            <a:extLst>
              <a:ext uri="{FF2B5EF4-FFF2-40B4-BE49-F238E27FC236}">
                <a16:creationId xmlns:a16="http://schemas.microsoft.com/office/drawing/2014/main" id="{F5D5931C-E217-4E2F-921E-39FDE2C10216}"/>
              </a:ext>
            </a:extLst>
          </p:cNvPr>
          <p:cNvSpPr/>
          <p:nvPr/>
        </p:nvSpPr>
        <p:spPr>
          <a:xfrm>
            <a:off x="975945" y="4921600"/>
            <a:ext cx="7480496" cy="1384995"/>
          </a:xfrm>
          <a:prstGeom prst="rect">
            <a:avLst/>
          </a:prstGeom>
        </p:spPr>
        <p:txBody>
          <a:bodyPr wrap="square">
            <a:spAutoFit/>
          </a:bodyPr>
          <a:lstStyle/>
          <a:p>
            <a:r>
              <a:rPr lang="en-US" altLang="ja-JP" sz="2800" dirty="0">
                <a:solidFill>
                  <a:schemeClr val="bg2">
                    <a:lumMod val="50000"/>
                  </a:schemeClr>
                </a:solidFill>
              </a:rPr>
              <a:t>               </a:t>
            </a:r>
          </a:p>
          <a:p>
            <a:pPr algn="ctr"/>
            <a:r>
              <a:rPr lang="ja-JP" altLang="ja-JP" sz="2800" dirty="0">
                <a:solidFill>
                  <a:schemeClr val="bg2">
                    <a:lumMod val="50000"/>
                  </a:schemeClr>
                </a:solidFill>
              </a:rPr>
              <a:t>データに依存するアプリケーション</a:t>
            </a:r>
            <a:r>
              <a:rPr lang="ja-JP" altLang="en-US" sz="2800" dirty="0">
                <a:solidFill>
                  <a:schemeClr val="bg2">
                    <a:lumMod val="50000"/>
                  </a:schemeClr>
                </a:solidFill>
              </a:rPr>
              <a:t>・</a:t>
            </a:r>
            <a:r>
              <a:rPr lang="ja-JP" altLang="ja-JP" sz="2800" dirty="0">
                <a:solidFill>
                  <a:schemeClr val="bg2">
                    <a:lumMod val="50000"/>
                  </a:schemeClr>
                </a:solidFill>
              </a:rPr>
              <a:t>アルゴリズムに悪影響を与える</a:t>
            </a:r>
            <a:endParaRPr lang="ja-JP" altLang="en-US" sz="2800" dirty="0">
              <a:solidFill>
                <a:schemeClr val="bg2">
                  <a:lumMod val="50000"/>
                </a:schemeClr>
              </a:solidFill>
            </a:endParaRPr>
          </a:p>
        </p:txBody>
      </p:sp>
      <p:pic>
        <p:nvPicPr>
          <p:cNvPr id="8" name="図 7">
            <a:extLst>
              <a:ext uri="{FF2B5EF4-FFF2-40B4-BE49-F238E27FC236}">
                <a16:creationId xmlns:a16="http://schemas.microsoft.com/office/drawing/2014/main" id="{6E79BD81-39EC-4CD4-861F-61862DF396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8379" y="2937927"/>
            <a:ext cx="1692519" cy="1692519"/>
          </a:xfrm>
          <a:prstGeom prst="rect">
            <a:avLst/>
          </a:prstGeom>
        </p:spPr>
      </p:pic>
      <p:pic>
        <p:nvPicPr>
          <p:cNvPr id="10" name="図 9" descr="スケール, 装置 が含まれている画像&#10;&#10;非常に高い精度で生成された説明">
            <a:extLst>
              <a:ext uri="{FF2B5EF4-FFF2-40B4-BE49-F238E27FC236}">
                <a16:creationId xmlns:a16="http://schemas.microsoft.com/office/drawing/2014/main" id="{F63B524D-46DD-49DB-A657-D81A8B213B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9369" y="2937927"/>
            <a:ext cx="2345204" cy="1749883"/>
          </a:xfrm>
          <a:prstGeom prst="rect">
            <a:avLst/>
          </a:prstGeom>
        </p:spPr>
      </p:pic>
      <p:sp>
        <p:nvSpPr>
          <p:cNvPr id="12" name="正方形/長方形 11">
            <a:extLst>
              <a:ext uri="{FF2B5EF4-FFF2-40B4-BE49-F238E27FC236}">
                <a16:creationId xmlns:a16="http://schemas.microsoft.com/office/drawing/2014/main" id="{C0661E6C-9260-4B1E-9CFA-A6290C73BD2F}"/>
              </a:ext>
            </a:extLst>
          </p:cNvPr>
          <p:cNvSpPr/>
          <p:nvPr/>
        </p:nvSpPr>
        <p:spPr>
          <a:xfrm>
            <a:off x="1667176" y="4740823"/>
            <a:ext cx="4846166" cy="523220"/>
          </a:xfrm>
          <a:prstGeom prst="rect">
            <a:avLst/>
          </a:prstGeom>
        </p:spPr>
        <p:txBody>
          <a:bodyPr wrap="square">
            <a:spAutoFit/>
          </a:bodyPr>
          <a:lstStyle/>
          <a:p>
            <a:r>
              <a:rPr lang="ja-JP" altLang="ja-JP" sz="2800" dirty="0"/>
              <a:t>不完全性</a:t>
            </a:r>
            <a:r>
              <a:rPr lang="en-US" altLang="ja-JP" sz="2800" dirty="0">
                <a:solidFill>
                  <a:schemeClr val="bg2">
                    <a:lumMod val="50000"/>
                  </a:schemeClr>
                </a:solidFill>
              </a:rPr>
              <a:t>                               </a:t>
            </a:r>
            <a:r>
              <a:rPr lang="ja-JP" altLang="ja-JP" sz="2800" dirty="0"/>
              <a:t>偏り</a:t>
            </a:r>
            <a:endParaRPr lang="ja-JP" altLang="en-US" sz="2800" dirty="0"/>
          </a:p>
        </p:txBody>
      </p:sp>
    </p:spTree>
    <p:extLst>
      <p:ext uri="{BB962C8B-B14F-4D97-AF65-F5344CB8AC3E}">
        <p14:creationId xmlns:p14="http://schemas.microsoft.com/office/powerpoint/2010/main" val="2210965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090B7FE-1233-4E74-8161-17CE320709E0}"/>
              </a:ext>
            </a:extLst>
          </p:cNvPr>
          <p:cNvSpPr>
            <a:spLocks noGrp="1"/>
          </p:cNvSpPr>
          <p:nvPr>
            <p:ph type="title"/>
          </p:nvPr>
        </p:nvSpPr>
        <p:spPr/>
        <p:txBody>
          <a:bodyPr/>
          <a:lstStyle/>
          <a:p>
            <a:pPr algn="ctr"/>
            <a:r>
              <a:rPr lang="ja-JP" altLang="en-US" dirty="0">
                <a:solidFill>
                  <a:schemeClr val="tx1"/>
                </a:solidFill>
              </a:rPr>
              <a:t>完璧な</a:t>
            </a:r>
            <a:r>
              <a:rPr lang="ja-JP" altLang="ja-JP" dirty="0">
                <a:solidFill>
                  <a:schemeClr val="tx1"/>
                </a:solidFill>
              </a:rPr>
              <a:t>欠陥報告</a:t>
            </a:r>
            <a:r>
              <a:rPr lang="ja-JP" altLang="en-US" dirty="0">
                <a:solidFill>
                  <a:schemeClr val="tx1"/>
                </a:solidFill>
              </a:rPr>
              <a:t>の難しさ</a:t>
            </a:r>
            <a:endParaRPr kumimoji="1" lang="ja-JP" altLang="en-US" dirty="0"/>
          </a:p>
        </p:txBody>
      </p:sp>
      <p:sp>
        <p:nvSpPr>
          <p:cNvPr id="3" name="コンテンツ プレースホルダー 2">
            <a:extLst>
              <a:ext uri="{FF2B5EF4-FFF2-40B4-BE49-F238E27FC236}">
                <a16:creationId xmlns:a16="http://schemas.microsoft.com/office/drawing/2014/main" id="{D30B7819-6403-4B24-848E-A02D1C509050}"/>
              </a:ext>
            </a:extLst>
          </p:cNvPr>
          <p:cNvSpPr>
            <a:spLocks noGrp="1"/>
          </p:cNvSpPr>
          <p:nvPr>
            <p:ph idx="1"/>
          </p:nvPr>
        </p:nvSpPr>
        <p:spPr>
          <a:xfrm>
            <a:off x="788527" y="2271933"/>
            <a:ext cx="7543801" cy="4023360"/>
          </a:xfrm>
        </p:spPr>
        <p:txBody>
          <a:bodyPr/>
          <a:lstStyle/>
          <a:p>
            <a:r>
              <a:rPr lang="ja-JP" altLang="ja-JP" sz="2400" dirty="0">
                <a:solidFill>
                  <a:schemeClr val="tx1"/>
                </a:solidFill>
              </a:rPr>
              <a:t>バグはすべてプロジェクトのバグ追跡データベースに実際に報告されると仮定</a:t>
            </a:r>
            <a:endParaRPr lang="en-US" altLang="ja-JP" sz="2400" dirty="0">
              <a:solidFill>
                <a:schemeClr val="tx1"/>
              </a:solidFill>
            </a:endParaRPr>
          </a:p>
          <a:p>
            <a:endParaRPr lang="en-US" altLang="ja-JP" dirty="0">
              <a:solidFill>
                <a:schemeClr val="tx1"/>
              </a:solidFill>
            </a:endParaRPr>
          </a:p>
          <a:p>
            <a:endParaRPr lang="en-US" altLang="ja-JP" dirty="0">
              <a:solidFill>
                <a:schemeClr val="tx1"/>
              </a:solidFill>
            </a:endParaRPr>
          </a:p>
          <a:p>
            <a:endParaRPr lang="en-US" altLang="ja-JP" dirty="0">
              <a:solidFill>
                <a:schemeClr val="tx1"/>
              </a:solidFill>
            </a:endParaRPr>
          </a:p>
          <a:p>
            <a:r>
              <a:rPr lang="ja-JP" altLang="en-US" sz="2800" dirty="0">
                <a:solidFill>
                  <a:schemeClr val="tx1"/>
                </a:solidFill>
              </a:rPr>
              <a:t>　　　</a:t>
            </a:r>
            <a:r>
              <a:rPr lang="ja-JP" altLang="ja-JP" sz="2800" dirty="0">
                <a:solidFill>
                  <a:schemeClr val="tx1"/>
                </a:solidFill>
              </a:rPr>
              <a:t>可能な限りリンクを確立</a:t>
            </a:r>
            <a:r>
              <a:rPr lang="ja-JP" altLang="en-US" sz="2800" dirty="0">
                <a:solidFill>
                  <a:schemeClr val="tx1"/>
                </a:solidFill>
              </a:rPr>
              <a:t>しなければならない</a:t>
            </a:r>
            <a:endParaRPr lang="en-US" altLang="ja-JP" sz="2800" dirty="0">
              <a:solidFill>
                <a:schemeClr val="tx1"/>
              </a:solidFill>
            </a:endParaRPr>
          </a:p>
          <a:p>
            <a:pPr algn="ctr"/>
            <a:r>
              <a:rPr lang="ja-JP" altLang="ja-JP" sz="3600" dirty="0">
                <a:solidFill>
                  <a:schemeClr val="bg2">
                    <a:lumMod val="50000"/>
                  </a:schemeClr>
                </a:solidFill>
              </a:rPr>
              <a:t>費用</a:t>
            </a:r>
            <a:r>
              <a:rPr lang="ja-JP" altLang="en-US" sz="3600" dirty="0">
                <a:solidFill>
                  <a:schemeClr val="bg2">
                    <a:lumMod val="50000"/>
                  </a:schemeClr>
                </a:solidFill>
              </a:rPr>
              <a:t>・</a:t>
            </a:r>
            <a:r>
              <a:rPr lang="ja-JP" altLang="ja-JP" sz="3600" dirty="0">
                <a:solidFill>
                  <a:schemeClr val="bg2">
                    <a:lumMod val="50000"/>
                  </a:schemeClr>
                </a:solidFill>
              </a:rPr>
              <a:t>時間が</a:t>
            </a:r>
            <a:r>
              <a:rPr lang="ja-JP" altLang="en-US" sz="3600" dirty="0">
                <a:solidFill>
                  <a:schemeClr val="bg2">
                    <a:lumMod val="50000"/>
                  </a:schemeClr>
                </a:solidFill>
              </a:rPr>
              <a:t>かかる</a:t>
            </a:r>
          </a:p>
          <a:p>
            <a:endParaRPr kumimoji="1" lang="ja-JP" altLang="en-US" dirty="0"/>
          </a:p>
        </p:txBody>
      </p:sp>
      <p:sp>
        <p:nvSpPr>
          <p:cNvPr id="4" name="フッター プレースホルダー 3">
            <a:extLst>
              <a:ext uri="{FF2B5EF4-FFF2-40B4-BE49-F238E27FC236}">
                <a16:creationId xmlns:a16="http://schemas.microsoft.com/office/drawing/2014/main" id="{A85C573C-8E18-4DA3-BC7C-6E78CBF8E59B}"/>
              </a:ext>
            </a:extLst>
          </p:cNvPr>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5" name="スライド番号プレースホルダー 4">
            <a:extLst>
              <a:ext uri="{FF2B5EF4-FFF2-40B4-BE49-F238E27FC236}">
                <a16:creationId xmlns:a16="http://schemas.microsoft.com/office/drawing/2014/main" id="{1421443A-A837-40D5-8E10-F0B23852576C}"/>
              </a:ext>
            </a:extLst>
          </p:cNvPr>
          <p:cNvSpPr>
            <a:spLocks noGrp="1"/>
          </p:cNvSpPr>
          <p:nvPr>
            <p:ph type="sldNum" sz="quarter" idx="12"/>
          </p:nvPr>
        </p:nvSpPr>
        <p:spPr/>
        <p:txBody>
          <a:bodyPr/>
          <a:lstStyle/>
          <a:p>
            <a:fld id="{D0FE5D06-D0E3-4002-A321-8421ADF45D98}" type="slidenum">
              <a:rPr kumimoji="1" lang="ja-JP" altLang="en-US" smtClean="0"/>
              <a:t>6</a:t>
            </a:fld>
            <a:endParaRPr kumimoji="1" lang="ja-JP" altLang="en-US"/>
          </a:p>
        </p:txBody>
      </p:sp>
      <p:graphicFrame>
        <p:nvGraphicFramePr>
          <p:cNvPr id="6" name="図表 5">
            <a:extLst>
              <a:ext uri="{FF2B5EF4-FFF2-40B4-BE49-F238E27FC236}">
                <a16:creationId xmlns:a16="http://schemas.microsoft.com/office/drawing/2014/main" id="{11E9C2A4-DCAE-4B2E-80C9-E62E92FBD463}"/>
              </a:ext>
            </a:extLst>
          </p:cNvPr>
          <p:cNvGraphicFramePr/>
          <p:nvPr>
            <p:extLst>
              <p:ext uri="{D42A27DB-BD31-4B8C-83A1-F6EECF244321}">
                <p14:modId xmlns:p14="http://schemas.microsoft.com/office/powerpoint/2010/main" val="312597948"/>
              </p:ext>
            </p:extLst>
          </p:nvPr>
        </p:nvGraphicFramePr>
        <p:xfrm>
          <a:off x="1524000" y="173736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68106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3064764-4254-4434-9C0C-0342EC569C87}"/>
              </a:ext>
            </a:extLst>
          </p:cNvPr>
          <p:cNvSpPr>
            <a:spLocks noGrp="1"/>
          </p:cNvSpPr>
          <p:nvPr>
            <p:ph type="title"/>
          </p:nvPr>
        </p:nvSpPr>
        <p:spPr/>
        <p:txBody>
          <a:bodyPr/>
          <a:lstStyle/>
          <a:p>
            <a:pPr algn="ctr"/>
            <a:r>
              <a:rPr kumimoji="1" lang="ja-JP" altLang="en-US" dirty="0"/>
              <a:t>リサーチクエスチョン</a:t>
            </a:r>
          </a:p>
        </p:txBody>
      </p:sp>
      <p:graphicFrame>
        <p:nvGraphicFramePr>
          <p:cNvPr id="4" name="図表 3">
            <a:extLst>
              <a:ext uri="{FF2B5EF4-FFF2-40B4-BE49-F238E27FC236}">
                <a16:creationId xmlns:a16="http://schemas.microsoft.com/office/drawing/2014/main" id="{6939BFAA-E117-4B54-B102-8140D870BAFF}"/>
              </a:ext>
            </a:extLst>
          </p:cNvPr>
          <p:cNvGraphicFramePr/>
          <p:nvPr>
            <p:extLst>
              <p:ext uri="{D42A27DB-BD31-4B8C-83A1-F6EECF244321}">
                <p14:modId xmlns:p14="http://schemas.microsoft.com/office/powerpoint/2010/main" val="4284795572"/>
              </p:ext>
            </p:extLst>
          </p:nvPr>
        </p:nvGraphicFramePr>
        <p:xfrm>
          <a:off x="0" y="1737361"/>
          <a:ext cx="9144000" cy="4593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コンテンツ プレースホルダー 4">
            <a:extLst>
              <a:ext uri="{FF2B5EF4-FFF2-40B4-BE49-F238E27FC236}">
                <a16:creationId xmlns:a16="http://schemas.microsoft.com/office/drawing/2014/main" id="{8F542C91-C0E8-46F1-B0E2-FDA864B8CBC8}"/>
              </a:ext>
            </a:extLst>
          </p:cNvPr>
          <p:cNvSpPr>
            <a:spLocks noGrp="1"/>
          </p:cNvSpPr>
          <p:nvPr>
            <p:ph idx="1"/>
          </p:nvPr>
        </p:nvSpPr>
        <p:spPr>
          <a:xfrm rot="10800000" flipV="1">
            <a:off x="-2799471" y="7047913"/>
            <a:ext cx="196948" cy="253217"/>
          </a:xfrm>
        </p:spPr>
        <p:txBody>
          <a:bodyPr>
            <a:normAutofit fontScale="70000" lnSpcReduction="20000"/>
          </a:bodyPr>
          <a:lstStyle/>
          <a:p>
            <a:endParaRPr kumimoji="1" lang="ja-JP" altLang="en-US" dirty="0"/>
          </a:p>
        </p:txBody>
      </p:sp>
    </p:spTree>
    <p:extLst>
      <p:ext uri="{BB962C8B-B14F-4D97-AF65-F5344CB8AC3E}">
        <p14:creationId xmlns:p14="http://schemas.microsoft.com/office/powerpoint/2010/main" val="2276890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84145E6F-6FB1-4CE6-B6C0-76C4EF194C48}"/>
              </a:ext>
            </a:extLst>
          </p:cNvPr>
          <p:cNvSpPr/>
          <p:nvPr/>
        </p:nvSpPr>
        <p:spPr>
          <a:xfrm>
            <a:off x="2335650" y="3013501"/>
            <a:ext cx="4472699" cy="830997"/>
          </a:xfrm>
          <a:prstGeom prst="rect">
            <a:avLst/>
          </a:prstGeom>
        </p:spPr>
        <p:txBody>
          <a:bodyPr wrap="none">
            <a:spAutoFit/>
          </a:bodyPr>
          <a:lstStyle/>
          <a:p>
            <a:r>
              <a:rPr lang="en-US" altLang="ja-JP" sz="4800" dirty="0"/>
              <a:t>Apache</a:t>
            </a:r>
            <a:r>
              <a:rPr lang="ja-JP" altLang="en-US" sz="4800" dirty="0"/>
              <a:t>と</a:t>
            </a:r>
            <a:r>
              <a:rPr lang="en-US" altLang="ja-JP" sz="4800" dirty="0"/>
              <a:t>Linkster</a:t>
            </a:r>
          </a:p>
        </p:txBody>
      </p:sp>
      <p:pic>
        <p:nvPicPr>
          <p:cNvPr id="5" name="図 4">
            <a:extLst>
              <a:ext uri="{FF2B5EF4-FFF2-40B4-BE49-F238E27FC236}">
                <a16:creationId xmlns:a16="http://schemas.microsoft.com/office/drawing/2014/main" id="{DC8EB4A4-7EE6-44F6-B66E-747A9D7FD1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5513" y="3685472"/>
            <a:ext cx="2620617" cy="2620617"/>
          </a:xfrm>
          <a:prstGeom prst="rect">
            <a:avLst/>
          </a:prstGeom>
        </p:spPr>
      </p:pic>
    </p:spTree>
    <p:extLst>
      <p:ext uri="{BB962C8B-B14F-4D97-AF65-F5344CB8AC3E}">
        <p14:creationId xmlns:p14="http://schemas.microsoft.com/office/powerpoint/2010/main" val="3699743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AD2FC953-DE8F-4C1C-A58D-27B9D2152D75}"/>
              </a:ext>
            </a:extLst>
          </p:cNvPr>
          <p:cNvSpPr>
            <a:spLocks noGrp="1"/>
          </p:cNvSpPr>
          <p:nvPr>
            <p:ph type="title"/>
          </p:nvPr>
        </p:nvSpPr>
        <p:spPr/>
        <p:txBody>
          <a:bodyPr>
            <a:normAutofit/>
          </a:bodyPr>
          <a:lstStyle/>
          <a:p>
            <a:pPr algn="ctr"/>
            <a:r>
              <a:rPr lang="en-US" altLang="ja-JP" sz="5400" dirty="0"/>
              <a:t>Apache</a:t>
            </a:r>
            <a:endParaRPr kumimoji="1" lang="ja-JP" altLang="en-US" sz="5400" dirty="0"/>
          </a:p>
        </p:txBody>
      </p:sp>
      <p:sp>
        <p:nvSpPr>
          <p:cNvPr id="5" name="コンテンツ プレースホルダー 4">
            <a:extLst>
              <a:ext uri="{FF2B5EF4-FFF2-40B4-BE49-F238E27FC236}">
                <a16:creationId xmlns:a16="http://schemas.microsoft.com/office/drawing/2014/main" id="{FD3C8FCE-5884-42F3-B83D-F71DCEC0A738}"/>
              </a:ext>
            </a:extLst>
          </p:cNvPr>
          <p:cNvSpPr>
            <a:spLocks noGrp="1"/>
          </p:cNvSpPr>
          <p:nvPr>
            <p:ph idx="1"/>
          </p:nvPr>
        </p:nvSpPr>
        <p:spPr/>
        <p:txBody>
          <a:bodyPr>
            <a:normAutofit/>
          </a:bodyPr>
          <a:lstStyle/>
          <a:p>
            <a:endParaRPr lang="en-US" altLang="ja-JP" sz="2400" dirty="0"/>
          </a:p>
          <a:p>
            <a:r>
              <a:rPr lang="en-US" altLang="ja-JP" sz="2800" dirty="0"/>
              <a:t>Apache HTTP Web</a:t>
            </a:r>
            <a:r>
              <a:rPr lang="ja-JP" altLang="ja-JP" sz="2800" dirty="0"/>
              <a:t>サーバー</a:t>
            </a:r>
            <a:r>
              <a:rPr lang="ja-JP" altLang="en-US" sz="2800" dirty="0"/>
              <a:t>：</a:t>
            </a:r>
            <a:endParaRPr lang="en-US" altLang="ja-JP" sz="2800" dirty="0"/>
          </a:p>
          <a:p>
            <a:r>
              <a:rPr lang="en-US" altLang="ja-JP" sz="2800" dirty="0"/>
              <a:t>Apache Software Foundation</a:t>
            </a:r>
            <a:r>
              <a:rPr lang="ja-JP" altLang="ja-JP" sz="2800" dirty="0"/>
              <a:t>の後援で開発されたオープンソースソフトウェアシステム</a:t>
            </a:r>
            <a:endParaRPr lang="en-US" altLang="ja-JP" sz="2800" dirty="0"/>
          </a:p>
          <a:p>
            <a:br>
              <a:rPr lang="en-US" altLang="ja-JP" sz="2800" dirty="0"/>
            </a:br>
            <a:r>
              <a:rPr lang="ja-JP" altLang="ja-JP" sz="2800" dirty="0"/>
              <a:t>全</a:t>
            </a:r>
            <a:r>
              <a:rPr lang="en-US" altLang="ja-JP" sz="2800" dirty="0"/>
              <a:t>Web</a:t>
            </a:r>
            <a:r>
              <a:rPr lang="ja-JP" altLang="ja-JP" sz="2800" dirty="0"/>
              <a:t>サイトの</a:t>
            </a:r>
            <a:r>
              <a:rPr lang="en-US" altLang="ja-JP" sz="2800" dirty="0">
                <a:solidFill>
                  <a:srgbClr val="FF0000"/>
                </a:solidFill>
              </a:rPr>
              <a:t>55</a:t>
            </a:r>
            <a:r>
              <a:rPr lang="ja-JP" altLang="ja-JP" sz="2800" dirty="0">
                <a:solidFill>
                  <a:srgbClr val="FF0000"/>
                </a:solidFill>
              </a:rPr>
              <a:t>％以上を占め</a:t>
            </a:r>
            <a:r>
              <a:rPr lang="ja-JP" altLang="en-US" sz="2800" dirty="0">
                <a:solidFill>
                  <a:srgbClr val="FF0000"/>
                </a:solidFill>
              </a:rPr>
              <a:t>る</a:t>
            </a:r>
            <a:endParaRPr lang="en-US" altLang="ja-JP" sz="2800" dirty="0">
              <a:solidFill>
                <a:srgbClr val="FF0000"/>
              </a:solidFill>
            </a:endParaRPr>
          </a:p>
          <a:p>
            <a:r>
              <a:rPr lang="ja-JP" altLang="ja-JP" sz="2800" dirty="0"/>
              <a:t>データ品質の詳細な調査のため</a:t>
            </a:r>
            <a:r>
              <a:rPr lang="ja-JP" altLang="en-US" sz="2800" dirty="0"/>
              <a:t>に都合が良い</a:t>
            </a:r>
            <a:endParaRPr kumimoji="1" lang="ja-JP" altLang="en-US" sz="2400" dirty="0"/>
          </a:p>
        </p:txBody>
      </p:sp>
      <p:sp>
        <p:nvSpPr>
          <p:cNvPr id="2" name="フッター プレースホルダー 1">
            <a:extLst>
              <a:ext uri="{FF2B5EF4-FFF2-40B4-BE49-F238E27FC236}">
                <a16:creationId xmlns:a16="http://schemas.microsoft.com/office/drawing/2014/main" id="{F6BCA8BB-8367-4629-89A2-F1A00C5D0366}"/>
              </a:ext>
            </a:extLst>
          </p:cNvPr>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3" name="スライド番号プレースホルダー 2">
            <a:extLst>
              <a:ext uri="{FF2B5EF4-FFF2-40B4-BE49-F238E27FC236}">
                <a16:creationId xmlns:a16="http://schemas.microsoft.com/office/drawing/2014/main" id="{23EB65BD-10B1-413B-80A0-BAF41FF90877}"/>
              </a:ext>
            </a:extLst>
          </p:cNvPr>
          <p:cNvSpPr>
            <a:spLocks noGrp="1"/>
          </p:cNvSpPr>
          <p:nvPr>
            <p:ph type="sldNum" sz="quarter" idx="12"/>
          </p:nvPr>
        </p:nvSpPr>
        <p:spPr/>
        <p:txBody>
          <a:bodyPr/>
          <a:lstStyle/>
          <a:p>
            <a:fld id="{D0FE5D06-D0E3-4002-A321-8421ADF45D98}" type="slidenum">
              <a:rPr kumimoji="1" lang="ja-JP" altLang="en-US" smtClean="0"/>
              <a:t>9</a:t>
            </a:fld>
            <a:endParaRPr kumimoji="1" lang="ja-JP" altLang="en-US"/>
          </a:p>
        </p:txBody>
      </p:sp>
    </p:spTree>
    <p:extLst>
      <p:ext uri="{BB962C8B-B14F-4D97-AF65-F5344CB8AC3E}">
        <p14:creationId xmlns:p14="http://schemas.microsoft.com/office/powerpoint/2010/main" val="16327304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en-US" altLang="ja-JP" dirty="0"/>
              <a:t>Apache</a:t>
            </a:r>
            <a:r>
              <a:rPr kumimoji="1" lang="ja-JP" altLang="en-US" dirty="0"/>
              <a:t>のデータセット</a:t>
            </a:r>
          </a:p>
        </p:txBody>
      </p:sp>
      <p:pic>
        <p:nvPicPr>
          <p:cNvPr id="7" name="コンテンツ プレースホルダー 6" descr="スクリーンショット, テキスト が含まれている画像&#10;&#10;高い精度で生成された説明">
            <a:extLst>
              <a:ext uri="{FF2B5EF4-FFF2-40B4-BE49-F238E27FC236}">
                <a16:creationId xmlns:a16="http://schemas.microsoft.com/office/drawing/2014/main" id="{31CA2CCF-4103-46E3-A4D1-E7677B1E532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97847" y="1800558"/>
            <a:ext cx="5527497" cy="4487670"/>
          </a:xfrm>
        </p:spPr>
      </p:pic>
      <p:sp>
        <p:nvSpPr>
          <p:cNvPr id="4" name="フッター プレースホルダー 3"/>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5" name="スライド番号プレースホルダー 4"/>
          <p:cNvSpPr>
            <a:spLocks noGrp="1"/>
          </p:cNvSpPr>
          <p:nvPr>
            <p:ph type="sldNum" sz="quarter" idx="12"/>
          </p:nvPr>
        </p:nvSpPr>
        <p:spPr/>
        <p:txBody>
          <a:bodyPr/>
          <a:lstStyle/>
          <a:p>
            <a:fld id="{D0FE5D06-D0E3-4002-A321-8421ADF45D98}" type="slidenum">
              <a:rPr kumimoji="1" lang="ja-JP" altLang="en-US" smtClean="0"/>
              <a:t>10</a:t>
            </a:fld>
            <a:endParaRPr kumimoji="1" lang="ja-JP" altLang="en-US"/>
          </a:p>
        </p:txBody>
      </p:sp>
    </p:spTree>
    <p:extLst>
      <p:ext uri="{BB962C8B-B14F-4D97-AF65-F5344CB8AC3E}">
        <p14:creationId xmlns:p14="http://schemas.microsoft.com/office/powerpoint/2010/main" val="1542212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ctr"/>
            <a:r>
              <a:rPr kumimoji="1" lang="en-US" altLang="ja-JP" sz="5400" dirty="0" err="1"/>
              <a:t>Linkster</a:t>
            </a:r>
            <a:endParaRPr kumimoji="1" lang="ja-JP" altLang="en-US" sz="5400" dirty="0"/>
          </a:p>
        </p:txBody>
      </p:sp>
      <p:sp>
        <p:nvSpPr>
          <p:cNvPr id="4" name="フッター プレースホルダー 3"/>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5" name="スライド番号プレースホルダー 4"/>
          <p:cNvSpPr>
            <a:spLocks noGrp="1"/>
          </p:cNvSpPr>
          <p:nvPr>
            <p:ph type="sldNum" sz="quarter" idx="12"/>
          </p:nvPr>
        </p:nvSpPr>
        <p:spPr/>
        <p:txBody>
          <a:bodyPr/>
          <a:lstStyle/>
          <a:p>
            <a:fld id="{D0FE5D06-D0E3-4002-A321-8421ADF45D98}" type="slidenum">
              <a:rPr kumimoji="1" lang="ja-JP" altLang="en-US" smtClean="0"/>
              <a:t>11</a:t>
            </a:fld>
            <a:endParaRPr kumimoji="1" lang="ja-JP" altLang="en-US"/>
          </a:p>
        </p:txBody>
      </p:sp>
      <p:pic>
        <p:nvPicPr>
          <p:cNvPr id="7" name="図 6" descr="スクリーンショット が含まれている画像&#10;&#10;非常に高い精度で生成された説明">
            <a:extLst>
              <a:ext uri="{FF2B5EF4-FFF2-40B4-BE49-F238E27FC236}">
                <a16:creationId xmlns:a16="http://schemas.microsoft.com/office/drawing/2014/main" id="{5CB76FA5-F2BE-4585-9469-C4743494F9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6431" y="1856935"/>
            <a:ext cx="6682153" cy="4460181"/>
          </a:xfrm>
          <a:prstGeom prst="rect">
            <a:avLst/>
          </a:prstGeom>
        </p:spPr>
      </p:pic>
    </p:spTree>
    <p:extLst>
      <p:ext uri="{BB962C8B-B14F-4D97-AF65-F5344CB8AC3E}">
        <p14:creationId xmlns:p14="http://schemas.microsoft.com/office/powerpoint/2010/main" val="3595086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en-US" altLang="ja-JP" dirty="0"/>
              <a:t>Apache</a:t>
            </a:r>
            <a:r>
              <a:rPr kumimoji="1" lang="ja-JP" altLang="en-US" dirty="0"/>
              <a:t>データの評価</a:t>
            </a:r>
          </a:p>
        </p:txBody>
      </p:sp>
      <p:sp>
        <p:nvSpPr>
          <p:cNvPr id="3" name="コンテンツ プレースホルダー 2"/>
          <p:cNvSpPr>
            <a:spLocks noGrp="1"/>
          </p:cNvSpPr>
          <p:nvPr>
            <p:ph idx="1"/>
          </p:nvPr>
        </p:nvSpPr>
        <p:spPr/>
        <p:txBody>
          <a:bodyPr>
            <a:normAutofit/>
          </a:bodyPr>
          <a:lstStyle/>
          <a:p>
            <a:r>
              <a:rPr lang="ja-JP" altLang="en-US" sz="2800" dirty="0"/>
              <a:t>・</a:t>
            </a:r>
            <a:r>
              <a:rPr lang="en-US" altLang="ja-JP" sz="2800" dirty="0"/>
              <a:t>Apache</a:t>
            </a:r>
            <a:r>
              <a:rPr lang="ja-JP" altLang="ja-JP" sz="2800" dirty="0"/>
              <a:t>開発者の</a:t>
            </a:r>
            <a:r>
              <a:rPr lang="en-US" altLang="ja-JP" sz="2800" dirty="0"/>
              <a:t>Dr. Justin </a:t>
            </a:r>
            <a:r>
              <a:rPr lang="en-US" altLang="ja-JP" sz="2800" dirty="0" err="1"/>
              <a:t>Erenkrantz</a:t>
            </a:r>
            <a:r>
              <a:rPr lang="ja-JP" altLang="ja-JP" sz="2800" dirty="0"/>
              <a:t>が</a:t>
            </a:r>
            <a:r>
              <a:rPr lang="en-US" altLang="ja-JP" sz="2800" dirty="0" err="1"/>
              <a:t>Linkster</a:t>
            </a:r>
            <a:r>
              <a:rPr lang="ja-JP" altLang="ja-JP" sz="2800" dirty="0"/>
              <a:t>を使用しコミットのサンプルに手作業で注釈を</a:t>
            </a:r>
            <a:r>
              <a:rPr lang="ja-JP" altLang="en-US" sz="2800" dirty="0"/>
              <a:t>つけた</a:t>
            </a:r>
            <a:endParaRPr lang="en-US" altLang="ja-JP" sz="2800" dirty="0"/>
          </a:p>
          <a:p>
            <a:endParaRPr kumimoji="1" lang="en-US" altLang="ja-JP" sz="2800" dirty="0"/>
          </a:p>
          <a:p>
            <a:r>
              <a:rPr lang="ja-JP" altLang="en-US" sz="2800" dirty="0"/>
              <a:t>・コミットデータの</a:t>
            </a:r>
            <a:r>
              <a:rPr lang="ja-JP" altLang="ja-JP" sz="2800" dirty="0"/>
              <a:t>変更がどのように</a:t>
            </a:r>
            <a:r>
              <a:rPr lang="ja-JP" altLang="en-US" sz="2800" dirty="0"/>
              <a:t>・</a:t>
            </a:r>
            <a:r>
              <a:rPr lang="ja-JP" altLang="ja-JP" sz="2800" dirty="0"/>
              <a:t>なぜ</a:t>
            </a:r>
            <a:r>
              <a:rPr lang="ja-JP" altLang="en-US" sz="2800" dirty="0"/>
              <a:t>・</a:t>
            </a:r>
            <a:r>
              <a:rPr lang="ja-JP" altLang="ja-JP" sz="2800" dirty="0"/>
              <a:t>誰によって行われたかを示</a:t>
            </a:r>
            <a:r>
              <a:rPr lang="ja-JP" altLang="en-US" sz="2800" dirty="0"/>
              <a:t>す</a:t>
            </a:r>
            <a:endParaRPr lang="en-US" altLang="ja-JP" sz="2800" dirty="0"/>
          </a:p>
          <a:p>
            <a:endParaRPr kumimoji="1" lang="en-US" altLang="ja-JP" sz="2800" dirty="0"/>
          </a:p>
          <a:p>
            <a:r>
              <a:rPr lang="ja-JP" altLang="en-US" sz="2800" dirty="0"/>
              <a:t>・</a:t>
            </a:r>
            <a:r>
              <a:rPr lang="en-US" altLang="ja-JP" sz="2800" dirty="0" err="1"/>
              <a:t>Linkster</a:t>
            </a:r>
            <a:r>
              <a:rPr lang="ja-JP" altLang="ja-JP" sz="2800" dirty="0"/>
              <a:t>は非常に役に立ち関連するすべての情報の統合ビューを提供し</a:t>
            </a:r>
            <a:r>
              <a:rPr lang="ja-JP" altLang="en-US" sz="2800" dirty="0"/>
              <a:t>た</a:t>
            </a:r>
            <a:endParaRPr kumimoji="1" lang="ja-JP" altLang="en-US" sz="2800" dirty="0"/>
          </a:p>
        </p:txBody>
      </p:sp>
      <p:sp>
        <p:nvSpPr>
          <p:cNvPr id="4" name="フッター プレースホルダー 3"/>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5" name="スライド番号プレースホルダー 4"/>
          <p:cNvSpPr>
            <a:spLocks noGrp="1"/>
          </p:cNvSpPr>
          <p:nvPr>
            <p:ph type="sldNum" sz="quarter" idx="12"/>
          </p:nvPr>
        </p:nvSpPr>
        <p:spPr/>
        <p:txBody>
          <a:bodyPr/>
          <a:lstStyle/>
          <a:p>
            <a:fld id="{D0FE5D06-D0E3-4002-A321-8421ADF45D98}" type="slidenum">
              <a:rPr kumimoji="1" lang="ja-JP" altLang="en-US" smtClean="0"/>
              <a:t>12</a:t>
            </a:fld>
            <a:endParaRPr kumimoji="1" lang="ja-JP" altLang="en-US"/>
          </a:p>
        </p:txBody>
      </p:sp>
    </p:spTree>
    <p:extLst>
      <p:ext uri="{BB962C8B-B14F-4D97-AF65-F5344CB8AC3E}">
        <p14:creationId xmlns:p14="http://schemas.microsoft.com/office/powerpoint/2010/main" val="4250443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017D694-7641-4255-B98B-7FDC33E2098C}"/>
              </a:ext>
            </a:extLst>
          </p:cNvPr>
          <p:cNvSpPr>
            <a:spLocks noGrp="1"/>
          </p:cNvSpPr>
          <p:nvPr>
            <p:ph type="title" idx="4294967295"/>
          </p:nvPr>
        </p:nvSpPr>
        <p:spPr>
          <a:xfrm>
            <a:off x="3069152" y="2986501"/>
            <a:ext cx="7543800" cy="1449387"/>
          </a:xfrm>
        </p:spPr>
        <p:txBody>
          <a:bodyPr/>
          <a:lstStyle/>
          <a:p>
            <a:r>
              <a:rPr lang="ja-JP" altLang="en-US" dirty="0"/>
              <a:t>研究結果</a:t>
            </a:r>
            <a:br>
              <a:rPr lang="en-US" altLang="ja-JP" dirty="0"/>
            </a:br>
            <a:endParaRPr kumimoji="1" lang="ja-JP" altLang="en-US" dirty="0"/>
          </a:p>
        </p:txBody>
      </p:sp>
      <p:pic>
        <p:nvPicPr>
          <p:cNvPr id="4" name="図 3">
            <a:extLst>
              <a:ext uri="{FF2B5EF4-FFF2-40B4-BE49-F238E27FC236}">
                <a16:creationId xmlns:a16="http://schemas.microsoft.com/office/drawing/2014/main" id="{6F4A718F-A35A-4C48-B53F-3290314137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1828" y="3736500"/>
            <a:ext cx="3792416" cy="2514537"/>
          </a:xfrm>
          <a:prstGeom prst="rect">
            <a:avLst/>
          </a:prstGeom>
        </p:spPr>
      </p:pic>
    </p:spTree>
    <p:extLst>
      <p:ext uri="{BB962C8B-B14F-4D97-AF65-F5344CB8AC3E}">
        <p14:creationId xmlns:p14="http://schemas.microsoft.com/office/powerpoint/2010/main" val="8730696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pPr algn="ctr"/>
            <a:r>
              <a:rPr kumimoji="1" lang="ja-JP" altLang="en-US" dirty="0"/>
              <a:t>サンプルコミットの注釈</a:t>
            </a:r>
          </a:p>
        </p:txBody>
      </p:sp>
      <p:pic>
        <p:nvPicPr>
          <p:cNvPr id="7" name="コンテンツ プレースホルダー 6" descr="テキスト が含まれている画像&#10;&#10;高い精度で生成された説明">
            <a:extLst>
              <a:ext uri="{FF2B5EF4-FFF2-40B4-BE49-F238E27FC236}">
                <a16:creationId xmlns:a16="http://schemas.microsoft.com/office/drawing/2014/main" id="{1B056139-7E91-40A3-B1FD-38EF5CF2988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56586" y="1798506"/>
            <a:ext cx="3725156" cy="4480254"/>
          </a:xfrm>
        </p:spPr>
      </p:pic>
      <p:sp>
        <p:nvSpPr>
          <p:cNvPr id="2" name="フッター プレースホルダー 1"/>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3" name="スライド番号プレースホルダー 2"/>
          <p:cNvSpPr>
            <a:spLocks noGrp="1"/>
          </p:cNvSpPr>
          <p:nvPr>
            <p:ph type="sldNum" sz="quarter" idx="12"/>
          </p:nvPr>
        </p:nvSpPr>
        <p:spPr/>
        <p:txBody>
          <a:bodyPr/>
          <a:lstStyle/>
          <a:p>
            <a:fld id="{D0FE5D06-D0E3-4002-A321-8421ADF45D98}" type="slidenum">
              <a:rPr kumimoji="1" lang="ja-JP" altLang="en-US" smtClean="0"/>
              <a:t>14</a:t>
            </a:fld>
            <a:endParaRPr kumimoji="1" lang="ja-JP" altLang="en-US"/>
          </a:p>
        </p:txBody>
      </p:sp>
    </p:spTree>
    <p:extLst>
      <p:ext uri="{BB962C8B-B14F-4D97-AF65-F5344CB8AC3E}">
        <p14:creationId xmlns:p14="http://schemas.microsoft.com/office/powerpoint/2010/main" val="32712110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60DC586-9CED-40F5-BA55-73E035FE8CF3}"/>
              </a:ext>
            </a:extLst>
          </p:cNvPr>
          <p:cNvSpPr>
            <a:spLocks noGrp="1"/>
          </p:cNvSpPr>
          <p:nvPr>
            <p:ph type="title"/>
          </p:nvPr>
        </p:nvSpPr>
        <p:spPr/>
        <p:txBody>
          <a:bodyPr/>
          <a:lstStyle/>
          <a:p>
            <a:pPr algn="ctr"/>
            <a:r>
              <a:rPr kumimoji="1" lang="ja-JP" altLang="en-US" dirty="0"/>
              <a:t>コミットのカテゴリ</a:t>
            </a:r>
          </a:p>
        </p:txBody>
      </p:sp>
      <p:pic>
        <p:nvPicPr>
          <p:cNvPr id="7" name="コンテンツ プレースホルダー 6" descr="スクリーンショット が含まれている画像&#10;&#10;非常に高い精度で生成された説明">
            <a:extLst>
              <a:ext uri="{FF2B5EF4-FFF2-40B4-BE49-F238E27FC236}">
                <a16:creationId xmlns:a16="http://schemas.microsoft.com/office/drawing/2014/main" id="{82B6679D-4B75-4198-AAF3-FB1F0B6AB5D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36318" y="2299040"/>
            <a:ext cx="7230442" cy="3482147"/>
          </a:xfrm>
        </p:spPr>
      </p:pic>
      <p:sp>
        <p:nvSpPr>
          <p:cNvPr id="4" name="フッター プレースホルダー 3">
            <a:extLst>
              <a:ext uri="{FF2B5EF4-FFF2-40B4-BE49-F238E27FC236}">
                <a16:creationId xmlns:a16="http://schemas.microsoft.com/office/drawing/2014/main" id="{215E464C-CB51-4997-95DF-189F5143D855}"/>
              </a:ext>
            </a:extLst>
          </p:cNvPr>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5" name="スライド番号プレースホルダー 4">
            <a:extLst>
              <a:ext uri="{FF2B5EF4-FFF2-40B4-BE49-F238E27FC236}">
                <a16:creationId xmlns:a16="http://schemas.microsoft.com/office/drawing/2014/main" id="{F8A3DA43-FA08-4BF6-8514-24BA018A3C92}"/>
              </a:ext>
            </a:extLst>
          </p:cNvPr>
          <p:cNvSpPr>
            <a:spLocks noGrp="1"/>
          </p:cNvSpPr>
          <p:nvPr>
            <p:ph type="sldNum" sz="quarter" idx="12"/>
          </p:nvPr>
        </p:nvSpPr>
        <p:spPr/>
        <p:txBody>
          <a:bodyPr/>
          <a:lstStyle/>
          <a:p>
            <a:fld id="{D0FE5D06-D0E3-4002-A321-8421ADF45D98}" type="slidenum">
              <a:rPr kumimoji="1" lang="ja-JP" altLang="en-US" smtClean="0"/>
              <a:t>15</a:t>
            </a:fld>
            <a:endParaRPr kumimoji="1" lang="ja-JP" altLang="en-US"/>
          </a:p>
        </p:txBody>
      </p:sp>
    </p:spTree>
    <p:extLst>
      <p:ext uri="{BB962C8B-B14F-4D97-AF65-F5344CB8AC3E}">
        <p14:creationId xmlns:p14="http://schemas.microsoft.com/office/powerpoint/2010/main" val="2141192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E9633007-1ECD-4FD6-A011-6840F9758B44}"/>
              </a:ext>
            </a:extLst>
          </p:cNvPr>
          <p:cNvSpPr>
            <a:spLocks noGrp="1"/>
          </p:cNvSpPr>
          <p:nvPr>
            <p:ph type="title"/>
          </p:nvPr>
        </p:nvSpPr>
        <p:spPr/>
        <p:txBody>
          <a:bodyPr/>
          <a:lstStyle/>
          <a:p>
            <a:pPr algn="ctr"/>
            <a:r>
              <a:rPr lang="en-US" altLang="ja-JP" dirty="0"/>
              <a:t>5</a:t>
            </a:r>
            <a:r>
              <a:rPr lang="ja-JP" altLang="en-US" dirty="0" err="1"/>
              <a:t>つの</a:t>
            </a:r>
            <a:r>
              <a:rPr lang="ja-JP" altLang="en-US" dirty="0"/>
              <a:t>発見</a:t>
            </a:r>
            <a:endParaRPr kumimoji="1" lang="ja-JP" altLang="en-US" dirty="0"/>
          </a:p>
        </p:txBody>
      </p:sp>
      <p:sp>
        <p:nvSpPr>
          <p:cNvPr id="5" name="コンテンツ プレースホルダー 4">
            <a:extLst>
              <a:ext uri="{FF2B5EF4-FFF2-40B4-BE49-F238E27FC236}">
                <a16:creationId xmlns:a16="http://schemas.microsoft.com/office/drawing/2014/main" id="{FF6E995F-0804-4940-88E5-C218956B89F5}"/>
              </a:ext>
            </a:extLst>
          </p:cNvPr>
          <p:cNvSpPr>
            <a:spLocks noGrp="1"/>
          </p:cNvSpPr>
          <p:nvPr>
            <p:ph idx="1"/>
          </p:nvPr>
        </p:nvSpPr>
        <p:spPr>
          <a:xfrm>
            <a:off x="822960" y="1845734"/>
            <a:ext cx="7543800" cy="4614052"/>
          </a:xfrm>
        </p:spPr>
        <p:txBody>
          <a:bodyPr>
            <a:normAutofit/>
          </a:bodyPr>
          <a:lstStyle/>
          <a:p>
            <a:endParaRPr lang="en-US" altLang="ja-JP" sz="2400" dirty="0"/>
          </a:p>
          <a:p>
            <a:r>
              <a:rPr lang="ja-JP" altLang="ja-JP" sz="2400" dirty="0"/>
              <a:t>発見</a:t>
            </a:r>
            <a:r>
              <a:rPr lang="en-US" altLang="ja-JP" sz="2400" dirty="0"/>
              <a:t>1.</a:t>
            </a:r>
            <a:endParaRPr lang="ja-JP" altLang="ja-JP" sz="2400" dirty="0"/>
          </a:p>
          <a:p>
            <a:r>
              <a:rPr lang="ja-JP" altLang="ja-JP" sz="2400" dirty="0"/>
              <a:t>すべての固定バグがバグ追跡データベースに記載されているわけで</a:t>
            </a:r>
            <a:r>
              <a:rPr lang="ja-JP" altLang="en-US" sz="2400" dirty="0"/>
              <a:t>なく</a:t>
            </a:r>
            <a:r>
              <a:rPr lang="ja-JP" altLang="ja-JP" sz="2400" dirty="0"/>
              <a:t>メーリングリストで議論されているものも</a:t>
            </a:r>
            <a:r>
              <a:rPr lang="ja-JP" altLang="en-US" sz="2400" dirty="0"/>
              <a:t>ある</a:t>
            </a:r>
            <a:r>
              <a:rPr lang="en-US" altLang="ja-JP" sz="2400" dirty="0"/>
              <a:t>.</a:t>
            </a:r>
          </a:p>
          <a:p>
            <a:endParaRPr lang="en-US" altLang="ja-JP" sz="2400" dirty="0"/>
          </a:p>
          <a:p>
            <a:r>
              <a:rPr lang="ja-JP" altLang="ja-JP" sz="2400" dirty="0"/>
              <a:t>発見</a:t>
            </a:r>
            <a:r>
              <a:rPr lang="en-US" altLang="ja-JP" sz="2400" dirty="0"/>
              <a:t>2. </a:t>
            </a:r>
          </a:p>
          <a:p>
            <a:r>
              <a:rPr lang="en-US" altLang="ja-JP" sz="2400" dirty="0"/>
              <a:t>Apache</a:t>
            </a:r>
            <a:r>
              <a:rPr lang="ja-JP" altLang="ja-JP" sz="2400" dirty="0" err="1"/>
              <a:t>のリ</a:t>
            </a:r>
            <a:r>
              <a:rPr lang="ja-JP" altLang="ja-JP" sz="2400" dirty="0"/>
              <a:t>リースでバグを修正するには</a:t>
            </a:r>
            <a:r>
              <a:rPr lang="en-US" altLang="ja-JP" sz="2400" dirty="0"/>
              <a:t>,  </a:t>
            </a:r>
            <a:r>
              <a:rPr lang="ja-JP" altLang="ja-JP" sz="2400" dirty="0"/>
              <a:t>さまざまな開発者による複数のコミットが必要</a:t>
            </a:r>
            <a:r>
              <a:rPr lang="en-US" altLang="ja-JP" sz="2400" dirty="0"/>
              <a:t>.</a:t>
            </a:r>
          </a:p>
          <a:p>
            <a:endParaRPr lang="en-US" altLang="ja-JP" sz="2400" dirty="0"/>
          </a:p>
          <a:p>
            <a:endParaRPr kumimoji="1" lang="ja-JP" altLang="en-US" dirty="0"/>
          </a:p>
        </p:txBody>
      </p:sp>
      <p:sp>
        <p:nvSpPr>
          <p:cNvPr id="2" name="フッター プレースホルダー 1">
            <a:extLst>
              <a:ext uri="{FF2B5EF4-FFF2-40B4-BE49-F238E27FC236}">
                <a16:creationId xmlns:a16="http://schemas.microsoft.com/office/drawing/2014/main" id="{AB86079E-16F6-4A48-BB72-970A0AA72DA9}"/>
              </a:ext>
            </a:extLst>
          </p:cNvPr>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3" name="スライド番号プレースホルダー 2">
            <a:extLst>
              <a:ext uri="{FF2B5EF4-FFF2-40B4-BE49-F238E27FC236}">
                <a16:creationId xmlns:a16="http://schemas.microsoft.com/office/drawing/2014/main" id="{4BB81EC8-3CE3-42DC-8073-BD63FB9B9962}"/>
              </a:ext>
            </a:extLst>
          </p:cNvPr>
          <p:cNvSpPr>
            <a:spLocks noGrp="1"/>
          </p:cNvSpPr>
          <p:nvPr>
            <p:ph type="sldNum" sz="quarter" idx="12"/>
          </p:nvPr>
        </p:nvSpPr>
        <p:spPr/>
        <p:txBody>
          <a:bodyPr/>
          <a:lstStyle/>
          <a:p>
            <a:fld id="{D0FE5D06-D0E3-4002-A321-8421ADF45D98}" type="slidenum">
              <a:rPr kumimoji="1" lang="ja-JP" altLang="en-US" smtClean="0"/>
              <a:t>16</a:t>
            </a:fld>
            <a:endParaRPr kumimoji="1" lang="ja-JP" altLang="en-US"/>
          </a:p>
        </p:txBody>
      </p:sp>
    </p:spTree>
    <p:extLst>
      <p:ext uri="{BB962C8B-B14F-4D97-AF65-F5344CB8AC3E}">
        <p14:creationId xmlns:p14="http://schemas.microsoft.com/office/powerpoint/2010/main" val="3857979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72F37AA-9A1C-4C2C-B922-F9F44F66CF1E}"/>
              </a:ext>
            </a:extLst>
          </p:cNvPr>
          <p:cNvSpPr>
            <a:spLocks noGrp="1"/>
          </p:cNvSpPr>
          <p:nvPr>
            <p:ph type="title"/>
          </p:nvPr>
        </p:nvSpPr>
        <p:spPr/>
        <p:txBody>
          <a:bodyPr/>
          <a:lstStyle/>
          <a:p>
            <a:pPr algn="ctr"/>
            <a:r>
              <a:rPr lang="en-US" altLang="ja-JP" dirty="0"/>
              <a:t>5</a:t>
            </a:r>
            <a:r>
              <a:rPr lang="ja-JP" altLang="en-US" dirty="0" err="1"/>
              <a:t>つの</a:t>
            </a:r>
            <a:r>
              <a:rPr lang="ja-JP" altLang="en-US" dirty="0"/>
              <a:t>発見</a:t>
            </a:r>
            <a:endParaRPr kumimoji="1" lang="ja-JP" altLang="en-US" dirty="0"/>
          </a:p>
        </p:txBody>
      </p:sp>
      <p:sp>
        <p:nvSpPr>
          <p:cNvPr id="3" name="コンテンツ プレースホルダー 2">
            <a:extLst>
              <a:ext uri="{FF2B5EF4-FFF2-40B4-BE49-F238E27FC236}">
                <a16:creationId xmlns:a16="http://schemas.microsoft.com/office/drawing/2014/main" id="{CC27FBFA-AFA2-48BF-88C7-CA679150F19A}"/>
              </a:ext>
            </a:extLst>
          </p:cNvPr>
          <p:cNvSpPr>
            <a:spLocks noGrp="1"/>
          </p:cNvSpPr>
          <p:nvPr>
            <p:ph idx="1"/>
          </p:nvPr>
        </p:nvSpPr>
        <p:spPr/>
        <p:txBody>
          <a:bodyPr>
            <a:normAutofit/>
          </a:bodyPr>
          <a:lstStyle/>
          <a:p>
            <a:endParaRPr lang="en-US" altLang="ja-JP" sz="2400" dirty="0"/>
          </a:p>
          <a:p>
            <a:r>
              <a:rPr lang="ja-JP" altLang="ja-JP" sz="2400" dirty="0"/>
              <a:t>発見</a:t>
            </a:r>
            <a:r>
              <a:rPr lang="en-US" altLang="ja-JP" sz="2400" dirty="0"/>
              <a:t>3.</a:t>
            </a:r>
          </a:p>
          <a:p>
            <a:r>
              <a:rPr lang="ja-JP" altLang="ja-JP" sz="2400" dirty="0"/>
              <a:t>開発者は他のプロジェクトのバグ</a:t>
            </a:r>
            <a:r>
              <a:rPr lang="ja-JP" altLang="en-US" sz="2400" dirty="0"/>
              <a:t>追跡</a:t>
            </a:r>
            <a:r>
              <a:rPr lang="ja-JP" altLang="ja-JP" sz="2400" dirty="0"/>
              <a:t>だけではなく</a:t>
            </a:r>
            <a:r>
              <a:rPr lang="en-US" altLang="ja-JP" sz="2400" dirty="0"/>
              <a:t>, </a:t>
            </a:r>
            <a:r>
              <a:rPr lang="ja-JP" altLang="ja-JP" sz="2400" dirty="0"/>
              <a:t>自身</a:t>
            </a:r>
            <a:r>
              <a:rPr lang="ja-JP" altLang="en-US" sz="2400" dirty="0"/>
              <a:t>が</a:t>
            </a:r>
            <a:r>
              <a:rPr lang="ja-JP" altLang="ja-JP" sz="2400" dirty="0"/>
              <a:t>報告</a:t>
            </a:r>
            <a:r>
              <a:rPr lang="ja-JP" altLang="en-US" sz="2400" dirty="0"/>
              <a:t>した</a:t>
            </a:r>
            <a:r>
              <a:rPr lang="ja-JP" altLang="ja-JP" sz="2400" dirty="0"/>
              <a:t>バグを修正</a:t>
            </a:r>
            <a:r>
              <a:rPr lang="ja-JP" altLang="en-US" sz="2400" dirty="0"/>
              <a:t>することもある</a:t>
            </a:r>
            <a:r>
              <a:rPr lang="en-US" altLang="ja-JP" sz="2400" dirty="0"/>
              <a:t>.</a:t>
            </a:r>
            <a:endParaRPr lang="ja-JP" altLang="ja-JP" sz="2400" dirty="0"/>
          </a:p>
          <a:p>
            <a:endParaRPr lang="en-US" altLang="ja-JP" sz="2400" dirty="0"/>
          </a:p>
          <a:p>
            <a:r>
              <a:rPr lang="ja-JP" altLang="ja-JP" sz="2400" dirty="0"/>
              <a:t>発見</a:t>
            </a:r>
            <a:r>
              <a:rPr lang="en-US" altLang="ja-JP" sz="2400" dirty="0"/>
              <a:t>4.</a:t>
            </a:r>
          </a:p>
          <a:p>
            <a:r>
              <a:rPr lang="ja-JP" altLang="ja-JP" sz="2400" dirty="0"/>
              <a:t>すべてのコミットに注釈を付けても</a:t>
            </a:r>
            <a:r>
              <a:rPr lang="en-US" altLang="ja-JP" sz="2400" dirty="0"/>
              <a:t>, </a:t>
            </a:r>
            <a:r>
              <a:rPr lang="ja-JP" altLang="ja-JP" sz="2400" dirty="0"/>
              <a:t>場合によってはコミットの原因が不明なままで</a:t>
            </a:r>
            <a:r>
              <a:rPr lang="ja-JP" altLang="en-US" sz="2400" dirty="0"/>
              <a:t>ある</a:t>
            </a:r>
            <a:r>
              <a:rPr lang="en-US" altLang="ja-JP" sz="2400" dirty="0"/>
              <a:t>.</a:t>
            </a:r>
          </a:p>
          <a:p>
            <a:endParaRPr kumimoji="1" lang="en-US" altLang="ja-JP" dirty="0"/>
          </a:p>
        </p:txBody>
      </p:sp>
      <p:sp>
        <p:nvSpPr>
          <p:cNvPr id="4" name="フッター プレースホルダー 3">
            <a:extLst>
              <a:ext uri="{FF2B5EF4-FFF2-40B4-BE49-F238E27FC236}">
                <a16:creationId xmlns:a16="http://schemas.microsoft.com/office/drawing/2014/main" id="{D1249CA8-9B81-41E0-9261-442D1084B854}"/>
              </a:ext>
            </a:extLst>
          </p:cNvPr>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5" name="スライド番号プレースホルダー 4">
            <a:extLst>
              <a:ext uri="{FF2B5EF4-FFF2-40B4-BE49-F238E27FC236}">
                <a16:creationId xmlns:a16="http://schemas.microsoft.com/office/drawing/2014/main" id="{1977B9DB-1AB6-446D-96AC-1C79712F9FE2}"/>
              </a:ext>
            </a:extLst>
          </p:cNvPr>
          <p:cNvSpPr>
            <a:spLocks noGrp="1"/>
          </p:cNvSpPr>
          <p:nvPr>
            <p:ph type="sldNum" sz="quarter" idx="12"/>
          </p:nvPr>
        </p:nvSpPr>
        <p:spPr/>
        <p:txBody>
          <a:bodyPr/>
          <a:lstStyle/>
          <a:p>
            <a:fld id="{D0FE5D06-D0E3-4002-A321-8421ADF45D98}" type="slidenum">
              <a:rPr kumimoji="1" lang="ja-JP" altLang="en-US" smtClean="0"/>
              <a:t>17</a:t>
            </a:fld>
            <a:endParaRPr kumimoji="1" lang="ja-JP" altLang="en-US"/>
          </a:p>
        </p:txBody>
      </p:sp>
    </p:spTree>
    <p:extLst>
      <p:ext uri="{BB962C8B-B14F-4D97-AF65-F5344CB8AC3E}">
        <p14:creationId xmlns:p14="http://schemas.microsoft.com/office/powerpoint/2010/main" val="1073052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DAC4E62-D28A-44D2-B383-CDA01642A029}"/>
              </a:ext>
            </a:extLst>
          </p:cNvPr>
          <p:cNvSpPr>
            <a:spLocks noGrp="1"/>
          </p:cNvSpPr>
          <p:nvPr>
            <p:ph type="title"/>
          </p:nvPr>
        </p:nvSpPr>
        <p:spPr/>
        <p:txBody>
          <a:bodyPr/>
          <a:lstStyle/>
          <a:p>
            <a:pPr algn="ctr"/>
            <a:r>
              <a:rPr lang="en-US" altLang="ja-JP" dirty="0"/>
              <a:t>5</a:t>
            </a:r>
            <a:r>
              <a:rPr lang="ja-JP" altLang="en-US" dirty="0" err="1"/>
              <a:t>つの</a:t>
            </a:r>
            <a:r>
              <a:rPr lang="ja-JP" altLang="en-US" dirty="0"/>
              <a:t>発見</a:t>
            </a:r>
            <a:endParaRPr kumimoji="1" lang="ja-JP" altLang="en-US" dirty="0"/>
          </a:p>
        </p:txBody>
      </p:sp>
      <p:sp>
        <p:nvSpPr>
          <p:cNvPr id="3" name="コンテンツ プレースホルダー 2">
            <a:extLst>
              <a:ext uri="{FF2B5EF4-FFF2-40B4-BE49-F238E27FC236}">
                <a16:creationId xmlns:a16="http://schemas.microsoft.com/office/drawing/2014/main" id="{0D0F08EB-74F2-4CA9-BB48-0B48E9F39926}"/>
              </a:ext>
            </a:extLst>
          </p:cNvPr>
          <p:cNvSpPr>
            <a:spLocks noGrp="1"/>
          </p:cNvSpPr>
          <p:nvPr>
            <p:ph idx="1"/>
          </p:nvPr>
        </p:nvSpPr>
        <p:spPr/>
        <p:txBody>
          <a:bodyPr/>
          <a:lstStyle/>
          <a:p>
            <a:endParaRPr lang="en-US" altLang="ja-JP" sz="2400" dirty="0"/>
          </a:p>
          <a:p>
            <a:pPr marL="0" indent="0">
              <a:buNone/>
            </a:pPr>
            <a:r>
              <a:rPr lang="en-US" altLang="ja-JP" sz="2400" dirty="0"/>
              <a:t>  </a:t>
            </a:r>
            <a:r>
              <a:rPr lang="ja-JP" altLang="ja-JP" sz="2400" dirty="0"/>
              <a:t>発見</a:t>
            </a:r>
            <a:r>
              <a:rPr lang="en-US" altLang="ja-JP" sz="2400" dirty="0"/>
              <a:t>5.</a:t>
            </a:r>
          </a:p>
          <a:p>
            <a:r>
              <a:rPr lang="ja-JP" altLang="ja-JP" sz="2400" dirty="0"/>
              <a:t>アルゴリズムは開発者がバグトラッカーに報告したバグにリンクしているコミットログメッセージの大半を</a:t>
            </a:r>
            <a:r>
              <a:rPr lang="en-US" altLang="ja-JP" sz="2400" dirty="0"/>
              <a:t>, </a:t>
            </a:r>
            <a:r>
              <a:rPr lang="ja-JP" altLang="en-US" sz="2400" dirty="0"/>
              <a:t>時間</a:t>
            </a:r>
            <a:r>
              <a:rPr lang="ja-JP" altLang="ja-JP" sz="2400" dirty="0"/>
              <a:t>制約の下で検出</a:t>
            </a:r>
            <a:r>
              <a:rPr lang="ja-JP" altLang="en-US" sz="2400" dirty="0"/>
              <a:t>する</a:t>
            </a:r>
            <a:r>
              <a:rPr lang="en-US" altLang="ja-JP" sz="2400" dirty="0"/>
              <a:t>.</a:t>
            </a:r>
            <a:endParaRPr lang="ja-JP" altLang="en-US" sz="2400" dirty="0"/>
          </a:p>
          <a:p>
            <a:endParaRPr kumimoji="1" lang="ja-JP" altLang="en-US" dirty="0"/>
          </a:p>
        </p:txBody>
      </p:sp>
      <p:sp>
        <p:nvSpPr>
          <p:cNvPr id="4" name="フッター プレースホルダー 3">
            <a:extLst>
              <a:ext uri="{FF2B5EF4-FFF2-40B4-BE49-F238E27FC236}">
                <a16:creationId xmlns:a16="http://schemas.microsoft.com/office/drawing/2014/main" id="{499512C3-F935-417B-9CB2-1218398DA646}"/>
              </a:ext>
            </a:extLst>
          </p:cNvPr>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5" name="スライド番号プレースホルダー 4">
            <a:extLst>
              <a:ext uri="{FF2B5EF4-FFF2-40B4-BE49-F238E27FC236}">
                <a16:creationId xmlns:a16="http://schemas.microsoft.com/office/drawing/2014/main" id="{F7AC1212-B937-4156-A98A-BF4155CDD965}"/>
              </a:ext>
            </a:extLst>
          </p:cNvPr>
          <p:cNvSpPr>
            <a:spLocks noGrp="1"/>
          </p:cNvSpPr>
          <p:nvPr>
            <p:ph type="sldNum" sz="quarter" idx="12"/>
          </p:nvPr>
        </p:nvSpPr>
        <p:spPr/>
        <p:txBody>
          <a:bodyPr/>
          <a:lstStyle/>
          <a:p>
            <a:fld id="{D0FE5D06-D0E3-4002-A321-8421ADF45D98}" type="slidenum">
              <a:rPr kumimoji="1" lang="ja-JP" altLang="en-US" smtClean="0"/>
              <a:t>18</a:t>
            </a:fld>
            <a:endParaRPr kumimoji="1" lang="ja-JP" altLang="en-US"/>
          </a:p>
        </p:txBody>
      </p:sp>
      <p:pic>
        <p:nvPicPr>
          <p:cNvPr id="7" name="図 6">
            <a:extLst>
              <a:ext uri="{FF2B5EF4-FFF2-40B4-BE49-F238E27FC236}">
                <a16:creationId xmlns:a16="http://schemas.microsoft.com/office/drawing/2014/main" id="{91C9864E-6878-4475-80E3-D270FDF601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5522" y="3910818"/>
            <a:ext cx="2419643" cy="2419643"/>
          </a:xfrm>
          <a:prstGeom prst="rect">
            <a:avLst/>
          </a:prstGeom>
        </p:spPr>
      </p:pic>
    </p:spTree>
    <p:extLst>
      <p:ext uri="{BB962C8B-B14F-4D97-AF65-F5344CB8AC3E}">
        <p14:creationId xmlns:p14="http://schemas.microsoft.com/office/powerpoint/2010/main" val="1412930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84145E6F-6FB1-4CE6-B6C0-76C4EF194C48}"/>
              </a:ext>
            </a:extLst>
          </p:cNvPr>
          <p:cNvSpPr/>
          <p:nvPr/>
        </p:nvSpPr>
        <p:spPr>
          <a:xfrm>
            <a:off x="3915410" y="3044279"/>
            <a:ext cx="1313180" cy="769441"/>
          </a:xfrm>
          <a:prstGeom prst="rect">
            <a:avLst/>
          </a:prstGeom>
        </p:spPr>
        <p:txBody>
          <a:bodyPr wrap="none">
            <a:spAutoFit/>
          </a:bodyPr>
          <a:lstStyle/>
          <a:p>
            <a:r>
              <a:rPr lang="ja-JP" altLang="en-US" sz="4400" dirty="0"/>
              <a:t>結論</a:t>
            </a:r>
            <a:endParaRPr lang="en-US" altLang="ja-JP" sz="4400" dirty="0"/>
          </a:p>
        </p:txBody>
      </p:sp>
      <p:pic>
        <p:nvPicPr>
          <p:cNvPr id="4" name="図 3">
            <a:extLst>
              <a:ext uri="{FF2B5EF4-FFF2-40B4-BE49-F238E27FC236}">
                <a16:creationId xmlns:a16="http://schemas.microsoft.com/office/drawing/2014/main" id="{F84F1310-174C-4697-903C-DA4D51ED8A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0150" y="3569676"/>
            <a:ext cx="2971800" cy="2730500"/>
          </a:xfrm>
          <a:prstGeom prst="rect">
            <a:avLst/>
          </a:prstGeom>
        </p:spPr>
      </p:pic>
    </p:spTree>
    <p:extLst>
      <p:ext uri="{BB962C8B-B14F-4D97-AF65-F5344CB8AC3E}">
        <p14:creationId xmlns:p14="http://schemas.microsoft.com/office/powerpoint/2010/main" val="3407992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FB0881F8-45B5-4271-9378-96C5F7149A79}"/>
              </a:ext>
            </a:extLst>
          </p:cNvPr>
          <p:cNvSpPr>
            <a:spLocks noGrp="1"/>
          </p:cNvSpPr>
          <p:nvPr>
            <p:ph type="title"/>
          </p:nvPr>
        </p:nvSpPr>
        <p:spPr/>
        <p:txBody>
          <a:bodyPr/>
          <a:lstStyle/>
          <a:p>
            <a:pPr algn="ctr"/>
            <a:r>
              <a:rPr lang="ja-JP" altLang="en-US" dirty="0"/>
              <a:t>まとめ</a:t>
            </a:r>
            <a:endParaRPr kumimoji="1" lang="ja-JP" altLang="en-US" dirty="0"/>
          </a:p>
        </p:txBody>
      </p:sp>
      <p:sp>
        <p:nvSpPr>
          <p:cNvPr id="5" name="コンテンツ プレースホルダー 4">
            <a:extLst>
              <a:ext uri="{FF2B5EF4-FFF2-40B4-BE49-F238E27FC236}">
                <a16:creationId xmlns:a16="http://schemas.microsoft.com/office/drawing/2014/main" id="{FC29E9D9-EAF9-4A7E-8AEE-5965AF9B3F7B}"/>
              </a:ext>
            </a:extLst>
          </p:cNvPr>
          <p:cNvSpPr>
            <a:spLocks noGrp="1"/>
          </p:cNvSpPr>
          <p:nvPr>
            <p:ph idx="1"/>
          </p:nvPr>
        </p:nvSpPr>
        <p:spPr>
          <a:xfrm>
            <a:off x="865562" y="1656753"/>
            <a:ext cx="7543801" cy="4725662"/>
          </a:xfrm>
        </p:spPr>
        <p:txBody>
          <a:bodyPr>
            <a:normAutofit/>
          </a:bodyPr>
          <a:lstStyle/>
          <a:p>
            <a:endParaRPr kumimoji="1" lang="en-US" altLang="ja-JP" sz="2400" dirty="0"/>
          </a:p>
          <a:p>
            <a:r>
              <a:rPr kumimoji="1" lang="ja-JP" altLang="en-US" sz="2400" dirty="0"/>
              <a:t>・</a:t>
            </a:r>
            <a:r>
              <a:rPr lang="ja-JP" altLang="ja-JP" sz="2400" dirty="0"/>
              <a:t>すべての固定バグがバグ追跡データベースに記載されているわけで</a:t>
            </a:r>
            <a:r>
              <a:rPr lang="ja-JP" altLang="en-US" sz="2400" dirty="0"/>
              <a:t>なく</a:t>
            </a:r>
            <a:r>
              <a:rPr lang="ja-JP" altLang="ja-JP" sz="2400" dirty="0"/>
              <a:t>メーリングリストで議論されているものも</a:t>
            </a:r>
            <a:r>
              <a:rPr lang="ja-JP" altLang="en-US" sz="2400" dirty="0"/>
              <a:t>ある</a:t>
            </a:r>
            <a:r>
              <a:rPr lang="en-US" altLang="ja-JP" sz="2400" dirty="0"/>
              <a:t>.</a:t>
            </a:r>
          </a:p>
          <a:p>
            <a:endParaRPr kumimoji="1" lang="en-US" altLang="ja-JP" sz="2400" dirty="0"/>
          </a:p>
          <a:p>
            <a:r>
              <a:rPr lang="ja-JP" altLang="en-US" sz="2400" dirty="0"/>
              <a:t>・</a:t>
            </a:r>
            <a:r>
              <a:rPr lang="en-US" altLang="ja-JP" sz="2400" dirty="0"/>
              <a:t>Apache</a:t>
            </a:r>
            <a:r>
              <a:rPr lang="ja-JP" altLang="ja-JP" sz="2400" dirty="0" err="1"/>
              <a:t>のリ</a:t>
            </a:r>
            <a:r>
              <a:rPr lang="ja-JP" altLang="ja-JP" sz="2400" dirty="0"/>
              <a:t>リースでバグを修正するには</a:t>
            </a:r>
            <a:r>
              <a:rPr lang="en-US" altLang="ja-JP" sz="2400" dirty="0"/>
              <a:t>,  </a:t>
            </a:r>
            <a:r>
              <a:rPr lang="ja-JP" altLang="ja-JP" sz="2400" dirty="0"/>
              <a:t>さまざまな開発者による複数のコミットが必要</a:t>
            </a:r>
            <a:r>
              <a:rPr lang="en-US" altLang="ja-JP" sz="2400" dirty="0"/>
              <a:t>.</a:t>
            </a:r>
          </a:p>
          <a:p>
            <a:endParaRPr lang="en-US" altLang="ja-JP" sz="2400" dirty="0"/>
          </a:p>
          <a:p>
            <a:r>
              <a:rPr lang="ja-JP" altLang="en-US" sz="2400" dirty="0"/>
              <a:t>・</a:t>
            </a:r>
            <a:r>
              <a:rPr lang="ja-JP" altLang="ja-JP" sz="2400" dirty="0"/>
              <a:t>すべてのコミットに注釈を付けても</a:t>
            </a:r>
            <a:r>
              <a:rPr lang="en-US" altLang="ja-JP" sz="2400" dirty="0"/>
              <a:t>, </a:t>
            </a:r>
            <a:r>
              <a:rPr lang="ja-JP" altLang="ja-JP" sz="2400" dirty="0"/>
              <a:t>場合によってはコミットの原因が不明なままで</a:t>
            </a:r>
            <a:r>
              <a:rPr lang="ja-JP" altLang="en-US" sz="2400" dirty="0"/>
              <a:t>ある</a:t>
            </a:r>
            <a:r>
              <a:rPr lang="en-US" altLang="ja-JP" sz="2400" dirty="0"/>
              <a:t>.</a:t>
            </a:r>
          </a:p>
          <a:p>
            <a:endParaRPr lang="en-US" altLang="ja-JP" dirty="0"/>
          </a:p>
          <a:p>
            <a:endParaRPr lang="ja-JP" altLang="ja-JP" dirty="0"/>
          </a:p>
          <a:p>
            <a:endParaRPr kumimoji="1" lang="ja-JP" altLang="en-US" dirty="0"/>
          </a:p>
        </p:txBody>
      </p:sp>
      <p:sp>
        <p:nvSpPr>
          <p:cNvPr id="2" name="フッター プレースホルダー 1">
            <a:extLst>
              <a:ext uri="{FF2B5EF4-FFF2-40B4-BE49-F238E27FC236}">
                <a16:creationId xmlns:a16="http://schemas.microsoft.com/office/drawing/2014/main" id="{C8E815CC-1F8C-4907-BE36-47D7E5A2AF85}"/>
              </a:ext>
            </a:extLst>
          </p:cNvPr>
          <p:cNvSpPr>
            <a:spLocks noGrp="1"/>
          </p:cNvSpPr>
          <p:nvPr>
            <p:ph type="ftr" sz="quarter" idx="11"/>
          </p:nvPr>
        </p:nvSpPr>
        <p:spPr/>
        <p:txBody>
          <a:bodyPr/>
          <a:lstStyle/>
          <a:p>
            <a:r>
              <a:rPr kumimoji="1" lang="en-US" altLang="ja-JP"/>
              <a:t>The Missing Links:Bugs and Bug-ﬁx Commits </a:t>
            </a:r>
            <a:endParaRPr kumimoji="1" lang="ja-JP" altLang="en-US"/>
          </a:p>
        </p:txBody>
      </p:sp>
      <p:sp>
        <p:nvSpPr>
          <p:cNvPr id="3" name="スライド番号プレースホルダー 2">
            <a:extLst>
              <a:ext uri="{FF2B5EF4-FFF2-40B4-BE49-F238E27FC236}">
                <a16:creationId xmlns:a16="http://schemas.microsoft.com/office/drawing/2014/main" id="{118753B5-522B-4D0B-BA9C-34F60974A7AF}"/>
              </a:ext>
            </a:extLst>
          </p:cNvPr>
          <p:cNvSpPr>
            <a:spLocks noGrp="1"/>
          </p:cNvSpPr>
          <p:nvPr>
            <p:ph type="sldNum" sz="quarter" idx="12"/>
          </p:nvPr>
        </p:nvSpPr>
        <p:spPr/>
        <p:txBody>
          <a:bodyPr/>
          <a:lstStyle/>
          <a:p>
            <a:fld id="{D0FE5D06-D0E3-4002-A321-8421ADF45D98}" type="slidenum">
              <a:rPr kumimoji="1" lang="ja-JP" altLang="en-US" smtClean="0"/>
              <a:t>20</a:t>
            </a:fld>
            <a:endParaRPr kumimoji="1" lang="ja-JP" altLang="en-US"/>
          </a:p>
        </p:txBody>
      </p:sp>
    </p:spTree>
    <p:extLst>
      <p:ext uri="{BB962C8B-B14F-4D97-AF65-F5344CB8AC3E}">
        <p14:creationId xmlns:p14="http://schemas.microsoft.com/office/powerpoint/2010/main" val="2583711668"/>
      </p:ext>
    </p:extLst>
  </p:cSld>
  <p:clrMapOvr>
    <a:masterClrMapping/>
  </p:clrMapOvr>
</p:sld>
</file>

<file path=ppt/theme/theme1.xml><?xml version="1.0" encoding="utf-8"?>
<a:theme xmlns:a="http://schemas.openxmlformats.org/drawingml/2006/main" name="レトロスペクト">
  <a:themeElements>
    <a:clrScheme name="レトロスペクト">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レトロスペクト">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レトロスペクト">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500</TotalTime>
  <Words>2411</Words>
  <Application>Microsoft Office PowerPoint</Application>
  <PresentationFormat>画面に合わせる (4:3)</PresentationFormat>
  <Paragraphs>161</Paragraphs>
  <Slides>20</Slides>
  <Notes>11</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20</vt:i4>
      </vt:variant>
    </vt:vector>
  </HeadingPairs>
  <TitlesOfParts>
    <vt:vector size="25" baseType="lpstr">
      <vt:lpstr>ＭＳ Ｐゴシック</vt:lpstr>
      <vt:lpstr>游ゴシック</vt:lpstr>
      <vt:lpstr>Calibri</vt:lpstr>
      <vt:lpstr>Calibri Light</vt:lpstr>
      <vt:lpstr>レトロスペクト</vt:lpstr>
      <vt:lpstr>The Missing Links:  Bugs and Bug-ﬁx Commits</vt:lpstr>
      <vt:lpstr>目次</vt:lpstr>
      <vt:lpstr>導入 </vt:lpstr>
      <vt:lpstr>ソフトウェアの欠陥</vt:lpstr>
      <vt:lpstr>欠陥報告の問題</vt:lpstr>
      <vt:lpstr>完璧な欠陥報告の難しさ</vt:lpstr>
      <vt:lpstr>リサーチクエスチョン</vt:lpstr>
      <vt:lpstr>PowerPoint プレゼンテーション</vt:lpstr>
      <vt:lpstr>Apache</vt:lpstr>
      <vt:lpstr>Apacheのデータセット</vt:lpstr>
      <vt:lpstr>Linkster</vt:lpstr>
      <vt:lpstr>Apacheデータの評価</vt:lpstr>
      <vt:lpstr>研究結果 </vt:lpstr>
      <vt:lpstr>サンプルコミットの注釈</vt:lpstr>
      <vt:lpstr>コミットのカテゴリ</vt:lpstr>
      <vt:lpstr>5つの発見</vt:lpstr>
      <vt:lpstr>5つの発見</vt:lpstr>
      <vt:lpstr>5つの発見</vt:lpstr>
      <vt:lpstr>PowerPoint プレゼンテーション</vt:lpstr>
      <vt:lpstr>まとめ</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Missing Links:  Bugs and Bug-ﬁx Commits</dc:title>
  <dc:creator>Fuga Yoshitomi</dc:creator>
  <cp:lastModifiedBy>Fuga Yoshitomi</cp:lastModifiedBy>
  <cp:revision>32</cp:revision>
  <dcterms:created xsi:type="dcterms:W3CDTF">2018-01-15T08:13:45Z</dcterms:created>
  <dcterms:modified xsi:type="dcterms:W3CDTF">2018-01-18T15:24:28Z</dcterms:modified>
</cp:coreProperties>
</file>