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theme/theme3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" name="Shape 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" name="Shape 4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" name="Shape 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" name="Shape 5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8" name="Shape 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7" name="Shape 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7" name="Shape 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1" name="Shape 1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0" name="Shape 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8" name="Shape 1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6" name="Shape 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" name="Shape 9"/>
          <p:cNvSpPr txBox="1"/>
          <p:nvPr>
            <p:ph type="ctrTitle"/>
          </p:nvPr>
        </p:nvSpPr>
        <p:spPr>
          <a:xfrm>
            <a:off y="751679" x="457200"/>
            <a:ext cy="40127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100000"/>
              <a:defRPr sz="4200"/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/>
        </p:txBody>
      </p:sp>
      <p:sp>
        <p:nvSpPr>
          <p:cNvPr id="10" name="Shape 10"/>
          <p:cNvSpPr txBox="1"/>
          <p:nvPr>
            <p:ph idx="1" type="subTitle"/>
          </p:nvPr>
        </p:nvSpPr>
        <p:spPr>
          <a:xfrm>
            <a:off y="4955189" x="457200"/>
            <a:ext cy="1643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3200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1" name="Shape 11"/>
          <p:cNvCxnSpPr/>
          <p:nvPr/>
        </p:nvCxnSpPr>
        <p:spPr>
          <a:xfrm>
            <a:off y="548639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  <p:cxnSp>
        <p:nvCxnSpPr>
          <p:cNvPr id="12" name="Shape 12"/>
          <p:cNvCxnSpPr/>
          <p:nvPr/>
        </p:nvCxnSpPr>
        <p:spPr>
          <a:xfrm>
            <a:off y="4844510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 b="0">
                <a:solidFill>
                  <a:srgbClr val="DA0002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100000"/>
              <a:defRPr sz="2600"/>
            </a:lvl1pPr>
            <a:lvl2pPr>
              <a:spcBef>
                <a:spcPts val="0"/>
              </a:spcBef>
              <a:buSzPct val="100000"/>
              <a:defRPr sz="2200"/>
            </a:lvl2pPr>
            <a:lvl3pPr>
              <a:spcBef>
                <a:spcPts val="0"/>
              </a:spcBef>
              <a:buSzPct val="100000"/>
              <a:defRPr sz="2200"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cxnSp>
        <p:nvCxnSpPr>
          <p:cNvPr id="16" name="Shape 16"/>
          <p:cNvCxnSpPr/>
          <p:nvPr/>
        </p:nvCxnSpPr>
        <p:spPr>
          <a:xfrm>
            <a:off y="1118175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74637" x="457200"/>
            <a:ext cy="1143299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>
                <a:solidFill>
                  <a:srgbClr val="DA0002"/>
                </a:solidFill>
              </a:defRPr>
            </a:lvl1pPr>
            <a:lvl2pPr>
              <a:spcBef>
                <a:spcPts val="0"/>
              </a:spcBef>
              <a:defRPr>
                <a:solidFill>
                  <a:srgbClr val="DA0002"/>
                </a:solidFill>
              </a:defRPr>
            </a:lvl2pPr>
            <a:lvl3pPr>
              <a:spcBef>
                <a:spcPts val="0"/>
              </a:spcBef>
              <a:defRPr>
                <a:solidFill>
                  <a:srgbClr val="DA0002"/>
                </a:solidFill>
              </a:defRPr>
            </a:lvl3pPr>
            <a:lvl4pPr>
              <a:spcBef>
                <a:spcPts val="0"/>
              </a:spcBef>
              <a:defRPr>
                <a:solidFill>
                  <a:srgbClr val="DA0002"/>
                </a:solidFill>
              </a:defRPr>
            </a:lvl4pPr>
            <a:lvl5pPr>
              <a:spcBef>
                <a:spcPts val="0"/>
              </a:spcBef>
              <a:defRPr>
                <a:solidFill>
                  <a:srgbClr val="DA0002"/>
                </a:solidFill>
              </a:defRPr>
            </a:lvl5pPr>
            <a:lvl6pPr>
              <a:spcBef>
                <a:spcPts val="0"/>
              </a:spcBef>
              <a:defRPr>
                <a:solidFill>
                  <a:srgbClr val="DA0002"/>
                </a:solidFill>
              </a:defRPr>
            </a:lvl6pPr>
            <a:lvl7pPr>
              <a:spcBef>
                <a:spcPts val="0"/>
              </a:spcBef>
              <a:defRPr>
                <a:solidFill>
                  <a:srgbClr val="DA0002"/>
                </a:solidFill>
              </a:defRPr>
            </a:lvl7pPr>
            <a:lvl8pPr>
              <a:spcBef>
                <a:spcPts val="0"/>
              </a:spcBef>
              <a:defRPr>
                <a:solidFill>
                  <a:srgbClr val="DA0002"/>
                </a:solidFill>
              </a:defRPr>
            </a:lvl8pPr>
            <a:lvl9pPr>
              <a:spcBef>
                <a:spcPts val="0"/>
              </a:spcBef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2" type="body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cxnSp>
        <p:nvCxnSpPr>
          <p:cNvPr id="21" name="Shape 21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y="274637" x="457200"/>
            <a:ext cy="1143299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cxnSp>
        <p:nvCxnSpPr>
          <p:cNvPr id="24" name="Shape 24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 txBox="1"/>
          <p:nvPr>
            <p:ph idx="1" type="body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buNone/>
              <a:defRPr sz="1800"/>
            </a:lvl1pPr>
          </a:lstStyle>
          <a:p/>
        </p:txBody>
      </p:sp>
      <p:cxnSp>
        <p:nvCxnSpPr>
          <p:cNvPr id="27" name="Shape 27"/>
          <p:cNvCxnSpPr/>
          <p:nvPr/>
        </p:nvCxnSpPr>
        <p:spPr>
          <a:xfrm>
            <a:off y="5757014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cxnSp>
        <p:nvCxnSpPr>
          <p:cNvPr id="29" name="Shape 29"/>
          <p:cNvCxnSpPr/>
          <p:nvPr/>
        </p:nvCxnSpPr>
        <p:spPr>
          <a:xfrm>
            <a:off y="150852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2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2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1pPr>
            <a:lvl2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2pPr>
            <a:lvl3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3pPr>
            <a:lvl4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4pPr>
            <a:lvl5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5pPr>
            <a:lvl6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6pPr>
            <a:lvl7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7pPr>
            <a:lvl8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8pPr>
            <a:lvl9pPr>
              <a:spcBef>
                <a:spcPts val="0"/>
              </a:spcBef>
              <a:buClr>
                <a:schemeClr val="accent1"/>
              </a:buClr>
              <a:buSzPct val="100000"/>
              <a:buNone/>
              <a:defRPr b="1"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7" name="Shape 7"/>
          <p:cNvCxnSpPr/>
          <p:nvPr/>
        </p:nvCxnSpPr>
        <p:spPr>
          <a:xfrm>
            <a:off y="6697679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4.pn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3.jp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1.jp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jpg" Type="http://schemas.openxmlformats.org/officeDocument/2006/relationships/image" Id="rId4"/><Relationship Target="../media/image05.jp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" name="Shape 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Shape 31"/>
          <p:cNvSpPr txBox="1"/>
          <p:nvPr>
            <p:ph type="ctrTitle"/>
          </p:nvPr>
        </p:nvSpPr>
        <p:spPr>
          <a:xfrm>
            <a:off y="1646200" x="457200"/>
            <a:ext cy="22029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b="0" lang="ja"/>
              <a:t>不具合管理システム利用時の</a:t>
            </a:r>
          </a:p>
          <a:p>
            <a:pPr algn="r" rtl="0" lvl="0">
              <a:spcBef>
                <a:spcPts val="0"/>
              </a:spcBef>
              <a:buNone/>
            </a:pPr>
            <a:r>
              <a:rPr b="0" lang="ja"/>
              <a:t>不具合修正プロセス改善のための</a:t>
            </a:r>
          </a:p>
          <a:p>
            <a:pPr algn="r" rtl="0" lvl="0">
              <a:spcBef>
                <a:spcPts val="0"/>
              </a:spcBef>
              <a:buClr>
                <a:schemeClr val="dk1"/>
              </a:buClr>
              <a:buSzPct val="26190"/>
              <a:buFont typeface="Arial"/>
              <a:buNone/>
            </a:pPr>
            <a:r>
              <a:rPr b="0" lang="ja"/>
              <a:t>滞留時間分析手法の提案</a:t>
            </a:r>
          </a:p>
          <a:p>
            <a:pPr algn="r">
              <a:spcBef>
                <a:spcPts val="0"/>
              </a:spcBef>
              <a:buNone/>
            </a:pPr>
            <a:r>
              <a:t/>
            </a:r>
            <a:endParaRPr b="0"/>
          </a:p>
        </p:txBody>
      </p:sp>
      <p:sp>
        <p:nvSpPr>
          <p:cNvPr id="32" name="Shape 32"/>
          <p:cNvSpPr txBox="1"/>
          <p:nvPr>
            <p:ph idx="1" type="subTitle"/>
          </p:nvPr>
        </p:nvSpPr>
        <p:spPr>
          <a:xfrm>
            <a:off y="4955195" x="457200"/>
            <a:ext cy="9179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ja">
                <a:solidFill>
                  <a:srgbClr val="5B595A"/>
                </a:solidFill>
              </a:rPr>
              <a:t>伊原 彰紀		大平 雅雄		松本 健一</a:t>
            </a:r>
          </a:p>
        </p:txBody>
      </p:sp>
      <p:sp>
        <p:nvSpPr>
          <p:cNvPr id="33" name="Shape 33"/>
          <p:cNvSpPr txBox="1"/>
          <p:nvPr/>
        </p:nvSpPr>
        <p:spPr>
          <a:xfrm>
            <a:off y="6248075" x="6884100"/>
            <a:ext cy="460800" cx="18026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sz="1600" lang="ja"/>
              <a:t>発表: 松尾 優太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" name="Shape 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38" name="Shape 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795704" x="4524750"/>
            <a:ext cy="4854495" cx="416205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Shape 39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背景</a:t>
            </a:r>
          </a:p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y="1337425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93700" marL="45720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不具合管理システムの利用</a:t>
            </a:r>
            <a:br>
              <a:rPr lang="ja"/>
            </a:br>
          </a:p>
          <a:p>
            <a:pPr rtl="0" lvl="0" indent="-393700" marL="45720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Linuxの不具合の残存期間</a:t>
            </a:r>
            <a:br>
              <a:rPr lang="ja"/>
            </a:br>
            <a:r>
              <a:rPr lang="ja">
                <a:solidFill>
                  <a:schemeClr val="accent1"/>
                </a:solidFill>
              </a:rPr>
              <a:t>平均1.8年間</a:t>
            </a:r>
            <a:br>
              <a:rPr lang="ja">
                <a:solidFill>
                  <a:schemeClr val="accent1"/>
                </a:solidFill>
              </a:rPr>
            </a:br>
          </a:p>
          <a:p>
            <a:pPr lvl="0" indent="-393700" marL="457200">
              <a:lnSpc>
                <a:spcPct val="10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複雑なバグ修正プロセス</a:t>
            </a:r>
          </a:p>
        </p:txBody>
      </p:sp>
      <p:sp>
        <p:nvSpPr>
          <p:cNvPr id="41" name="Shape 41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sz="1600" lang="ja"/>
              <a:t>1/10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" name="Shape 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不具合の滞留時間の研究</a:t>
            </a:r>
          </a:p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sz="2400" lang="ja"/>
              <a:t>Two Case Studies of Open Source Software Development: Apache and Mozilla－AUDRIS MOCKUS</a:t>
            </a:r>
          </a:p>
          <a:p>
            <a:pPr rtl="0" lvl="1" indent="-355600" marL="9144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➢"/>
            </a:pPr>
            <a:r>
              <a:rPr sz="2000" lang="ja"/>
              <a:t>広範囲で利用されるモジュールの不具合は早く修正される．</a:t>
            </a:r>
            <a:br>
              <a:rPr sz="2000" lang="ja"/>
            </a:br>
            <a:br>
              <a:rPr sz="2000" lang="ja"/>
            </a:br>
          </a:p>
          <a:p>
            <a:pPr rtl="0" lvl="0" indent="-3810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sz="2400" lang="ja"/>
              <a:t>Towards a Simplification of the Bug Report form in Eclipse －Israel Herraiz</a:t>
            </a:r>
          </a:p>
          <a:p>
            <a:pPr rtl="0" lvl="1" indent="-355600" marL="9144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➢"/>
            </a:pPr>
            <a:r>
              <a:rPr sz="2000" lang="ja"/>
              <a:t>重要度が高い不具合は滞留時間が短い．</a:t>
            </a:r>
          </a:p>
          <a:p>
            <a:pPr rtl="0" lvl="1" indent="-355600" marL="9144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➢"/>
            </a:pPr>
            <a:r>
              <a:rPr sz="2000" lang="ja"/>
              <a:t>重要度，優先度は簡素化が可能である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8" name="Shape 48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2/10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53" name="Shape 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009100" x="4295100"/>
            <a:ext cy="4848900" cx="48489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本研究</a:t>
            </a:r>
          </a:p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1405225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修正プロセスの分割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未対応時間と修正時間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修正開始から完了までの時間を詳細にする．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ボトルネックの理解</a:t>
            </a:r>
            <a:br>
              <a:rPr lang="ja"/>
            </a:br>
            <a:br>
              <a:rPr lang="ja"/>
            </a:br>
            <a:br>
              <a:rPr lang="ja"/>
            </a:br>
            <a:br>
              <a:rPr lang="ja"/>
            </a:br>
          </a:p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Firefoxを対象としたケーススタディ</a:t>
            </a:r>
          </a:p>
        </p:txBody>
      </p:sp>
      <p:sp>
        <p:nvSpPr>
          <p:cNvPr id="56" name="Shape 56"/>
          <p:cNvSpPr/>
          <p:nvPr/>
        </p:nvSpPr>
        <p:spPr>
          <a:xfrm>
            <a:off y="3119600" x="1508925"/>
            <a:ext cy="695100" cx="5187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b="1" sz="2000" lang="ja">
                <a:solidFill>
                  <a:srgbClr val="F3F3F3"/>
                </a:solidFill>
              </a:rPr>
              <a:t>どうしたら不具合を早く修正できるかを解明</a:t>
            </a:r>
          </a:p>
        </p:txBody>
      </p:sp>
      <p:sp>
        <p:nvSpPr>
          <p:cNvPr id="57" name="Shape 57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3/10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修正時間分析</a:t>
            </a:r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y="1388275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sz="2600" lang="ja"/>
              <a:t>不具合の分類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➢"/>
            </a:pPr>
            <a:r>
              <a:rPr sz="2200" lang="ja"/>
              <a:t>未対応時間のみが長い不具合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➢"/>
            </a:pPr>
            <a:r>
              <a:rPr sz="2200" lang="ja"/>
              <a:t>修正時間のみが長い不具合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➢"/>
            </a:pPr>
            <a:r>
              <a:rPr sz="2200" lang="ja"/>
              <a:t>未対応時間と修正時間が共に不具合</a:t>
            </a:r>
            <a:br>
              <a:rPr lang="ja"/>
            </a:br>
          </a:p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修正作業の分類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担当者決定→ 解決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不具合承認→ 担当者未決定→ 解決</a:t>
            </a:r>
          </a:p>
          <a:p>
            <a:pPr rtl="0" lvl="1" indent="-368300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不具合未承認→ 解決</a:t>
            </a:r>
            <a:br>
              <a:rPr lang="ja"/>
            </a:br>
          </a:p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修正確認の分類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解決→ 修正確認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解決→ 再修正決定</a:t>
            </a:r>
          </a:p>
        </p:txBody>
      </p:sp>
      <p:sp>
        <p:nvSpPr>
          <p:cNvPr id="64" name="Shape 64"/>
          <p:cNvSpPr/>
          <p:nvPr/>
        </p:nvSpPr>
        <p:spPr>
          <a:xfrm>
            <a:off y="2288825" x="1380750"/>
            <a:ext cy="689700" cx="4492799"/>
          </a:xfrm>
          <a:prstGeom prst="roundRect">
            <a:avLst>
              <a:gd fmla="val 16667" name="adj"/>
            </a:avLst>
          </a:prstGeom>
          <a:noFill/>
          <a:ln w="28575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5" name="Shape 65"/>
          <p:cNvSpPr/>
          <p:nvPr/>
        </p:nvSpPr>
        <p:spPr>
          <a:xfrm>
            <a:off y="1469375" x="6092075"/>
            <a:ext cy="1590299" cx="2560800"/>
          </a:xfrm>
          <a:prstGeom prst="wedgeEllipseCallout">
            <a:avLst>
              <a:gd fmla="val -55511" name="adj1"/>
              <a:gd fmla="val 27114" name="adj2"/>
            </a:avLst>
          </a:prstGeom>
          <a:noFill/>
          <a:ln w="19050" cap="flat">
            <a:solidFill>
              <a:schemeClr val="accent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sz="1800" lang="ja"/>
              <a:t>遷移パターンを分析することで，修正プロセスを改善できる．</a:t>
            </a:r>
          </a:p>
        </p:txBody>
      </p:sp>
      <p:sp>
        <p:nvSpPr>
          <p:cNvPr id="66" name="Shape 66"/>
          <p:cNvSpPr/>
          <p:nvPr/>
        </p:nvSpPr>
        <p:spPr>
          <a:xfrm>
            <a:off y="3533550" x="6219075"/>
            <a:ext cy="1590299" cx="2467800"/>
          </a:xfrm>
          <a:prstGeom prst="wedgeEllipseCallout">
            <a:avLst>
              <a:gd fmla="val -68415" name="adj1"/>
              <a:gd fmla="val -13664" name="adj2"/>
            </a:avLst>
          </a:prstGeom>
          <a:noFill/>
          <a:ln w="19050" cap="flat">
            <a:solidFill>
              <a:schemeClr val="accent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1800" lang="ja"/>
              <a:t>修正時間に最も影響を与えている状態を特定．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4/10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presetID="10" fill="hold" presetSubtype="0" presetClass="entr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Firefoxを対象としたケーススタディ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1288525" x="457200"/>
            <a:ext cy="52032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93700" marL="4572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75%の不具合は1日以内に修正開始</a:t>
            </a:r>
          </a:p>
          <a:p>
            <a:pPr rtl="0" lvl="0" indent="-393700" marL="4572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多くの不具合が修正に3ヶ月以上かかっている．</a:t>
            </a:r>
            <a:br>
              <a:rPr lang="ja"/>
            </a:br>
            <a:br>
              <a:rPr lang="ja"/>
            </a:b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4" name="Shape 74"/>
          <p:cNvSpPr/>
          <p:nvPr/>
        </p:nvSpPr>
        <p:spPr>
          <a:xfrm>
            <a:off y="3081450" x="1798825"/>
            <a:ext cy="695100" cx="4135199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2000" lang="ja">
                <a:solidFill>
                  <a:srgbClr val="F3F3F3"/>
                </a:solidFill>
              </a:rPr>
              <a:t>修正作業の見直しが必要</a:t>
            </a:r>
          </a:p>
        </p:txBody>
      </p:sp>
      <p:pic>
        <p:nvPicPr>
          <p:cNvPr id="75" name="Shape 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336676" x="457203"/>
            <a:ext cy="5203200" cx="753389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5/10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xit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" name="Shape 81"/>
          <p:cNvSpPr txBox="1"/>
          <p:nvPr>
            <p:ph idx="1" type="body"/>
          </p:nvPr>
        </p:nvSpPr>
        <p:spPr>
          <a:xfrm>
            <a:off y="1378775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93700" marL="45720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早く修正できるにもかかわらず，</a:t>
            </a:r>
            <a:br>
              <a:rPr lang="ja"/>
            </a:br>
            <a:r>
              <a:rPr lang="ja"/>
              <a:t>未対応時間が長い不具合の存在．</a:t>
            </a:r>
          </a:p>
        </p:txBody>
      </p:sp>
      <p:sp>
        <p:nvSpPr>
          <p:cNvPr id="82" name="Shape 82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ja"/>
              <a:t>Firefoxを対象としたケーススタディ２</a:t>
            </a:r>
          </a:p>
        </p:txBody>
      </p:sp>
      <p:sp>
        <p:nvSpPr>
          <p:cNvPr id="83" name="Shape 83"/>
          <p:cNvSpPr/>
          <p:nvPr/>
        </p:nvSpPr>
        <p:spPr>
          <a:xfrm>
            <a:off y="3081450" x="1978050"/>
            <a:ext cy="695100" cx="5187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2000" lang="ja">
                <a:solidFill>
                  <a:srgbClr val="F3F3F3"/>
                </a:solidFill>
              </a:rPr>
              <a:t>滞留時間短縮の改善点になる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168125" x="457200"/>
            <a:ext cy="5513200" cx="700749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/>
          <p:nvPr/>
        </p:nvSpPr>
        <p:spPr>
          <a:xfrm>
            <a:off y="4794175" x="1911250"/>
            <a:ext cy="819000" cx="4947000"/>
          </a:xfrm>
          <a:prstGeom prst="roundRect">
            <a:avLst>
              <a:gd fmla="val 16667" name="adj"/>
            </a:avLst>
          </a:prstGeom>
          <a:noFill/>
          <a:ln w="38100" cap="flat">
            <a:solidFill>
              <a:schemeClr val="accent1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6/10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xit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presetID="10" fill="hold" presetSubtype="0" presetClass="exit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91" name="Shape 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164124" x="409025"/>
            <a:ext cy="2896020" cx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Shape 92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遷移図からの分析</a:t>
            </a:r>
          </a:p>
        </p:txBody>
      </p:sp>
      <p:pic>
        <p:nvPicPr>
          <p:cNvPr id="93" name="Shape 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4060150" x="1477136"/>
            <a:ext cy="2578549" cx="61897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Shape 94"/>
          <p:cNvGrpSpPr/>
          <p:nvPr/>
        </p:nvGrpSpPr>
        <p:grpSpPr>
          <a:xfrm>
            <a:off y="3822475" x="4351175"/>
            <a:ext cy="1019525" cx="4522499"/>
            <a:chOff y="3822475" x="4351175"/>
            <a:chExt cy="1019525" cx="4522499"/>
          </a:xfrm>
        </p:grpSpPr>
        <p:sp>
          <p:nvSpPr>
            <p:cNvPr id="95" name="Shape 95"/>
            <p:cNvSpPr/>
            <p:nvPr/>
          </p:nvSpPr>
          <p:spPr>
            <a:xfrm>
              <a:off y="4352525" x="5051150"/>
              <a:ext cy="168600" cx="345299"/>
            </a:xfrm>
            <a:prstGeom prst="roundRect">
              <a:avLst>
                <a:gd fmla="val 16667" name="adj"/>
              </a:avLst>
            </a:prstGeom>
            <a:noFill/>
            <a:ln w="28575" cap="flat">
              <a:solidFill>
                <a:schemeClr val="accent1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>
              <a:off y="4609125" x="4351175"/>
              <a:ext cy="168600" cx="345299"/>
            </a:xfrm>
            <a:prstGeom prst="roundRect">
              <a:avLst>
                <a:gd fmla="val 16667" name="adj"/>
              </a:avLst>
            </a:prstGeom>
            <a:noFill/>
            <a:ln w="28575" cap="flat">
              <a:solidFill>
                <a:schemeClr val="accent1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7" name="Shape 97"/>
            <p:cNvSpPr/>
            <p:nvPr/>
          </p:nvSpPr>
          <p:spPr>
            <a:xfrm>
              <a:off y="4673400" x="6014450"/>
              <a:ext cy="168600" cx="289500"/>
            </a:xfrm>
            <a:prstGeom prst="roundRect">
              <a:avLst>
                <a:gd fmla="val 16667" name="adj"/>
              </a:avLst>
            </a:prstGeom>
            <a:noFill/>
            <a:ln w="28575" cap="flat">
              <a:solidFill>
                <a:schemeClr val="accent1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cxnSp>
          <p:nvCxnSpPr>
            <p:cNvPr id="98" name="Shape 98"/>
            <p:cNvCxnSpPr>
              <a:stCxn id="96" idx="3"/>
            </p:cNvCxnSpPr>
            <p:nvPr/>
          </p:nvCxnSpPr>
          <p:spPr>
            <a:xfrm rot="10800000" flipH="1">
              <a:off y="4135725" x="4696474"/>
              <a:ext cy="557700" cx="3631199"/>
            </a:xfrm>
            <a:prstGeom prst="straightConnector1">
              <a:avLst/>
            </a:prstGeom>
            <a:noFill/>
            <a:ln w="19050" cap="flat">
              <a:solidFill>
                <a:schemeClr val="accent1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99" name="Shape 99"/>
            <p:cNvCxnSpPr>
              <a:stCxn id="97" idx="3"/>
            </p:cNvCxnSpPr>
            <p:nvPr/>
          </p:nvCxnSpPr>
          <p:spPr>
            <a:xfrm rot="10800000" flipH="1">
              <a:off y="4119600" x="6303950"/>
              <a:ext cy="638100" cx="2048100"/>
            </a:xfrm>
            <a:prstGeom prst="straightConnector1">
              <a:avLst/>
            </a:prstGeom>
            <a:noFill/>
            <a:ln w="19050" cap="flat">
              <a:solidFill>
                <a:schemeClr val="accent1"/>
              </a:solidFill>
              <a:prstDash val="solid"/>
              <a:round/>
              <a:headEnd w="lg" len="lg" type="none"/>
              <a:tailEnd w="lg" len="lg" type="stealth"/>
            </a:ln>
          </p:spPr>
        </p:cxnSp>
        <p:sp>
          <p:nvSpPr>
            <p:cNvPr id="100" name="Shape 100"/>
            <p:cNvSpPr txBox="1"/>
            <p:nvPr/>
          </p:nvSpPr>
          <p:spPr>
            <a:xfrm>
              <a:off y="3822475" x="8327675"/>
              <a:ext cy="401399" cx="545999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t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b="1" sz="1800" lang="ja">
                  <a:solidFill>
                    <a:schemeClr val="accent1"/>
                  </a:solidFill>
                </a:rPr>
                <a:t>7.0</a:t>
              </a:r>
            </a:p>
          </p:txBody>
        </p:sp>
      </p:grpSp>
      <p:grpSp>
        <p:nvGrpSpPr>
          <p:cNvPr id="101" name="Shape 101"/>
          <p:cNvGrpSpPr/>
          <p:nvPr/>
        </p:nvGrpSpPr>
        <p:grpSpPr>
          <a:xfrm>
            <a:off y="5275775" x="6069350"/>
            <a:ext cy="1051449" cx="2860424"/>
            <a:chOff y="5275775" x="6069350"/>
            <a:chExt cy="1051449" cx="2860424"/>
          </a:xfrm>
        </p:grpSpPr>
        <p:sp>
          <p:nvSpPr>
            <p:cNvPr id="102" name="Shape 102"/>
            <p:cNvSpPr/>
            <p:nvPr/>
          </p:nvSpPr>
          <p:spPr>
            <a:xfrm>
              <a:off y="5372375" x="7033175"/>
              <a:ext cy="208199" cx="290700"/>
            </a:xfrm>
            <a:prstGeom prst="roundRect">
              <a:avLst>
                <a:gd fmla="val 16667" name="adj"/>
              </a:avLst>
            </a:prstGeom>
            <a:noFill/>
            <a:ln w="28575" cap="flat">
              <a:solidFill>
                <a:schemeClr val="accent2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3" name="Shape 103"/>
            <p:cNvSpPr/>
            <p:nvPr/>
          </p:nvSpPr>
          <p:spPr>
            <a:xfrm>
              <a:off y="6119025" x="6069350"/>
              <a:ext cy="208199" cx="290700"/>
            </a:xfrm>
            <a:prstGeom prst="roundRect">
              <a:avLst>
                <a:gd fmla="val 16667" name="adj"/>
              </a:avLst>
            </a:prstGeom>
            <a:noFill/>
            <a:ln w="28575" cap="flat">
              <a:solidFill>
                <a:schemeClr val="accent2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cxnSp>
          <p:nvCxnSpPr>
            <p:cNvPr id="104" name="Shape 104"/>
            <p:cNvCxnSpPr/>
            <p:nvPr/>
          </p:nvCxnSpPr>
          <p:spPr>
            <a:xfrm>
              <a:off y="5468375" x="7323875"/>
              <a:ext cy="16499" cx="1059900"/>
            </a:xfrm>
            <a:prstGeom prst="straightConnector1">
              <a:avLst/>
            </a:prstGeom>
            <a:noFill/>
            <a:ln w="19050" cap="flat">
              <a:solidFill>
                <a:schemeClr val="accent2"/>
              </a:solidFill>
              <a:prstDash val="solid"/>
              <a:round/>
              <a:headEnd w="lg" len="lg" type="none"/>
              <a:tailEnd w="lg" len="lg" type="stealth"/>
            </a:ln>
          </p:spPr>
        </p:cxnSp>
        <p:cxnSp>
          <p:nvCxnSpPr>
            <p:cNvPr id="105" name="Shape 105"/>
            <p:cNvCxnSpPr>
              <a:stCxn id="103" idx="3"/>
            </p:cNvCxnSpPr>
            <p:nvPr/>
          </p:nvCxnSpPr>
          <p:spPr>
            <a:xfrm rot="10800000" flipH="1">
              <a:off y="5500724" x="6360050"/>
              <a:ext cy="722400" cx="1903200"/>
            </a:xfrm>
            <a:prstGeom prst="straightConnector1">
              <a:avLst/>
            </a:prstGeom>
            <a:noFill/>
            <a:ln w="19050" cap="flat">
              <a:solidFill>
                <a:schemeClr val="accent2"/>
              </a:solidFill>
              <a:prstDash val="solid"/>
              <a:round/>
              <a:headEnd w="lg" len="lg" type="none"/>
              <a:tailEnd w="lg" len="lg" type="none"/>
            </a:ln>
          </p:spPr>
        </p:cxnSp>
        <p:sp>
          <p:nvSpPr>
            <p:cNvPr id="106" name="Shape 106"/>
            <p:cNvSpPr txBox="1"/>
            <p:nvPr/>
          </p:nvSpPr>
          <p:spPr>
            <a:xfrm>
              <a:off y="5275775" x="8383775"/>
              <a:ext cy="401399" cx="545999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t" anchorCtr="0">
              <a:noAutofit/>
            </a:bodyPr>
            <a:lstStyle/>
            <a:p>
              <a:pPr rtl="0" lvl="0">
                <a:spcBef>
                  <a:spcPts val="0"/>
                </a:spcBef>
                <a:buNone/>
              </a:pPr>
              <a:r>
                <a:rPr b="1" sz="1800" lang="ja">
                  <a:solidFill>
                    <a:schemeClr val="accent2"/>
                  </a:solidFill>
                </a:rPr>
                <a:t>9.8</a:t>
              </a:r>
            </a:p>
          </p:txBody>
        </p:sp>
      </p:grpSp>
      <p:grpSp>
        <p:nvGrpSpPr>
          <p:cNvPr id="107" name="Shape 107"/>
          <p:cNvGrpSpPr/>
          <p:nvPr/>
        </p:nvGrpSpPr>
        <p:grpSpPr>
          <a:xfrm>
            <a:off y="4015000" x="929750"/>
            <a:ext cy="1776674" cx="3859625"/>
            <a:chOff y="4015000" x="929750"/>
            <a:chExt cy="1776674" cx="3859625"/>
          </a:xfrm>
        </p:grpSpPr>
        <p:sp>
          <p:nvSpPr>
            <p:cNvPr id="108" name="Shape 108"/>
            <p:cNvSpPr/>
            <p:nvPr/>
          </p:nvSpPr>
          <p:spPr>
            <a:xfrm>
              <a:off y="4015000" x="4498675"/>
              <a:ext cy="208199" cx="290700"/>
            </a:xfrm>
            <a:prstGeom prst="roundRect">
              <a:avLst>
                <a:gd fmla="val 16667" name="adj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>
              <a:off y="5134975" x="929750"/>
              <a:ext cy="656699" cx="3497099"/>
            </a:xfrm>
            <a:prstGeom prst="wedgeRoundRectCallout">
              <a:avLst>
                <a:gd fmla="val 52047" name="adj1"/>
                <a:gd fmla="val -203270" name="adj2"/>
                <a:gd fmla="val 0" name="adj3"/>
              </a:avLst>
            </a:prstGeom>
            <a:noFill/>
            <a:ln w="28575" cap="flat">
              <a:solidFill>
                <a:schemeClr val="accent6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sz="1800" lang="ja"/>
                <a:t>簡単な不具合だったのでは…？</a:t>
              </a:r>
            </a:p>
          </p:txBody>
        </p:sp>
      </p:grpSp>
      <p:sp>
        <p:nvSpPr>
          <p:cNvPr id="110" name="Shape 110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7/10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6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6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修正に要する時間</a:t>
            </a: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y="1228650" x="457200"/>
            <a:ext cy="53391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9370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修正担当者決定に時間がかかる．</a:t>
            </a:r>
          </a:p>
          <a:p>
            <a:pPr rtl="0" lvl="1" indent="-368300" marL="9144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担当者が決まった場合 </a:t>
            </a:r>
            <a:r>
              <a:rPr lang="ja">
                <a:solidFill>
                  <a:schemeClr val="accent1"/>
                </a:solidFill>
              </a:rPr>
              <a:t>7.0日</a:t>
            </a:r>
          </a:p>
          <a:p>
            <a:pPr rtl="0" lvl="1" indent="-368300" marL="9144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担当者が決まらない場合 9.9日</a:t>
            </a:r>
          </a:p>
          <a:p>
            <a:pPr rtl="0" lvl="0">
              <a:spcBef>
                <a:spcPts val="0"/>
              </a:spcBef>
              <a:buNone/>
            </a:pPr>
            <a:br>
              <a:rPr lang="ja"/>
            </a:br>
            <a:br>
              <a:rPr lang="ja"/>
            </a:br>
          </a:p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修正確認作業に7.4日かかる．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修正確認→再修正決定に</a:t>
            </a:r>
            <a:r>
              <a:rPr lang="ja">
                <a:solidFill>
                  <a:schemeClr val="accent1"/>
                </a:solidFill>
              </a:rPr>
              <a:t>9.8日</a:t>
            </a:r>
            <a:r>
              <a:rPr lang="ja"/>
              <a:t>．</a:t>
            </a:r>
          </a:p>
          <a:p>
            <a:pPr rtl="0" lvl="0" indent="0" marL="45720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indent="0" marL="45720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7" name="Shape 117"/>
          <p:cNvSpPr/>
          <p:nvPr/>
        </p:nvSpPr>
        <p:spPr>
          <a:xfrm>
            <a:off y="2790350" x="1516950"/>
            <a:ext cy="695100" cx="5187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2000" lang="ja">
                <a:solidFill>
                  <a:srgbClr val="F3F3F3"/>
                </a:solidFill>
              </a:rPr>
              <a:t>担当者を早く決めることで，時間短縮</a:t>
            </a:r>
          </a:p>
        </p:txBody>
      </p:sp>
      <p:sp>
        <p:nvSpPr>
          <p:cNvPr id="118" name="Shape 118"/>
          <p:cNvSpPr/>
          <p:nvPr/>
        </p:nvSpPr>
        <p:spPr>
          <a:xfrm>
            <a:off y="4934475" x="1516950"/>
            <a:ext cy="695100" cx="5187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 algn="ctr" rtl="0" lvl="0">
              <a:spcBef>
                <a:spcPts val="0"/>
              </a:spcBef>
              <a:buNone/>
            </a:pPr>
            <a:r>
              <a:rPr b="1" sz="2000" lang="ja">
                <a:solidFill>
                  <a:srgbClr val="F3F3F3"/>
                </a:solidFill>
              </a:rPr>
              <a:t>修正確認を効率化して，時間短縮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8/10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10" fill="hold" presetSubtype="0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考察</a:t>
            </a:r>
          </a:p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y="1322125" x="457200"/>
            <a:ext cy="52458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Herriaizらの研究</a:t>
            </a:r>
            <a:r>
              <a:rPr sz="1400" lang="ja"/>
              <a:t>(1)</a:t>
            </a:r>
            <a:r>
              <a:rPr lang="ja"/>
              <a:t>の指摘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滞留時間だけで重要度，優先度の簡素化は不適．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未対応時間と修正時間を考慮すべき．</a:t>
            </a:r>
            <a:br>
              <a:rPr lang="ja"/>
            </a:br>
          </a:p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Wangらの研究</a:t>
            </a:r>
            <a:r>
              <a:rPr sz="1400" lang="ja"/>
              <a:t>(2)</a:t>
            </a:r>
            <a:r>
              <a:rPr lang="ja"/>
              <a:t>の裏付け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修正担当者の有無が滞留時間に影響</a:t>
            </a:r>
            <a:br>
              <a:rPr lang="ja"/>
            </a:br>
          </a:p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修正時間にかかる時間</a:t>
            </a:r>
          </a:p>
          <a:p>
            <a:pPr rtl="0" lvl="1" indent="-368300" marL="914400"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Char char="➢"/>
            </a:pPr>
            <a:r>
              <a:rPr lang="ja"/>
              <a:t>修正確認に時間がかかる</a:t>
            </a:r>
            <a:br>
              <a:rPr lang="ja"/>
            </a:br>
          </a:p>
          <a:p>
            <a:pPr rtl="0">
              <a:spcBef>
                <a:spcPts val="0"/>
              </a:spcBef>
              <a:buNone/>
            </a:pPr>
            <a:br>
              <a:rPr lang="ja"/>
            </a:br>
          </a:p>
          <a:p>
            <a:pPr rtl="0" lvl="0" indent="-317500" marL="9144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arenBoth"/>
            </a:pPr>
            <a:r>
              <a:rPr sz="1400" lang="ja"/>
              <a:t>Towards a Simplification of the Bug Report form in Eclipse</a:t>
            </a:r>
          </a:p>
          <a:p>
            <a:pPr rtl="0" lvl="0" indent="-317500" marL="9144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arenBoth"/>
            </a:pPr>
            <a:r>
              <a:rPr sz="1400" lang="ja"/>
              <a:t>Measuring the evolution of open source software systems with their communities, SIGSOFT Softw.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  <p:cxnSp>
        <p:nvCxnSpPr>
          <p:cNvPr id="126" name="Shape 126"/>
          <p:cNvCxnSpPr/>
          <p:nvPr/>
        </p:nvCxnSpPr>
        <p:spPr>
          <a:xfrm>
            <a:off y="5817350" x="426500"/>
            <a:ext cy="34200" cx="8231399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w="lg" len="lg" type="none"/>
            <a:tailEnd w="lg" len="lg" type="none"/>
          </a:ln>
        </p:spPr>
      </p:cxnSp>
      <p:sp>
        <p:nvSpPr>
          <p:cNvPr id="127" name="Shape 127"/>
          <p:cNvSpPr txBox="1"/>
          <p:nvPr/>
        </p:nvSpPr>
        <p:spPr>
          <a:xfrm>
            <a:off y="6305125" x="8081100"/>
            <a:ext cy="356700" cx="6057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9/10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y="140796" x="457200"/>
            <a:ext cy="8547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今後の展望</a:t>
            </a:r>
          </a:p>
        </p:txBody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y="12590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本研究では，不具合の特徴を考慮していない．</a:t>
            </a:r>
            <a:br>
              <a:rPr lang="ja"/>
            </a:br>
          </a:p>
          <a:p>
            <a:pPr lvl="0" indent="-3937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❖"/>
            </a:pPr>
            <a:r>
              <a:rPr lang="ja"/>
              <a:t>不具合の特徴にあわせた効率的な修正活動を支援．</a:t>
            </a:r>
          </a:p>
        </p:txBody>
      </p:sp>
      <p:pic>
        <p:nvPicPr>
          <p:cNvPr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960553" x="0"/>
            <a:ext cy="3897443" cx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 txBox="1"/>
          <p:nvPr/>
        </p:nvSpPr>
        <p:spPr>
          <a:xfrm>
            <a:off y="6305125" x="7915700"/>
            <a:ext cy="356700" cx="7709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sz="1600" lang="ja"/>
              <a:t>10/10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