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300" r:id="rId3"/>
    <p:sldId id="257" r:id="rId4"/>
    <p:sldId id="262" r:id="rId5"/>
    <p:sldId id="263" r:id="rId6"/>
    <p:sldId id="264" r:id="rId7"/>
    <p:sldId id="288" r:id="rId8"/>
    <p:sldId id="290" r:id="rId9"/>
    <p:sldId id="291" r:id="rId10"/>
    <p:sldId id="292" r:id="rId11"/>
    <p:sldId id="282" r:id="rId12"/>
    <p:sldId id="259" r:id="rId13"/>
    <p:sldId id="269" r:id="rId14"/>
    <p:sldId id="301" r:id="rId15"/>
    <p:sldId id="299" r:id="rId16"/>
    <p:sldId id="297" r:id="rId17"/>
    <p:sldId id="276" r:id="rId18"/>
    <p:sldId id="278" r:id="rId19"/>
    <p:sldId id="295" r:id="rId20"/>
    <p:sldId id="296" r:id="rId21"/>
    <p:sldId id="298" r:id="rId22"/>
    <p:sldId id="274" r:id="rId23"/>
    <p:sldId id="275" r:id="rId24"/>
    <p:sldId id="283" r:id="rId25"/>
    <p:sldId id="284" r:id="rId26"/>
    <p:sldId id="285" r:id="rId27"/>
    <p:sldId id="286" r:id="rId28"/>
    <p:sldId id="287" r:id="rId2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1" autoAdjust="0"/>
    <p:restoredTop sz="72232" autoAdjust="0"/>
  </p:normalViewPr>
  <p:slideViewPr>
    <p:cSldViewPr showGuides="1">
      <p:cViewPr varScale="1">
        <p:scale>
          <a:sx n="78" d="100"/>
          <a:sy n="78" d="100"/>
        </p:scale>
        <p:origin x="-8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73986-58F3-4D64-8B36-D7BE9F266548}" type="datetimeFigureOut">
              <a:rPr kumimoji="1" lang="ja-JP" altLang="en-US" smtClean="0"/>
              <a:t>2009/12/15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D01EC-06E3-4693-A848-940EAF9735B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著者ら</a:t>
            </a:r>
            <a:r>
              <a:rPr kumimoji="1" lang="ja-JP" altLang="en-US" dirty="0" smtClean="0"/>
              <a:t>は、時差が存在する二人が開発の際、直面する問題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理解するためにモデルを作った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一人はタスクをこなすひと</a:t>
            </a:r>
            <a:r>
              <a:rPr kumimoji="1" lang="en-US" altLang="ja-JP" dirty="0" smtClean="0"/>
              <a:t>R</a:t>
            </a:r>
          </a:p>
          <a:p>
            <a:r>
              <a:rPr kumimoji="1" lang="ja-JP" altLang="en-US" dirty="0" smtClean="0"/>
              <a:t>一人はタスクを作る人</a:t>
            </a:r>
            <a:r>
              <a:rPr kumimoji="1" lang="en-US" altLang="ja-JP" dirty="0" smtClean="0"/>
              <a:t>P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P</a:t>
            </a:r>
            <a:r>
              <a:rPr kumimoji="1" lang="ja-JP" altLang="en-US" dirty="0" smtClean="0"/>
              <a:t>はタスクを作製し、</a:t>
            </a:r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にタスクを依頼するというモデルを想定しています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チームで共有するゴール</a:t>
            </a:r>
            <a:endParaRPr kumimoji="1" lang="en-US" altLang="ja-JP" dirty="0" smtClean="0"/>
          </a:p>
          <a:p>
            <a:r>
              <a:rPr lang="ja-JP" altLang="en-US" dirty="0" smtClean="0"/>
              <a:t>相互依存している活動と技術</a:t>
            </a:r>
            <a:endParaRPr lang="en-US" altLang="ja-JP" dirty="0" smtClean="0"/>
          </a:p>
          <a:p>
            <a:r>
              <a:rPr kumimoji="1" lang="ja-JP" altLang="en-US" dirty="0" smtClean="0"/>
              <a:t>効果的なコミュニケーション</a:t>
            </a:r>
            <a:endParaRPr kumimoji="1" lang="en-US" altLang="ja-JP" dirty="0" smtClean="0"/>
          </a:p>
          <a:p>
            <a:r>
              <a:rPr lang="ja-JP" altLang="en-US" dirty="0" smtClean="0"/>
              <a:t>表現する力と解釈する力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チームで共有するゴール</a:t>
            </a:r>
            <a:endParaRPr kumimoji="1" lang="en-US" altLang="ja-JP" dirty="0" smtClean="0"/>
          </a:p>
          <a:p>
            <a:r>
              <a:rPr lang="ja-JP" altLang="en-US" dirty="0" smtClean="0"/>
              <a:t>相互依存している活動と技術</a:t>
            </a:r>
            <a:endParaRPr lang="en-US" altLang="ja-JP" dirty="0" smtClean="0"/>
          </a:p>
          <a:p>
            <a:r>
              <a:rPr kumimoji="1" lang="ja-JP" altLang="en-US" dirty="0" smtClean="0"/>
              <a:t>効果的なコミュニケーション</a:t>
            </a:r>
            <a:endParaRPr kumimoji="1" lang="en-US" altLang="ja-JP" dirty="0" smtClean="0"/>
          </a:p>
          <a:p>
            <a:r>
              <a:rPr lang="ja-JP" altLang="en-US" dirty="0" smtClean="0"/>
              <a:t>表現する力と解釈する力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「係数は０である」という帰無仮説を棄却するか　しないか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Speed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 smtClean="0"/>
              <a:t>１</a:t>
            </a:r>
            <a:r>
              <a:rPr lang="en-US" altLang="ja-JP" dirty="0" smtClean="0"/>
              <a:t>/3</a:t>
            </a:r>
            <a:r>
              <a:rPr lang="ja-JP" altLang="en-US" dirty="0" err="1" smtClean="0"/>
              <a:t>、</a:t>
            </a:r>
            <a:r>
              <a:rPr lang="en-US" altLang="ja-JP" dirty="0" smtClean="0"/>
              <a:t>2/3</a:t>
            </a:r>
            <a:r>
              <a:rPr lang="ja-JP" altLang="en-US" dirty="0" smtClean="0"/>
              <a:t>はスピードがさがっているが</a:t>
            </a:r>
            <a:endParaRPr lang="en-US" altLang="ja-JP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dirty="0" smtClean="0"/>
              <a:t>No</a:t>
            </a:r>
            <a:r>
              <a:rPr lang="en-US" altLang="ja-JP" baseline="0" dirty="0" smtClean="0"/>
              <a:t> </a:t>
            </a:r>
            <a:r>
              <a:rPr lang="en-US" altLang="ja-JP" baseline="0" dirty="0" err="1" smtClean="0"/>
              <a:t>overap</a:t>
            </a:r>
            <a:r>
              <a:rPr lang="ja-JP" altLang="en-US" baseline="0" dirty="0" smtClean="0"/>
              <a:t>は若干上がっている</a:t>
            </a:r>
            <a:endParaRPr lang="en-US" altLang="ja-JP" baseline="0" dirty="0" smtClean="0"/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ja-JP" dirty="0" smtClean="0"/>
          </a:p>
          <a:p>
            <a:r>
              <a:rPr kumimoji="1" lang="en-US" altLang="ja-JP" dirty="0" smtClean="0"/>
              <a:t>Accuracy</a:t>
            </a:r>
          </a:p>
          <a:p>
            <a:pPr lvl="1"/>
            <a:r>
              <a:rPr kumimoji="1" lang="ja-JP" altLang="en-US" dirty="0" smtClean="0"/>
              <a:t>仮説通り時間的重なりが無くなるにつれて</a:t>
            </a:r>
            <a:r>
              <a:rPr kumimoji="1" lang="en-US" altLang="ja-JP" dirty="0" smtClean="0"/>
              <a:t>accuracy</a:t>
            </a:r>
            <a:r>
              <a:rPr kumimoji="1" lang="ja-JP" altLang="en-US" dirty="0" smtClean="0"/>
              <a:t>が低い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コミュニケーションクオリティ（）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部分的にオーバーラップしていると差は無い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オーバーラップしていないと差がある（低い）</a:t>
            </a:r>
            <a:endParaRPr kumimoji="1" lang="en-US" altLang="ja-JP" dirty="0" smtClean="0"/>
          </a:p>
          <a:p>
            <a:r>
              <a:rPr kumimoji="1" lang="en-US" altLang="ja-JP" dirty="0" smtClean="0"/>
              <a:t>Mechanistic coordination</a:t>
            </a:r>
          </a:p>
          <a:p>
            <a:pPr lvl="1"/>
            <a:r>
              <a:rPr kumimoji="1" lang="en-US" altLang="ja-JP" dirty="0" smtClean="0"/>
              <a:t>1/3</a:t>
            </a:r>
            <a:r>
              <a:rPr kumimoji="1" lang="ja-JP" altLang="en-US" dirty="0" smtClean="0"/>
              <a:t>オーバーラップが差がある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コミュニケーションディレイ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部分的にオーバーラップしているものと差がない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オーバーラップしていないと差がある（ディレイがある）</a:t>
            </a:r>
            <a:endParaRPr lang="en-US" altLang="ja-JP" dirty="0" smtClean="0"/>
          </a:p>
          <a:p>
            <a:r>
              <a:rPr lang="ja-JP" altLang="en-US" dirty="0" smtClean="0"/>
              <a:t>ミスコミュニケーション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Time separation</a:t>
            </a:r>
            <a:r>
              <a:rPr lang="ja-JP" altLang="en-US" dirty="0" smtClean="0"/>
              <a:t>は影響していない</a:t>
            </a:r>
            <a:endParaRPr lang="en-US" altLang="ja-JP" dirty="0" smtClean="0"/>
          </a:p>
          <a:p>
            <a:r>
              <a:rPr lang="ja-JP" altLang="en-US" dirty="0" smtClean="0"/>
              <a:t>プロセスコーディネーションプロブレム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1/3</a:t>
            </a:r>
            <a:r>
              <a:rPr lang="ja-JP" altLang="en-US" dirty="0" smtClean="0"/>
              <a:t>とオーバラップしていないものに対して増やした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D01EC-06E3-4693-A848-940EAF9735BD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 descr="横線"/>
          <p:cNvSpPr>
            <a:spLocks noChangeArrowheads="1"/>
          </p:cNvSpPr>
          <p:nvPr/>
        </p:nvSpPr>
        <p:spPr bwMode="auto">
          <a:xfrm>
            <a:off x="7092950" y="908050"/>
            <a:ext cx="1798638" cy="5473700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317500" y="404813"/>
            <a:ext cx="6775450" cy="50323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73725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7092950" y="404813"/>
            <a:ext cx="1800225" cy="503237"/>
          </a:xfrm>
          <a:prstGeom prst="rect">
            <a:avLst/>
          </a:prstGeom>
          <a:gradFill rotWithShape="1">
            <a:gsLst>
              <a:gs pos="0">
                <a:srgbClr val="4D4D4D"/>
              </a:gs>
              <a:gs pos="100000">
                <a:srgbClr val="4D4D4D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317500" y="904875"/>
            <a:ext cx="8574088" cy="144463"/>
          </a:xfrm>
          <a:prstGeom prst="rect">
            <a:avLst/>
          </a:prstGeom>
          <a:gradFill rotWithShape="1">
            <a:gsLst>
              <a:gs pos="0">
                <a:schemeClr val="bg2">
                  <a:alpha val="39999"/>
                </a:schemeClr>
              </a:gs>
              <a:gs pos="100000">
                <a:schemeClr val="bg1">
                  <a:alpha val="39999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52438" y="3219450"/>
            <a:ext cx="6424612" cy="90488"/>
          </a:xfrm>
          <a:prstGeom prst="rect">
            <a:avLst/>
          </a:prstGeom>
          <a:gradFill rotWithShape="1">
            <a:gsLst>
              <a:gs pos="0">
                <a:schemeClr val="bg2">
                  <a:alpha val="39999"/>
                </a:schemeClr>
              </a:gs>
              <a:gs pos="100000">
                <a:schemeClr val="bg1">
                  <a:alpha val="39999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452438" y="3187700"/>
            <a:ext cx="6424612" cy="3175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73725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2060575"/>
            <a:ext cx="6408737" cy="1079500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130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84225" y="3357563"/>
            <a:ext cx="5781675" cy="792162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000"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784225" y="4508500"/>
            <a:ext cx="2895600" cy="287338"/>
          </a:xfrm>
        </p:spPr>
        <p:txBody>
          <a:bodyPr/>
          <a:lstStyle>
            <a:lvl1pPr algn="l">
              <a:defRPr sz="1400" smtClean="0"/>
            </a:lvl1pPr>
          </a:lstStyle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176713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786313" y="1196975"/>
            <a:ext cx="41783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ja-JP" altLang="en-US" noProof="0" smtClean="0"/>
              <a:t>アイコンをクリックして図を追加</a:t>
            </a:r>
            <a:endParaRPr lang="ja-JP" altLang="en-US" noProof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804025" y="115888"/>
            <a:ext cx="2160588" cy="60102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17500" y="115888"/>
            <a:ext cx="6334125" cy="60102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317500" y="692150"/>
            <a:ext cx="6381750" cy="144463"/>
          </a:xfrm>
          <a:prstGeom prst="rect">
            <a:avLst/>
          </a:prstGeom>
          <a:gradFill rotWithShape="1">
            <a:gsLst>
              <a:gs pos="0">
                <a:srgbClr val="5F5F5F"/>
              </a:gs>
              <a:gs pos="100000">
                <a:srgbClr val="5F5F5F">
                  <a:gamma/>
                  <a:tint val="45490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buSzPct val="100000"/>
              <a:buFont typeface="Wingdings" pitchFamily="2" charset="2"/>
              <a:buChar char="•"/>
              <a:defRPr/>
            </a:pPr>
            <a:endParaRPr lang="ja-JP" altLang="ja-JP" sz="2400">
              <a:ea typeface="ＭＳ Ｐゴシック" pitchFamily="50" charset="-128"/>
            </a:endParaRPr>
          </a:p>
        </p:txBody>
      </p:sp>
      <p:sp>
        <p:nvSpPr>
          <p:cNvPr id="129027" name="Rectangle 3" descr="横線"/>
          <p:cNvSpPr>
            <a:spLocks noChangeArrowheads="1"/>
          </p:cNvSpPr>
          <p:nvPr/>
        </p:nvSpPr>
        <p:spPr bwMode="auto">
          <a:xfrm>
            <a:off x="6699250" y="850900"/>
            <a:ext cx="2192338" cy="274638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  <p:sp>
        <p:nvSpPr>
          <p:cNvPr id="129028" name="Rectangle 4"/>
          <p:cNvSpPr>
            <a:spLocks noChangeArrowheads="1"/>
          </p:cNvSpPr>
          <p:nvPr/>
        </p:nvSpPr>
        <p:spPr bwMode="auto">
          <a:xfrm>
            <a:off x="6699250" y="692150"/>
            <a:ext cx="2193925" cy="144463"/>
          </a:xfrm>
          <a:prstGeom prst="rect">
            <a:avLst/>
          </a:prstGeom>
          <a:gradFill rotWithShape="1">
            <a:gsLst>
              <a:gs pos="0">
                <a:srgbClr val="4D4D4D"/>
              </a:gs>
              <a:gs pos="100000">
                <a:srgbClr val="4D4D4D">
                  <a:gamma/>
                  <a:shade val="46275"/>
                  <a:invGamma/>
                </a:srgb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17500" y="115888"/>
            <a:ext cx="85740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507413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29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524625"/>
            <a:ext cx="2895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000" smtClean="0"/>
            </a:lvl1pPr>
          </a:lstStyle>
          <a:p>
            <a:endParaRPr kumimoji="1" lang="ja-JP" altLang="en-US"/>
          </a:p>
        </p:txBody>
      </p:sp>
      <p:sp>
        <p:nvSpPr>
          <p:cNvPr id="129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02450" y="6524625"/>
            <a:ext cx="2133600" cy="2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000" smtClean="0"/>
            </a:lvl1pPr>
          </a:lstStyle>
          <a:p>
            <a:fld id="{A64702B3-BD5F-4A3C-9521-A0D63435637D}" type="slidenum">
              <a:rPr kumimoji="1" lang="ja-JP" altLang="en-US" smtClean="0"/>
              <a:t>&lt;#&gt;</a:t>
            </a:fld>
            <a:endParaRPr kumimoji="1" lang="ja-JP" altLang="en-US"/>
          </a:p>
        </p:txBody>
      </p:sp>
      <p:sp>
        <p:nvSpPr>
          <p:cNvPr id="129034" name="Rectangle 10"/>
          <p:cNvSpPr>
            <a:spLocks noChangeArrowheads="1"/>
          </p:cNvSpPr>
          <p:nvPr/>
        </p:nvSpPr>
        <p:spPr bwMode="auto">
          <a:xfrm>
            <a:off x="317500" y="831850"/>
            <a:ext cx="8574088" cy="144463"/>
          </a:xfrm>
          <a:prstGeom prst="rect">
            <a:avLst/>
          </a:prstGeom>
          <a:gradFill rotWithShape="1">
            <a:gsLst>
              <a:gs pos="0">
                <a:schemeClr val="bg2">
                  <a:alpha val="39999"/>
                </a:schemeClr>
              </a:gs>
              <a:gs pos="100000">
                <a:schemeClr val="bg1">
                  <a:alpha val="39999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  <p:sp>
        <p:nvSpPr>
          <p:cNvPr id="129037" name="Rectangle 13"/>
          <p:cNvSpPr>
            <a:spLocks noChangeArrowheads="1"/>
          </p:cNvSpPr>
          <p:nvPr/>
        </p:nvSpPr>
        <p:spPr bwMode="auto">
          <a:xfrm>
            <a:off x="8423275" y="6723063"/>
            <a:ext cx="719138" cy="53975"/>
          </a:xfrm>
          <a:prstGeom prst="rect">
            <a:avLst/>
          </a:prstGeom>
          <a:gradFill rotWithShape="1">
            <a:gsLst>
              <a:gs pos="0">
                <a:schemeClr val="bg2">
                  <a:alpha val="39999"/>
                </a:schemeClr>
              </a:gs>
              <a:gs pos="100000">
                <a:schemeClr val="bg1">
                  <a:alpha val="39999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  <p:sp>
        <p:nvSpPr>
          <p:cNvPr id="129038" name="Rectangle 14"/>
          <p:cNvSpPr>
            <a:spLocks noChangeArrowheads="1"/>
          </p:cNvSpPr>
          <p:nvPr/>
        </p:nvSpPr>
        <p:spPr bwMode="auto">
          <a:xfrm>
            <a:off x="8423275" y="6716713"/>
            <a:ext cx="719138" cy="17462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73725"/>
                  <a:invGamma/>
                </a:schemeClr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0"/>
              </a:spcBef>
              <a:defRPr/>
            </a:pPr>
            <a:endParaRPr lang="ja-JP" altLang="en-US">
              <a:solidFill>
                <a:srgbClr val="4D4D4D"/>
              </a:solidFill>
              <a:ea typeface="ＭＳ Ｐゴシック" pitchFamily="50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SzPct val="9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SzPct val="80000"/>
        <a:buFont typeface="Wingdings" pitchFamily="2" charset="2"/>
        <a:buChar char="u"/>
        <a:defRPr kumimoji="1"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SzPct val="80000"/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SzPct val="70000"/>
        <a:buFont typeface="Wingdings" pitchFamily="2" charset="2"/>
        <a:buChar char="u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SzPct val="70000"/>
        <a:buFont typeface="Wingdings" pitchFamily="2" charset="2"/>
        <a:buChar char="n"/>
        <a:defRPr kumimoji="1" sz="14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SzPct val="70000"/>
        <a:buFont typeface="Wingdings" pitchFamily="2" charset="2"/>
        <a:buChar char="n"/>
        <a:defRPr kumimoji="1"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SzPct val="70000"/>
        <a:buFont typeface="Wingdings" pitchFamily="2" charset="2"/>
        <a:buChar char="n"/>
        <a:defRPr kumimoji="1"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SzPct val="70000"/>
        <a:buFont typeface="Wingdings" pitchFamily="2" charset="2"/>
        <a:buChar char="n"/>
        <a:defRPr kumimoji="1"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4D4D4D"/>
        </a:buClr>
        <a:buSzPct val="70000"/>
        <a:buFont typeface="Wingdings" pitchFamily="2" charset="2"/>
        <a:buChar char="n"/>
        <a:defRPr kumimoji="1"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428596" y="1042972"/>
            <a:ext cx="8429684" cy="2386028"/>
          </a:xfrm>
        </p:spPr>
        <p:txBody>
          <a:bodyPr>
            <a:normAutofit/>
          </a:bodyPr>
          <a:lstStyle/>
          <a:p>
            <a:r>
              <a:rPr lang="en-US" altLang="ja-JP" dirty="0" smtClean="0"/>
              <a:t>Do Gradations of Time Zone Separation Make a Difference in Performance? A First Laboratory Study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928662" y="4572008"/>
            <a:ext cx="1714512" cy="1752600"/>
          </a:xfrm>
        </p:spPr>
        <p:txBody>
          <a:bodyPr>
            <a:normAutofit lnSpcReduction="10000"/>
          </a:bodyPr>
          <a:lstStyle/>
          <a:p>
            <a:r>
              <a:rPr kumimoji="1" lang="en-US" altLang="ja-JP" sz="2700" b="1" dirty="0" err="1" smtClean="0"/>
              <a:t>J.Alberto</a:t>
            </a:r>
            <a:r>
              <a:rPr lang="en-US" altLang="ja-JP" sz="2700" b="1" dirty="0" smtClean="0"/>
              <a:t> Espinosa</a:t>
            </a:r>
          </a:p>
          <a:p>
            <a:pPr lvl="0" algn="ctr" fontAlgn="auto">
              <a:spcAft>
                <a:spcPts val="0"/>
              </a:spcAft>
              <a:buClrTx/>
              <a:buSzTx/>
              <a:defRPr/>
            </a:pPr>
            <a:r>
              <a:rPr lang="en-US" altLang="ja-JP" sz="2700" dirty="0" smtClean="0">
                <a:solidFill>
                  <a:schemeClr val="tx1">
                    <a:tint val="75000"/>
                  </a:schemeClr>
                </a:solidFill>
              </a:rPr>
              <a:t>American University</a:t>
            </a:r>
            <a:endParaRPr lang="ja-JP" altLang="en-US" sz="2700" kern="1200" dirty="0" smtClean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3036083" y="4643446"/>
            <a:ext cx="3071834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Ning</a:t>
            </a:r>
            <a:r>
              <a:rPr kumimoji="1" lang="en-US" altLang="ja-JP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Nan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3200" dirty="0" smtClean="0">
                <a:solidFill>
                  <a:schemeClr val="tx1">
                    <a:tint val="75000"/>
                  </a:schemeClr>
                </a:solidFill>
              </a:rPr>
              <a:t>University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3200" dirty="0" smtClean="0">
                <a:solidFill>
                  <a:schemeClr val="tx1">
                    <a:tint val="75000"/>
                  </a:schemeClr>
                </a:solidFill>
              </a:rPr>
              <a:t>Of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3200" dirty="0" smtClean="0">
                <a:solidFill>
                  <a:schemeClr val="tx1">
                    <a:tint val="75000"/>
                  </a:schemeClr>
                </a:solidFill>
              </a:rPr>
              <a:t> Oklahoma</a:t>
            </a:r>
            <a:endParaRPr kumimoji="1" lang="en-US" altLang="ja-JP" sz="3200" b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6072198" y="4572008"/>
            <a:ext cx="2786114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7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Erran</a:t>
            </a:r>
            <a:r>
              <a:rPr kumimoji="1" lang="en-US" altLang="ja-JP" sz="2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Carmel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sz="2700" dirty="0" smtClean="0">
                <a:solidFill>
                  <a:schemeClr val="tx1">
                    <a:tint val="75000"/>
                  </a:schemeClr>
                </a:solidFill>
              </a:rPr>
              <a:t>American University</a:t>
            </a:r>
            <a:endParaRPr kumimoji="1" lang="ja-JP" altLang="en-US" sz="27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サブタイトル 2"/>
          <p:cNvSpPr txBox="1">
            <a:spLocks/>
          </p:cNvSpPr>
          <p:nvPr/>
        </p:nvSpPr>
        <p:spPr>
          <a:xfrm>
            <a:off x="5143504" y="6419850"/>
            <a:ext cx="4000496" cy="4381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ja-JP" altLang="en-US" sz="2000" dirty="0" smtClean="0">
                <a:solidFill>
                  <a:schemeClr val="tx1">
                    <a:tint val="75000"/>
                  </a:schemeClr>
                </a:solidFill>
              </a:rPr>
              <a:t>輪講担当：山本　日付：１２月１７日</a:t>
            </a:r>
            <a:endParaRPr kumimoji="1" lang="en-US" altLang="ja-JP" sz="2000" b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サブタイトル 2"/>
          <p:cNvSpPr txBox="1">
            <a:spLocks/>
          </p:cNvSpPr>
          <p:nvPr/>
        </p:nvSpPr>
        <p:spPr>
          <a:xfrm>
            <a:off x="-642974" y="6500834"/>
            <a:ext cx="2571768" cy="571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US" altLang="ja-JP" sz="2400" b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ICGSE 2007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3429000"/>
            <a:ext cx="1104900" cy="1104900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52900" y="3429000"/>
            <a:ext cx="838200" cy="1114425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3429000"/>
            <a:ext cx="1104900" cy="1104900"/>
          </a:xfrm>
          <a:prstGeom prst="rect">
            <a:avLst/>
          </a:prstGeom>
          <a:noFill/>
          <a:ln w="12700" cap="sq" cmpd="sng">
            <a:noFill/>
            <a:prstDash val="solid"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グローバル開発が、時差の影響を受けるというのはよく聞くが、時差だけの影響を見た研究はほとんどない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開発者同士の時間的重なりを減らすことで、チームパフォーマンスと成果物に、どう影響を与えるのかを実験によって調べた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時間的重なりが少ない場合、成果物の品質には影響を及ぼさないが、重なりがなくなると成果物の品質が下がる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時間的重なりが少ない</a:t>
            </a:r>
            <a:r>
              <a:rPr lang="ja-JP" altLang="en-US" dirty="0" smtClean="0"/>
              <a:t>場合、チームの生産性には影響</a:t>
            </a:r>
            <a:r>
              <a:rPr lang="ja-JP" altLang="en-US" dirty="0" smtClean="0"/>
              <a:t>を及ぼさないが、重なりがなく</a:t>
            </a:r>
            <a:r>
              <a:rPr lang="ja-JP" altLang="en-US" dirty="0" smtClean="0"/>
              <a:t>なると予想に反してチームの生産せいが上がる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タイムゾーンの異なりは、グローバルソフトウェア開発に置いて、負の要素であることが徐々に認められてきている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分散開発において、文化や地理的距離などの要素については多く研究されている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開発者等の時差が開発パフォーマンスに与える影響についての研究は少ない</a:t>
            </a:r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先行</a:t>
            </a:r>
            <a:r>
              <a:rPr kumimoji="1" lang="ja-JP" altLang="en-US" dirty="0" smtClean="0"/>
              <a:t>研究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543048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著者ら</a:t>
            </a:r>
            <a:r>
              <a:rPr kumimoji="1" lang="ja-JP" altLang="en-US" dirty="0" smtClean="0"/>
              <a:t>は、時差が存在する二人が開発の際、直面する問題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理解するためにモデルを作った</a:t>
            </a:r>
            <a:endParaRPr lang="en-US" altLang="ja-JP" dirty="0"/>
          </a:p>
          <a:p>
            <a:endParaRPr kumimoji="1" lang="en-US" altLang="ja-JP" dirty="0" smtClean="0"/>
          </a:p>
          <a:p>
            <a:pPr>
              <a:buNone/>
            </a:pPr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1026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4214818"/>
            <a:ext cx="1167715" cy="1167715"/>
          </a:xfrm>
          <a:prstGeom prst="rect">
            <a:avLst/>
          </a:prstGeom>
          <a:noFill/>
        </p:spPr>
      </p:pic>
      <p:pic>
        <p:nvPicPr>
          <p:cNvPr id="1027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071942"/>
            <a:ext cx="1167715" cy="1167715"/>
          </a:xfrm>
          <a:prstGeom prst="rect">
            <a:avLst/>
          </a:prstGeom>
          <a:noFill/>
        </p:spPr>
      </p:pic>
      <p:sp>
        <p:nvSpPr>
          <p:cNvPr id="6" name="正方形/長方形 5"/>
          <p:cNvSpPr/>
          <p:nvPr/>
        </p:nvSpPr>
        <p:spPr>
          <a:xfrm>
            <a:off x="7786710" y="428625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タスク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072198" y="5286388"/>
            <a:ext cx="2007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71472" y="5286388"/>
            <a:ext cx="2202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428992" y="5000636"/>
            <a:ext cx="185980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000" b="1" dirty="0"/>
              <a:t>2</a:t>
            </a:r>
            <a:r>
              <a:rPr lang="ja-JP" altLang="en-US" sz="2000" b="1" dirty="0" err="1" smtClean="0"/>
              <a:t>．</a:t>
            </a:r>
            <a:r>
              <a:rPr lang="ja-JP" altLang="en-US" sz="2000" b="1" dirty="0" smtClean="0"/>
              <a:t>タスクを</a:t>
            </a:r>
            <a:r>
              <a:rPr lang="ja-JP" altLang="en-US" sz="2000" b="1" dirty="0"/>
              <a:t>依頼</a:t>
            </a:r>
            <a:endParaRPr kumimoji="1" lang="ja-JP" altLang="en-US" sz="2000" b="1" dirty="0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7000892" y="3714752"/>
            <a:ext cx="16770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/>
              <a:t>１．タスク作成</a:t>
            </a:r>
            <a:endParaRPr kumimoji="1" lang="ja-JP" altLang="en-US" sz="2000" b="1" dirty="0"/>
          </a:p>
        </p:txBody>
      </p:sp>
      <p:sp>
        <p:nvSpPr>
          <p:cNvPr id="28" name="正方形/長方形 27"/>
          <p:cNvSpPr/>
          <p:nvPr/>
        </p:nvSpPr>
        <p:spPr>
          <a:xfrm>
            <a:off x="214282" y="3571876"/>
            <a:ext cx="4357718" cy="24288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>
            <a:off x="4572000" y="3571876"/>
            <a:ext cx="4357718" cy="24288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928662" y="6000768"/>
            <a:ext cx="1699504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</a:rPr>
              <a:t>タイムゾーン</a:t>
            </a:r>
            <a:r>
              <a:rPr kumimoji="1" lang="en-US" altLang="ja-JP" sz="2000" b="1" dirty="0" smtClean="0">
                <a:solidFill>
                  <a:srgbClr val="FF0000"/>
                </a:solidFill>
              </a:rPr>
              <a:t>A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072198" y="6000768"/>
            <a:ext cx="168828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ja-JP" altLang="en-US" sz="2000" b="1" dirty="0" smtClean="0">
                <a:solidFill>
                  <a:srgbClr val="FF0000"/>
                </a:solidFill>
              </a:rPr>
              <a:t>タイムゾーン</a:t>
            </a:r>
            <a:r>
              <a:rPr lang="en-US" altLang="ja-JP" sz="2000" b="1" dirty="0">
                <a:solidFill>
                  <a:srgbClr val="FF0000"/>
                </a:solidFill>
              </a:rPr>
              <a:t>B</a:t>
            </a:r>
            <a:endParaRPr kumimoji="1"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34" name="正方形/長方形 33"/>
          <p:cNvSpPr/>
          <p:nvPr/>
        </p:nvSpPr>
        <p:spPr>
          <a:xfrm>
            <a:off x="4071934" y="3714752"/>
            <a:ext cx="78581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タスク</a:t>
            </a:r>
            <a:endParaRPr kumimoji="1" lang="ja-JP" altLang="en-US" dirty="0"/>
          </a:p>
        </p:txBody>
      </p:sp>
      <p:sp>
        <p:nvSpPr>
          <p:cNvPr id="36" name="左矢印 35"/>
          <p:cNvSpPr/>
          <p:nvPr/>
        </p:nvSpPr>
        <p:spPr>
          <a:xfrm>
            <a:off x="3143240" y="4500570"/>
            <a:ext cx="2214578" cy="484632"/>
          </a:xfrm>
          <a:prstGeom prst="lef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正方形/長方形 27"/>
          <p:cNvSpPr/>
          <p:nvPr/>
        </p:nvSpPr>
        <p:spPr>
          <a:xfrm>
            <a:off x="1598381" y="1627602"/>
            <a:ext cx="3579780" cy="223002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/>
          <p:cNvGrpSpPr/>
          <p:nvPr/>
        </p:nvGrpSpPr>
        <p:grpSpPr>
          <a:xfrm>
            <a:off x="1598382" y="4485122"/>
            <a:ext cx="7259898" cy="2230026"/>
            <a:chOff x="214282" y="3857628"/>
            <a:chExt cx="8837581" cy="2714644"/>
          </a:xfrm>
        </p:grpSpPr>
        <p:sp>
          <p:nvSpPr>
            <p:cNvPr id="14" name="正方形/長方形 13"/>
            <p:cNvSpPr/>
            <p:nvPr/>
          </p:nvSpPr>
          <p:spPr>
            <a:xfrm>
              <a:off x="4572000" y="3857628"/>
              <a:ext cx="4357718" cy="2714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正方形/長方形 12"/>
            <p:cNvSpPr/>
            <p:nvPr/>
          </p:nvSpPr>
          <p:spPr>
            <a:xfrm>
              <a:off x="214282" y="3857628"/>
              <a:ext cx="4357718" cy="271464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4" name="Picture 2" descr="C:\Users\shya\AppData\Local\Microsoft\Windows\Temporary Internet Files\Content.IE5\1SWNW23P\MCj04348880000[1]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659101" y="5006946"/>
              <a:ext cx="1167715" cy="1167715"/>
            </a:xfrm>
            <a:prstGeom prst="rect">
              <a:avLst/>
            </a:prstGeom>
            <a:noFill/>
          </p:spPr>
        </p:pic>
        <p:pic>
          <p:nvPicPr>
            <p:cNvPr id="5" name="Picture 3" descr="C:\Users\shya\AppData\Local\Microsoft\Windows\Temporary Internet Files\Content.IE5\1SWNW23P\MCj0434895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14348" y="4631304"/>
              <a:ext cx="1167715" cy="1167715"/>
            </a:xfrm>
            <a:prstGeom prst="rect">
              <a:avLst/>
            </a:prstGeom>
            <a:noFill/>
          </p:spPr>
        </p:pic>
        <p:sp>
          <p:nvSpPr>
            <p:cNvPr id="6" name="正方形/長方形 5"/>
            <p:cNvSpPr/>
            <p:nvPr/>
          </p:nvSpPr>
          <p:spPr>
            <a:xfrm>
              <a:off x="8137464" y="4137321"/>
              <a:ext cx="914399" cy="914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6224288" y="6050497"/>
              <a:ext cx="2007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タスクを作る人（Ｐ）</a:t>
              </a:r>
              <a:endParaRPr kumimoji="1" lang="ja-JP" altLang="en-US" dirty="0"/>
            </a:p>
          </p:txBody>
        </p:sp>
        <p:sp>
          <p:nvSpPr>
            <p:cNvPr id="8" name="テキスト ボックス 7"/>
            <p:cNvSpPr txBox="1"/>
            <p:nvPr/>
          </p:nvSpPr>
          <p:spPr>
            <a:xfrm>
              <a:off x="397798" y="5876572"/>
              <a:ext cx="22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タスクをこなす人（Ｒ）</a:t>
              </a:r>
              <a:endParaRPr kumimoji="1" lang="ja-JP" altLang="en-US" dirty="0"/>
            </a:p>
          </p:txBody>
        </p:sp>
      </p:grpSp>
      <p:sp>
        <p:nvSpPr>
          <p:cNvPr id="17" name="正方形/長方形 16"/>
          <p:cNvSpPr/>
          <p:nvPr/>
        </p:nvSpPr>
        <p:spPr>
          <a:xfrm>
            <a:off x="5178161" y="1627602"/>
            <a:ext cx="3579780" cy="22300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8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92673" y="2143116"/>
            <a:ext cx="959256" cy="959256"/>
          </a:xfrm>
          <a:prstGeom prst="rect">
            <a:avLst/>
          </a:prstGeom>
          <a:noFill/>
        </p:spPr>
      </p:pic>
      <p:sp>
        <p:nvSpPr>
          <p:cNvPr id="20" name="正方形/長方形 19"/>
          <p:cNvSpPr/>
          <p:nvPr/>
        </p:nvSpPr>
        <p:spPr>
          <a:xfrm>
            <a:off x="1534823" y="1500174"/>
            <a:ext cx="751162" cy="7511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タスク</a:t>
            </a:r>
            <a:endParaRPr kumimoji="1" lang="ja-JP" altLang="en-US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6357463" y="3092635"/>
            <a:ext cx="16489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677699" y="3488296"/>
            <a:ext cx="2303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grpSp>
        <p:nvGrpSpPr>
          <p:cNvPr id="40" name="グループ化 39"/>
          <p:cNvGrpSpPr/>
          <p:nvPr/>
        </p:nvGrpSpPr>
        <p:grpSpPr>
          <a:xfrm>
            <a:off x="4000496" y="1357298"/>
            <a:ext cx="3521094" cy="553670"/>
            <a:chOff x="5214942" y="1214422"/>
            <a:chExt cx="3521094" cy="553670"/>
          </a:xfrm>
        </p:grpSpPr>
        <p:sp>
          <p:nvSpPr>
            <p:cNvPr id="32" name="角丸四角形吹き出し 31"/>
            <p:cNvSpPr/>
            <p:nvPr/>
          </p:nvSpPr>
          <p:spPr>
            <a:xfrm>
              <a:off x="5214942" y="1214422"/>
              <a:ext cx="3521094" cy="553670"/>
            </a:xfrm>
            <a:prstGeom prst="wedgeRoundRectCallout">
              <a:avLst>
                <a:gd name="adj1" fmla="val 34589"/>
                <a:gd name="adj2" fmla="val 130364"/>
                <a:gd name="adj3" fmla="val 16667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33" name="テキスト ボックス 32"/>
            <p:cNvSpPr txBox="1"/>
            <p:nvPr/>
          </p:nvSpPr>
          <p:spPr>
            <a:xfrm>
              <a:off x="5357818" y="1285860"/>
              <a:ext cx="32464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dirty="0" smtClean="0"/>
                <a:t>タスクはどうですか？</a:t>
              </a:r>
              <a:endParaRPr kumimoji="1" lang="ja-JP" alt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4" name="角丸四角形吹き出し 33"/>
          <p:cNvSpPr/>
          <p:nvPr/>
        </p:nvSpPr>
        <p:spPr>
          <a:xfrm>
            <a:off x="2463517" y="4214818"/>
            <a:ext cx="4143404" cy="674252"/>
          </a:xfrm>
          <a:prstGeom prst="wedgeRoundRectCallout">
            <a:avLst>
              <a:gd name="adj1" fmla="val -40912"/>
              <a:gd name="adj2" fmla="val 10929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 smtClean="0">
                <a:solidFill>
                  <a:schemeClr val="tx1"/>
                </a:solidFill>
              </a:rPr>
              <a:t>タスク</a:t>
            </a:r>
            <a:r>
              <a:rPr lang="ja-JP" altLang="en-US" dirty="0">
                <a:solidFill>
                  <a:schemeClr val="tx1"/>
                </a:solidFill>
              </a:rPr>
              <a:t>作製</a:t>
            </a:r>
            <a:r>
              <a:rPr lang="ja-JP" altLang="en-US" dirty="0" smtClean="0">
                <a:solidFill>
                  <a:schemeClr val="tx1"/>
                </a:solidFill>
              </a:rPr>
              <a:t>はどうなっていますか？</a:t>
            </a:r>
            <a:endParaRPr kumimoji="1" lang="ja-JP" altLang="en-US" dirty="0"/>
          </a:p>
        </p:txBody>
      </p:sp>
      <p:sp>
        <p:nvSpPr>
          <p:cNvPr id="35" name="タイトル 3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時差</a:t>
            </a:r>
            <a:r>
              <a:rPr lang="ja-JP" altLang="en-US" dirty="0" smtClean="0"/>
              <a:t>が存在することで起きる</a:t>
            </a:r>
            <a:r>
              <a:rPr kumimoji="1" lang="ja-JP" altLang="en-US" dirty="0" smtClean="0"/>
              <a:t>遅延</a:t>
            </a:r>
            <a:r>
              <a:rPr lang="ja-JP" altLang="en-US" dirty="0"/>
              <a:t>①</a:t>
            </a:r>
            <a:endParaRPr kumimoji="1" lang="ja-JP" altLang="en-US" dirty="0"/>
          </a:p>
        </p:txBody>
      </p:sp>
      <p:pic>
        <p:nvPicPr>
          <p:cNvPr id="19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4889" y="2071678"/>
            <a:ext cx="959256" cy="959256"/>
          </a:xfrm>
          <a:prstGeom prst="rect">
            <a:avLst/>
          </a:prstGeom>
          <a:noFill/>
        </p:spPr>
      </p:pic>
      <p:sp>
        <p:nvSpPr>
          <p:cNvPr id="41" name="角丸四角形吹き出し 40"/>
          <p:cNvSpPr/>
          <p:nvPr/>
        </p:nvSpPr>
        <p:spPr>
          <a:xfrm>
            <a:off x="2749269" y="1428736"/>
            <a:ext cx="914400" cy="612648"/>
          </a:xfrm>
          <a:prstGeom prst="wedgeRoundRectCallout">
            <a:avLst>
              <a:gd name="adj1" fmla="val -50620"/>
              <a:gd name="adj2" fmla="val 847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zZZZ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2" name="角丸四角形吹き出し 41"/>
          <p:cNvSpPr/>
          <p:nvPr/>
        </p:nvSpPr>
        <p:spPr>
          <a:xfrm>
            <a:off x="7178425" y="4500570"/>
            <a:ext cx="914400" cy="612648"/>
          </a:xfrm>
          <a:prstGeom prst="wedgeRoundRectCallout">
            <a:avLst>
              <a:gd name="adj1" fmla="val -1684"/>
              <a:gd name="adj2" fmla="val 9425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zZZZ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0" y="2357430"/>
            <a:ext cx="1667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CASE</a:t>
            </a:r>
            <a:r>
              <a:rPr lang="ja-JP" altLang="en-US" sz="3200" b="1" dirty="0"/>
              <a:t> </a:t>
            </a:r>
            <a:r>
              <a:rPr lang="en-US" altLang="ja-JP" sz="3200" b="1" dirty="0"/>
              <a:t>1</a:t>
            </a:r>
            <a:endParaRPr kumimoji="1" lang="ja-JP" altLang="en-US" sz="3200" b="1" dirty="0"/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0" y="5214950"/>
            <a:ext cx="1667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CASE 2</a:t>
            </a:r>
            <a:endParaRPr kumimoji="1" lang="ja-JP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時差が存在することで起きる</a:t>
            </a:r>
            <a:r>
              <a:rPr lang="ja-JP" altLang="en-US" dirty="0" smtClean="0"/>
              <a:t>遅延</a:t>
            </a:r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5214942" y="1428749"/>
            <a:ext cx="3571900" cy="21144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43042" y="1428749"/>
            <a:ext cx="3571900" cy="21144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9055" y="2031357"/>
            <a:ext cx="957143" cy="909520"/>
          </a:xfrm>
          <a:prstGeom prst="rect">
            <a:avLst/>
          </a:prstGeom>
          <a:noFill/>
        </p:spPr>
      </p:pic>
      <p:pic>
        <p:nvPicPr>
          <p:cNvPr id="8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932" y="2031357"/>
            <a:ext cx="957143" cy="90952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6034722" y="2921633"/>
            <a:ext cx="16453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3042" y="2810348"/>
            <a:ext cx="18056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44612" y="1651318"/>
            <a:ext cx="976518" cy="455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ｚＺＺＺ</a:t>
            </a:r>
            <a:endParaRPr kumimoji="1" lang="ja-JP" altLang="en-US" sz="3200" dirty="0"/>
          </a:p>
        </p:txBody>
      </p:sp>
      <p:sp>
        <p:nvSpPr>
          <p:cNvPr id="15" name="角丸四角形吹き出し 14"/>
          <p:cNvSpPr/>
          <p:nvPr/>
        </p:nvSpPr>
        <p:spPr>
          <a:xfrm>
            <a:off x="2357422" y="1357298"/>
            <a:ext cx="1521626" cy="686810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できました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2143116"/>
            <a:ext cx="1667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CASE 3</a:t>
            </a:r>
            <a:endParaRPr kumimoji="1" lang="ja-JP" altLang="en-US" sz="3200" b="1" dirty="0"/>
          </a:p>
        </p:txBody>
      </p:sp>
      <p:grpSp>
        <p:nvGrpSpPr>
          <p:cNvPr id="38" name="グループ化 37"/>
          <p:cNvGrpSpPr/>
          <p:nvPr/>
        </p:nvGrpSpPr>
        <p:grpSpPr>
          <a:xfrm>
            <a:off x="3643306" y="1142984"/>
            <a:ext cx="2214578" cy="1357322"/>
            <a:chOff x="3643306" y="1142984"/>
            <a:chExt cx="2214578" cy="1357322"/>
          </a:xfrm>
        </p:grpSpPr>
        <p:sp>
          <p:nvSpPr>
            <p:cNvPr id="9" name="正方形/長方形 8"/>
            <p:cNvSpPr/>
            <p:nvPr/>
          </p:nvSpPr>
          <p:spPr>
            <a:xfrm>
              <a:off x="4197246" y="1142984"/>
              <a:ext cx="749508" cy="7122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37" name="下カーブ矢印 36"/>
            <p:cNvSpPr/>
            <p:nvPr/>
          </p:nvSpPr>
          <p:spPr>
            <a:xfrm>
              <a:off x="3643306" y="1928802"/>
              <a:ext cx="2214578" cy="571504"/>
            </a:xfrm>
            <a:prstGeom prst="curved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時差が存在することで起きる</a:t>
            </a:r>
            <a:r>
              <a:rPr lang="ja-JP" altLang="en-US" dirty="0" smtClean="0"/>
              <a:t>遅延</a:t>
            </a:r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5214942" y="1428749"/>
            <a:ext cx="3571900" cy="21144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43042" y="1428749"/>
            <a:ext cx="3571900" cy="21144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9055" y="2031357"/>
            <a:ext cx="957143" cy="909520"/>
          </a:xfrm>
          <a:prstGeom prst="rect">
            <a:avLst/>
          </a:prstGeom>
          <a:noFill/>
        </p:spPr>
      </p:pic>
      <p:pic>
        <p:nvPicPr>
          <p:cNvPr id="8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932" y="2031357"/>
            <a:ext cx="957143" cy="90952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6034722" y="2921633"/>
            <a:ext cx="16453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3042" y="2810348"/>
            <a:ext cx="18056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44612" y="1651318"/>
            <a:ext cx="976518" cy="455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ｚＺＺＺ</a:t>
            </a:r>
            <a:endParaRPr kumimoji="1" lang="ja-JP" altLang="en-US" sz="3200" dirty="0"/>
          </a:p>
        </p:txBody>
      </p:sp>
      <p:sp>
        <p:nvSpPr>
          <p:cNvPr id="15" name="角丸四角形吹き出し 14"/>
          <p:cNvSpPr/>
          <p:nvPr/>
        </p:nvSpPr>
        <p:spPr>
          <a:xfrm>
            <a:off x="2357422" y="1357298"/>
            <a:ext cx="1521626" cy="686810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できました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2143116"/>
            <a:ext cx="1667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CASE 3</a:t>
            </a:r>
            <a:endParaRPr kumimoji="1" lang="ja-JP" altLang="en-US" sz="3200" b="1" dirty="0"/>
          </a:p>
        </p:txBody>
      </p:sp>
      <p:grpSp>
        <p:nvGrpSpPr>
          <p:cNvPr id="3" name="グループ化 37"/>
          <p:cNvGrpSpPr/>
          <p:nvPr/>
        </p:nvGrpSpPr>
        <p:grpSpPr>
          <a:xfrm>
            <a:off x="3643306" y="1142984"/>
            <a:ext cx="2214578" cy="1357322"/>
            <a:chOff x="3643306" y="1142984"/>
            <a:chExt cx="2214578" cy="1357322"/>
          </a:xfrm>
        </p:grpSpPr>
        <p:sp>
          <p:nvSpPr>
            <p:cNvPr id="9" name="正方形/長方形 8"/>
            <p:cNvSpPr/>
            <p:nvPr/>
          </p:nvSpPr>
          <p:spPr>
            <a:xfrm>
              <a:off x="4197246" y="1142984"/>
              <a:ext cx="749508" cy="7122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37" name="下カーブ矢印 36"/>
            <p:cNvSpPr/>
            <p:nvPr/>
          </p:nvSpPr>
          <p:spPr>
            <a:xfrm>
              <a:off x="3643306" y="1928802"/>
              <a:ext cx="2214578" cy="571504"/>
            </a:xfrm>
            <a:prstGeom prst="curved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グループ化 18"/>
          <p:cNvGrpSpPr/>
          <p:nvPr/>
        </p:nvGrpSpPr>
        <p:grpSpPr>
          <a:xfrm>
            <a:off x="1643042" y="3857628"/>
            <a:ext cx="7186394" cy="2114408"/>
            <a:chOff x="8642" y="3693340"/>
            <a:chExt cx="8676168" cy="2714644"/>
          </a:xfrm>
        </p:grpSpPr>
        <p:sp>
          <p:nvSpPr>
            <p:cNvPr id="17" name="正方形/長方形 16"/>
            <p:cNvSpPr/>
            <p:nvPr/>
          </p:nvSpPr>
          <p:spPr>
            <a:xfrm>
              <a:off x="8642" y="3693340"/>
              <a:ext cx="4357719" cy="2714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4327091" y="3693340"/>
              <a:ext cx="4357719" cy="27146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9" name="Picture 2" descr="C:\Users\shya\AppData\Local\Microsoft\Windows\Temporary Internet Files\Content.IE5\1SWNW23P\MCj0434888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57818" y="4631304"/>
              <a:ext cx="1167715" cy="1167715"/>
            </a:xfrm>
            <a:prstGeom prst="rect">
              <a:avLst/>
            </a:prstGeom>
            <a:noFill/>
          </p:spPr>
        </p:pic>
        <p:pic>
          <p:nvPicPr>
            <p:cNvPr id="20" name="Picture 3" descr="C:\Users\shya\AppData\Local\Microsoft\Windows\Temporary Internet Files\Content.IE5\1SWNW23P\MCj0434895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348" y="4631304"/>
              <a:ext cx="1167715" cy="1167715"/>
            </a:xfrm>
            <a:prstGeom prst="rect">
              <a:avLst/>
            </a:prstGeom>
            <a:noFill/>
          </p:spPr>
        </p:pic>
        <p:sp>
          <p:nvSpPr>
            <p:cNvPr id="21" name="正方形/長方形 20"/>
            <p:cNvSpPr/>
            <p:nvPr/>
          </p:nvSpPr>
          <p:spPr>
            <a:xfrm>
              <a:off x="6612331" y="4427082"/>
              <a:ext cx="914399" cy="91439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5572132" y="5774312"/>
              <a:ext cx="2007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タスクを作る人（Ｐ）</a:t>
              </a:r>
              <a:endParaRPr kumimoji="1" lang="ja-JP" altLang="en-US" dirty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214282" y="5631436"/>
              <a:ext cx="22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タスクをこなす人（Ｒ）</a:t>
              </a:r>
              <a:endParaRPr kumimoji="1" lang="ja-JP" altLang="en-US" dirty="0"/>
            </a:p>
          </p:txBody>
        </p:sp>
      </p:grpSp>
      <p:sp>
        <p:nvSpPr>
          <p:cNvPr id="25" name="角丸四角形吹き出し 24"/>
          <p:cNvSpPr/>
          <p:nvPr/>
        </p:nvSpPr>
        <p:spPr>
          <a:xfrm>
            <a:off x="3892211" y="3820547"/>
            <a:ext cx="2666365" cy="686810"/>
          </a:xfrm>
          <a:prstGeom prst="wedgeRoundRectCallout">
            <a:avLst>
              <a:gd name="adj1" fmla="val 36056"/>
              <a:gd name="adj2" fmla="val 8571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！！　指示と違う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2928926" y="4000504"/>
            <a:ext cx="914400" cy="612648"/>
          </a:xfrm>
          <a:prstGeom prst="wedgeRoundRectCallout">
            <a:avLst>
              <a:gd name="adj1" fmla="val -50620"/>
              <a:gd name="adj2" fmla="val 847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zZZZ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右カーブ矢印 27"/>
          <p:cNvSpPr/>
          <p:nvPr/>
        </p:nvSpPr>
        <p:spPr>
          <a:xfrm>
            <a:off x="857224" y="3071810"/>
            <a:ext cx="731520" cy="1216152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時差が存在することで起きる</a:t>
            </a:r>
            <a:r>
              <a:rPr lang="ja-JP" altLang="en-US" dirty="0" smtClean="0"/>
              <a:t>遅延</a:t>
            </a:r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5214942" y="1428749"/>
            <a:ext cx="3571900" cy="21144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43042" y="1428749"/>
            <a:ext cx="3571900" cy="21144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9055" y="2031357"/>
            <a:ext cx="957143" cy="909520"/>
          </a:xfrm>
          <a:prstGeom prst="rect">
            <a:avLst/>
          </a:prstGeom>
          <a:noFill/>
        </p:spPr>
      </p:pic>
      <p:pic>
        <p:nvPicPr>
          <p:cNvPr id="8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932" y="2031357"/>
            <a:ext cx="957143" cy="90952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6034722" y="2921633"/>
            <a:ext cx="16453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3042" y="2810348"/>
            <a:ext cx="18056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44612" y="1651318"/>
            <a:ext cx="976518" cy="455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ｚＺＺＺ</a:t>
            </a:r>
            <a:endParaRPr kumimoji="1" lang="ja-JP" altLang="en-US" sz="3200" dirty="0"/>
          </a:p>
        </p:txBody>
      </p:sp>
      <p:sp>
        <p:nvSpPr>
          <p:cNvPr id="15" name="角丸四角形吹き出し 14"/>
          <p:cNvSpPr/>
          <p:nvPr/>
        </p:nvSpPr>
        <p:spPr>
          <a:xfrm>
            <a:off x="2357422" y="1357298"/>
            <a:ext cx="1521626" cy="686810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できました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2143116"/>
            <a:ext cx="1667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CASE 3</a:t>
            </a:r>
            <a:endParaRPr kumimoji="1" lang="ja-JP" altLang="en-US" sz="3200" b="1" dirty="0"/>
          </a:p>
        </p:txBody>
      </p:sp>
      <p:grpSp>
        <p:nvGrpSpPr>
          <p:cNvPr id="3" name="グループ化 37"/>
          <p:cNvGrpSpPr/>
          <p:nvPr/>
        </p:nvGrpSpPr>
        <p:grpSpPr>
          <a:xfrm>
            <a:off x="3643306" y="1142984"/>
            <a:ext cx="2214578" cy="1357322"/>
            <a:chOff x="3643306" y="1142984"/>
            <a:chExt cx="2214578" cy="1357322"/>
          </a:xfrm>
        </p:grpSpPr>
        <p:sp>
          <p:nvSpPr>
            <p:cNvPr id="9" name="正方形/長方形 8"/>
            <p:cNvSpPr/>
            <p:nvPr/>
          </p:nvSpPr>
          <p:spPr>
            <a:xfrm>
              <a:off x="4197246" y="1142984"/>
              <a:ext cx="749508" cy="7122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37" name="下カーブ矢印 36"/>
            <p:cNvSpPr/>
            <p:nvPr/>
          </p:nvSpPr>
          <p:spPr>
            <a:xfrm>
              <a:off x="3643306" y="1928802"/>
              <a:ext cx="2214578" cy="571504"/>
            </a:xfrm>
            <a:prstGeom prst="curved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18"/>
          <p:cNvGrpSpPr/>
          <p:nvPr/>
        </p:nvGrpSpPr>
        <p:grpSpPr>
          <a:xfrm>
            <a:off x="1643042" y="3857628"/>
            <a:ext cx="7186394" cy="2114408"/>
            <a:chOff x="8642" y="3693340"/>
            <a:chExt cx="8676168" cy="2714644"/>
          </a:xfrm>
        </p:grpSpPr>
        <p:sp>
          <p:nvSpPr>
            <p:cNvPr id="17" name="正方形/長方形 16"/>
            <p:cNvSpPr/>
            <p:nvPr/>
          </p:nvSpPr>
          <p:spPr>
            <a:xfrm>
              <a:off x="8642" y="3693340"/>
              <a:ext cx="4357719" cy="2714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4327091" y="3693340"/>
              <a:ext cx="4357719" cy="27146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9" name="Picture 2" descr="C:\Users\shya\AppData\Local\Microsoft\Windows\Temporary Internet Files\Content.IE5\1SWNW23P\MCj0434888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57818" y="4631304"/>
              <a:ext cx="1167715" cy="1167715"/>
            </a:xfrm>
            <a:prstGeom prst="rect">
              <a:avLst/>
            </a:prstGeom>
            <a:noFill/>
          </p:spPr>
        </p:pic>
        <p:pic>
          <p:nvPicPr>
            <p:cNvPr id="20" name="Picture 3" descr="C:\Users\shya\AppData\Local\Microsoft\Windows\Temporary Internet Files\Content.IE5\1SWNW23P\MCj0434895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348" y="4631304"/>
              <a:ext cx="1167715" cy="1167715"/>
            </a:xfrm>
            <a:prstGeom prst="rect">
              <a:avLst/>
            </a:prstGeom>
            <a:noFill/>
          </p:spPr>
        </p:pic>
        <p:sp>
          <p:nvSpPr>
            <p:cNvPr id="21" name="正方形/長方形 20"/>
            <p:cNvSpPr/>
            <p:nvPr/>
          </p:nvSpPr>
          <p:spPr>
            <a:xfrm>
              <a:off x="6612331" y="4427082"/>
              <a:ext cx="914399" cy="91439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5572132" y="5774312"/>
              <a:ext cx="2007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タスクを作る人（Ｐ）</a:t>
              </a:r>
              <a:endParaRPr kumimoji="1" lang="ja-JP" altLang="en-US" dirty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214282" y="5631436"/>
              <a:ext cx="22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タスクをこなす人（Ｒ）</a:t>
              </a:r>
              <a:endParaRPr kumimoji="1" lang="ja-JP" altLang="en-US" dirty="0"/>
            </a:p>
          </p:txBody>
        </p:sp>
      </p:grpSp>
      <p:sp>
        <p:nvSpPr>
          <p:cNvPr id="25" name="角丸四角形吹き出し 24"/>
          <p:cNvSpPr/>
          <p:nvPr/>
        </p:nvSpPr>
        <p:spPr>
          <a:xfrm>
            <a:off x="3892211" y="3820547"/>
            <a:ext cx="2666365" cy="686810"/>
          </a:xfrm>
          <a:prstGeom prst="wedgeRoundRectCallout">
            <a:avLst>
              <a:gd name="adj1" fmla="val 36056"/>
              <a:gd name="adj2" fmla="val 8571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！！　指示と違う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2928926" y="4000504"/>
            <a:ext cx="914400" cy="612648"/>
          </a:xfrm>
          <a:prstGeom prst="wedgeRoundRectCallout">
            <a:avLst>
              <a:gd name="adj1" fmla="val -50620"/>
              <a:gd name="adj2" fmla="val 847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zZZZ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右カーブ矢印 27"/>
          <p:cNvSpPr/>
          <p:nvPr/>
        </p:nvSpPr>
        <p:spPr>
          <a:xfrm>
            <a:off x="857224" y="3071810"/>
            <a:ext cx="731520" cy="1216152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角丸四角形吹き出し 25"/>
          <p:cNvSpPr/>
          <p:nvPr/>
        </p:nvSpPr>
        <p:spPr>
          <a:xfrm>
            <a:off x="4929190" y="3429000"/>
            <a:ext cx="3043248" cy="1007150"/>
          </a:xfrm>
          <a:prstGeom prst="wedgeRoundRectCallout">
            <a:avLst>
              <a:gd name="adj1" fmla="val -7280"/>
              <a:gd name="adj2" fmla="val 8327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R</a:t>
            </a:r>
            <a:r>
              <a:rPr kumimoji="1" lang="ja-JP" altLang="en-US" dirty="0" smtClean="0">
                <a:solidFill>
                  <a:schemeClr val="tx1"/>
                </a:solidFill>
              </a:rPr>
              <a:t>は深夜</a:t>
            </a:r>
            <a:r>
              <a:rPr kumimoji="1" lang="en-US" altLang="ja-JP" dirty="0" smtClean="0">
                <a:solidFill>
                  <a:schemeClr val="tx1"/>
                </a:solidFill>
              </a:rPr>
              <a:t>2</a:t>
            </a:r>
            <a:r>
              <a:rPr kumimoji="1" lang="ja-JP" altLang="en-US" dirty="0" smtClean="0">
                <a:solidFill>
                  <a:schemeClr val="tx1"/>
                </a:solidFill>
              </a:rPr>
              <a:t>時か・・・。いつタスクを終えることが・・。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時差が存在することで起きる</a:t>
            </a:r>
            <a:r>
              <a:rPr lang="ja-JP" altLang="en-US" dirty="0" smtClean="0"/>
              <a:t>遅延</a:t>
            </a:r>
            <a:r>
              <a:rPr lang="ja-JP" altLang="en-US" dirty="0"/>
              <a:t>②</a:t>
            </a:r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5214942" y="1428749"/>
            <a:ext cx="3571900" cy="21144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1643042" y="1428749"/>
            <a:ext cx="3571900" cy="211440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Picture 2" descr="C:\Users\shya\AppData\Local\Microsoft\Windows\Temporary Internet Files\Content.IE5\1SWNW23P\MCj04348880000[1]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9055" y="2031357"/>
            <a:ext cx="957143" cy="909520"/>
          </a:xfrm>
          <a:prstGeom prst="rect">
            <a:avLst/>
          </a:prstGeom>
          <a:noFill/>
        </p:spPr>
      </p:pic>
      <p:pic>
        <p:nvPicPr>
          <p:cNvPr id="8" name="Picture 3" descr="C:\Users\shya\AppData\Local\Microsoft\Windows\Temporary Internet Files\Content.IE5\1SWNW23P\MCj04348950000[1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2932" y="2031357"/>
            <a:ext cx="957143" cy="909520"/>
          </a:xfrm>
          <a:prstGeom prst="rect">
            <a:avLst/>
          </a:prstGeom>
          <a:noFill/>
        </p:spPr>
      </p:pic>
      <p:sp>
        <p:nvSpPr>
          <p:cNvPr id="10" name="テキスト ボックス 9"/>
          <p:cNvSpPr txBox="1"/>
          <p:nvPr/>
        </p:nvSpPr>
        <p:spPr>
          <a:xfrm>
            <a:off x="6034722" y="2921633"/>
            <a:ext cx="16453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タスクを作る人（Ｐ）</a:t>
            </a:r>
            <a:endParaRPr kumimoji="1" lang="ja-JP" altLang="en-US" dirty="0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643042" y="2810348"/>
            <a:ext cx="1805612" cy="2876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タスクをこなす人（Ｒ）</a:t>
            </a:r>
            <a:endParaRPr kumimoji="1" lang="ja-JP" altLang="en-US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6444612" y="1651318"/>
            <a:ext cx="976518" cy="4554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 smtClean="0"/>
              <a:t>ｚＺＺＺ</a:t>
            </a:r>
            <a:endParaRPr kumimoji="1" lang="ja-JP" altLang="en-US" sz="3200" dirty="0"/>
          </a:p>
        </p:txBody>
      </p:sp>
      <p:sp>
        <p:nvSpPr>
          <p:cNvPr id="15" name="角丸四角形吹き出し 14"/>
          <p:cNvSpPr/>
          <p:nvPr/>
        </p:nvSpPr>
        <p:spPr>
          <a:xfrm>
            <a:off x="2357422" y="1357298"/>
            <a:ext cx="1521626" cy="686810"/>
          </a:xfrm>
          <a:prstGeom prst="wedgeRoundRect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できました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0" y="2143116"/>
            <a:ext cx="16674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 smtClean="0"/>
              <a:t>CASE 3</a:t>
            </a:r>
            <a:endParaRPr kumimoji="1" lang="ja-JP" altLang="en-US" sz="3200" b="1" dirty="0"/>
          </a:p>
        </p:txBody>
      </p:sp>
      <p:grpSp>
        <p:nvGrpSpPr>
          <p:cNvPr id="3" name="グループ化 37"/>
          <p:cNvGrpSpPr/>
          <p:nvPr/>
        </p:nvGrpSpPr>
        <p:grpSpPr>
          <a:xfrm>
            <a:off x="3643306" y="1142984"/>
            <a:ext cx="2214578" cy="1357322"/>
            <a:chOff x="3643306" y="1142984"/>
            <a:chExt cx="2214578" cy="1357322"/>
          </a:xfrm>
        </p:grpSpPr>
        <p:sp>
          <p:nvSpPr>
            <p:cNvPr id="9" name="正方形/長方形 8"/>
            <p:cNvSpPr/>
            <p:nvPr/>
          </p:nvSpPr>
          <p:spPr>
            <a:xfrm>
              <a:off x="4197246" y="1142984"/>
              <a:ext cx="749508" cy="7122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37" name="下カーブ矢印 36"/>
            <p:cNvSpPr/>
            <p:nvPr/>
          </p:nvSpPr>
          <p:spPr>
            <a:xfrm>
              <a:off x="3643306" y="1928802"/>
              <a:ext cx="2214578" cy="571504"/>
            </a:xfrm>
            <a:prstGeom prst="curved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18"/>
          <p:cNvGrpSpPr/>
          <p:nvPr/>
        </p:nvGrpSpPr>
        <p:grpSpPr>
          <a:xfrm>
            <a:off x="1643042" y="3857628"/>
            <a:ext cx="7186394" cy="2114408"/>
            <a:chOff x="8642" y="3693340"/>
            <a:chExt cx="8676168" cy="2714644"/>
          </a:xfrm>
        </p:grpSpPr>
        <p:sp>
          <p:nvSpPr>
            <p:cNvPr id="17" name="正方形/長方形 16"/>
            <p:cNvSpPr/>
            <p:nvPr/>
          </p:nvSpPr>
          <p:spPr>
            <a:xfrm>
              <a:off x="8642" y="3693340"/>
              <a:ext cx="4357719" cy="271464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正方形/長方形 17"/>
            <p:cNvSpPr/>
            <p:nvPr/>
          </p:nvSpPr>
          <p:spPr>
            <a:xfrm>
              <a:off x="4327091" y="3693340"/>
              <a:ext cx="4357719" cy="27146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pic>
          <p:nvPicPr>
            <p:cNvPr id="19" name="Picture 2" descr="C:\Users\shya\AppData\Local\Microsoft\Windows\Temporary Internet Files\Content.IE5\1SWNW23P\MCj04348880000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57818" y="4631304"/>
              <a:ext cx="1167715" cy="1167715"/>
            </a:xfrm>
            <a:prstGeom prst="rect">
              <a:avLst/>
            </a:prstGeom>
            <a:noFill/>
          </p:spPr>
        </p:pic>
        <p:pic>
          <p:nvPicPr>
            <p:cNvPr id="20" name="Picture 3" descr="C:\Users\shya\AppData\Local\Microsoft\Windows\Temporary Internet Files\Content.IE5\1SWNW23P\MCj04348950000[1]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14348" y="4631304"/>
              <a:ext cx="1167715" cy="1167715"/>
            </a:xfrm>
            <a:prstGeom prst="rect">
              <a:avLst/>
            </a:prstGeom>
            <a:noFill/>
          </p:spPr>
        </p:pic>
        <p:sp>
          <p:nvSpPr>
            <p:cNvPr id="21" name="正方形/長方形 20"/>
            <p:cNvSpPr/>
            <p:nvPr/>
          </p:nvSpPr>
          <p:spPr>
            <a:xfrm>
              <a:off x="6612331" y="4427082"/>
              <a:ext cx="914399" cy="91439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dirty="0" smtClean="0"/>
                <a:t>タスク</a:t>
              </a:r>
              <a:endParaRPr kumimoji="1" lang="ja-JP" altLang="en-US" dirty="0"/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5572132" y="5774312"/>
              <a:ext cx="20072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タスクを作る人（Ｐ）</a:t>
              </a:r>
              <a:endParaRPr kumimoji="1" lang="ja-JP" altLang="en-US" dirty="0"/>
            </a:p>
          </p:txBody>
        </p:sp>
        <p:sp>
          <p:nvSpPr>
            <p:cNvPr id="23" name="テキスト ボックス 22"/>
            <p:cNvSpPr txBox="1"/>
            <p:nvPr/>
          </p:nvSpPr>
          <p:spPr>
            <a:xfrm>
              <a:off x="214282" y="5631436"/>
              <a:ext cx="22028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/>
                <a:t>タスクをこなす人（Ｒ）</a:t>
              </a:r>
              <a:endParaRPr kumimoji="1" lang="ja-JP" altLang="en-US" dirty="0"/>
            </a:p>
          </p:txBody>
        </p:sp>
      </p:grpSp>
      <p:sp>
        <p:nvSpPr>
          <p:cNvPr id="25" name="角丸四角形吹き出し 24"/>
          <p:cNvSpPr/>
          <p:nvPr/>
        </p:nvSpPr>
        <p:spPr>
          <a:xfrm>
            <a:off x="3892211" y="3820547"/>
            <a:ext cx="2666365" cy="686810"/>
          </a:xfrm>
          <a:prstGeom prst="wedgeRoundRectCallout">
            <a:avLst>
              <a:gd name="adj1" fmla="val 36056"/>
              <a:gd name="adj2" fmla="val 8571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 dirty="0" smtClean="0">
                <a:solidFill>
                  <a:srgbClr val="FF0000"/>
                </a:solidFill>
              </a:rPr>
              <a:t>！！　指示と違う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27" name="角丸四角形吹き出し 26"/>
          <p:cNvSpPr/>
          <p:nvPr/>
        </p:nvSpPr>
        <p:spPr>
          <a:xfrm>
            <a:off x="2928926" y="4000504"/>
            <a:ext cx="914400" cy="612648"/>
          </a:xfrm>
          <a:prstGeom prst="wedgeRoundRectCallout">
            <a:avLst>
              <a:gd name="adj1" fmla="val -50620"/>
              <a:gd name="adj2" fmla="val 8472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err="1" smtClean="0">
                <a:solidFill>
                  <a:schemeClr val="tx1"/>
                </a:solidFill>
              </a:rPr>
              <a:t>zZZZ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右カーブ矢印 27"/>
          <p:cNvSpPr/>
          <p:nvPr/>
        </p:nvSpPr>
        <p:spPr>
          <a:xfrm>
            <a:off x="857224" y="3071810"/>
            <a:ext cx="731520" cy="1216152"/>
          </a:xfrm>
          <a:prstGeom prst="curved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角丸四角形吹き出し 25"/>
          <p:cNvSpPr/>
          <p:nvPr/>
        </p:nvSpPr>
        <p:spPr>
          <a:xfrm>
            <a:off x="4929190" y="3429000"/>
            <a:ext cx="3043248" cy="1007150"/>
          </a:xfrm>
          <a:prstGeom prst="wedgeRoundRectCallout">
            <a:avLst>
              <a:gd name="adj1" fmla="val -7280"/>
              <a:gd name="adj2" fmla="val 8327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R</a:t>
            </a:r>
            <a:r>
              <a:rPr kumimoji="1" lang="ja-JP" altLang="en-US" dirty="0" smtClean="0">
                <a:solidFill>
                  <a:schemeClr val="tx1"/>
                </a:solidFill>
              </a:rPr>
              <a:t>は深夜</a:t>
            </a:r>
            <a:r>
              <a:rPr kumimoji="1" lang="en-US" altLang="ja-JP" dirty="0" smtClean="0">
                <a:solidFill>
                  <a:schemeClr val="tx1"/>
                </a:solidFill>
              </a:rPr>
              <a:t>2</a:t>
            </a:r>
            <a:r>
              <a:rPr kumimoji="1" lang="ja-JP" altLang="en-US" dirty="0" smtClean="0">
                <a:solidFill>
                  <a:schemeClr val="tx1"/>
                </a:solidFill>
              </a:rPr>
              <a:t>時か・・・。いつタスクを終えることが・・。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0" y="607220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400" b="1" dirty="0" smtClean="0"/>
              <a:t>時間的重なりが無く、更に意思</a:t>
            </a:r>
            <a:r>
              <a:rPr lang="ja-JP" altLang="en-US" sz="2400" b="1" dirty="0"/>
              <a:t>疎通がうまく</a:t>
            </a:r>
            <a:r>
              <a:rPr lang="ja-JP" altLang="en-US" sz="2400" b="1" dirty="0" smtClean="0"/>
              <a:t>できていない</a:t>
            </a:r>
            <a:endParaRPr lang="en-US" altLang="ja-JP" sz="2400" b="1" dirty="0" smtClean="0"/>
          </a:p>
          <a:p>
            <a:pPr algn="ctr"/>
            <a:r>
              <a:rPr lang="ja-JP" altLang="en-US" sz="2400" b="1" dirty="0" smtClean="0"/>
              <a:t>修正に大きな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遅延</a:t>
            </a:r>
            <a:endParaRPr lang="en-US" altLang="ja-JP" sz="2400" b="1" dirty="0" smtClean="0">
              <a:solidFill>
                <a:srgbClr val="FF0000"/>
              </a:solidFill>
            </a:endParaRPr>
          </a:p>
          <a:p>
            <a:pPr algn="ctr"/>
            <a:endParaRPr kumimoji="1" lang="ja-JP" alt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モデルから導かれた仮説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H1: 2</a:t>
            </a:r>
            <a:r>
              <a:rPr lang="ja-JP" altLang="en-US" dirty="0" smtClean="0"/>
              <a:t>者間の時間的重なりが無くなるにつれて、プロダクションスピード（生産性）が下がってくる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en-US" altLang="ja-JP" dirty="0" smtClean="0"/>
              <a:t>H2: 2</a:t>
            </a:r>
            <a:r>
              <a:rPr lang="ja-JP" altLang="en-US" dirty="0" smtClean="0"/>
              <a:t>者間の時間的重なりが無くなるにつれて、プロダクションクオリティ（品質）が下がってくる</a:t>
            </a:r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目的とアプローチ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目的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H1, H2</a:t>
            </a:r>
            <a:r>
              <a:rPr lang="ja-JP" altLang="en-US" dirty="0" smtClean="0"/>
              <a:t>を明らかにする</a:t>
            </a:r>
            <a:endParaRPr lang="en-US" altLang="ja-JP" dirty="0" smtClean="0"/>
          </a:p>
          <a:p>
            <a:pPr lvl="2"/>
            <a:r>
              <a:rPr lang="en-US" altLang="ja-JP" dirty="0"/>
              <a:t>H1: </a:t>
            </a:r>
            <a:r>
              <a:rPr lang="en-US" altLang="ja-JP" dirty="0" smtClean="0"/>
              <a:t>2</a:t>
            </a:r>
            <a:r>
              <a:rPr lang="ja-JP" altLang="en-US" dirty="0"/>
              <a:t>者間の時間的重なりが無くなるにつれて、プロダクションスピード</a:t>
            </a:r>
            <a:r>
              <a:rPr lang="ja-JP" altLang="en-US" dirty="0" smtClean="0"/>
              <a:t>（生産性）</a:t>
            </a:r>
            <a:r>
              <a:rPr lang="ja-JP" altLang="en-US" dirty="0"/>
              <a:t>が下がって</a:t>
            </a:r>
            <a:r>
              <a:rPr lang="ja-JP" altLang="en-US" dirty="0" smtClean="0"/>
              <a:t>くる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H2: 2</a:t>
            </a:r>
            <a:r>
              <a:rPr lang="ja-JP" altLang="en-US" dirty="0" smtClean="0"/>
              <a:t>者間の時間的重なりが無くなるにつれて、プロダクションクオリティ（成果物の品質）が下がってくる</a:t>
            </a:r>
            <a:endParaRPr lang="en-US" altLang="ja-JP" dirty="0" smtClean="0"/>
          </a:p>
          <a:p>
            <a:pPr lvl="2"/>
            <a:endParaRPr lang="ja-JP" altLang="en-US" dirty="0"/>
          </a:p>
          <a:p>
            <a:r>
              <a:rPr kumimoji="1" lang="ja-JP" altLang="en-US" dirty="0" smtClean="0"/>
              <a:t>アプローチ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時間的重なり度合いが異なった開発チームに開発を行ってもらう</a:t>
            </a:r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実験の概要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モデルに沿って、役割を設定、時間的重なりが度合いが異なった</a:t>
            </a:r>
            <a:r>
              <a:rPr lang="ja-JP" altLang="en-US" dirty="0" smtClean="0"/>
              <a:t>２人１チームで、タスクをチャットを通して行ってもらった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計４２チーム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lang="en-US" altLang="ja-JP" dirty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500033" y="4387831"/>
          <a:ext cx="8143934" cy="147006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500199"/>
                <a:gridCol w="1757374"/>
                <a:gridCol w="1628787"/>
                <a:gridCol w="1628787"/>
                <a:gridCol w="1628787"/>
              </a:tblGrid>
              <a:tr h="428628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時間の重なり</a:t>
                      </a:r>
                      <a:endParaRPr kumimoji="1" lang="ja-JP" alt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428628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/>
                        <a:t>全く同じ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="1" dirty="0" smtClean="0"/>
                        <a:t>2/3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400" b="1" dirty="0" smtClean="0"/>
                        <a:t>1/3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/>
                        <a:t>無し</a:t>
                      </a:r>
                      <a:endParaRPr kumimoji="1" lang="ja-JP" altLang="en-US" sz="2400" b="1" dirty="0"/>
                    </a:p>
                  </a:txBody>
                  <a:tcPr/>
                </a:tc>
              </a:tr>
              <a:tr h="494701">
                <a:tc>
                  <a:txBody>
                    <a:bodyPr/>
                    <a:lstStyle/>
                    <a:p>
                      <a:r>
                        <a:rPr kumimoji="1" lang="ja-JP" altLang="en-US" sz="2400" b="1" dirty="0" smtClean="0"/>
                        <a:t>チーム数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１０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１２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１０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１０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役割とタスク</a:t>
            </a:r>
            <a:endParaRPr kumimoji="1" lang="ja-JP" altLang="en-US" dirty="0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828800"/>
          </a:xfrm>
        </p:spPr>
        <p:txBody>
          <a:bodyPr>
            <a:normAutofit/>
          </a:bodyPr>
          <a:lstStyle/>
          <a:p>
            <a:pPr marL="342900" lvl="1" indent="-342900">
              <a:buNone/>
            </a:pPr>
            <a:r>
              <a:rPr lang="ja-JP" altLang="en-US" b="1" dirty="0" smtClean="0"/>
              <a:t>役割</a:t>
            </a:r>
            <a:r>
              <a:rPr lang="en-US" altLang="ja-JP" b="1" dirty="0" smtClean="0"/>
              <a:t>A</a:t>
            </a:r>
            <a:r>
              <a:rPr lang="ja-JP" altLang="en-US" b="1" dirty="0" smtClean="0"/>
              <a:t>：マップ</a:t>
            </a:r>
            <a:r>
              <a:rPr lang="ja-JP" altLang="en-US" b="1" dirty="0"/>
              <a:t>を依頼</a:t>
            </a:r>
            <a:r>
              <a:rPr lang="ja-JP" altLang="en-US" b="1" dirty="0" smtClean="0"/>
              <a:t>する</a:t>
            </a:r>
            <a:r>
              <a:rPr lang="en-US" altLang="ja-JP" b="1" dirty="0" smtClean="0"/>
              <a:t>(R</a:t>
            </a:r>
            <a:r>
              <a:rPr lang="en-US" altLang="ja-JP" b="1" dirty="0"/>
              <a:t>)</a:t>
            </a:r>
          </a:p>
          <a:p>
            <a:pPr marL="342900" lvl="1" indent="-342900"/>
            <a:r>
              <a:rPr lang="ja-JP" altLang="en-US" dirty="0" smtClean="0"/>
              <a:t>事前に渡された地図（パワーポイントのスライド）をＰに説明</a:t>
            </a:r>
            <a:r>
              <a:rPr lang="ja-JP" altLang="en-US" dirty="0"/>
              <a:t>する</a:t>
            </a:r>
            <a:endParaRPr lang="ja-JP" altLang="en-US" dirty="0" smtClean="0"/>
          </a:p>
          <a:p>
            <a:endParaRPr kumimoji="1"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82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 smtClean="0"/>
              <a:t>役割</a:t>
            </a:r>
            <a:r>
              <a:rPr lang="en-US" altLang="ja-JP" sz="2400" b="1" dirty="0" smtClean="0"/>
              <a:t>B</a:t>
            </a:r>
            <a:r>
              <a:rPr lang="ja-JP" altLang="en-US" sz="2400" b="1" dirty="0" smtClean="0"/>
              <a:t>：マップを作製する</a:t>
            </a:r>
            <a:r>
              <a:rPr lang="en-US" altLang="ja-JP" sz="2400" b="1" dirty="0" smtClean="0"/>
              <a:t>(P)</a:t>
            </a:r>
          </a:p>
          <a:p>
            <a:r>
              <a:rPr lang="ja-JP" altLang="en-US" sz="2400" dirty="0" smtClean="0"/>
              <a:t>指示どおり地図（パワーポイントのスライド）を作成する</a:t>
            </a:r>
            <a:endParaRPr lang="en-US" altLang="ja-JP" sz="2400" dirty="0" smtClean="0"/>
          </a:p>
        </p:txBody>
      </p:sp>
      <p:sp>
        <p:nvSpPr>
          <p:cNvPr id="5" name="正方形/長方形 4"/>
          <p:cNvSpPr/>
          <p:nvPr/>
        </p:nvSpPr>
        <p:spPr>
          <a:xfrm>
            <a:off x="5072066" y="3714752"/>
            <a:ext cx="3357586" cy="250033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3714752"/>
            <a:ext cx="34671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役割とタスク</a:t>
            </a:r>
            <a:endParaRPr kumimoji="1" lang="ja-JP" altLang="en-US" dirty="0"/>
          </a:p>
        </p:txBody>
      </p:sp>
      <p:sp>
        <p:nvSpPr>
          <p:cNvPr id="8" name="コンテンツ プレースホルダ 7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1828800"/>
          </a:xfrm>
        </p:spPr>
        <p:txBody>
          <a:bodyPr>
            <a:normAutofit/>
          </a:bodyPr>
          <a:lstStyle/>
          <a:p>
            <a:pPr marL="342900" lvl="1" indent="-342900">
              <a:buNone/>
            </a:pPr>
            <a:r>
              <a:rPr lang="ja-JP" altLang="en-US" b="1" dirty="0" smtClean="0"/>
              <a:t>役割</a:t>
            </a:r>
            <a:r>
              <a:rPr lang="en-US" altLang="ja-JP" b="1" dirty="0" smtClean="0"/>
              <a:t>A</a:t>
            </a:r>
            <a:r>
              <a:rPr lang="ja-JP" altLang="en-US" b="1" dirty="0" smtClean="0"/>
              <a:t>：マップ</a:t>
            </a:r>
            <a:r>
              <a:rPr lang="ja-JP" altLang="en-US" b="1" dirty="0"/>
              <a:t>を依頼</a:t>
            </a:r>
            <a:r>
              <a:rPr lang="ja-JP" altLang="en-US" b="1" dirty="0" smtClean="0"/>
              <a:t>する</a:t>
            </a:r>
            <a:r>
              <a:rPr lang="en-US" altLang="ja-JP" b="1" dirty="0" smtClean="0"/>
              <a:t>(R)</a:t>
            </a:r>
            <a:endParaRPr lang="en-US" altLang="ja-JP" b="1" dirty="0"/>
          </a:p>
          <a:p>
            <a:pPr marL="342900" lvl="1" indent="-342900"/>
            <a:r>
              <a:rPr lang="ja-JP" altLang="en-US" dirty="0" smtClean="0"/>
              <a:t>事前に渡された地図（パワーポイントのスライド）をＰに説明</a:t>
            </a:r>
            <a:r>
              <a:rPr lang="ja-JP" altLang="en-US" dirty="0"/>
              <a:t>する</a:t>
            </a:r>
            <a:endParaRPr lang="ja-JP" altLang="en-US" dirty="0" smtClean="0"/>
          </a:p>
          <a:p>
            <a:endParaRPr kumimoji="1" lang="ja-JP" altLang="en-US" dirty="0"/>
          </a:p>
        </p:txBody>
      </p:sp>
      <p:sp>
        <p:nvSpPr>
          <p:cNvPr id="7" name="コンテンツ プレースホルダ 6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1828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ja-JP" altLang="en-US" sz="2400" b="1" dirty="0" smtClean="0"/>
              <a:t>役割</a:t>
            </a:r>
            <a:r>
              <a:rPr lang="en-US" altLang="ja-JP" sz="2400" b="1" dirty="0" smtClean="0"/>
              <a:t>B</a:t>
            </a:r>
            <a:r>
              <a:rPr lang="ja-JP" altLang="en-US" sz="2400" b="1" dirty="0" smtClean="0"/>
              <a:t>：マップを作製する</a:t>
            </a:r>
            <a:r>
              <a:rPr lang="en-US" altLang="ja-JP" sz="2400" b="1" dirty="0" smtClean="0"/>
              <a:t>(P)</a:t>
            </a:r>
          </a:p>
          <a:p>
            <a:r>
              <a:rPr lang="ja-JP" altLang="en-US" sz="2400" dirty="0" smtClean="0"/>
              <a:t>指示どおり地図（パワーポイントのスライド）を作成する</a:t>
            </a:r>
            <a:endParaRPr lang="en-US" altLang="ja-JP" sz="2400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3714752"/>
            <a:ext cx="3467100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正方形/長方形 14"/>
          <p:cNvSpPr/>
          <p:nvPr/>
        </p:nvSpPr>
        <p:spPr>
          <a:xfrm>
            <a:off x="5072066" y="3714752"/>
            <a:ext cx="3357586" cy="250033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5"/>
          <p:cNvSpPr/>
          <p:nvPr/>
        </p:nvSpPr>
        <p:spPr>
          <a:xfrm>
            <a:off x="5143504" y="4643446"/>
            <a:ext cx="1428760" cy="107157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フリーフォーム 16"/>
          <p:cNvSpPr/>
          <p:nvPr/>
        </p:nvSpPr>
        <p:spPr>
          <a:xfrm>
            <a:off x="5327515" y="4319081"/>
            <a:ext cx="1177047" cy="972766"/>
          </a:xfrm>
          <a:custGeom>
            <a:avLst/>
            <a:gdLst>
              <a:gd name="connsiteX0" fmla="*/ 3242 w 1177047"/>
              <a:gd name="connsiteY0" fmla="*/ 758757 h 972766"/>
              <a:gd name="connsiteX1" fmla="*/ 100519 w 1177047"/>
              <a:gd name="connsiteY1" fmla="*/ 603115 h 972766"/>
              <a:gd name="connsiteX2" fmla="*/ 139430 w 1177047"/>
              <a:gd name="connsiteY2" fmla="*/ 525293 h 972766"/>
              <a:gd name="connsiteX3" fmla="*/ 158885 w 1177047"/>
              <a:gd name="connsiteY3" fmla="*/ 408562 h 972766"/>
              <a:gd name="connsiteX4" fmla="*/ 236706 w 1177047"/>
              <a:gd name="connsiteY4" fmla="*/ 233464 h 972766"/>
              <a:gd name="connsiteX5" fmla="*/ 256162 w 1177047"/>
              <a:gd name="connsiteY5" fmla="*/ 155642 h 972766"/>
              <a:gd name="connsiteX6" fmla="*/ 295072 w 1177047"/>
              <a:gd name="connsiteY6" fmla="*/ 38910 h 972766"/>
              <a:gd name="connsiteX7" fmla="*/ 411804 w 1177047"/>
              <a:gd name="connsiteY7" fmla="*/ 0 h 972766"/>
              <a:gd name="connsiteX8" fmla="*/ 586902 w 1177047"/>
              <a:gd name="connsiteY8" fmla="*/ 77821 h 972766"/>
              <a:gd name="connsiteX9" fmla="*/ 645268 w 1177047"/>
              <a:gd name="connsiteY9" fmla="*/ 136187 h 972766"/>
              <a:gd name="connsiteX10" fmla="*/ 762000 w 1177047"/>
              <a:gd name="connsiteY10" fmla="*/ 214008 h 972766"/>
              <a:gd name="connsiteX11" fmla="*/ 820366 w 1177047"/>
              <a:gd name="connsiteY11" fmla="*/ 291830 h 972766"/>
              <a:gd name="connsiteX12" fmla="*/ 859276 w 1177047"/>
              <a:gd name="connsiteY12" fmla="*/ 350196 h 972766"/>
              <a:gd name="connsiteX13" fmla="*/ 917642 w 1177047"/>
              <a:gd name="connsiteY13" fmla="*/ 408562 h 972766"/>
              <a:gd name="connsiteX14" fmla="*/ 995464 w 1177047"/>
              <a:gd name="connsiteY14" fmla="*/ 525293 h 972766"/>
              <a:gd name="connsiteX15" fmla="*/ 1034374 w 1177047"/>
              <a:gd name="connsiteY15" fmla="*/ 583659 h 972766"/>
              <a:gd name="connsiteX16" fmla="*/ 1092740 w 1177047"/>
              <a:gd name="connsiteY16" fmla="*/ 622570 h 972766"/>
              <a:gd name="connsiteX17" fmla="*/ 1112196 w 1177047"/>
              <a:gd name="connsiteY17" fmla="*/ 680936 h 972766"/>
              <a:gd name="connsiteX18" fmla="*/ 1170562 w 1177047"/>
              <a:gd name="connsiteY18" fmla="*/ 739302 h 972766"/>
              <a:gd name="connsiteX19" fmla="*/ 1151106 w 1177047"/>
              <a:gd name="connsiteY19" fmla="*/ 797668 h 972766"/>
              <a:gd name="connsiteX20" fmla="*/ 1034374 w 1177047"/>
              <a:gd name="connsiteY20" fmla="*/ 856034 h 972766"/>
              <a:gd name="connsiteX21" fmla="*/ 976008 w 1177047"/>
              <a:gd name="connsiteY21" fmla="*/ 894945 h 972766"/>
              <a:gd name="connsiteX22" fmla="*/ 781455 w 1177047"/>
              <a:gd name="connsiteY22" fmla="*/ 953310 h 972766"/>
              <a:gd name="connsiteX23" fmla="*/ 664723 w 1177047"/>
              <a:gd name="connsiteY23" fmla="*/ 972766 h 972766"/>
              <a:gd name="connsiteX24" fmla="*/ 392349 w 1177047"/>
              <a:gd name="connsiteY24" fmla="*/ 933855 h 972766"/>
              <a:gd name="connsiteX25" fmla="*/ 275617 w 1177047"/>
              <a:gd name="connsiteY25" fmla="*/ 856034 h 972766"/>
              <a:gd name="connsiteX26" fmla="*/ 217251 w 1177047"/>
              <a:gd name="connsiteY26" fmla="*/ 817123 h 972766"/>
              <a:gd name="connsiteX27" fmla="*/ 81064 w 1177047"/>
              <a:gd name="connsiteY27" fmla="*/ 758757 h 972766"/>
              <a:gd name="connsiteX28" fmla="*/ 3242 w 1177047"/>
              <a:gd name="connsiteY28" fmla="*/ 758757 h 972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177047" h="972766">
                <a:moveTo>
                  <a:pt x="3242" y="758757"/>
                </a:moveTo>
                <a:cubicBezTo>
                  <a:pt x="6484" y="732817"/>
                  <a:pt x="61411" y="673510"/>
                  <a:pt x="100519" y="603115"/>
                </a:cubicBezTo>
                <a:cubicBezTo>
                  <a:pt x="114604" y="577762"/>
                  <a:pt x="126460" y="551234"/>
                  <a:pt x="139430" y="525293"/>
                </a:cubicBezTo>
                <a:cubicBezTo>
                  <a:pt x="145915" y="486383"/>
                  <a:pt x="148506" y="446619"/>
                  <a:pt x="158885" y="408562"/>
                </a:cubicBezTo>
                <a:cubicBezTo>
                  <a:pt x="194377" y="278424"/>
                  <a:pt x="193962" y="347449"/>
                  <a:pt x="236706" y="233464"/>
                </a:cubicBezTo>
                <a:cubicBezTo>
                  <a:pt x="246095" y="208427"/>
                  <a:pt x="248479" y="181253"/>
                  <a:pt x="256162" y="155642"/>
                </a:cubicBezTo>
                <a:cubicBezTo>
                  <a:pt x="267948" y="116356"/>
                  <a:pt x="256161" y="51880"/>
                  <a:pt x="295072" y="38910"/>
                </a:cubicBezTo>
                <a:lnTo>
                  <a:pt x="411804" y="0"/>
                </a:lnTo>
                <a:cubicBezTo>
                  <a:pt x="496640" y="28278"/>
                  <a:pt x="525239" y="26435"/>
                  <a:pt x="586902" y="77821"/>
                </a:cubicBezTo>
                <a:cubicBezTo>
                  <a:pt x="608039" y="95435"/>
                  <a:pt x="623550" y="119295"/>
                  <a:pt x="645268" y="136187"/>
                </a:cubicBezTo>
                <a:cubicBezTo>
                  <a:pt x="682182" y="164898"/>
                  <a:pt x="762000" y="214008"/>
                  <a:pt x="762000" y="214008"/>
                </a:cubicBezTo>
                <a:cubicBezTo>
                  <a:pt x="781455" y="239949"/>
                  <a:pt x="801519" y="265444"/>
                  <a:pt x="820366" y="291830"/>
                </a:cubicBezTo>
                <a:cubicBezTo>
                  <a:pt x="833957" y="310857"/>
                  <a:pt x="844307" y="332233"/>
                  <a:pt x="859276" y="350196"/>
                </a:cubicBezTo>
                <a:cubicBezTo>
                  <a:pt x="876890" y="371333"/>
                  <a:pt x="900750" y="386844"/>
                  <a:pt x="917642" y="408562"/>
                </a:cubicBezTo>
                <a:cubicBezTo>
                  <a:pt x="946353" y="445476"/>
                  <a:pt x="969524" y="486383"/>
                  <a:pt x="995464" y="525293"/>
                </a:cubicBezTo>
                <a:cubicBezTo>
                  <a:pt x="1008434" y="544748"/>
                  <a:pt x="1014919" y="570689"/>
                  <a:pt x="1034374" y="583659"/>
                </a:cubicBezTo>
                <a:lnTo>
                  <a:pt x="1092740" y="622570"/>
                </a:lnTo>
                <a:cubicBezTo>
                  <a:pt x="1099225" y="642025"/>
                  <a:pt x="1100820" y="663873"/>
                  <a:pt x="1112196" y="680936"/>
                </a:cubicBezTo>
                <a:cubicBezTo>
                  <a:pt x="1127458" y="703829"/>
                  <a:pt x="1161861" y="713200"/>
                  <a:pt x="1170562" y="739302"/>
                </a:cubicBezTo>
                <a:cubicBezTo>
                  <a:pt x="1177047" y="758757"/>
                  <a:pt x="1163917" y="781654"/>
                  <a:pt x="1151106" y="797668"/>
                </a:cubicBezTo>
                <a:cubicBezTo>
                  <a:pt x="1123676" y="831955"/>
                  <a:pt x="1072824" y="843217"/>
                  <a:pt x="1034374" y="856034"/>
                </a:cubicBezTo>
                <a:cubicBezTo>
                  <a:pt x="1014919" y="869004"/>
                  <a:pt x="997375" y="885449"/>
                  <a:pt x="976008" y="894945"/>
                </a:cubicBezTo>
                <a:cubicBezTo>
                  <a:pt x="935401" y="912992"/>
                  <a:pt x="832902" y="943020"/>
                  <a:pt x="781455" y="953310"/>
                </a:cubicBezTo>
                <a:cubicBezTo>
                  <a:pt x="742774" y="961046"/>
                  <a:pt x="703634" y="966281"/>
                  <a:pt x="664723" y="972766"/>
                </a:cubicBezTo>
                <a:cubicBezTo>
                  <a:pt x="641314" y="970638"/>
                  <a:pt x="458254" y="970469"/>
                  <a:pt x="392349" y="933855"/>
                </a:cubicBezTo>
                <a:cubicBezTo>
                  <a:pt x="351469" y="911144"/>
                  <a:pt x="314528" y="881974"/>
                  <a:pt x="275617" y="856034"/>
                </a:cubicBezTo>
                <a:cubicBezTo>
                  <a:pt x="256162" y="843064"/>
                  <a:pt x="239434" y="824517"/>
                  <a:pt x="217251" y="817123"/>
                </a:cubicBezTo>
                <a:cubicBezTo>
                  <a:pt x="80372" y="771498"/>
                  <a:pt x="249351" y="830880"/>
                  <a:pt x="81064" y="758757"/>
                </a:cubicBezTo>
                <a:cubicBezTo>
                  <a:pt x="2818" y="725223"/>
                  <a:pt x="0" y="784697"/>
                  <a:pt x="3242" y="758757"/>
                </a:cubicBezTo>
                <a:close/>
              </a:path>
            </a:pathLst>
          </a:cu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フリーフォーム 17"/>
          <p:cNvSpPr/>
          <p:nvPr/>
        </p:nvSpPr>
        <p:spPr>
          <a:xfrm>
            <a:off x="6643702" y="3929066"/>
            <a:ext cx="1556426" cy="1055464"/>
          </a:xfrm>
          <a:custGeom>
            <a:avLst/>
            <a:gdLst>
              <a:gd name="connsiteX0" fmla="*/ 194554 w 1556426"/>
              <a:gd name="connsiteY0" fmla="*/ 369651 h 1055464"/>
              <a:gd name="connsiteX1" fmla="*/ 389107 w 1556426"/>
              <a:gd name="connsiteY1" fmla="*/ 155642 h 1055464"/>
              <a:gd name="connsiteX2" fmla="*/ 505839 w 1556426"/>
              <a:gd name="connsiteY2" fmla="*/ 58366 h 1055464"/>
              <a:gd name="connsiteX3" fmla="*/ 856034 w 1556426"/>
              <a:gd name="connsiteY3" fmla="*/ 77821 h 1055464"/>
              <a:gd name="connsiteX4" fmla="*/ 914400 w 1556426"/>
              <a:gd name="connsiteY4" fmla="*/ 116732 h 1055464"/>
              <a:gd name="connsiteX5" fmla="*/ 972766 w 1556426"/>
              <a:gd name="connsiteY5" fmla="*/ 136187 h 1055464"/>
              <a:gd name="connsiteX6" fmla="*/ 1050588 w 1556426"/>
              <a:gd name="connsiteY6" fmla="*/ 116732 h 1055464"/>
              <a:gd name="connsiteX7" fmla="*/ 1089498 w 1556426"/>
              <a:gd name="connsiteY7" fmla="*/ 58366 h 1055464"/>
              <a:gd name="connsiteX8" fmla="*/ 1147864 w 1556426"/>
              <a:gd name="connsiteY8" fmla="*/ 0 h 1055464"/>
              <a:gd name="connsiteX9" fmla="*/ 1245141 w 1556426"/>
              <a:gd name="connsiteY9" fmla="*/ 19455 h 1055464"/>
              <a:gd name="connsiteX10" fmla="*/ 1361873 w 1556426"/>
              <a:gd name="connsiteY10" fmla="*/ 116732 h 1055464"/>
              <a:gd name="connsiteX11" fmla="*/ 1420239 w 1556426"/>
              <a:gd name="connsiteY11" fmla="*/ 136187 h 1055464"/>
              <a:gd name="connsiteX12" fmla="*/ 1459149 w 1556426"/>
              <a:gd name="connsiteY12" fmla="*/ 214008 h 1055464"/>
              <a:gd name="connsiteX13" fmla="*/ 1536971 w 1556426"/>
              <a:gd name="connsiteY13" fmla="*/ 330740 h 1055464"/>
              <a:gd name="connsiteX14" fmla="*/ 1556426 w 1556426"/>
              <a:gd name="connsiteY14" fmla="*/ 408562 h 1055464"/>
              <a:gd name="connsiteX15" fmla="*/ 1517515 w 1556426"/>
              <a:gd name="connsiteY15" fmla="*/ 603115 h 1055464"/>
              <a:gd name="connsiteX16" fmla="*/ 1459149 w 1556426"/>
              <a:gd name="connsiteY16" fmla="*/ 739302 h 1055464"/>
              <a:gd name="connsiteX17" fmla="*/ 1439694 w 1556426"/>
              <a:gd name="connsiteY17" fmla="*/ 875489 h 1055464"/>
              <a:gd name="connsiteX18" fmla="*/ 1381328 w 1556426"/>
              <a:gd name="connsiteY18" fmla="*/ 914400 h 1055464"/>
              <a:gd name="connsiteX19" fmla="*/ 1108954 w 1556426"/>
              <a:gd name="connsiteY19" fmla="*/ 953310 h 1055464"/>
              <a:gd name="connsiteX20" fmla="*/ 661481 w 1556426"/>
              <a:gd name="connsiteY20" fmla="*/ 933855 h 1055464"/>
              <a:gd name="connsiteX21" fmla="*/ 544749 w 1556426"/>
              <a:gd name="connsiteY21" fmla="*/ 992221 h 1055464"/>
              <a:gd name="connsiteX22" fmla="*/ 486383 w 1556426"/>
              <a:gd name="connsiteY22" fmla="*/ 1011676 h 1055464"/>
              <a:gd name="connsiteX23" fmla="*/ 428017 w 1556426"/>
              <a:gd name="connsiteY23" fmla="*/ 1050587 h 1055464"/>
              <a:gd name="connsiteX24" fmla="*/ 252920 w 1556426"/>
              <a:gd name="connsiteY24" fmla="*/ 1031132 h 1055464"/>
              <a:gd name="connsiteX25" fmla="*/ 77822 w 1556426"/>
              <a:gd name="connsiteY25" fmla="*/ 914400 h 1055464"/>
              <a:gd name="connsiteX26" fmla="*/ 19456 w 1556426"/>
              <a:gd name="connsiteY26" fmla="*/ 797668 h 1055464"/>
              <a:gd name="connsiteX27" fmla="*/ 0 w 1556426"/>
              <a:gd name="connsiteY27" fmla="*/ 739302 h 1055464"/>
              <a:gd name="connsiteX28" fmla="*/ 19456 w 1556426"/>
              <a:gd name="connsiteY28" fmla="*/ 603115 h 1055464"/>
              <a:gd name="connsiteX29" fmla="*/ 116732 w 1556426"/>
              <a:gd name="connsiteY29" fmla="*/ 525293 h 1055464"/>
              <a:gd name="connsiteX30" fmla="*/ 175098 w 1556426"/>
              <a:gd name="connsiteY30" fmla="*/ 486383 h 1055464"/>
              <a:gd name="connsiteX31" fmla="*/ 194554 w 1556426"/>
              <a:gd name="connsiteY31" fmla="*/ 408562 h 1055464"/>
              <a:gd name="connsiteX32" fmla="*/ 214009 w 1556426"/>
              <a:gd name="connsiteY32" fmla="*/ 311285 h 1055464"/>
              <a:gd name="connsiteX33" fmla="*/ 233464 w 1556426"/>
              <a:gd name="connsiteY33" fmla="*/ 311285 h 1055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56426" h="1055464">
                <a:moveTo>
                  <a:pt x="194554" y="369651"/>
                </a:moveTo>
                <a:cubicBezTo>
                  <a:pt x="274162" y="250236"/>
                  <a:pt x="216930" y="327819"/>
                  <a:pt x="389107" y="155642"/>
                </a:cubicBezTo>
                <a:cubicBezTo>
                  <a:pt x="464007" y="80742"/>
                  <a:pt x="424580" y="112538"/>
                  <a:pt x="505839" y="58366"/>
                </a:cubicBezTo>
                <a:cubicBezTo>
                  <a:pt x="622571" y="64851"/>
                  <a:pt x="740297" y="61287"/>
                  <a:pt x="856034" y="77821"/>
                </a:cubicBezTo>
                <a:cubicBezTo>
                  <a:pt x="879181" y="81128"/>
                  <a:pt x="893486" y="106275"/>
                  <a:pt x="914400" y="116732"/>
                </a:cubicBezTo>
                <a:cubicBezTo>
                  <a:pt x="932743" y="125903"/>
                  <a:pt x="953311" y="129702"/>
                  <a:pt x="972766" y="136187"/>
                </a:cubicBezTo>
                <a:cubicBezTo>
                  <a:pt x="998707" y="129702"/>
                  <a:pt x="1028340" y="131564"/>
                  <a:pt x="1050588" y="116732"/>
                </a:cubicBezTo>
                <a:cubicBezTo>
                  <a:pt x="1070043" y="103762"/>
                  <a:pt x="1074529" y="76329"/>
                  <a:pt x="1089498" y="58366"/>
                </a:cubicBezTo>
                <a:cubicBezTo>
                  <a:pt x="1107112" y="37229"/>
                  <a:pt x="1128409" y="19455"/>
                  <a:pt x="1147864" y="0"/>
                </a:cubicBezTo>
                <a:cubicBezTo>
                  <a:pt x="1180290" y="6485"/>
                  <a:pt x="1214179" y="7844"/>
                  <a:pt x="1245141" y="19455"/>
                </a:cubicBezTo>
                <a:cubicBezTo>
                  <a:pt x="1317886" y="46734"/>
                  <a:pt x="1296992" y="73478"/>
                  <a:pt x="1361873" y="116732"/>
                </a:cubicBezTo>
                <a:cubicBezTo>
                  <a:pt x="1378936" y="128108"/>
                  <a:pt x="1400784" y="129702"/>
                  <a:pt x="1420239" y="136187"/>
                </a:cubicBezTo>
                <a:cubicBezTo>
                  <a:pt x="1433209" y="162127"/>
                  <a:pt x="1444228" y="189139"/>
                  <a:pt x="1459149" y="214008"/>
                </a:cubicBezTo>
                <a:cubicBezTo>
                  <a:pt x="1483209" y="254109"/>
                  <a:pt x="1536971" y="330740"/>
                  <a:pt x="1536971" y="330740"/>
                </a:cubicBezTo>
                <a:cubicBezTo>
                  <a:pt x="1543456" y="356681"/>
                  <a:pt x="1556426" y="381823"/>
                  <a:pt x="1556426" y="408562"/>
                </a:cubicBezTo>
                <a:cubicBezTo>
                  <a:pt x="1556426" y="462275"/>
                  <a:pt x="1541475" y="547209"/>
                  <a:pt x="1517515" y="603115"/>
                </a:cubicBezTo>
                <a:cubicBezTo>
                  <a:pt x="1445392" y="771402"/>
                  <a:pt x="1504777" y="602423"/>
                  <a:pt x="1459149" y="739302"/>
                </a:cubicBezTo>
                <a:cubicBezTo>
                  <a:pt x="1452664" y="784698"/>
                  <a:pt x="1458318" y="833585"/>
                  <a:pt x="1439694" y="875489"/>
                </a:cubicBezTo>
                <a:cubicBezTo>
                  <a:pt x="1430198" y="896856"/>
                  <a:pt x="1402242" y="903943"/>
                  <a:pt x="1381328" y="914400"/>
                </a:cubicBezTo>
                <a:cubicBezTo>
                  <a:pt x="1306473" y="951827"/>
                  <a:pt x="1163625" y="948340"/>
                  <a:pt x="1108954" y="953310"/>
                </a:cubicBezTo>
                <a:cubicBezTo>
                  <a:pt x="959796" y="946825"/>
                  <a:pt x="810780" y="933855"/>
                  <a:pt x="661481" y="933855"/>
                </a:cubicBezTo>
                <a:cubicBezTo>
                  <a:pt x="612578" y="933855"/>
                  <a:pt x="584097" y="972547"/>
                  <a:pt x="544749" y="992221"/>
                </a:cubicBezTo>
                <a:cubicBezTo>
                  <a:pt x="526406" y="1001392"/>
                  <a:pt x="505838" y="1005191"/>
                  <a:pt x="486383" y="1011676"/>
                </a:cubicBezTo>
                <a:cubicBezTo>
                  <a:pt x="466928" y="1024646"/>
                  <a:pt x="451319" y="1048645"/>
                  <a:pt x="428017" y="1050587"/>
                </a:cubicBezTo>
                <a:cubicBezTo>
                  <a:pt x="369495" y="1055464"/>
                  <a:pt x="309385" y="1047265"/>
                  <a:pt x="252920" y="1031132"/>
                </a:cubicBezTo>
                <a:cubicBezTo>
                  <a:pt x="212508" y="1019586"/>
                  <a:pt x="113291" y="941002"/>
                  <a:pt x="77822" y="914400"/>
                </a:cubicBezTo>
                <a:cubicBezTo>
                  <a:pt x="28919" y="767695"/>
                  <a:pt x="94886" y="948527"/>
                  <a:pt x="19456" y="797668"/>
                </a:cubicBezTo>
                <a:cubicBezTo>
                  <a:pt x="10285" y="779325"/>
                  <a:pt x="6485" y="758757"/>
                  <a:pt x="0" y="739302"/>
                </a:cubicBezTo>
                <a:cubicBezTo>
                  <a:pt x="6485" y="693906"/>
                  <a:pt x="6279" y="647038"/>
                  <a:pt x="19456" y="603115"/>
                </a:cubicBezTo>
                <a:cubicBezTo>
                  <a:pt x="42606" y="525948"/>
                  <a:pt x="59983" y="553667"/>
                  <a:pt x="116732" y="525293"/>
                </a:cubicBezTo>
                <a:cubicBezTo>
                  <a:pt x="137646" y="514836"/>
                  <a:pt x="155643" y="499353"/>
                  <a:pt x="175098" y="486383"/>
                </a:cubicBezTo>
                <a:cubicBezTo>
                  <a:pt x="181583" y="460443"/>
                  <a:pt x="188754" y="434664"/>
                  <a:pt x="194554" y="408562"/>
                </a:cubicBezTo>
                <a:cubicBezTo>
                  <a:pt x="201727" y="376282"/>
                  <a:pt x="201728" y="341988"/>
                  <a:pt x="214009" y="311285"/>
                </a:cubicBezTo>
                <a:cubicBezTo>
                  <a:pt x="216417" y="305264"/>
                  <a:pt x="226979" y="311285"/>
                  <a:pt x="233464" y="311285"/>
                </a:cubicBezTo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フリーフォーム 18"/>
          <p:cNvSpPr/>
          <p:nvPr/>
        </p:nvSpPr>
        <p:spPr>
          <a:xfrm>
            <a:off x="7000892" y="3714752"/>
            <a:ext cx="1148894" cy="1031139"/>
          </a:xfrm>
          <a:custGeom>
            <a:avLst/>
            <a:gdLst>
              <a:gd name="connsiteX0" fmla="*/ 242 w 1148894"/>
              <a:gd name="connsiteY0" fmla="*/ 953311 h 1031139"/>
              <a:gd name="connsiteX1" fmla="*/ 58607 w 1148894"/>
              <a:gd name="connsiteY1" fmla="*/ 778213 h 1031139"/>
              <a:gd name="connsiteX2" fmla="*/ 136429 w 1148894"/>
              <a:gd name="connsiteY2" fmla="*/ 603115 h 1031139"/>
              <a:gd name="connsiteX3" fmla="*/ 175339 w 1148894"/>
              <a:gd name="connsiteY3" fmla="*/ 486383 h 1031139"/>
              <a:gd name="connsiteX4" fmla="*/ 194795 w 1148894"/>
              <a:gd name="connsiteY4" fmla="*/ 428017 h 1031139"/>
              <a:gd name="connsiteX5" fmla="*/ 253161 w 1148894"/>
              <a:gd name="connsiteY5" fmla="*/ 233464 h 1031139"/>
              <a:gd name="connsiteX6" fmla="*/ 330982 w 1148894"/>
              <a:gd name="connsiteY6" fmla="*/ 116732 h 1031139"/>
              <a:gd name="connsiteX7" fmla="*/ 369893 w 1148894"/>
              <a:gd name="connsiteY7" fmla="*/ 58366 h 1031139"/>
              <a:gd name="connsiteX8" fmla="*/ 389348 w 1148894"/>
              <a:gd name="connsiteY8" fmla="*/ 0 h 1031139"/>
              <a:gd name="connsiteX9" fmla="*/ 467169 w 1148894"/>
              <a:gd name="connsiteY9" fmla="*/ 58366 h 1031139"/>
              <a:gd name="connsiteX10" fmla="*/ 583901 w 1148894"/>
              <a:gd name="connsiteY10" fmla="*/ 155643 h 1031139"/>
              <a:gd name="connsiteX11" fmla="*/ 720088 w 1148894"/>
              <a:gd name="connsiteY11" fmla="*/ 291830 h 1031139"/>
              <a:gd name="connsiteX12" fmla="*/ 836820 w 1148894"/>
              <a:gd name="connsiteY12" fmla="*/ 447472 h 1031139"/>
              <a:gd name="connsiteX13" fmla="*/ 953552 w 1148894"/>
              <a:gd name="connsiteY13" fmla="*/ 564204 h 1031139"/>
              <a:gd name="connsiteX14" fmla="*/ 1011918 w 1148894"/>
              <a:gd name="connsiteY14" fmla="*/ 622570 h 1031139"/>
              <a:gd name="connsiteX15" fmla="*/ 1109195 w 1148894"/>
              <a:gd name="connsiteY15" fmla="*/ 758757 h 1031139"/>
              <a:gd name="connsiteX16" fmla="*/ 973007 w 1148894"/>
              <a:gd name="connsiteY16" fmla="*/ 817123 h 1031139"/>
              <a:gd name="connsiteX17" fmla="*/ 778454 w 1148894"/>
              <a:gd name="connsiteY17" fmla="*/ 914400 h 1031139"/>
              <a:gd name="connsiteX18" fmla="*/ 700633 w 1148894"/>
              <a:gd name="connsiteY18" fmla="*/ 933855 h 1031139"/>
              <a:gd name="connsiteX19" fmla="*/ 583901 w 1148894"/>
              <a:gd name="connsiteY19" fmla="*/ 972766 h 1031139"/>
              <a:gd name="connsiteX20" fmla="*/ 447714 w 1148894"/>
              <a:gd name="connsiteY20" fmla="*/ 992221 h 1031139"/>
              <a:gd name="connsiteX21" fmla="*/ 175339 w 1148894"/>
              <a:gd name="connsiteY21" fmla="*/ 992221 h 1031139"/>
              <a:gd name="connsiteX22" fmla="*/ 116973 w 1148894"/>
              <a:gd name="connsiteY22" fmla="*/ 953311 h 1031139"/>
              <a:gd name="connsiteX23" fmla="*/ 39152 w 1148894"/>
              <a:gd name="connsiteY23" fmla="*/ 914400 h 1031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148894" h="1031139">
                <a:moveTo>
                  <a:pt x="242" y="953311"/>
                </a:moveTo>
                <a:cubicBezTo>
                  <a:pt x="35645" y="811697"/>
                  <a:pt x="0" y="939382"/>
                  <a:pt x="58607" y="778213"/>
                </a:cubicBezTo>
                <a:cubicBezTo>
                  <a:pt x="114172" y="625409"/>
                  <a:pt x="69488" y="703526"/>
                  <a:pt x="136429" y="603115"/>
                </a:cubicBezTo>
                <a:lnTo>
                  <a:pt x="175339" y="486383"/>
                </a:lnTo>
                <a:lnTo>
                  <a:pt x="194795" y="428017"/>
                </a:lnTo>
                <a:cubicBezTo>
                  <a:pt x="213101" y="318176"/>
                  <a:pt x="200958" y="320468"/>
                  <a:pt x="253161" y="233464"/>
                </a:cubicBezTo>
                <a:cubicBezTo>
                  <a:pt x="277221" y="193364"/>
                  <a:pt x="305042" y="155643"/>
                  <a:pt x="330982" y="116732"/>
                </a:cubicBezTo>
                <a:lnTo>
                  <a:pt x="369893" y="58366"/>
                </a:lnTo>
                <a:cubicBezTo>
                  <a:pt x="376378" y="38911"/>
                  <a:pt x="368840" y="0"/>
                  <a:pt x="389348" y="0"/>
                </a:cubicBezTo>
                <a:cubicBezTo>
                  <a:pt x="421773" y="0"/>
                  <a:pt x="441849" y="38110"/>
                  <a:pt x="467169" y="58366"/>
                </a:cubicBezTo>
                <a:cubicBezTo>
                  <a:pt x="506720" y="90007"/>
                  <a:pt x="546683" y="121288"/>
                  <a:pt x="583901" y="155643"/>
                </a:cubicBezTo>
                <a:cubicBezTo>
                  <a:pt x="631075" y="199188"/>
                  <a:pt x="681568" y="240471"/>
                  <a:pt x="720088" y="291830"/>
                </a:cubicBezTo>
                <a:cubicBezTo>
                  <a:pt x="758999" y="343711"/>
                  <a:pt x="790963" y="401615"/>
                  <a:pt x="836820" y="447472"/>
                </a:cubicBezTo>
                <a:lnTo>
                  <a:pt x="953552" y="564204"/>
                </a:lnTo>
                <a:cubicBezTo>
                  <a:pt x="973007" y="583659"/>
                  <a:pt x="999613" y="597961"/>
                  <a:pt x="1011918" y="622570"/>
                </a:cubicBezTo>
                <a:cubicBezTo>
                  <a:pt x="1063134" y="725000"/>
                  <a:pt x="1030321" y="679883"/>
                  <a:pt x="1109195" y="758757"/>
                </a:cubicBezTo>
                <a:cubicBezTo>
                  <a:pt x="962663" y="856446"/>
                  <a:pt x="1148894" y="741743"/>
                  <a:pt x="973007" y="817123"/>
                </a:cubicBezTo>
                <a:cubicBezTo>
                  <a:pt x="906364" y="845684"/>
                  <a:pt x="848795" y="896815"/>
                  <a:pt x="778454" y="914400"/>
                </a:cubicBezTo>
                <a:cubicBezTo>
                  <a:pt x="752514" y="920885"/>
                  <a:pt x="726244" y="926172"/>
                  <a:pt x="700633" y="933855"/>
                </a:cubicBezTo>
                <a:cubicBezTo>
                  <a:pt x="661347" y="945641"/>
                  <a:pt x="624504" y="966966"/>
                  <a:pt x="583901" y="972766"/>
                </a:cubicBezTo>
                <a:lnTo>
                  <a:pt x="447714" y="992221"/>
                </a:lnTo>
                <a:cubicBezTo>
                  <a:pt x="336514" y="1029289"/>
                  <a:pt x="356957" y="1031139"/>
                  <a:pt x="175339" y="992221"/>
                </a:cubicBezTo>
                <a:cubicBezTo>
                  <a:pt x="152476" y="987322"/>
                  <a:pt x="137887" y="963768"/>
                  <a:pt x="116973" y="953311"/>
                </a:cubicBezTo>
                <a:cubicBezTo>
                  <a:pt x="27553" y="908601"/>
                  <a:pt x="83105" y="958353"/>
                  <a:pt x="39152" y="914400"/>
                </a:cubicBezTo>
              </a:path>
            </a:pathLst>
          </a:custGeom>
          <a:solidFill>
            <a:srgbClr val="00B050"/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集計データ</a:t>
            </a:r>
            <a:endParaRPr kumimoji="1" lang="ja-JP" altLang="en-US" dirty="0"/>
          </a:p>
        </p:txBody>
      </p:sp>
      <p:sp>
        <p:nvSpPr>
          <p:cNvPr id="6" name="コンテンツ プレースホル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実験後、被験者に調査を行い</a:t>
            </a:r>
            <a:r>
              <a:rPr lang="en-US" altLang="ja-JP" dirty="0" smtClean="0"/>
              <a:t>25</a:t>
            </a:r>
            <a:r>
              <a:rPr lang="ja-JP" altLang="en-US" dirty="0" smtClean="0"/>
              <a:t>要素のデータを集めた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コミュニケーション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コーディネーションプロセス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コーディネーション結果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デモグラフィックデータ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年齢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学歴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性別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Etc..</a:t>
            </a:r>
          </a:p>
          <a:p>
            <a:endParaRPr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分析にあたってモデルの作成</a:t>
            </a:r>
            <a:endParaRPr kumimoji="1" lang="ja-JP" alt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-786576" y="2358156"/>
            <a:ext cx="5002111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テキスト ボックス 6"/>
          <p:cNvSpPr txBox="1"/>
          <p:nvPr/>
        </p:nvSpPr>
        <p:spPr>
          <a:xfrm>
            <a:off x="5643570" y="1785926"/>
            <a:ext cx="25667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000" b="1" dirty="0"/>
              <a:t>重回帰</a:t>
            </a:r>
            <a:r>
              <a:rPr lang="ja-JP" altLang="en-US" sz="2000" b="1" dirty="0" smtClean="0"/>
              <a:t>分析</a:t>
            </a:r>
            <a:r>
              <a:rPr lang="ja-JP" altLang="en-US" sz="2000" b="1" dirty="0"/>
              <a:t>で</a:t>
            </a:r>
            <a:endParaRPr kumimoji="1" lang="en-US" altLang="ja-JP" sz="2000" b="1" dirty="0" smtClean="0"/>
          </a:p>
          <a:p>
            <a:r>
              <a:rPr kumimoji="1" lang="en-US" altLang="ja-JP" sz="2000" b="1" dirty="0" smtClean="0"/>
              <a:t>Speed</a:t>
            </a:r>
            <a:r>
              <a:rPr kumimoji="1" lang="ja-JP" altLang="en-US" sz="2000" b="1" dirty="0" smtClean="0"/>
              <a:t>と</a:t>
            </a:r>
            <a:r>
              <a:rPr lang="en-US" altLang="ja-JP" sz="2000" b="1" dirty="0"/>
              <a:t>A</a:t>
            </a:r>
            <a:r>
              <a:rPr kumimoji="1" lang="en-US" altLang="ja-JP" sz="2000" b="1" dirty="0" smtClean="0"/>
              <a:t>ccuracy</a:t>
            </a:r>
            <a:r>
              <a:rPr kumimoji="1" lang="ja-JP" altLang="en-US" sz="2000" b="1" dirty="0" smtClean="0"/>
              <a:t>の</a:t>
            </a:r>
            <a:endParaRPr kumimoji="1" lang="en-US" altLang="ja-JP" sz="2000" b="1" dirty="0" smtClean="0"/>
          </a:p>
          <a:p>
            <a:r>
              <a:rPr kumimoji="1" lang="ja-JP" altLang="en-US" sz="2000" b="1" dirty="0" smtClean="0"/>
              <a:t>モデルを作製</a:t>
            </a:r>
            <a:endParaRPr kumimoji="1" lang="ja-JP" altLang="en-US" sz="2000" b="1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3929058" y="4000504"/>
            <a:ext cx="46746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 smtClean="0"/>
              <a:t>Speed</a:t>
            </a:r>
            <a:r>
              <a:rPr kumimoji="1" lang="ja-JP" altLang="en-US" sz="2400" b="1" dirty="0" smtClean="0"/>
              <a:t>　</a:t>
            </a:r>
            <a:endParaRPr kumimoji="1" lang="en-US" altLang="ja-JP" sz="2400" b="1" dirty="0" smtClean="0"/>
          </a:p>
          <a:p>
            <a:r>
              <a:rPr lang="en-US" altLang="ja-JP" sz="2400" b="1" dirty="0"/>
              <a:t> </a:t>
            </a:r>
            <a:r>
              <a:rPr lang="ja-JP" altLang="en-US" sz="2400" b="1" dirty="0"/>
              <a:t>　</a:t>
            </a:r>
            <a:r>
              <a:rPr lang="ja-JP" altLang="en-US" sz="2400" b="1" dirty="0" smtClean="0"/>
              <a:t>　＝　</a:t>
            </a:r>
            <a:r>
              <a:rPr lang="en-US" altLang="ja-JP" sz="2400" b="1" dirty="0" smtClean="0"/>
              <a:t>A</a:t>
            </a:r>
            <a:r>
              <a:rPr lang="ja-JP" altLang="en-US" sz="2400" b="1" dirty="0" smtClean="0"/>
              <a:t>１</a:t>
            </a:r>
            <a:r>
              <a:rPr lang="en-US" altLang="ja-JP" sz="2400" b="1" dirty="0" smtClean="0"/>
              <a:t>X1</a:t>
            </a:r>
            <a:r>
              <a:rPr lang="ja-JP" altLang="en-US" sz="2400" b="1" dirty="0" smtClean="0"/>
              <a:t>　＋　</a:t>
            </a:r>
            <a:r>
              <a:rPr lang="en-US" altLang="ja-JP" sz="2400" b="1" dirty="0"/>
              <a:t>A2</a:t>
            </a:r>
            <a:r>
              <a:rPr lang="en-US" altLang="ja-JP" sz="2400" b="1" dirty="0" smtClean="0"/>
              <a:t>X2</a:t>
            </a:r>
            <a:r>
              <a:rPr lang="ja-JP" altLang="en-US" sz="2400" b="1" dirty="0" smtClean="0"/>
              <a:t>　＋　</a:t>
            </a:r>
            <a:r>
              <a:rPr lang="en-US" altLang="ja-JP" sz="2400" b="1" dirty="0" smtClean="0"/>
              <a:t>A3X3</a:t>
            </a:r>
          </a:p>
          <a:p>
            <a:r>
              <a:rPr lang="ja-JP" altLang="en-US" sz="2400" b="1" dirty="0"/>
              <a:t>　</a:t>
            </a:r>
            <a:r>
              <a:rPr lang="ja-JP" altLang="en-US" sz="2400" b="1" dirty="0" smtClean="0"/>
              <a:t>　　　　　＋　・・・</a:t>
            </a:r>
            <a:endParaRPr kumimoji="1" lang="ja-JP" altLang="en-US" sz="2400" b="1" dirty="0"/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929058" y="5200833"/>
            <a:ext cx="46746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/>
              <a:t>Accuracy</a:t>
            </a:r>
            <a:r>
              <a:rPr kumimoji="1" lang="ja-JP" altLang="en-US" sz="2400" b="1" dirty="0" smtClean="0"/>
              <a:t>　</a:t>
            </a:r>
            <a:endParaRPr kumimoji="1" lang="en-US" altLang="ja-JP" sz="2400" b="1" dirty="0" smtClean="0"/>
          </a:p>
          <a:p>
            <a:r>
              <a:rPr lang="en-US" altLang="ja-JP" sz="2400" b="1" dirty="0"/>
              <a:t> </a:t>
            </a:r>
            <a:r>
              <a:rPr lang="ja-JP" altLang="en-US" sz="2400" b="1" dirty="0"/>
              <a:t>　</a:t>
            </a:r>
            <a:r>
              <a:rPr lang="ja-JP" altLang="en-US" sz="2400" b="1" dirty="0" smtClean="0"/>
              <a:t>　＝　</a:t>
            </a:r>
            <a:r>
              <a:rPr lang="en-US" altLang="ja-JP" sz="2400" b="1" dirty="0" smtClean="0"/>
              <a:t>A</a:t>
            </a:r>
            <a:r>
              <a:rPr lang="ja-JP" altLang="en-US" sz="2400" b="1" dirty="0" smtClean="0"/>
              <a:t>１</a:t>
            </a:r>
            <a:r>
              <a:rPr lang="en-US" altLang="ja-JP" sz="2400" b="1" dirty="0" smtClean="0"/>
              <a:t>X1</a:t>
            </a:r>
            <a:r>
              <a:rPr lang="ja-JP" altLang="en-US" sz="2400" b="1" dirty="0" smtClean="0"/>
              <a:t>　＋　</a:t>
            </a:r>
            <a:r>
              <a:rPr lang="en-US" altLang="ja-JP" sz="2400" b="1" dirty="0"/>
              <a:t>A2</a:t>
            </a:r>
            <a:r>
              <a:rPr lang="en-US" altLang="ja-JP" sz="2400" b="1" dirty="0" smtClean="0"/>
              <a:t>X2</a:t>
            </a:r>
            <a:r>
              <a:rPr lang="ja-JP" altLang="en-US" sz="2400" b="1" dirty="0" smtClean="0"/>
              <a:t>　＋　</a:t>
            </a:r>
            <a:r>
              <a:rPr lang="en-US" altLang="ja-JP" sz="2400" b="1" dirty="0" smtClean="0"/>
              <a:t>A3X3</a:t>
            </a:r>
          </a:p>
          <a:p>
            <a:r>
              <a:rPr lang="ja-JP" altLang="en-US" sz="2400" b="1" dirty="0"/>
              <a:t>　</a:t>
            </a:r>
            <a:r>
              <a:rPr lang="ja-JP" altLang="en-US" sz="2400" b="1" dirty="0" smtClean="0"/>
              <a:t>　　　　　＋　・・・</a:t>
            </a:r>
            <a:endParaRPr kumimoji="1" lang="ja-JP" altLang="en-US" sz="2400" b="1" dirty="0"/>
          </a:p>
        </p:txBody>
      </p:sp>
      <p:sp>
        <p:nvSpPr>
          <p:cNvPr id="14" name="曲折矢印 13"/>
          <p:cNvSpPr/>
          <p:nvPr/>
        </p:nvSpPr>
        <p:spPr bwMode="auto">
          <a:xfrm rot="5400000">
            <a:off x="3760089" y="1450451"/>
            <a:ext cx="1623822" cy="1866144"/>
          </a:xfrm>
          <a:prstGeom prst="ben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rgbClr val="4D4D4D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ja-JP" altLang="en-US" sz="3600" dirty="0" smtClean="0"/>
              <a:t>結果</a:t>
            </a:r>
            <a:r>
              <a:rPr lang="en-US" altLang="ja-JP" sz="3600" dirty="0" smtClean="0"/>
              <a:t>:</a:t>
            </a:r>
            <a:r>
              <a:rPr lang="ja-JP" altLang="en-US" sz="3100" dirty="0" smtClean="0"/>
              <a:t>時間的重なりがパフォーマンスに与える影響</a:t>
            </a:r>
            <a:endParaRPr kumimoji="1" lang="ja-JP" altLang="en-US" sz="3100" dirty="0"/>
          </a:p>
        </p:txBody>
      </p:sp>
      <p:sp>
        <p:nvSpPr>
          <p:cNvPr id="6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4857760"/>
            <a:ext cx="8229600" cy="2000240"/>
          </a:xfrm>
        </p:spPr>
        <p:txBody>
          <a:bodyPr>
            <a:normAutofit fontScale="92500" lnSpcReduction="10000"/>
          </a:bodyPr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Speed</a:t>
            </a:r>
          </a:p>
          <a:p>
            <a:pPr lvl="1"/>
            <a:r>
              <a:rPr lang="ja-JP" altLang="en-US" dirty="0" smtClean="0"/>
              <a:t>時間の重なりがないものは、スピードがあがっている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kumimoji="1" lang="en-US" altLang="ja-JP" dirty="0" smtClean="0">
                <a:solidFill>
                  <a:srgbClr val="0000FF"/>
                </a:solidFill>
              </a:rPr>
              <a:t>Accuracy</a:t>
            </a:r>
          </a:p>
          <a:p>
            <a:pPr lvl="1"/>
            <a:r>
              <a:rPr lang="ja-JP" altLang="en-US" dirty="0">
                <a:solidFill>
                  <a:srgbClr val="0000FF"/>
                </a:solidFill>
              </a:rPr>
              <a:t>１</a:t>
            </a:r>
            <a:r>
              <a:rPr lang="en-US" altLang="ja-JP" dirty="0" smtClean="0">
                <a:solidFill>
                  <a:srgbClr val="0000FF"/>
                </a:solidFill>
              </a:rPr>
              <a:t>/3</a:t>
            </a:r>
            <a:r>
              <a:rPr lang="ja-JP" altLang="en-US" dirty="0" smtClean="0">
                <a:solidFill>
                  <a:srgbClr val="0000FF"/>
                </a:solidFill>
              </a:rPr>
              <a:t>と時間の重なりがないものは、</a:t>
            </a:r>
            <a:r>
              <a:rPr lang="en-US" altLang="ja-JP" dirty="0" smtClean="0">
                <a:solidFill>
                  <a:srgbClr val="0000FF"/>
                </a:solidFill>
              </a:rPr>
              <a:t>accuracy</a:t>
            </a:r>
            <a:r>
              <a:rPr lang="ja-JP" altLang="en-US" dirty="0" smtClean="0">
                <a:solidFill>
                  <a:srgbClr val="0000FF"/>
                </a:solidFill>
              </a:rPr>
              <a:t>が下がっている</a:t>
            </a:r>
            <a:endParaRPr lang="en-US" altLang="ja-JP" dirty="0" smtClean="0">
              <a:solidFill>
                <a:srgbClr val="0000FF"/>
              </a:solidFill>
            </a:endParaRPr>
          </a:p>
        </p:txBody>
      </p:sp>
      <p:graphicFrame>
        <p:nvGraphicFramePr>
          <p:cNvPr id="4" name="コンテンツ プレースホルダ 3"/>
          <p:cNvGraphicFramePr>
            <a:graphicFrameLocks/>
          </p:cNvGraphicFramePr>
          <p:nvPr/>
        </p:nvGraphicFramePr>
        <p:xfrm>
          <a:off x="171514" y="1928802"/>
          <a:ext cx="8901080" cy="2860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80216"/>
                <a:gridCol w="1780216"/>
                <a:gridCol w="1780216"/>
                <a:gridCol w="1780216"/>
                <a:gridCol w="1780216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Speed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accuracy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β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l-GR" altLang="ja-JP" dirty="0" smtClean="0"/>
                        <a:t>β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Hoge</a:t>
                      </a:r>
                      <a:endParaRPr kumimoji="1" lang="en-US" altLang="ja-JP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～中略～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2/3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dirty="0" smtClean="0"/>
                        <a:t>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-0.179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0.024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-0.025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0.579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aseline="0" dirty="0" smtClean="0"/>
                        <a:t>1/3 </a:t>
                      </a:r>
                      <a:r>
                        <a:rPr kumimoji="1" lang="en-US" altLang="ja-JP" dirty="0" smtClean="0"/>
                        <a:t>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-0.156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0.084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-0.110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0.047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 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0.129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-0.111	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0.030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正方形/長方形 4"/>
          <p:cNvSpPr/>
          <p:nvPr/>
        </p:nvSpPr>
        <p:spPr>
          <a:xfrm>
            <a:off x="2000232" y="3714752"/>
            <a:ext cx="1714512" cy="114300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5500694" y="3714752"/>
            <a:ext cx="1714512" cy="114300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時間的重なりがパフォーマンスに与える影響の図</a:t>
            </a:r>
            <a:endParaRPr kumimoji="1" lang="ja-JP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7472" y="1500174"/>
            <a:ext cx="5849056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考察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 smtClean="0"/>
              <a:t>時間的重なりが無いチームのスピードが上がった理由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今回はシンプルなタスクなため、時間的</a:t>
            </a:r>
            <a:r>
              <a:rPr lang="ja-JP" altLang="en-US" dirty="0"/>
              <a:t>重なりがない</a:t>
            </a:r>
            <a:r>
              <a:rPr lang="ja-JP" altLang="en-US" dirty="0" smtClean="0"/>
              <a:t>こと、すなわち他の開発者からの妨害がない</a:t>
            </a:r>
            <a:r>
              <a:rPr lang="ja-JP" altLang="en-US" dirty="0"/>
              <a:t>ということ</a:t>
            </a:r>
            <a:r>
              <a:rPr lang="ja-JP" altLang="en-US" dirty="0" smtClean="0"/>
              <a:t>が、開発者を</a:t>
            </a:r>
            <a:r>
              <a:rPr lang="ja-JP" altLang="en-US" dirty="0" smtClean="0"/>
              <a:t>タスク</a:t>
            </a:r>
            <a:r>
              <a:rPr lang="ja-JP" altLang="en-US" dirty="0"/>
              <a:t>に</a:t>
            </a:r>
            <a:r>
              <a:rPr lang="ja-JP" altLang="en-US" dirty="0" smtClean="0"/>
              <a:t>没頭</a:t>
            </a:r>
            <a:r>
              <a:rPr lang="ja-JP" altLang="en-US" dirty="0"/>
              <a:t>させ</a:t>
            </a:r>
            <a:r>
              <a:rPr lang="ja-JP" altLang="en-US" dirty="0" smtClean="0"/>
              <a:t>、スピードを上昇させたと考える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ja-JP" altLang="en-US" dirty="0" smtClean="0"/>
              <a:t>時間的重なりが無いチームの</a:t>
            </a:r>
            <a:r>
              <a:rPr lang="en-US" altLang="ja-JP" dirty="0" smtClean="0"/>
              <a:t>accuracy</a:t>
            </a:r>
            <a:r>
              <a:rPr lang="ja-JP" altLang="en-US" dirty="0" smtClean="0"/>
              <a:t>が下がった理由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ミスコミュニケーションを解決できなかったからと考える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感想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自分には、統計の知識が不足していることがわかった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回帰</a:t>
            </a:r>
            <a:r>
              <a:rPr kumimoji="1" lang="ja-JP" altLang="en-US" dirty="0" smtClean="0"/>
              <a:t>分析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因子分析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相関分析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Etc..</a:t>
            </a:r>
          </a:p>
          <a:p>
            <a:pPr lvl="1"/>
            <a:endParaRPr kumimoji="1" lang="en-US" altLang="ja-JP" dirty="0" smtClean="0"/>
          </a:p>
          <a:p>
            <a:r>
              <a:rPr lang="ja-JP" altLang="en-US" dirty="0" smtClean="0"/>
              <a:t>実験系の論文をあまり読んだことがなかったので勉強になった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実験</a:t>
            </a:r>
            <a:r>
              <a:rPr lang="ja-JP" altLang="en-US" dirty="0" smtClean="0"/>
              <a:t>設定</a:t>
            </a:r>
            <a:r>
              <a:rPr lang="ja-JP" altLang="en-US" dirty="0" smtClean="0"/>
              <a:t>の詳細など</a:t>
            </a:r>
            <a:endParaRPr lang="en-US" altLang="ja-JP" dirty="0" smtClean="0"/>
          </a:p>
          <a:p>
            <a:pPr lvl="1"/>
            <a:endParaRPr kumimoji="1" lang="en-US" altLang="ja-JP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143000"/>
          </a:xfrm>
        </p:spPr>
        <p:txBody>
          <a:bodyPr>
            <a:normAutofit/>
          </a:bodyPr>
          <a:lstStyle/>
          <a:p>
            <a:pPr algn="l"/>
            <a:r>
              <a:rPr lang="ja-JP" altLang="en-US" sz="3600" dirty="0" smtClean="0"/>
              <a:t>結果１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時間的重なりがチームに与える影響</a:t>
            </a:r>
            <a:endParaRPr kumimoji="1"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242919" y="2000240"/>
          <a:ext cx="8686799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  <a:gridCol w="789709"/>
              </a:tblGrid>
              <a:tr h="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Communication quality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Mechanistic</a:t>
                      </a:r>
                      <a:r>
                        <a:rPr kumimoji="1" lang="en-US" altLang="ja-JP" baseline="0" dirty="0" smtClean="0"/>
                        <a:t> coordination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Communication delay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Miscommunication problems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kumimoji="1" lang="en-US" altLang="ja-JP" dirty="0" smtClean="0"/>
                        <a:t>Process coordination</a:t>
                      </a:r>
                      <a:r>
                        <a:rPr kumimoji="1" lang="en-US" altLang="ja-JP" baseline="0" dirty="0" smtClean="0"/>
                        <a:t> problems</a:t>
                      </a:r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β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l-GR" altLang="ja-JP" dirty="0" smtClean="0"/>
                        <a:t>β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β</a:t>
                      </a:r>
                      <a:endParaRPr kumimoji="1" lang="ja-JP" altLang="en-US" dirty="0" smtClean="0"/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β</a:t>
                      </a:r>
                      <a:endParaRPr kumimoji="1" lang="ja-JP" altLang="en-US" dirty="0" smtClean="0"/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</a:p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β</a:t>
                      </a:r>
                      <a:endParaRPr kumimoji="1" lang="ja-JP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dirty="0" smtClean="0"/>
                        <a:t>P</a:t>
                      </a:r>
                      <a:r>
                        <a:rPr kumimoji="1" lang="ja-JP" altLang="en-US" dirty="0" smtClean="0"/>
                        <a:t>値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2/3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en-US" altLang="ja-JP" dirty="0" smtClean="0"/>
                        <a:t>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-0.101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0.686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0.606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0.101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-0.268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0.317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-0.162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0.549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0.177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0.656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1/2</a:t>
                      </a:r>
                      <a:r>
                        <a:rPr kumimoji="1" lang="en-US" altLang="ja-JP" baseline="0" dirty="0" smtClean="0"/>
                        <a:t> </a:t>
                      </a:r>
                    </a:p>
                    <a:p>
                      <a:r>
                        <a:rPr kumimoji="1" lang="en-US" altLang="ja-JP" dirty="0" smtClean="0"/>
                        <a:t>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-0.225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0.451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0.729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0.073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-0.131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0.681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0.110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0.735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0.763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0.020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No Overlap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-0.576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0.041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0.282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0.478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0.665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0.023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0.126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0.659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1.172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0.000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ja-JP" altLang="en-US" dirty="0" smtClean="0"/>
              <a:t>コミュニケーションクオリティ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部分</a:t>
            </a:r>
            <a:r>
              <a:rPr lang="ja-JP" altLang="en-US" dirty="0"/>
              <a:t>的</a:t>
            </a:r>
            <a:r>
              <a:rPr lang="ja-JP" altLang="en-US" dirty="0" smtClean="0"/>
              <a:t>にオーバーラップしていると差は無い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オーバーラップ</a:t>
            </a:r>
            <a:r>
              <a:rPr kumimoji="1" lang="ja-JP" altLang="en-US" dirty="0"/>
              <a:t>していない</a:t>
            </a:r>
            <a:r>
              <a:rPr kumimoji="1" lang="ja-JP" altLang="en-US" dirty="0" smtClean="0"/>
              <a:t>と差がある（低い）</a:t>
            </a:r>
            <a:endParaRPr kumimoji="1" lang="en-US" altLang="ja-JP" dirty="0" smtClean="0"/>
          </a:p>
          <a:p>
            <a:r>
              <a:rPr kumimoji="1" lang="en-US" altLang="ja-JP" dirty="0" smtClean="0"/>
              <a:t>Mechanistic coordination</a:t>
            </a:r>
          </a:p>
          <a:p>
            <a:pPr lvl="1"/>
            <a:r>
              <a:rPr kumimoji="1" lang="en-US" altLang="ja-JP" dirty="0" smtClean="0"/>
              <a:t>1/3</a:t>
            </a:r>
            <a:r>
              <a:rPr kumimoji="1" lang="ja-JP" altLang="en-US" dirty="0" smtClean="0"/>
              <a:t>オーバーラップが差がある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コミュニケーションディレイ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部分的にオーバーラップしているものと差がない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オーバーラップしていないと差がある（ディレイがある）</a:t>
            </a:r>
            <a:endParaRPr lang="en-US" altLang="ja-JP" dirty="0" smtClean="0"/>
          </a:p>
          <a:p>
            <a:r>
              <a:rPr lang="ja-JP" altLang="en-US" dirty="0" smtClean="0"/>
              <a:t>ミスコミュニケーション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Time separation</a:t>
            </a:r>
            <a:r>
              <a:rPr lang="ja-JP" altLang="en-US" dirty="0" smtClean="0"/>
              <a:t>は影響していない</a:t>
            </a:r>
            <a:endParaRPr lang="en-US" altLang="ja-JP" dirty="0" smtClean="0"/>
          </a:p>
          <a:p>
            <a:r>
              <a:rPr lang="ja-JP" altLang="en-US" dirty="0" smtClean="0"/>
              <a:t>プロセスコーディネーションプロブレム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1/3</a:t>
            </a:r>
            <a:r>
              <a:rPr lang="ja-JP" altLang="en-US" dirty="0" smtClean="0"/>
              <a:t>とオーバラップしていないものに対して増やした</a:t>
            </a:r>
            <a:endParaRPr lang="en-US" altLang="ja-JP" dirty="0" smtClean="0"/>
          </a:p>
          <a:p>
            <a:endParaRPr kumimoji="1" lang="en-US" altLang="ja-JP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コミュニケーション方法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チャット</a:t>
            </a:r>
            <a:endParaRPr kumimoji="1" lang="en-US" altLang="ja-JP" dirty="0" smtClean="0"/>
          </a:p>
          <a:p>
            <a:r>
              <a:rPr lang="ja-JP" altLang="en-US" dirty="0" smtClean="0"/>
              <a:t>平日の</a:t>
            </a:r>
            <a:r>
              <a:rPr lang="en-US" altLang="ja-JP" dirty="0" smtClean="0"/>
              <a:t>15</a:t>
            </a:r>
            <a:r>
              <a:rPr lang="ja-JP" altLang="en-US" dirty="0" smtClean="0"/>
              <a:t>分間　</a:t>
            </a:r>
            <a:r>
              <a:rPr lang="en-US" altLang="ja-JP" dirty="0" smtClean="0"/>
              <a:t>5</a:t>
            </a:r>
            <a:r>
              <a:rPr lang="ja-JP" altLang="en-US" dirty="0" smtClean="0"/>
              <a:t>分間休憩</a:t>
            </a:r>
            <a:endParaRPr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オーバーラップしてるときは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いつでもはなすことが</a:t>
            </a:r>
            <a:r>
              <a:rPr lang="ja-JP" altLang="en-US" dirty="0" smtClean="0"/>
              <a:t>できる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ノーオーバーラップ</a:t>
            </a:r>
            <a:endParaRPr lang="en-US" altLang="ja-JP" dirty="0" smtClean="0"/>
          </a:p>
          <a:p>
            <a:pPr lvl="1"/>
            <a:r>
              <a:rPr lang="ja-JP" altLang="en-US" dirty="0"/>
              <a:t>いつ</a:t>
            </a:r>
            <a:r>
              <a:rPr lang="ja-JP" altLang="en-US" dirty="0" smtClean="0"/>
              <a:t>でもチャットはできるが、相手の反応を待つ必要あり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780512"/>
            <a:ext cx="8507413" cy="37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1895124"/>
            <a:ext cx="8507413" cy="3532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ol11-s-4">
  <a:themeElements>
    <a:clrScheme name="cool11-s-4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ol11-s-4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rgbClr val="4D4D4D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cool11-s-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11-s-4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11-s-4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11-s-4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11-s-4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11-s-4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11-s-4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11-s-4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11-s-4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11-s-4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11-s-4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11-s-4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supporting_0</Template>
  <TotalTime>3766</TotalTime>
  <Words>1368</Words>
  <Application>Microsoft Office PowerPoint</Application>
  <PresentationFormat>画面に合わせる (4:3)</PresentationFormat>
  <Paragraphs>319</Paragraphs>
  <Slides>28</Slides>
  <Notes>10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29" baseType="lpstr">
      <vt:lpstr>cool11-s-4</vt:lpstr>
      <vt:lpstr>Do Gradations of Time Zone Separation Make a Difference in Performance? A First Laboratory Study</vt:lpstr>
      <vt:lpstr>概要</vt:lpstr>
      <vt:lpstr>背景</vt:lpstr>
      <vt:lpstr>先行研究</vt:lpstr>
      <vt:lpstr>時差が存在することで起きる遅延①</vt:lpstr>
      <vt:lpstr>時差が存在することで起きる遅延②</vt:lpstr>
      <vt:lpstr>時差が存在することで起きる遅延②</vt:lpstr>
      <vt:lpstr>時差が存在することで起きる遅延②</vt:lpstr>
      <vt:lpstr>時差が存在することで起きる遅延②</vt:lpstr>
      <vt:lpstr>モデルから導かれた仮説</vt:lpstr>
      <vt:lpstr>目的とアプローチ</vt:lpstr>
      <vt:lpstr>実験の概要</vt:lpstr>
      <vt:lpstr>役割とタスク</vt:lpstr>
      <vt:lpstr>役割とタスク</vt:lpstr>
      <vt:lpstr>集計データ</vt:lpstr>
      <vt:lpstr>分析にあたってモデルの作成</vt:lpstr>
      <vt:lpstr>結果:時間的重なりがパフォーマンスに与える影響</vt:lpstr>
      <vt:lpstr>時間的重なりがパフォーマンスに与える影響の図</vt:lpstr>
      <vt:lpstr>考察</vt:lpstr>
      <vt:lpstr>感想</vt:lpstr>
      <vt:lpstr>スライド 21</vt:lpstr>
      <vt:lpstr>結果１ 時間的重なりがチームに与える影響</vt:lpstr>
      <vt:lpstr>まとめ</vt:lpstr>
      <vt:lpstr>スライド 24</vt:lpstr>
      <vt:lpstr>コミュニケーション方法</vt:lpstr>
      <vt:lpstr>スライド 26</vt:lpstr>
      <vt:lpstr>スライド 27</vt:lpstr>
      <vt:lpstr>スライド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shya</dc:creator>
  <cp:lastModifiedBy>shya</cp:lastModifiedBy>
  <cp:revision>149</cp:revision>
  <dcterms:created xsi:type="dcterms:W3CDTF">2009-12-14T08:17:42Z</dcterms:created>
  <dcterms:modified xsi:type="dcterms:W3CDTF">2009-12-16T23:03:42Z</dcterms:modified>
</cp:coreProperties>
</file>