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63" r:id="rId1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92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7" name="Date Placeholder 6"/>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8" name="Slide Number Placeholder 7"/>
          <p:cNvSpPr>
            <a:spLocks noGrp="1"/>
          </p:cNvSpPr>
          <p:nvPr>
            <p:ph type="sldNum" sz="quarter" idx="11"/>
          </p:nvPr>
        </p:nvSpPr>
        <p:spPr/>
        <p:txBody>
          <a:bodyPr/>
          <a:lstStyle/>
          <a:p>
            <a:fld id="{8CB66858-E5DF-4B2C-A74A-8F2500663232}" type="slidenum">
              <a:rPr kumimoji="1" lang="ja-JP" altLang="en-US" smtClean="0"/>
              <a:pPr/>
              <a:t>&lt;#&gt;</a:t>
            </a:fld>
            <a:endParaRPr kumimoji="1" lang="ja-JP" altLang="en-US"/>
          </a:p>
        </p:txBody>
      </p:sp>
      <p:sp>
        <p:nvSpPr>
          <p:cNvPr id="9" name="Footer Placeholder 8"/>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5" name="Date Placeholder 4"/>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
        <p:nvSpPr>
          <p:cNvPr id="9" name="Content Placeholder 8"/>
          <p:cNvSpPr>
            <a:spLocks noGrp="1"/>
          </p:cNvSpPr>
          <p:nvPr>
            <p:ph sz="quarter" idx="13"/>
          </p:nvPr>
        </p:nvSpPr>
        <p:spPr>
          <a:xfrm>
            <a:off x="365760" y="1600200"/>
            <a:ext cx="4041648" cy="452628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
        <p:nvSpPr>
          <p:cNvPr id="11" name="Content Placeholder 10"/>
          <p:cNvSpPr>
            <a:spLocks noGrp="1"/>
          </p:cNvSpPr>
          <p:nvPr>
            <p:ph sz="quarter" idx="13"/>
          </p:nvPr>
        </p:nvSpPr>
        <p:spPr>
          <a:xfrm>
            <a:off x="457200" y="2212848"/>
            <a:ext cx="4041648" cy="391363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F8D58F16-2FB9-4010-8BB4-DDDEEC56C6BB}" type="datetimeFigureOut">
              <a:rPr kumimoji="1" lang="ja-JP" altLang="en-US" smtClean="0"/>
              <a:pPr/>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CB66858-E5DF-4B2C-A74A-8F2500663232}"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F8D58F16-2FB9-4010-8BB4-DDDEEC56C6BB}" type="datetimeFigureOut">
              <a:rPr kumimoji="1" lang="ja-JP" altLang="en-US" smtClean="0"/>
              <a:pPr/>
              <a:t>2013/11/8</a:t>
            </a:fld>
            <a:endParaRPr kumimoji="1" lang="ja-JP" alt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kumimoji="1" lang="ja-JP" alt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8CB66858-E5DF-4B2C-A74A-8F2500663232}" type="slidenum">
              <a:rPr kumimoji="1" lang="ja-JP" altLang="en-US" smtClean="0"/>
              <a:pPr/>
              <a:t>&lt;#&gt;</a:t>
            </a:fld>
            <a:endParaRPr kumimoji="1" lang="ja-JP" alt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ts val="5800"/>
        </a:lnSpc>
        <a:spcBef>
          <a:spcPct val="0"/>
        </a:spcBef>
        <a:buNone/>
        <a:defRPr kumimoji="1"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836712"/>
            <a:ext cx="7918648" cy="1962944"/>
          </a:xfrm>
        </p:spPr>
        <p:txBody>
          <a:bodyPr/>
          <a:lstStyle/>
          <a:p>
            <a:r>
              <a:rPr lang="ja-JP" altLang="en-US" sz="6000" dirty="0" smtClean="0"/>
              <a:t>要求定義と</a:t>
            </a:r>
            <a:r>
              <a:rPr lang="en-US" altLang="ja-JP" sz="6000" dirty="0" smtClean="0"/>
              <a:t/>
            </a:r>
            <a:br>
              <a:rPr lang="en-US" altLang="ja-JP" sz="6000" dirty="0" smtClean="0"/>
            </a:br>
            <a:r>
              <a:rPr lang="ja-JP" altLang="en-US" sz="6000" dirty="0" smtClean="0"/>
              <a:t>要件定義</a:t>
            </a:r>
            <a:endParaRPr kumimoji="1" lang="ja-JP" altLang="en-US" sz="6000" dirty="0"/>
          </a:p>
        </p:txBody>
      </p:sp>
      <p:sp>
        <p:nvSpPr>
          <p:cNvPr id="3" name="サブタイトル 2"/>
          <p:cNvSpPr>
            <a:spLocks noGrp="1"/>
          </p:cNvSpPr>
          <p:nvPr>
            <p:ph type="subTitle" idx="1"/>
          </p:nvPr>
        </p:nvSpPr>
        <p:spPr/>
        <p:txBody>
          <a:bodyPr/>
          <a:lstStyle/>
          <a:p>
            <a:r>
              <a:rPr kumimoji="1" lang="en-US" altLang="ja-JP" dirty="0" smtClean="0"/>
              <a:t>60161053</a:t>
            </a:r>
            <a:r>
              <a:rPr kumimoji="1" lang="ja-JP" altLang="en-US" dirty="0" smtClean="0"/>
              <a:t>　前田欣耶</a:t>
            </a:r>
            <a:endParaRPr kumimoji="1" lang="ja-JP" altLang="en-US" dirty="0"/>
          </a:p>
        </p:txBody>
      </p:sp>
    </p:spTree>
    <p:extLst>
      <p:ext uri="{BB962C8B-B14F-4D97-AF65-F5344CB8AC3E}">
        <p14:creationId xmlns:p14="http://schemas.microsoft.com/office/powerpoint/2010/main" xmlns="" val="1256777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目次</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Tree>
    <p:extLst>
      <p:ext uri="{BB962C8B-B14F-4D97-AF65-F5344CB8AC3E}">
        <p14:creationId xmlns:p14="http://schemas.microsoft.com/office/powerpoint/2010/main" xmlns="" val="37825754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1115616" y="2492896"/>
            <a:ext cx="3312368" cy="43204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１</a:t>
            </a:r>
            <a:r>
              <a:rPr kumimoji="1" lang="en-US" altLang="ja-JP" dirty="0" smtClean="0"/>
              <a:t>.</a:t>
            </a:r>
            <a:r>
              <a:rPr kumimoji="1" lang="ja-JP" altLang="en-US" dirty="0" smtClean="0"/>
              <a:t>プロセス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代表的な開発手法</a:t>
            </a:r>
            <a:endParaRPr kumimoji="1" lang="en-US" altLang="ja-JP" dirty="0" smtClean="0"/>
          </a:p>
          <a:p>
            <a:endParaRPr kumimoji="1" lang="en-US" altLang="ja-JP" dirty="0" smtClean="0"/>
          </a:p>
          <a:p>
            <a:pPr marL="0" indent="0">
              <a:buNone/>
            </a:pPr>
            <a:r>
              <a:rPr lang="ja-JP" altLang="en-US" dirty="0" smtClean="0"/>
              <a:t>　・ウォーターフォール型</a:t>
            </a:r>
            <a:endParaRPr lang="en-US" altLang="ja-JP" dirty="0" smtClean="0"/>
          </a:p>
          <a:p>
            <a:pPr marL="0" indent="0">
              <a:buNone/>
            </a:pPr>
            <a:r>
              <a:rPr kumimoji="1" lang="ja-JP" altLang="en-US" dirty="0"/>
              <a:t>　</a:t>
            </a:r>
            <a:r>
              <a:rPr kumimoji="1" lang="ja-JP" altLang="en-US" dirty="0" smtClean="0"/>
              <a:t>・スパイラル型</a:t>
            </a:r>
            <a:endParaRPr kumimoji="1" lang="en-US" altLang="ja-JP" dirty="0" smtClean="0"/>
          </a:p>
          <a:p>
            <a:pPr marL="0" indent="0">
              <a:buNone/>
            </a:pPr>
            <a:r>
              <a:rPr lang="ja-JP" altLang="en-US" dirty="0"/>
              <a:t>　</a:t>
            </a:r>
            <a:r>
              <a:rPr lang="ja-JP" altLang="en-US" dirty="0" smtClean="0"/>
              <a:t>・アジャイル型</a:t>
            </a:r>
            <a:endParaRPr kumimoji="1" lang="ja-JP" altLang="en-US" dirty="0"/>
          </a:p>
        </p:txBody>
      </p:sp>
    </p:spTree>
    <p:extLst>
      <p:ext uri="{BB962C8B-B14F-4D97-AF65-F5344CB8AC3E}">
        <p14:creationId xmlns:p14="http://schemas.microsoft.com/office/powerpoint/2010/main" xmlns="" val="41673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ウォーターフォール型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Tree>
    <p:extLst>
      <p:ext uri="{BB962C8B-B14F-4D97-AF65-F5344CB8AC3E}">
        <p14:creationId xmlns:p14="http://schemas.microsoft.com/office/powerpoint/2010/main" xmlns="" val="1938002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4800" dirty="0" smtClean="0"/>
              <a:t>要求定義と要件定義の違い</a:t>
            </a:r>
            <a:endParaRPr kumimoji="1" lang="ja-JP" altLang="en-US" sz="4800" dirty="0"/>
          </a:p>
        </p:txBody>
      </p:sp>
      <p:sp>
        <p:nvSpPr>
          <p:cNvPr id="3" name="コンテンツ プレースホルダー 2"/>
          <p:cNvSpPr>
            <a:spLocks noGrp="1"/>
          </p:cNvSpPr>
          <p:nvPr>
            <p:ph idx="1"/>
          </p:nvPr>
        </p:nvSpPr>
        <p:spPr/>
        <p:txBody>
          <a:bodyPr/>
          <a:lstStyle/>
          <a:p>
            <a:endParaRPr kumimoji="1" lang="en-US" altLang="ja-JP" dirty="0" smtClean="0"/>
          </a:p>
          <a:p>
            <a:r>
              <a:rPr kumimoji="1" lang="ja-JP" altLang="en-US" dirty="0" smtClean="0"/>
              <a:t>要求定義</a:t>
            </a:r>
            <a:r>
              <a:rPr lang="en-US" altLang="ja-JP" dirty="0" smtClean="0"/>
              <a:t>…</a:t>
            </a:r>
            <a:r>
              <a:rPr lang="ja-JP" altLang="en-US" dirty="0" smtClean="0"/>
              <a:t>顧客の要求を見定める工程。どのような問題があり、どのように解決したいか、を整理して文書化する。その文書を要求定義書という。</a:t>
            </a:r>
            <a:endParaRPr lang="en-US" altLang="ja-JP" dirty="0" smtClean="0"/>
          </a:p>
          <a:p>
            <a:endParaRPr kumimoji="1" lang="en-US" altLang="ja-JP" dirty="0"/>
          </a:p>
          <a:p>
            <a:r>
              <a:rPr lang="ja-JP" altLang="en-US" dirty="0" smtClean="0"/>
              <a:t>要件定義</a:t>
            </a:r>
            <a:r>
              <a:rPr lang="en-US" altLang="ja-JP" dirty="0" smtClean="0"/>
              <a:t>...</a:t>
            </a:r>
            <a:r>
              <a:rPr lang="ja-JP" altLang="en-US" dirty="0" smtClean="0"/>
              <a:t>要件定義をもとにして、システム化すべき項目</a:t>
            </a:r>
            <a:r>
              <a:rPr lang="en-US" altLang="ja-JP" dirty="0" smtClean="0"/>
              <a:t>(</a:t>
            </a:r>
            <a:r>
              <a:rPr lang="ja-JP" altLang="en-US" dirty="0" smtClean="0"/>
              <a:t>システムの要件</a:t>
            </a:r>
            <a:r>
              <a:rPr lang="en-US" altLang="ja-JP" dirty="0" smtClean="0"/>
              <a:t>)</a:t>
            </a:r>
            <a:r>
              <a:rPr lang="ja-JP" altLang="en-US" dirty="0" smtClean="0"/>
              <a:t>を整理する工程。整理した項目を文書化したものを要件定義書という。</a:t>
            </a:r>
            <a:endParaRPr kumimoji="1" lang="en-US" altLang="ja-JP" dirty="0" smtClean="0"/>
          </a:p>
        </p:txBody>
      </p:sp>
    </p:spTree>
    <p:extLst>
      <p:ext uri="{BB962C8B-B14F-4D97-AF65-F5344CB8AC3E}">
        <p14:creationId xmlns:p14="http://schemas.microsoft.com/office/powerpoint/2010/main" xmlns="" val="417222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dirty="0"/>
          </a:p>
        </p:txBody>
      </p:sp>
      <p:sp>
        <p:nvSpPr>
          <p:cNvPr id="5" name="雲 4"/>
          <p:cNvSpPr/>
          <p:nvPr/>
        </p:nvSpPr>
        <p:spPr>
          <a:xfrm>
            <a:off x="611560" y="980728"/>
            <a:ext cx="2232248" cy="1800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顧客の要求</a:t>
            </a:r>
            <a:endParaRPr kumimoji="1" lang="ja-JP" altLang="en-US" dirty="0"/>
          </a:p>
        </p:txBody>
      </p:sp>
      <p:sp>
        <p:nvSpPr>
          <p:cNvPr id="6" name="フローチャート : 複数書類 5"/>
          <p:cNvSpPr/>
          <p:nvPr/>
        </p:nvSpPr>
        <p:spPr>
          <a:xfrm>
            <a:off x="5530011" y="1052736"/>
            <a:ext cx="1656184" cy="1765413"/>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要求定義書</a:t>
            </a:r>
            <a:endParaRPr kumimoji="1" lang="ja-JP" altLang="en-US" dirty="0"/>
          </a:p>
        </p:txBody>
      </p:sp>
      <p:sp>
        <p:nvSpPr>
          <p:cNvPr id="7" name="フローチャート : 複数書類 6"/>
          <p:cNvSpPr/>
          <p:nvPr/>
        </p:nvSpPr>
        <p:spPr>
          <a:xfrm>
            <a:off x="5414845" y="4239750"/>
            <a:ext cx="1656184" cy="1765413"/>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要件定義書</a:t>
            </a:r>
            <a:endParaRPr kumimoji="1" lang="ja-JP" altLang="en-US" dirty="0"/>
          </a:p>
        </p:txBody>
      </p:sp>
      <p:cxnSp>
        <p:nvCxnSpPr>
          <p:cNvPr id="9" name="直線矢印コネクタ 8"/>
          <p:cNvCxnSpPr>
            <a:stCxn id="5" idx="0"/>
          </p:cNvCxnSpPr>
          <p:nvPr/>
        </p:nvCxnSpPr>
        <p:spPr>
          <a:xfrm>
            <a:off x="2841948" y="1880828"/>
            <a:ext cx="268806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a:stCxn id="6" idx="2"/>
          </p:cNvCxnSpPr>
          <p:nvPr/>
        </p:nvCxnSpPr>
        <p:spPr>
          <a:xfrm>
            <a:off x="6242937" y="2751292"/>
            <a:ext cx="0" cy="14697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974875" y="1948778"/>
            <a:ext cx="1872208" cy="461665"/>
          </a:xfrm>
          <a:prstGeom prst="rect">
            <a:avLst/>
          </a:prstGeom>
          <a:noFill/>
        </p:spPr>
        <p:txBody>
          <a:bodyPr wrap="square" rtlCol="0">
            <a:spAutoFit/>
          </a:bodyPr>
          <a:lstStyle/>
          <a:p>
            <a:r>
              <a:rPr kumimoji="1" lang="ja-JP" altLang="en-US" sz="2400" dirty="0" smtClean="0"/>
              <a:t>要求定義</a:t>
            </a:r>
            <a:endParaRPr kumimoji="1" lang="ja-JP" altLang="en-US" sz="2400" dirty="0"/>
          </a:p>
        </p:txBody>
      </p:sp>
      <p:sp>
        <p:nvSpPr>
          <p:cNvPr id="15" name="テキスト ボックス 14"/>
          <p:cNvSpPr txBox="1"/>
          <p:nvPr/>
        </p:nvSpPr>
        <p:spPr>
          <a:xfrm>
            <a:off x="6288015" y="2587316"/>
            <a:ext cx="1872208" cy="461665"/>
          </a:xfrm>
          <a:prstGeom prst="rect">
            <a:avLst/>
          </a:prstGeom>
          <a:noFill/>
        </p:spPr>
        <p:txBody>
          <a:bodyPr wrap="square" rtlCol="0">
            <a:spAutoFit/>
          </a:bodyPr>
          <a:lstStyle/>
          <a:p>
            <a:r>
              <a:rPr lang="ja-JP" altLang="en-US" sz="2400" dirty="0"/>
              <a:t>要件</a:t>
            </a:r>
            <a:r>
              <a:rPr kumimoji="1" lang="ja-JP" altLang="en-US" sz="2400" dirty="0" smtClean="0"/>
              <a:t>定義</a:t>
            </a:r>
            <a:endParaRPr kumimoji="1" lang="ja-JP" altLang="en-US" sz="2400" dirty="0"/>
          </a:p>
        </p:txBody>
      </p:sp>
      <p:sp>
        <p:nvSpPr>
          <p:cNvPr id="16" name="テキスト ボックス 15"/>
          <p:cNvSpPr txBox="1"/>
          <p:nvPr/>
        </p:nvSpPr>
        <p:spPr>
          <a:xfrm>
            <a:off x="611560" y="2932192"/>
            <a:ext cx="2230388" cy="1077218"/>
          </a:xfrm>
          <a:prstGeom prst="rect">
            <a:avLst/>
          </a:prstGeom>
          <a:noFill/>
        </p:spPr>
        <p:txBody>
          <a:bodyPr wrap="square" rtlCol="0">
            <a:spAutoFit/>
          </a:bodyPr>
          <a:lstStyle/>
          <a:p>
            <a:r>
              <a:rPr lang="ja-JP" altLang="en-US" sz="1600" dirty="0" smtClean="0"/>
              <a:t>あやふやな考えやイメージ。</a:t>
            </a:r>
            <a:endParaRPr lang="en-US" altLang="ja-JP" sz="1600" dirty="0" smtClean="0"/>
          </a:p>
          <a:p>
            <a:r>
              <a:rPr kumimoji="1" lang="ja-JP" altLang="en-US" sz="1600" dirty="0" smtClean="0"/>
              <a:t>重複、不足、矛盾がありそう</a:t>
            </a:r>
            <a:endParaRPr kumimoji="1" lang="ja-JP" altLang="en-US" sz="1600" dirty="0"/>
          </a:p>
        </p:txBody>
      </p:sp>
      <p:sp>
        <p:nvSpPr>
          <p:cNvPr id="17" name="テキスト ボックス 16"/>
          <p:cNvSpPr txBox="1"/>
          <p:nvPr/>
        </p:nvSpPr>
        <p:spPr>
          <a:xfrm>
            <a:off x="2974875" y="2393583"/>
            <a:ext cx="2230388" cy="1077218"/>
          </a:xfrm>
          <a:prstGeom prst="rect">
            <a:avLst/>
          </a:prstGeom>
          <a:noFill/>
        </p:spPr>
        <p:txBody>
          <a:bodyPr wrap="square" rtlCol="0">
            <a:spAutoFit/>
          </a:bodyPr>
          <a:lstStyle/>
          <a:p>
            <a:r>
              <a:rPr kumimoji="1" lang="ja-JP" altLang="en-US" sz="1600" dirty="0" smtClean="0"/>
              <a:t>ヒアリング、インタビューを通して要求を引き出し文書にまとめる</a:t>
            </a:r>
            <a:endParaRPr kumimoji="1" lang="en-US" altLang="ja-JP" sz="1600" dirty="0" smtClean="0"/>
          </a:p>
        </p:txBody>
      </p:sp>
      <p:sp>
        <p:nvSpPr>
          <p:cNvPr id="18" name="テキスト ボックス 17"/>
          <p:cNvSpPr txBox="1"/>
          <p:nvPr/>
        </p:nvSpPr>
        <p:spPr>
          <a:xfrm>
            <a:off x="6403181" y="3048981"/>
            <a:ext cx="2230388" cy="1077218"/>
          </a:xfrm>
          <a:prstGeom prst="rect">
            <a:avLst/>
          </a:prstGeom>
          <a:noFill/>
        </p:spPr>
        <p:txBody>
          <a:bodyPr wrap="square" rtlCol="0">
            <a:spAutoFit/>
          </a:bodyPr>
          <a:lstStyle/>
          <a:p>
            <a:r>
              <a:rPr kumimoji="1" lang="ja-JP" altLang="en-US" sz="1600" dirty="0" smtClean="0"/>
              <a:t>重複、不足、矛盾をなくしシステムに組み込む機能を整理し、文書にまとめる</a:t>
            </a:r>
            <a:endParaRPr kumimoji="1" lang="en-US" altLang="ja-JP" sz="1600" dirty="0" smtClean="0"/>
          </a:p>
        </p:txBody>
      </p:sp>
    </p:spTree>
    <p:extLst>
      <p:ext uri="{BB962C8B-B14F-4D97-AF65-F5344CB8AC3E}">
        <p14:creationId xmlns:p14="http://schemas.microsoft.com/office/powerpoint/2010/main" xmlns="" val="3183604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機能要求と非機能要求</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顧客からの要求</a:t>
            </a:r>
            <a:endParaRPr kumimoji="1" lang="ja-JP" altLang="en-US" dirty="0"/>
          </a:p>
        </p:txBody>
      </p:sp>
      <p:cxnSp>
        <p:nvCxnSpPr>
          <p:cNvPr id="10" name="直線矢印コネクタ 9"/>
          <p:cNvCxnSpPr/>
          <p:nvPr/>
        </p:nvCxnSpPr>
        <p:spPr>
          <a:xfrm>
            <a:off x="1331640" y="3944382"/>
            <a:ext cx="7200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331640" y="1988840"/>
            <a:ext cx="0" cy="1955542"/>
          </a:xfrm>
          <a:prstGeom prst="line">
            <a:avLst/>
          </a:prstGeom>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339752" y="2236222"/>
            <a:ext cx="6696744" cy="3416320"/>
          </a:xfrm>
          <a:prstGeom prst="rect">
            <a:avLst/>
          </a:prstGeom>
          <a:noFill/>
        </p:spPr>
        <p:txBody>
          <a:bodyPr wrap="square" rtlCol="0">
            <a:spAutoFit/>
          </a:bodyPr>
          <a:lstStyle/>
          <a:p>
            <a:r>
              <a:rPr kumimoji="1" lang="ja-JP" altLang="en-US" dirty="0" smtClean="0"/>
              <a:t>・機能要求</a:t>
            </a:r>
            <a:endParaRPr kumimoji="1" lang="en-US" altLang="ja-JP" dirty="0" smtClean="0"/>
          </a:p>
          <a:p>
            <a:r>
              <a:rPr lang="ja-JP" altLang="en-US" dirty="0"/>
              <a:t>　</a:t>
            </a:r>
            <a:r>
              <a:rPr lang="ja-JP" altLang="en-US" dirty="0" smtClean="0"/>
              <a:t>顧客の業務に必要な処理を実現するための機能</a:t>
            </a:r>
            <a:endParaRPr lang="en-US" altLang="ja-JP" dirty="0" smtClean="0"/>
          </a:p>
          <a:p>
            <a:r>
              <a:rPr lang="ja-JP" altLang="en-US" dirty="0"/>
              <a:t>　</a:t>
            </a:r>
            <a:endParaRPr lang="en-US" altLang="ja-JP" dirty="0" smtClean="0"/>
          </a:p>
          <a:p>
            <a:r>
              <a:rPr lang="ja-JP" altLang="en-US" dirty="0"/>
              <a:t>　</a:t>
            </a:r>
            <a:r>
              <a:rPr lang="ja-JP" altLang="en-US" dirty="0" smtClean="0"/>
              <a:t>例えば掲示板</a:t>
            </a:r>
            <a:endParaRPr lang="en-US" altLang="ja-JP" dirty="0" smtClean="0"/>
          </a:p>
          <a:p>
            <a:r>
              <a:rPr lang="ja-JP" altLang="en-US" dirty="0"/>
              <a:t>　</a:t>
            </a:r>
            <a:r>
              <a:rPr lang="ja-JP" altLang="en-US" dirty="0" smtClean="0"/>
              <a:t>「名前、本文、題名を入力する」、「投稿する」</a:t>
            </a:r>
            <a:endParaRPr lang="en-US" altLang="ja-JP" dirty="0" smtClean="0"/>
          </a:p>
          <a:p>
            <a:endParaRPr kumimoji="1" lang="en-US" altLang="ja-JP" dirty="0" smtClean="0"/>
          </a:p>
          <a:p>
            <a:endParaRPr kumimoji="1" lang="en-US" altLang="ja-JP" dirty="0" smtClean="0"/>
          </a:p>
          <a:p>
            <a:r>
              <a:rPr lang="ja-JP" altLang="en-US" dirty="0" smtClean="0"/>
              <a:t>・非機能要求</a:t>
            </a:r>
            <a:endParaRPr lang="en-US" altLang="ja-JP" dirty="0" smtClean="0"/>
          </a:p>
          <a:p>
            <a:r>
              <a:rPr kumimoji="1" lang="ja-JP" altLang="en-US" dirty="0"/>
              <a:t>　</a:t>
            </a:r>
            <a:r>
              <a:rPr kumimoji="1" lang="ja-JP" altLang="en-US" dirty="0" smtClean="0"/>
              <a:t>顧客の業務に必要ではないが、あったほうが良い機能</a:t>
            </a:r>
            <a:endParaRPr kumimoji="1" lang="en-US" altLang="ja-JP" dirty="0" smtClean="0"/>
          </a:p>
          <a:p>
            <a:endParaRPr lang="en-US" altLang="ja-JP" dirty="0"/>
          </a:p>
          <a:p>
            <a:r>
              <a:rPr kumimoji="1" lang="ja-JP" altLang="en-US" dirty="0" smtClean="0"/>
              <a:t>　例えば掲示板</a:t>
            </a:r>
            <a:endParaRPr kumimoji="1" lang="en-US" altLang="ja-JP" dirty="0" smtClean="0"/>
          </a:p>
          <a:p>
            <a:r>
              <a:rPr lang="ja-JP" altLang="en-US" dirty="0"/>
              <a:t>　</a:t>
            </a:r>
            <a:r>
              <a:rPr lang="ja-JP" altLang="en-US" dirty="0" smtClean="0"/>
              <a:t>「スパム対策」、「１秒以内の連続投稿」</a:t>
            </a:r>
            <a:endParaRPr kumimoji="1" lang="ja-JP" altLang="en-US" dirty="0"/>
          </a:p>
        </p:txBody>
      </p:sp>
      <p:sp>
        <p:nvSpPr>
          <p:cNvPr id="15" name="円弧 14"/>
          <p:cNvSpPr/>
          <p:nvPr/>
        </p:nvSpPr>
        <p:spPr>
          <a:xfrm flipH="1">
            <a:off x="2051720" y="2132856"/>
            <a:ext cx="1080120" cy="3519686"/>
          </a:xfrm>
          <a:prstGeom prst="arc">
            <a:avLst>
              <a:gd name="adj1" fmla="val 16200000"/>
              <a:gd name="adj2" fmla="val 504473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xmlns="" val="21547083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サービス評価の考え方１</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・商用化の判断材料</a:t>
            </a:r>
            <a:endParaRPr kumimoji="1" lang="en-US" altLang="ja-JP" dirty="0" smtClean="0"/>
          </a:p>
          <a:p>
            <a:pPr marL="0" indent="0">
              <a:buNone/>
            </a:pPr>
            <a:r>
              <a:rPr lang="ja-JP" altLang="en-US" dirty="0" smtClean="0"/>
              <a:t>　</a:t>
            </a:r>
            <a:endParaRPr lang="en-US" altLang="ja-JP" dirty="0" smtClean="0"/>
          </a:p>
          <a:p>
            <a:pPr marL="0" indent="0">
              <a:buNone/>
            </a:pPr>
            <a:endParaRPr kumimoji="1" lang="en-US" altLang="ja-JP" dirty="0"/>
          </a:p>
          <a:p>
            <a:pPr marL="0" indent="0">
              <a:buNone/>
            </a:pPr>
            <a:r>
              <a:rPr lang="ja-JP" altLang="en-US" dirty="0" smtClean="0"/>
              <a:t>　・「市場性」</a:t>
            </a:r>
            <a:endParaRPr lang="en-US" altLang="ja-JP" dirty="0" smtClean="0"/>
          </a:p>
          <a:p>
            <a:pPr marL="0" indent="0">
              <a:buNone/>
            </a:pPr>
            <a:endParaRPr kumimoji="1" lang="en-US" altLang="ja-JP" dirty="0"/>
          </a:p>
          <a:p>
            <a:pPr marL="0" indent="0">
              <a:buNone/>
            </a:pPr>
            <a:endParaRPr lang="en-US" altLang="ja-JP" dirty="0" smtClean="0"/>
          </a:p>
          <a:p>
            <a:pPr marL="0" indent="0">
              <a:buNone/>
            </a:pPr>
            <a:r>
              <a:rPr kumimoji="1" lang="ja-JP" altLang="en-US" dirty="0"/>
              <a:t>　</a:t>
            </a:r>
            <a:r>
              <a:rPr kumimoji="1" lang="ja-JP" altLang="en-US" dirty="0" smtClean="0"/>
              <a:t>・「収益性」</a:t>
            </a: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ja-JP" altLang="en-US" dirty="0"/>
          </a:p>
        </p:txBody>
      </p:sp>
      <p:sp>
        <p:nvSpPr>
          <p:cNvPr id="4" name="テキスト ボックス 3"/>
          <p:cNvSpPr txBox="1"/>
          <p:nvPr/>
        </p:nvSpPr>
        <p:spPr>
          <a:xfrm>
            <a:off x="971600" y="1971598"/>
            <a:ext cx="7488832" cy="646331"/>
          </a:xfrm>
          <a:prstGeom prst="rect">
            <a:avLst/>
          </a:prstGeom>
          <a:noFill/>
        </p:spPr>
        <p:txBody>
          <a:bodyPr wrap="square" rtlCol="0">
            <a:spAutoFit/>
          </a:bodyPr>
          <a:lstStyle/>
          <a:p>
            <a:r>
              <a:rPr lang="en-US" altLang="ja-JP" dirty="0"/>
              <a:t>…</a:t>
            </a:r>
            <a:r>
              <a:rPr lang="ja-JP" altLang="en-US" dirty="0"/>
              <a:t>新しいサービスを考え出したとき、商用として</a:t>
            </a:r>
            <a:r>
              <a:rPr lang="ja-JP" altLang="en-US" dirty="0" smtClean="0"/>
              <a:t>成り立つ</a:t>
            </a:r>
            <a:r>
              <a:rPr lang="ja-JP" altLang="en-US" dirty="0"/>
              <a:t>か</a:t>
            </a:r>
            <a:r>
              <a:rPr lang="ja-JP" altLang="en-US" dirty="0" smtClean="0"/>
              <a:t>どうかの</a:t>
            </a:r>
            <a:r>
              <a:rPr lang="ja-JP" altLang="en-US" dirty="0"/>
              <a:t>判断材料</a:t>
            </a:r>
          </a:p>
        </p:txBody>
      </p:sp>
      <p:sp>
        <p:nvSpPr>
          <p:cNvPr id="5" name="テキスト ボックス 4"/>
          <p:cNvSpPr txBox="1"/>
          <p:nvPr/>
        </p:nvSpPr>
        <p:spPr>
          <a:xfrm>
            <a:off x="1094993" y="3356992"/>
            <a:ext cx="7488832" cy="646331"/>
          </a:xfrm>
          <a:prstGeom prst="rect">
            <a:avLst/>
          </a:prstGeom>
          <a:noFill/>
        </p:spPr>
        <p:txBody>
          <a:bodyPr wrap="square" rtlCol="0">
            <a:spAutoFit/>
          </a:bodyPr>
          <a:lstStyle/>
          <a:p>
            <a:r>
              <a:rPr lang="en-US" altLang="ja-JP" dirty="0" smtClean="0"/>
              <a:t>…</a:t>
            </a:r>
            <a:r>
              <a:rPr lang="ja-JP" altLang="en-US" dirty="0" smtClean="0"/>
              <a:t>顧客にとって魅力的で、顧客が必要だと感じるサービスでなければならないという観点</a:t>
            </a:r>
            <a:endParaRPr lang="ja-JP" altLang="en-US" dirty="0"/>
          </a:p>
        </p:txBody>
      </p:sp>
      <p:sp>
        <p:nvSpPr>
          <p:cNvPr id="6" name="テキスト ボックス 5"/>
          <p:cNvSpPr txBox="1"/>
          <p:nvPr/>
        </p:nvSpPr>
        <p:spPr>
          <a:xfrm>
            <a:off x="1094993" y="4653136"/>
            <a:ext cx="7488832" cy="1200329"/>
          </a:xfrm>
          <a:prstGeom prst="rect">
            <a:avLst/>
          </a:prstGeom>
          <a:noFill/>
        </p:spPr>
        <p:txBody>
          <a:bodyPr wrap="square" rtlCol="0">
            <a:spAutoFit/>
          </a:bodyPr>
          <a:lstStyle/>
          <a:p>
            <a:r>
              <a:rPr lang="en-US" altLang="ja-JP" dirty="0" smtClean="0"/>
              <a:t>…</a:t>
            </a:r>
            <a:r>
              <a:rPr lang="ja-JP" altLang="en-US" dirty="0"/>
              <a:t>サービス</a:t>
            </a:r>
            <a:r>
              <a:rPr lang="ja-JP" altLang="en-US" dirty="0" smtClean="0"/>
              <a:t>を開始するまでに必要な初期投資と、サービスを提供している間にかかり続けるランニングコストがかかるが、設定した時期までにその両方のコストを回収できるだけの利用者が集まるかどうかという観点</a:t>
            </a:r>
            <a:endParaRPr lang="ja-JP" altLang="en-US" dirty="0"/>
          </a:p>
        </p:txBody>
      </p:sp>
    </p:spTree>
    <p:extLst>
      <p:ext uri="{BB962C8B-B14F-4D97-AF65-F5344CB8AC3E}">
        <p14:creationId xmlns:p14="http://schemas.microsoft.com/office/powerpoint/2010/main" xmlns="" val="11455415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endParaRPr kumimoji="1" lang="en-US" altLang="ja-JP" dirty="0" smtClean="0"/>
          </a:p>
          <a:p>
            <a:endParaRPr kumimoji="1" lang="ja-JP" altLang="en-US" dirty="0"/>
          </a:p>
        </p:txBody>
      </p:sp>
      <p:sp>
        <p:nvSpPr>
          <p:cNvPr id="4" name="正方形/長方形 3"/>
          <p:cNvSpPr/>
          <p:nvPr/>
        </p:nvSpPr>
        <p:spPr>
          <a:xfrm>
            <a:off x="827584" y="2276872"/>
            <a:ext cx="324036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初期投資</a:t>
            </a:r>
            <a:endParaRPr kumimoji="1" lang="ja-JP" altLang="en-US" dirty="0"/>
          </a:p>
        </p:txBody>
      </p:sp>
      <p:sp>
        <p:nvSpPr>
          <p:cNvPr id="8" name="正方形/長方形 7"/>
          <p:cNvSpPr/>
          <p:nvPr/>
        </p:nvSpPr>
        <p:spPr>
          <a:xfrm>
            <a:off x="827584" y="1700808"/>
            <a:ext cx="3240360" cy="576064"/>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050" dirty="0" smtClean="0"/>
          </a:p>
          <a:p>
            <a:pPr algn="ctr"/>
            <a:r>
              <a:rPr lang="ja-JP" altLang="en-US" sz="1050" dirty="0" smtClean="0"/>
              <a:t>・</a:t>
            </a:r>
            <a:endParaRPr lang="en-US" altLang="ja-JP" sz="1050" dirty="0" smtClean="0"/>
          </a:p>
          <a:p>
            <a:pPr algn="ctr"/>
            <a:r>
              <a:rPr kumimoji="1" lang="ja-JP" altLang="en-US" sz="1050" dirty="0" smtClean="0"/>
              <a:t>・</a:t>
            </a:r>
            <a:endParaRPr kumimoji="1" lang="en-US" altLang="ja-JP" sz="1050" dirty="0" smtClean="0"/>
          </a:p>
          <a:p>
            <a:pPr algn="ctr"/>
            <a:r>
              <a:rPr lang="ja-JP" altLang="en-US" sz="1050" dirty="0" smtClean="0"/>
              <a:t>・</a:t>
            </a:r>
            <a:endParaRPr lang="en-US" altLang="ja-JP" sz="1050" dirty="0" smtClean="0"/>
          </a:p>
          <a:p>
            <a:pPr algn="ctr"/>
            <a:endParaRPr kumimoji="1" lang="en-US" altLang="ja-JP" sz="1050" dirty="0" smtClean="0"/>
          </a:p>
        </p:txBody>
      </p:sp>
      <p:sp>
        <p:nvSpPr>
          <p:cNvPr id="9" name="正方形/長方形 8"/>
          <p:cNvSpPr/>
          <p:nvPr/>
        </p:nvSpPr>
        <p:spPr>
          <a:xfrm>
            <a:off x="831032" y="548680"/>
            <a:ext cx="3240360" cy="576064"/>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ランニングコスト</a:t>
            </a:r>
            <a:r>
              <a:rPr kumimoji="1" lang="en-US" altLang="ja-JP" dirty="0" smtClean="0"/>
              <a:t>(</a:t>
            </a:r>
            <a:r>
              <a:rPr kumimoji="1" lang="ja-JP" altLang="en-US" dirty="0" smtClean="0"/>
              <a:t>１年目</a:t>
            </a:r>
            <a:r>
              <a:rPr kumimoji="1" lang="en-US" altLang="ja-JP" dirty="0" smtClean="0"/>
              <a:t>)</a:t>
            </a:r>
            <a:endParaRPr kumimoji="1" lang="ja-JP" altLang="en-US" dirty="0"/>
          </a:p>
        </p:txBody>
      </p:sp>
      <p:sp>
        <p:nvSpPr>
          <p:cNvPr id="10" name="正方形/長方形 9"/>
          <p:cNvSpPr/>
          <p:nvPr/>
        </p:nvSpPr>
        <p:spPr>
          <a:xfrm>
            <a:off x="827584" y="1124744"/>
            <a:ext cx="3240360" cy="576064"/>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ランニングコスト</a:t>
            </a:r>
            <a:r>
              <a:rPr lang="en-US" altLang="ja-JP" dirty="0" smtClean="0"/>
              <a:t>(</a:t>
            </a:r>
            <a:r>
              <a:rPr lang="ja-JP" altLang="en-US" dirty="0" smtClean="0"/>
              <a:t>２年目</a:t>
            </a:r>
            <a:r>
              <a:rPr lang="en-US" altLang="ja-JP" dirty="0"/>
              <a:t>)</a:t>
            </a:r>
            <a:endParaRPr lang="ja-JP" altLang="en-US" dirty="0"/>
          </a:p>
        </p:txBody>
      </p:sp>
      <p:sp>
        <p:nvSpPr>
          <p:cNvPr id="11" name="テキスト ボックス 10"/>
          <p:cNvSpPr txBox="1"/>
          <p:nvPr/>
        </p:nvSpPr>
        <p:spPr>
          <a:xfrm>
            <a:off x="4788024" y="1228110"/>
            <a:ext cx="3096344" cy="369332"/>
          </a:xfrm>
          <a:prstGeom prst="rect">
            <a:avLst/>
          </a:prstGeom>
          <a:noFill/>
        </p:spPr>
        <p:txBody>
          <a:bodyPr wrap="square" rtlCol="0">
            <a:spAutoFit/>
          </a:bodyPr>
          <a:lstStyle/>
          <a:p>
            <a:r>
              <a:rPr kumimoji="1" lang="ja-JP" altLang="en-US" dirty="0" smtClean="0"/>
              <a:t>サービス開始後</a:t>
            </a:r>
            <a:endParaRPr kumimoji="1" lang="ja-JP" altLang="en-US" dirty="0"/>
          </a:p>
        </p:txBody>
      </p:sp>
      <p:sp>
        <p:nvSpPr>
          <p:cNvPr id="12" name="テキスト ボックス 11"/>
          <p:cNvSpPr txBox="1"/>
          <p:nvPr/>
        </p:nvSpPr>
        <p:spPr>
          <a:xfrm>
            <a:off x="4788024" y="2668270"/>
            <a:ext cx="3096344" cy="369332"/>
          </a:xfrm>
          <a:prstGeom prst="rect">
            <a:avLst/>
          </a:prstGeom>
          <a:noFill/>
        </p:spPr>
        <p:txBody>
          <a:bodyPr wrap="square" rtlCol="0">
            <a:spAutoFit/>
          </a:bodyPr>
          <a:lstStyle/>
          <a:p>
            <a:r>
              <a:rPr kumimoji="1" lang="ja-JP" altLang="en-US" dirty="0" smtClean="0"/>
              <a:t>サービス開始前</a:t>
            </a:r>
            <a:endParaRPr kumimoji="1" lang="ja-JP" altLang="en-US" dirty="0"/>
          </a:p>
        </p:txBody>
      </p:sp>
      <p:sp>
        <p:nvSpPr>
          <p:cNvPr id="13" name="右中かっこ 12"/>
          <p:cNvSpPr/>
          <p:nvPr/>
        </p:nvSpPr>
        <p:spPr>
          <a:xfrm>
            <a:off x="4211960" y="548680"/>
            <a:ext cx="288032" cy="172819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右中かっこ 13"/>
          <p:cNvSpPr/>
          <p:nvPr/>
        </p:nvSpPr>
        <p:spPr>
          <a:xfrm>
            <a:off x="4220344" y="2301333"/>
            <a:ext cx="288032" cy="112766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5" name="コンテンツ プレースホルダー 2"/>
          <p:cNvSpPr txBox="1">
            <a:spLocks/>
          </p:cNvSpPr>
          <p:nvPr/>
        </p:nvSpPr>
        <p:spPr>
          <a:xfrm>
            <a:off x="609600" y="2780928"/>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kumimoji="1"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9pPr>
          </a:lstStyle>
          <a:p>
            <a:pPr marL="0" indent="0">
              <a:buFont typeface="Arial" pitchFamily="34" charset="0"/>
              <a:buNone/>
            </a:pPr>
            <a:endParaRPr lang="en-US" altLang="ja-JP" dirty="0" smtClean="0"/>
          </a:p>
          <a:p>
            <a:pPr marL="0" indent="0">
              <a:buFont typeface="Arial" pitchFamily="34" charset="0"/>
              <a:buNone/>
            </a:pPr>
            <a:endParaRPr lang="en-US" altLang="ja-JP" dirty="0" smtClean="0"/>
          </a:p>
          <a:p>
            <a:pPr marL="0" indent="0">
              <a:buFont typeface="Arial" pitchFamily="34" charset="0"/>
              <a:buNone/>
            </a:pPr>
            <a:endParaRPr lang="en-US" altLang="ja-JP" dirty="0" smtClean="0"/>
          </a:p>
          <a:p>
            <a:pPr marL="0" indent="0">
              <a:buFont typeface="Arial" pitchFamily="34" charset="0"/>
              <a:buNone/>
            </a:pPr>
            <a:r>
              <a:rPr lang="ja-JP" altLang="en-US" dirty="0" smtClean="0"/>
              <a:t>　・「先見性」</a:t>
            </a:r>
            <a:endParaRPr lang="en-US" altLang="ja-JP" dirty="0" smtClean="0"/>
          </a:p>
          <a:p>
            <a:pPr marL="0" indent="0">
              <a:buFont typeface="Arial" pitchFamily="34" charset="0"/>
              <a:buNone/>
            </a:pPr>
            <a:endParaRPr lang="en-US" altLang="ja-JP" dirty="0" smtClean="0"/>
          </a:p>
          <a:p>
            <a:pPr marL="0" indent="0">
              <a:buFont typeface="Arial" pitchFamily="34" charset="0"/>
              <a:buNone/>
            </a:pPr>
            <a:endParaRPr lang="en-US" altLang="ja-JP" dirty="0" smtClean="0"/>
          </a:p>
          <a:p>
            <a:pPr marL="0" indent="0">
              <a:buFont typeface="Arial" pitchFamily="34" charset="0"/>
              <a:buNone/>
            </a:pPr>
            <a:endParaRPr lang="en-US" altLang="ja-JP" dirty="0" smtClean="0"/>
          </a:p>
          <a:p>
            <a:pPr marL="0" indent="0">
              <a:buFont typeface="Arial" pitchFamily="34" charset="0"/>
              <a:buNone/>
            </a:pPr>
            <a:endParaRPr lang="ja-JP" altLang="en-US" dirty="0"/>
          </a:p>
        </p:txBody>
      </p:sp>
      <p:sp>
        <p:nvSpPr>
          <p:cNvPr id="16" name="テキスト ボックス 15"/>
          <p:cNvSpPr txBox="1"/>
          <p:nvPr/>
        </p:nvSpPr>
        <p:spPr>
          <a:xfrm>
            <a:off x="1187624" y="4552934"/>
            <a:ext cx="7488832" cy="646331"/>
          </a:xfrm>
          <a:prstGeom prst="rect">
            <a:avLst/>
          </a:prstGeom>
          <a:noFill/>
        </p:spPr>
        <p:txBody>
          <a:bodyPr wrap="square" rtlCol="0">
            <a:spAutoFit/>
          </a:bodyPr>
          <a:lstStyle/>
          <a:p>
            <a:r>
              <a:rPr lang="en-US" altLang="ja-JP" dirty="0" smtClean="0"/>
              <a:t>…</a:t>
            </a:r>
            <a:r>
              <a:rPr lang="ja-JP" altLang="en-US" dirty="0" smtClean="0"/>
              <a:t>他社に先駆けて市場を開拓。後続する他社よりも一定の期間は優位にサービスを展開できる可能性が高くなる。</a:t>
            </a:r>
            <a:endParaRPr lang="ja-JP" altLang="en-US" dirty="0"/>
          </a:p>
        </p:txBody>
      </p:sp>
    </p:spTree>
    <p:extLst>
      <p:ext uri="{BB962C8B-B14F-4D97-AF65-F5344CB8AC3E}">
        <p14:creationId xmlns:p14="http://schemas.microsoft.com/office/powerpoint/2010/main" xmlns="" val="3683717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2483768" y="1971598"/>
            <a:ext cx="1512168" cy="36933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サービス評価の考え方２</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商用化のためのサービス評価</a:t>
            </a:r>
            <a:endParaRPr kumimoji="1" lang="ja-JP" altLang="en-US" dirty="0"/>
          </a:p>
        </p:txBody>
      </p:sp>
      <p:sp>
        <p:nvSpPr>
          <p:cNvPr id="4" name="テキスト ボックス 3"/>
          <p:cNvSpPr txBox="1"/>
          <p:nvPr/>
        </p:nvSpPr>
        <p:spPr>
          <a:xfrm>
            <a:off x="969318" y="1992238"/>
            <a:ext cx="7488832" cy="369332"/>
          </a:xfrm>
          <a:prstGeom prst="rect">
            <a:avLst/>
          </a:prstGeom>
          <a:noFill/>
        </p:spPr>
        <p:txBody>
          <a:bodyPr wrap="square" rtlCol="0">
            <a:spAutoFit/>
          </a:bodyPr>
          <a:lstStyle/>
          <a:p>
            <a:r>
              <a:rPr lang="en-US" altLang="ja-JP" dirty="0" smtClean="0"/>
              <a:t>…</a:t>
            </a:r>
            <a:r>
              <a:rPr lang="ja-JP" altLang="en-US" dirty="0" smtClean="0"/>
              <a:t>サービスにどのような特性があれば商用化に向いているか</a:t>
            </a:r>
            <a:endParaRPr lang="ja-JP" altLang="en-US" dirty="0"/>
          </a:p>
        </p:txBody>
      </p:sp>
      <p:cxnSp>
        <p:nvCxnSpPr>
          <p:cNvPr id="6" name="直線矢印コネクタ 5"/>
          <p:cNvCxnSpPr/>
          <p:nvPr/>
        </p:nvCxnSpPr>
        <p:spPr>
          <a:xfrm>
            <a:off x="3257032" y="2340930"/>
            <a:ext cx="0" cy="6560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3266160" y="2484275"/>
            <a:ext cx="4176464" cy="369332"/>
          </a:xfrm>
          <a:prstGeom prst="rect">
            <a:avLst/>
          </a:prstGeom>
          <a:noFill/>
        </p:spPr>
        <p:txBody>
          <a:bodyPr wrap="square" rtlCol="0">
            <a:spAutoFit/>
          </a:bodyPr>
          <a:lstStyle/>
          <a:p>
            <a:r>
              <a:rPr lang="ja-JP" altLang="en-US" dirty="0" smtClean="0"/>
              <a:t>作者が考えた８つの評価基準</a:t>
            </a:r>
            <a:endParaRPr lang="ja-JP" altLang="en-US" dirty="0"/>
          </a:p>
        </p:txBody>
      </p:sp>
      <p:sp>
        <p:nvSpPr>
          <p:cNvPr id="11" name="角丸四角形 10"/>
          <p:cNvSpPr/>
          <p:nvPr/>
        </p:nvSpPr>
        <p:spPr>
          <a:xfrm>
            <a:off x="827584" y="3020958"/>
            <a:ext cx="7630566" cy="3504386"/>
          </a:xfrm>
          <a:prstGeom prst="roundRect">
            <a:avLst/>
          </a:prstGeom>
          <a:solidFill>
            <a:schemeClr val="tx2">
              <a:lumMod val="40000"/>
              <a:lumOff val="6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・技術的な合理性があり美しいか</a:t>
            </a:r>
            <a:endParaRPr kumimoji="1" lang="en-US" altLang="ja-JP" sz="2400" dirty="0" smtClean="0">
              <a:solidFill>
                <a:schemeClr val="tx1"/>
              </a:solidFill>
            </a:endParaRPr>
          </a:p>
          <a:p>
            <a:r>
              <a:rPr lang="ja-JP" altLang="en-US" sz="2400" dirty="0" smtClean="0">
                <a:solidFill>
                  <a:schemeClr val="tx1"/>
                </a:solidFill>
              </a:rPr>
              <a:t>・世の中の技術的な流れをフォローしているか</a:t>
            </a:r>
            <a:endParaRPr lang="en-US" altLang="ja-JP" sz="2400" dirty="0" smtClean="0">
              <a:solidFill>
                <a:schemeClr val="tx1"/>
              </a:solidFill>
            </a:endParaRPr>
          </a:p>
          <a:p>
            <a:r>
              <a:rPr kumimoji="1" lang="ja-JP" altLang="en-US" sz="2400" dirty="0" smtClean="0">
                <a:solidFill>
                  <a:schemeClr val="tx1"/>
                </a:solidFill>
              </a:rPr>
              <a:t>・熱烈なファンや技術的なリーダーがいるか</a:t>
            </a:r>
            <a:endParaRPr kumimoji="1" lang="en-US" altLang="ja-JP" sz="2400" dirty="0" smtClean="0">
              <a:solidFill>
                <a:schemeClr val="tx1"/>
              </a:solidFill>
            </a:endParaRPr>
          </a:p>
          <a:p>
            <a:r>
              <a:rPr lang="ja-JP" altLang="en-US" sz="2400" dirty="0" smtClean="0">
                <a:solidFill>
                  <a:schemeClr val="tx1"/>
                </a:solidFill>
              </a:rPr>
              <a:t>・サービスを有効活用できる環境が広く社会に整っているか</a:t>
            </a:r>
            <a:endParaRPr lang="en-US" altLang="ja-JP" sz="2400" dirty="0" smtClean="0">
              <a:solidFill>
                <a:schemeClr val="tx1"/>
              </a:solidFill>
            </a:endParaRPr>
          </a:p>
          <a:p>
            <a:r>
              <a:rPr kumimoji="1" lang="ja-JP" altLang="en-US" sz="2400" dirty="0" smtClean="0">
                <a:solidFill>
                  <a:schemeClr val="tx1"/>
                </a:solidFill>
              </a:rPr>
              <a:t>・十分な開発費をかけたか</a:t>
            </a:r>
            <a:endParaRPr kumimoji="1" lang="en-US" altLang="ja-JP" sz="2400" dirty="0" smtClean="0">
              <a:solidFill>
                <a:schemeClr val="tx1"/>
              </a:solidFill>
            </a:endParaRPr>
          </a:p>
          <a:p>
            <a:r>
              <a:rPr lang="ja-JP" altLang="en-US" sz="2400" dirty="0" smtClean="0">
                <a:solidFill>
                  <a:schemeClr val="tx1"/>
                </a:solidFill>
              </a:rPr>
              <a:t>・視野が広がり得る機能を持っているか</a:t>
            </a:r>
            <a:endParaRPr lang="en-US" altLang="ja-JP" sz="2400" dirty="0" smtClean="0">
              <a:solidFill>
                <a:schemeClr val="tx1"/>
              </a:solidFill>
            </a:endParaRPr>
          </a:p>
          <a:p>
            <a:r>
              <a:rPr kumimoji="1" lang="ja-JP" altLang="en-US" sz="2400" dirty="0" smtClean="0">
                <a:solidFill>
                  <a:schemeClr val="tx1"/>
                </a:solidFill>
              </a:rPr>
              <a:t>・現行サービスと比べて十分な性能があるか</a:t>
            </a:r>
            <a:endParaRPr kumimoji="1" lang="en-US" altLang="ja-JP" sz="2400" dirty="0" smtClean="0">
              <a:solidFill>
                <a:schemeClr val="tx1"/>
              </a:solidFill>
            </a:endParaRPr>
          </a:p>
          <a:p>
            <a:r>
              <a:rPr lang="ja-JP" altLang="en-US" sz="2400" dirty="0" smtClean="0">
                <a:solidFill>
                  <a:schemeClr val="tx1"/>
                </a:solidFill>
              </a:rPr>
              <a:t>・誰にと</a:t>
            </a:r>
            <a:r>
              <a:rPr lang="ja-JP" altLang="en-US" sz="2400" dirty="0">
                <a:solidFill>
                  <a:schemeClr val="tx1"/>
                </a:solidFill>
              </a:rPr>
              <a:t>って</a:t>
            </a:r>
            <a:r>
              <a:rPr lang="ja-JP" altLang="en-US" sz="2400" dirty="0" smtClean="0">
                <a:solidFill>
                  <a:schemeClr val="tx1"/>
                </a:solidFill>
              </a:rPr>
              <a:t>も使いやすいか</a:t>
            </a:r>
            <a:endParaRPr kumimoji="1" lang="ja-JP" altLang="en-US" sz="2400" dirty="0">
              <a:solidFill>
                <a:schemeClr val="tx1"/>
              </a:solidFill>
            </a:endParaRPr>
          </a:p>
        </p:txBody>
      </p:sp>
    </p:spTree>
    <p:extLst>
      <p:ext uri="{BB962C8B-B14F-4D97-AF65-F5344CB8AC3E}">
        <p14:creationId xmlns:p14="http://schemas.microsoft.com/office/powerpoint/2010/main" xmlns="" val="347368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要件定義書の記述項目と記述例１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要件定義書の作成手順</a:t>
            </a:r>
            <a:endParaRPr kumimoji="1" lang="en-US" altLang="ja-JP" dirty="0" smtClean="0"/>
          </a:p>
          <a:p>
            <a:pPr marL="0" indent="0">
              <a:buNone/>
            </a:pPr>
            <a:endParaRPr kumimoji="1" lang="ja-JP" altLang="en-US" dirty="0"/>
          </a:p>
        </p:txBody>
      </p:sp>
      <p:sp>
        <p:nvSpPr>
          <p:cNvPr id="4" name="テキスト ボックス 3"/>
          <p:cNvSpPr txBox="1"/>
          <p:nvPr/>
        </p:nvSpPr>
        <p:spPr>
          <a:xfrm>
            <a:off x="755576" y="2132856"/>
            <a:ext cx="7488832" cy="3416320"/>
          </a:xfrm>
          <a:prstGeom prst="rect">
            <a:avLst/>
          </a:prstGeom>
          <a:noFill/>
        </p:spPr>
        <p:txBody>
          <a:bodyPr wrap="square" rtlCol="0">
            <a:spAutoFit/>
          </a:bodyPr>
          <a:lstStyle/>
          <a:p>
            <a:r>
              <a:rPr lang="ja-JP" altLang="en-US" sz="2400" dirty="0" smtClean="0"/>
              <a:t>１、要求定義書の記述内容をしっかり把握する</a:t>
            </a:r>
            <a:endParaRPr lang="en-US" altLang="ja-JP" sz="2400" dirty="0" smtClean="0"/>
          </a:p>
          <a:p>
            <a:r>
              <a:rPr lang="ja-JP" altLang="en-US" sz="2400" dirty="0"/>
              <a:t>２</a:t>
            </a:r>
            <a:r>
              <a:rPr lang="ja-JP" altLang="en-US" sz="2400" dirty="0" smtClean="0"/>
              <a:t>、要求定義書の内容をシステム化することを想定し、重複する機能があれば除去、不足する機能があれば追加する</a:t>
            </a:r>
            <a:endParaRPr lang="en-US" altLang="ja-JP" sz="2400" dirty="0" smtClean="0"/>
          </a:p>
          <a:p>
            <a:r>
              <a:rPr lang="ja-JP" altLang="en-US" sz="2400" dirty="0"/>
              <a:t>３</a:t>
            </a:r>
            <a:r>
              <a:rPr lang="ja-JP" altLang="en-US" sz="2400" dirty="0" smtClean="0"/>
              <a:t>、システム化した際の、機能間の矛盾を確認し、課題がある場合は解決する</a:t>
            </a:r>
            <a:endParaRPr lang="en-US" altLang="ja-JP" sz="2400" dirty="0" smtClean="0"/>
          </a:p>
          <a:p>
            <a:r>
              <a:rPr lang="ja-JP" altLang="en-US" sz="2400" dirty="0"/>
              <a:t>４</a:t>
            </a:r>
            <a:r>
              <a:rPr lang="ja-JP" altLang="en-US" sz="2400" dirty="0" smtClean="0"/>
              <a:t>、どの機能をシステム化するかというシステム化の範囲を決定する</a:t>
            </a:r>
            <a:endParaRPr lang="en-US" altLang="ja-JP" sz="2400" dirty="0" smtClean="0"/>
          </a:p>
          <a:p>
            <a:r>
              <a:rPr lang="ja-JP" altLang="en-US" sz="2400" dirty="0"/>
              <a:t>５</a:t>
            </a:r>
            <a:r>
              <a:rPr lang="ja-JP" altLang="en-US" sz="2400" dirty="0" smtClean="0"/>
              <a:t>、</a:t>
            </a:r>
            <a:r>
              <a:rPr lang="ja-JP" altLang="en-US" sz="2400" dirty="0"/>
              <a:t>要件定義書に</a:t>
            </a:r>
            <a:r>
              <a:rPr lang="ja-JP" altLang="en-US" sz="2400" dirty="0" smtClean="0"/>
              <a:t>まとめる</a:t>
            </a:r>
            <a:endParaRPr lang="ja-JP" altLang="en-US" sz="2400" dirty="0"/>
          </a:p>
        </p:txBody>
      </p:sp>
    </p:spTree>
    <p:extLst>
      <p:ext uri="{BB962C8B-B14F-4D97-AF65-F5344CB8AC3E}">
        <p14:creationId xmlns:p14="http://schemas.microsoft.com/office/powerpoint/2010/main" xmlns="" val="40229611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idx="1"/>
          </p:nvPr>
        </p:nvSpPr>
        <p:spPr>
          <a:xfrm>
            <a:off x="457200" y="260350"/>
            <a:ext cx="8229600" cy="5865813"/>
          </a:xfrm>
        </p:spPr>
        <p:txBody>
          <a:bodyPr/>
          <a:lstStyle/>
          <a:p>
            <a:r>
              <a:rPr lang="ja-JP" altLang="en-US" dirty="0"/>
              <a:t>要件定義書の作成</a:t>
            </a:r>
            <a:r>
              <a:rPr lang="ja-JP" altLang="en-US" dirty="0" smtClean="0"/>
              <a:t>手順　補足と具体例</a:t>
            </a:r>
            <a:endParaRPr lang="en-US" altLang="ja-JP" dirty="0" smtClean="0"/>
          </a:p>
          <a:p>
            <a:endParaRPr lang="en-US" altLang="ja-JP" dirty="0" smtClean="0"/>
          </a:p>
          <a:p>
            <a:pPr marL="0" indent="0">
              <a:buNone/>
            </a:pPr>
            <a:r>
              <a:rPr lang="ja-JP" altLang="en-US" dirty="0" smtClean="0"/>
              <a:t>２</a:t>
            </a:r>
            <a:r>
              <a:rPr lang="ja-JP" altLang="en-US" dirty="0"/>
              <a:t>、要求定義書の内容をシステム化することを想定し、重複する機能があれば除去、不足する機能があれば追加する</a:t>
            </a:r>
            <a:endParaRPr lang="en-US" altLang="ja-JP" dirty="0"/>
          </a:p>
          <a:p>
            <a:endParaRPr lang="en-US" altLang="ja-JP" dirty="0"/>
          </a:p>
          <a:p>
            <a:endParaRPr kumimoji="1" lang="ja-JP" altLang="en-US" dirty="0"/>
          </a:p>
        </p:txBody>
      </p:sp>
      <p:sp>
        <p:nvSpPr>
          <p:cNvPr id="3" name="テキスト ボックス 2"/>
          <p:cNvSpPr txBox="1"/>
          <p:nvPr/>
        </p:nvSpPr>
        <p:spPr>
          <a:xfrm>
            <a:off x="751518" y="2564904"/>
            <a:ext cx="7564897" cy="1938992"/>
          </a:xfrm>
          <a:prstGeom prst="rect">
            <a:avLst/>
          </a:prstGeom>
          <a:noFill/>
        </p:spPr>
        <p:txBody>
          <a:bodyPr wrap="square" rtlCol="0">
            <a:spAutoFit/>
          </a:bodyPr>
          <a:lstStyle/>
          <a:p>
            <a:r>
              <a:rPr lang="ja-JP" altLang="en-US" sz="2400" dirty="0" smtClean="0"/>
              <a:t>例えば、掲示板の要求定義の項目に「管理者のみが掲示板の詳細を設定できるようにする」とあった場合</a:t>
            </a:r>
            <a:endParaRPr lang="en-US" altLang="ja-JP" sz="2400" dirty="0" smtClean="0"/>
          </a:p>
          <a:p>
            <a:endParaRPr lang="en-US" altLang="ja-JP" sz="2400" dirty="0"/>
          </a:p>
          <a:p>
            <a:r>
              <a:rPr lang="ja-JP" altLang="en-US" sz="2400" dirty="0" smtClean="0"/>
              <a:t>どこかに「管理者がパスワードを設定」「パスワードを入力」という機能要件を追加しないといけない。</a:t>
            </a:r>
            <a:endParaRPr lang="ja-JP" altLang="en-US" sz="2400" dirty="0"/>
          </a:p>
        </p:txBody>
      </p:sp>
    </p:spTree>
    <p:extLst>
      <p:ext uri="{BB962C8B-B14F-4D97-AF65-F5344CB8AC3E}">
        <p14:creationId xmlns:p14="http://schemas.microsoft.com/office/powerpoint/2010/main" xmlns="" val="174447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a:spLocks noGrp="1"/>
          </p:cNvSpPr>
          <p:nvPr>
            <p:ph idx="1"/>
          </p:nvPr>
        </p:nvSpPr>
        <p:spPr>
          <a:xfrm>
            <a:off x="457200" y="260350"/>
            <a:ext cx="8229600" cy="5865813"/>
          </a:xfrm>
        </p:spPr>
        <p:txBody>
          <a:bodyPr/>
          <a:lstStyle/>
          <a:p>
            <a:r>
              <a:rPr lang="ja-JP" altLang="en-US" dirty="0"/>
              <a:t>要件定義書の作成</a:t>
            </a:r>
            <a:r>
              <a:rPr lang="ja-JP" altLang="en-US" dirty="0" smtClean="0"/>
              <a:t>手順　補足と具体例</a:t>
            </a:r>
            <a:endParaRPr lang="en-US" altLang="ja-JP" dirty="0" smtClean="0"/>
          </a:p>
          <a:p>
            <a:endParaRPr lang="en-US" altLang="ja-JP" dirty="0" smtClean="0"/>
          </a:p>
          <a:p>
            <a:r>
              <a:rPr lang="ja-JP" altLang="en-US" dirty="0"/>
              <a:t>３、システム化した際の、機能間の矛盾を確認し、課題がある場合は解決する</a:t>
            </a:r>
            <a:endParaRPr lang="en-US" altLang="ja-JP" dirty="0"/>
          </a:p>
          <a:p>
            <a:endParaRPr lang="en-US" altLang="ja-JP" dirty="0"/>
          </a:p>
          <a:p>
            <a:endParaRPr kumimoji="1" lang="ja-JP" altLang="en-US" dirty="0"/>
          </a:p>
        </p:txBody>
      </p:sp>
      <p:sp>
        <p:nvSpPr>
          <p:cNvPr id="6" name="テキスト ボックス 5"/>
          <p:cNvSpPr txBox="1"/>
          <p:nvPr/>
        </p:nvSpPr>
        <p:spPr>
          <a:xfrm>
            <a:off x="751518" y="2564904"/>
            <a:ext cx="7708913" cy="2308324"/>
          </a:xfrm>
          <a:prstGeom prst="rect">
            <a:avLst/>
          </a:prstGeom>
          <a:noFill/>
        </p:spPr>
        <p:txBody>
          <a:bodyPr wrap="square" rtlCol="0">
            <a:spAutoFit/>
          </a:bodyPr>
          <a:lstStyle/>
          <a:p>
            <a:r>
              <a:rPr lang="ja-JP" altLang="en-US" sz="2400" dirty="0" smtClean="0"/>
              <a:t>例えば、掲示板の要求定義の項目に「ユーザは自由に書き込める」、「ユーザは</a:t>
            </a:r>
            <a:r>
              <a:rPr lang="en-US" altLang="ja-JP" sz="2400" dirty="0" smtClean="0"/>
              <a:t>URL</a:t>
            </a:r>
            <a:r>
              <a:rPr lang="ja-JP" altLang="en-US" sz="2400" dirty="0" smtClean="0"/>
              <a:t>を本文に書き込めない」とあった場合</a:t>
            </a:r>
            <a:endParaRPr lang="en-US" altLang="ja-JP" sz="2400" dirty="0" smtClean="0"/>
          </a:p>
          <a:p>
            <a:endParaRPr lang="en-US" altLang="ja-JP" sz="2400" dirty="0" smtClean="0"/>
          </a:p>
          <a:p>
            <a:r>
              <a:rPr lang="ja-JP" altLang="en-US" sz="2400" dirty="0" smtClean="0"/>
              <a:t>このような矛盾は解決し、システム全体で一貫性を保つようにする必要がある。</a:t>
            </a:r>
            <a:endParaRPr lang="en-US" altLang="ja-JP" sz="2400" dirty="0"/>
          </a:p>
        </p:txBody>
      </p:sp>
    </p:spTree>
    <p:extLst>
      <p:ext uri="{BB962C8B-B14F-4D97-AF65-F5344CB8AC3E}">
        <p14:creationId xmlns:p14="http://schemas.microsoft.com/office/powerpoint/2010/main" xmlns="" val="230097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idx="1"/>
          </p:nvPr>
        </p:nvSpPr>
        <p:spPr>
          <a:xfrm>
            <a:off x="457200" y="260350"/>
            <a:ext cx="8229600" cy="5865813"/>
          </a:xfrm>
        </p:spPr>
        <p:txBody>
          <a:bodyPr/>
          <a:lstStyle/>
          <a:p>
            <a:r>
              <a:rPr lang="ja-JP" altLang="en-US" dirty="0"/>
              <a:t>要件定義書の作成</a:t>
            </a:r>
            <a:r>
              <a:rPr lang="ja-JP" altLang="en-US" dirty="0" smtClean="0"/>
              <a:t>手順　補足と具体例</a:t>
            </a:r>
            <a:endParaRPr lang="en-US" altLang="ja-JP" dirty="0" smtClean="0"/>
          </a:p>
          <a:p>
            <a:endParaRPr lang="en-US" altLang="ja-JP" dirty="0" smtClean="0"/>
          </a:p>
          <a:p>
            <a:r>
              <a:rPr lang="ja-JP" altLang="en-US" dirty="0"/>
              <a:t>４、どの機能をシステム化するかというシステム化の範囲を決定する</a:t>
            </a:r>
            <a:endParaRPr lang="en-US" altLang="ja-JP" dirty="0"/>
          </a:p>
          <a:p>
            <a:endParaRPr lang="en-US" altLang="ja-JP" dirty="0"/>
          </a:p>
          <a:p>
            <a:endParaRPr kumimoji="1" lang="ja-JP" altLang="en-US" dirty="0"/>
          </a:p>
        </p:txBody>
      </p:sp>
      <p:sp>
        <p:nvSpPr>
          <p:cNvPr id="5" name="テキスト ボックス 4"/>
          <p:cNvSpPr txBox="1"/>
          <p:nvPr/>
        </p:nvSpPr>
        <p:spPr>
          <a:xfrm>
            <a:off x="751518" y="2564904"/>
            <a:ext cx="7708913" cy="1938992"/>
          </a:xfrm>
          <a:prstGeom prst="rect">
            <a:avLst/>
          </a:prstGeom>
          <a:noFill/>
        </p:spPr>
        <p:txBody>
          <a:bodyPr wrap="square" rtlCol="0">
            <a:spAutoFit/>
          </a:bodyPr>
          <a:lstStyle/>
          <a:p>
            <a:r>
              <a:rPr lang="ja-JP" altLang="en-US" sz="2400" dirty="0" smtClean="0"/>
              <a:t>基本的には要求定義所に書かれた範囲がシステム化の範囲だが、</a:t>
            </a:r>
            <a:endParaRPr lang="en-US" altLang="ja-JP" sz="2400" dirty="0" smtClean="0"/>
          </a:p>
          <a:p>
            <a:endParaRPr lang="en-US" altLang="ja-JP" sz="2400" dirty="0"/>
          </a:p>
          <a:p>
            <a:r>
              <a:rPr lang="ja-JP" altLang="en-US" sz="2400" dirty="0" smtClean="0"/>
              <a:t>期限、予算、あるいは２、３で変更があった場合、システム化の範囲を再設定しなければならない。</a:t>
            </a:r>
            <a:endParaRPr lang="en-US" altLang="ja-JP" sz="2400" dirty="0"/>
          </a:p>
        </p:txBody>
      </p:sp>
    </p:spTree>
    <p:extLst>
      <p:ext uri="{BB962C8B-B14F-4D97-AF65-F5344CB8AC3E}">
        <p14:creationId xmlns:p14="http://schemas.microsoft.com/office/powerpoint/2010/main" xmlns="" val="241956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要件定義書の記述項目と</a:t>
            </a:r>
            <a:r>
              <a:rPr lang="ja-JP" altLang="en-US" dirty="0" smtClean="0"/>
              <a:t>記述例２</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要件定義書の記述項目とポイント</a:t>
            </a:r>
            <a:endParaRPr kumimoji="1" lang="en-US" altLang="ja-JP" dirty="0" smtClean="0"/>
          </a:p>
          <a:p>
            <a:pPr marL="0" indent="0">
              <a:buNone/>
            </a:pPr>
            <a:r>
              <a:rPr lang="ja-JP" altLang="en-US" dirty="0" smtClean="0"/>
              <a:t>　・要件定義書の記述項目</a:t>
            </a:r>
            <a:endParaRPr lang="en-US" altLang="ja-JP" dirty="0" smtClean="0"/>
          </a:p>
          <a:p>
            <a:pPr marL="0" indent="0">
              <a:buNone/>
            </a:pPr>
            <a:r>
              <a:rPr lang="en-US" altLang="ja-JP" dirty="0"/>
              <a:t>	</a:t>
            </a:r>
            <a:r>
              <a:rPr lang="ja-JP" altLang="en-US" dirty="0" smtClean="0"/>
              <a:t>　　定められているわけではないが、少なくとも表</a:t>
            </a:r>
            <a:endParaRPr lang="en-US" altLang="ja-JP" dirty="0" smtClean="0"/>
          </a:p>
          <a:p>
            <a:pPr marL="0" indent="0">
              <a:buNone/>
            </a:pPr>
            <a:r>
              <a:rPr lang="ja-JP" altLang="en-US" dirty="0"/>
              <a:t>　</a:t>
            </a:r>
            <a:r>
              <a:rPr lang="ja-JP" altLang="en-US" dirty="0" smtClean="0"/>
              <a:t>　　　　の項目は含む</a:t>
            </a:r>
            <a:endParaRPr lang="en-US" altLang="ja-JP" dirty="0" smtClean="0"/>
          </a:p>
          <a:p>
            <a:pPr marL="0" indent="0">
              <a:buNone/>
            </a:pPr>
            <a:r>
              <a:rPr lang="ja-JP" altLang="en-US" dirty="0"/>
              <a:t>　</a:t>
            </a:r>
            <a:r>
              <a:rPr lang="ja-JP" altLang="en-US" dirty="0" smtClean="0"/>
              <a:t>・役割分担、責任分担を明確にする</a:t>
            </a:r>
            <a:endParaRPr lang="en-US" altLang="ja-JP" dirty="0" smtClean="0"/>
          </a:p>
          <a:p>
            <a:pPr marL="0" indent="0">
              <a:buNone/>
            </a:pPr>
            <a:r>
              <a:rPr lang="ja-JP" altLang="en-US" dirty="0" smtClean="0"/>
              <a:t>　　　　　分担者を記述することで</a:t>
            </a:r>
            <a:r>
              <a:rPr lang="ja-JP" altLang="en-US" dirty="0" err="1" smtClean="0"/>
              <a:t>言った言わないの</a:t>
            </a:r>
            <a:r>
              <a:rPr lang="ja-JP" altLang="en-US" dirty="0" smtClean="0"/>
              <a:t>争い</a:t>
            </a:r>
            <a:endParaRPr lang="en-US" altLang="ja-JP" dirty="0" smtClean="0"/>
          </a:p>
          <a:p>
            <a:pPr marL="0" indent="0">
              <a:buNone/>
            </a:pPr>
            <a:r>
              <a:rPr lang="ja-JP" altLang="en-US" dirty="0"/>
              <a:t>　</a:t>
            </a:r>
            <a:r>
              <a:rPr lang="ja-JP" altLang="en-US" dirty="0" smtClean="0"/>
              <a:t>　　　　を避ける</a:t>
            </a:r>
            <a:endParaRPr lang="en-US" altLang="ja-JP" dirty="0" smtClean="0"/>
          </a:p>
          <a:p>
            <a:pPr marL="0" indent="0">
              <a:buNone/>
            </a:pPr>
            <a:r>
              <a:rPr lang="ja-JP" altLang="en-US" dirty="0"/>
              <a:t>　</a:t>
            </a:r>
            <a:r>
              <a:rPr lang="ja-JP" altLang="en-US" dirty="0" smtClean="0"/>
              <a:t>・「しないこと」も明記する</a:t>
            </a:r>
            <a:endParaRPr lang="en-US" altLang="ja-JP" dirty="0" smtClean="0"/>
          </a:p>
          <a:p>
            <a:pPr marL="0" indent="0">
              <a:buNone/>
            </a:pPr>
            <a:r>
              <a:rPr lang="ja-JP" altLang="en-US" dirty="0"/>
              <a:t>　</a:t>
            </a:r>
            <a:r>
              <a:rPr lang="ja-JP" altLang="en-US" dirty="0" smtClean="0"/>
              <a:t>　　　　</a:t>
            </a:r>
            <a:r>
              <a:rPr lang="ja-JP" altLang="en-US" dirty="0"/>
              <a:t>要求</a:t>
            </a:r>
            <a:r>
              <a:rPr lang="ja-JP" altLang="en-US" dirty="0" smtClean="0"/>
              <a:t>定義書に書かれていないことが「しない</a:t>
            </a:r>
            <a:r>
              <a:rPr lang="ja-JP" altLang="en-US" dirty="0" err="1" smtClean="0"/>
              <a:t>こ</a:t>
            </a:r>
            <a:endParaRPr lang="en-US" altLang="ja-JP" dirty="0" smtClean="0"/>
          </a:p>
          <a:p>
            <a:pPr marL="0" indent="0">
              <a:buNone/>
            </a:pPr>
            <a:r>
              <a:rPr lang="ja-JP" altLang="en-US" dirty="0"/>
              <a:t>　</a:t>
            </a:r>
            <a:r>
              <a:rPr lang="ja-JP" altLang="en-US" dirty="0" smtClean="0"/>
              <a:t>　　　　と」なのか「まだ決まっていないこと」なのか</a:t>
            </a:r>
            <a:endParaRPr lang="en-US" altLang="ja-JP" dirty="0" smtClean="0"/>
          </a:p>
          <a:p>
            <a:pPr marL="0" indent="0">
              <a:buNone/>
            </a:pPr>
            <a:r>
              <a:rPr lang="ja-JP" altLang="en-US" dirty="0"/>
              <a:t>　</a:t>
            </a:r>
            <a:r>
              <a:rPr lang="ja-JP" altLang="en-US" dirty="0" smtClean="0"/>
              <a:t>　　　　はっきりさせるため</a:t>
            </a:r>
            <a:endParaRPr lang="en-US" altLang="ja-JP" dirty="0" smtClean="0"/>
          </a:p>
        </p:txBody>
      </p:sp>
      <p:cxnSp>
        <p:nvCxnSpPr>
          <p:cNvPr id="4" name="直線コネクタ 3"/>
          <p:cNvCxnSpPr/>
          <p:nvPr/>
        </p:nvCxnSpPr>
        <p:spPr>
          <a:xfrm>
            <a:off x="1547664" y="2309123"/>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線矢印コネクタ 4"/>
          <p:cNvCxnSpPr/>
          <p:nvPr/>
        </p:nvCxnSpPr>
        <p:spPr>
          <a:xfrm>
            <a:off x="1549557" y="2586608"/>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1549557" y="3573016"/>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1547664" y="3861048"/>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547664" y="4725144"/>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a:off x="1547664" y="5013176"/>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98888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idx="1"/>
          </p:nvPr>
        </p:nvSpPr>
        <p:spPr>
          <a:xfrm>
            <a:off x="457200" y="333375"/>
            <a:ext cx="8229600" cy="5792788"/>
          </a:xfrm>
        </p:spPr>
        <p:txBody>
          <a:bodyPr/>
          <a:lstStyle/>
          <a:p>
            <a:r>
              <a:rPr lang="ja-JP" altLang="en-US" dirty="0" smtClean="0"/>
              <a:t>要件</a:t>
            </a:r>
            <a:r>
              <a:rPr lang="ja-JP" altLang="en-US" dirty="0"/>
              <a:t>定義書の記述項目</a:t>
            </a:r>
            <a:endParaRPr lang="en-US" altLang="ja-JP" dirty="0"/>
          </a:p>
          <a:p>
            <a:endParaRPr kumimoji="1" lang="ja-JP" altLang="en-US" dirty="0"/>
          </a:p>
        </p:txBody>
      </p:sp>
      <p:graphicFrame>
        <p:nvGraphicFramePr>
          <p:cNvPr id="5" name="表 4"/>
          <p:cNvGraphicFramePr>
            <a:graphicFrameLocks noGrp="1"/>
          </p:cNvGraphicFramePr>
          <p:nvPr>
            <p:extLst>
              <p:ext uri="{D42A27DB-BD31-4B8C-83A1-F6EECF244321}">
                <p14:modId xmlns:p14="http://schemas.microsoft.com/office/powerpoint/2010/main" xmlns="" val="3102095544"/>
              </p:ext>
            </p:extLst>
          </p:nvPr>
        </p:nvGraphicFramePr>
        <p:xfrm>
          <a:off x="539552" y="980728"/>
          <a:ext cx="8064896" cy="5295445"/>
        </p:xfrm>
        <a:graphic>
          <a:graphicData uri="http://schemas.openxmlformats.org/drawingml/2006/table">
            <a:tbl>
              <a:tblPr firstRow="1" bandRow="1">
                <a:tableStyleId>{5C22544A-7EE6-4342-B048-85BDC9FD1C3A}</a:tableStyleId>
              </a:tblPr>
              <a:tblGrid>
                <a:gridCol w="2088232"/>
                <a:gridCol w="5976664"/>
              </a:tblGrid>
              <a:tr h="423215">
                <a:tc>
                  <a:txBody>
                    <a:bodyPr/>
                    <a:lstStyle/>
                    <a:p>
                      <a:r>
                        <a:rPr kumimoji="1" lang="ja-JP" altLang="en-US" dirty="0" smtClean="0"/>
                        <a:t>記述項目</a:t>
                      </a:r>
                      <a:endParaRPr kumimoji="1" lang="ja-JP" altLang="en-US" dirty="0"/>
                    </a:p>
                  </a:txBody>
                  <a:tcPr/>
                </a:tc>
                <a:tc>
                  <a:txBody>
                    <a:bodyPr/>
                    <a:lstStyle/>
                    <a:p>
                      <a:r>
                        <a:rPr kumimoji="1" lang="ja-JP" altLang="en-US" dirty="0" smtClean="0"/>
                        <a:t>内容</a:t>
                      </a:r>
                      <a:endParaRPr kumimoji="1" lang="ja-JP" altLang="en-US" dirty="0"/>
                    </a:p>
                  </a:txBody>
                  <a:tcPr/>
                </a:tc>
              </a:tr>
              <a:tr h="423215">
                <a:tc>
                  <a:txBody>
                    <a:bodyPr/>
                    <a:lstStyle/>
                    <a:p>
                      <a:r>
                        <a:rPr kumimoji="1" lang="ja-JP" altLang="en-US" dirty="0" smtClean="0"/>
                        <a:t>背景</a:t>
                      </a:r>
                      <a:endParaRPr kumimoji="1" lang="ja-JP" altLang="en-US" dirty="0"/>
                    </a:p>
                  </a:txBody>
                  <a:tcPr/>
                </a:tc>
                <a:tc>
                  <a:txBody>
                    <a:bodyPr/>
                    <a:lstStyle/>
                    <a:p>
                      <a:r>
                        <a:rPr kumimoji="1" lang="ja-JP" altLang="en-US" dirty="0" smtClean="0"/>
                        <a:t>システム化対象業務の背景や現状</a:t>
                      </a:r>
                      <a:endParaRPr kumimoji="1" lang="ja-JP" altLang="en-US" dirty="0"/>
                    </a:p>
                  </a:txBody>
                  <a:tcPr/>
                </a:tc>
              </a:tr>
              <a:tr h="423215">
                <a:tc>
                  <a:txBody>
                    <a:bodyPr/>
                    <a:lstStyle/>
                    <a:p>
                      <a:r>
                        <a:rPr kumimoji="1" lang="ja-JP" altLang="en-US" dirty="0" smtClean="0"/>
                        <a:t>課題</a:t>
                      </a:r>
                      <a:endParaRPr kumimoji="1" lang="ja-JP" altLang="en-US" dirty="0"/>
                    </a:p>
                  </a:txBody>
                  <a:tcPr/>
                </a:tc>
                <a:tc>
                  <a:txBody>
                    <a:bodyPr/>
                    <a:lstStyle/>
                    <a:p>
                      <a:r>
                        <a:rPr kumimoji="1" lang="ja-JP" altLang="en-US" dirty="0" smtClean="0"/>
                        <a:t>システム化対象業務の課題</a:t>
                      </a:r>
                      <a:endParaRPr kumimoji="1" lang="ja-JP" altLang="en-US" dirty="0"/>
                    </a:p>
                  </a:txBody>
                  <a:tcPr/>
                </a:tc>
              </a:tr>
              <a:tr h="423215">
                <a:tc>
                  <a:txBody>
                    <a:bodyPr/>
                    <a:lstStyle/>
                    <a:p>
                      <a:r>
                        <a:rPr kumimoji="1" lang="ja-JP" altLang="en-US" dirty="0" smtClean="0"/>
                        <a:t>目的、方針</a:t>
                      </a:r>
                      <a:endParaRPr kumimoji="1" lang="ja-JP" altLang="en-US" dirty="0"/>
                    </a:p>
                  </a:txBody>
                  <a:tcPr/>
                </a:tc>
                <a:tc>
                  <a:txBody>
                    <a:bodyPr/>
                    <a:lstStyle/>
                    <a:p>
                      <a:r>
                        <a:rPr kumimoji="1" lang="ja-JP" altLang="en-US" dirty="0" smtClean="0"/>
                        <a:t>システム化する目的や、課題の解決方針</a:t>
                      </a:r>
                      <a:endParaRPr kumimoji="1" lang="ja-JP" altLang="en-US" dirty="0"/>
                    </a:p>
                  </a:txBody>
                  <a:tcPr/>
                </a:tc>
              </a:tr>
              <a:tr h="423215">
                <a:tc>
                  <a:txBody>
                    <a:bodyPr/>
                    <a:lstStyle/>
                    <a:p>
                      <a:r>
                        <a:rPr kumimoji="1" lang="ja-JP" altLang="en-US" dirty="0" smtClean="0"/>
                        <a:t>概要</a:t>
                      </a:r>
                      <a:endParaRPr kumimoji="1" lang="ja-JP" altLang="en-US" dirty="0"/>
                    </a:p>
                  </a:txBody>
                  <a:tcPr/>
                </a:tc>
                <a:tc>
                  <a:txBody>
                    <a:bodyPr/>
                    <a:lstStyle/>
                    <a:p>
                      <a:r>
                        <a:rPr kumimoji="1" lang="ja-JP" altLang="en-US" dirty="0" smtClean="0"/>
                        <a:t>システム化の概要や特徴</a:t>
                      </a:r>
                      <a:endParaRPr kumimoji="1" lang="ja-JP" altLang="en-US" dirty="0"/>
                    </a:p>
                  </a:txBody>
                  <a:tcPr/>
                </a:tc>
              </a:tr>
              <a:tr h="423215">
                <a:tc>
                  <a:txBody>
                    <a:bodyPr/>
                    <a:lstStyle/>
                    <a:p>
                      <a:r>
                        <a:rPr kumimoji="1" lang="ja-JP" altLang="en-US" dirty="0" smtClean="0"/>
                        <a:t>機能</a:t>
                      </a:r>
                      <a:endParaRPr kumimoji="1" lang="ja-JP" altLang="en-US" dirty="0"/>
                    </a:p>
                  </a:txBody>
                  <a:tcPr/>
                </a:tc>
                <a:tc>
                  <a:txBody>
                    <a:bodyPr/>
                    <a:lstStyle/>
                    <a:p>
                      <a:r>
                        <a:rPr kumimoji="1" lang="ja-JP" altLang="en-US" dirty="0" smtClean="0"/>
                        <a:t>システムが持つ機能の概略</a:t>
                      </a:r>
                      <a:endParaRPr kumimoji="1" lang="ja-JP" altLang="en-US" dirty="0"/>
                    </a:p>
                  </a:txBody>
                  <a:tcPr/>
                </a:tc>
              </a:tr>
              <a:tr h="423215">
                <a:tc>
                  <a:txBody>
                    <a:bodyPr/>
                    <a:lstStyle/>
                    <a:p>
                      <a:r>
                        <a:rPr kumimoji="1" lang="ja-JP" altLang="en-US" dirty="0" smtClean="0"/>
                        <a:t>システム化の範囲</a:t>
                      </a:r>
                      <a:endParaRPr kumimoji="1" lang="ja-JP" altLang="en-US" dirty="0"/>
                    </a:p>
                  </a:txBody>
                  <a:tcPr/>
                </a:tc>
                <a:tc>
                  <a:txBody>
                    <a:bodyPr/>
                    <a:lstStyle/>
                    <a:p>
                      <a:r>
                        <a:rPr kumimoji="1" lang="ja-JP" altLang="en-US" dirty="0" smtClean="0"/>
                        <a:t>システム化する業務や機能の範囲</a:t>
                      </a:r>
                      <a:endParaRPr kumimoji="1" lang="ja-JP" altLang="en-US" dirty="0"/>
                    </a:p>
                  </a:txBody>
                  <a:tcPr/>
                </a:tc>
              </a:tr>
              <a:tr h="423215">
                <a:tc>
                  <a:txBody>
                    <a:bodyPr/>
                    <a:lstStyle/>
                    <a:p>
                      <a:r>
                        <a:rPr kumimoji="1" lang="ja-JP" altLang="en-US" dirty="0" smtClean="0"/>
                        <a:t>導入、移行計画</a:t>
                      </a:r>
                      <a:endParaRPr kumimoji="1" lang="ja-JP" altLang="en-US" dirty="0"/>
                    </a:p>
                  </a:txBody>
                  <a:tcPr/>
                </a:tc>
                <a:tc>
                  <a:txBody>
                    <a:bodyPr/>
                    <a:lstStyle/>
                    <a:p>
                      <a:r>
                        <a:rPr kumimoji="1" lang="ja-JP" altLang="en-US" dirty="0" smtClean="0"/>
                        <a:t>システム化の導入時期や既存システムからの移行方法</a:t>
                      </a:r>
                      <a:endParaRPr kumimoji="1" lang="ja-JP" altLang="en-US" dirty="0"/>
                    </a:p>
                  </a:txBody>
                  <a:tcPr/>
                </a:tc>
              </a:tr>
              <a:tr h="423215">
                <a:tc>
                  <a:txBody>
                    <a:bodyPr/>
                    <a:lstStyle/>
                    <a:p>
                      <a:r>
                        <a:rPr kumimoji="1" lang="ja-JP" altLang="en-US" dirty="0" smtClean="0"/>
                        <a:t>運用、保守</a:t>
                      </a:r>
                      <a:endParaRPr kumimoji="1" lang="ja-JP" altLang="en-US" dirty="0"/>
                    </a:p>
                  </a:txBody>
                  <a:tcPr/>
                </a:tc>
                <a:tc>
                  <a:txBody>
                    <a:bodyPr/>
                    <a:lstStyle/>
                    <a:p>
                      <a:r>
                        <a:rPr kumimoji="1" lang="ja-JP" altLang="en-US" dirty="0" smtClean="0"/>
                        <a:t>システムの運用や保守の体制、方法など</a:t>
                      </a:r>
                      <a:endParaRPr kumimoji="1" lang="ja-JP" altLang="en-US" dirty="0"/>
                    </a:p>
                  </a:txBody>
                  <a:tcPr/>
                </a:tc>
              </a:tr>
              <a:tr h="610049">
                <a:tc>
                  <a:txBody>
                    <a:bodyPr/>
                    <a:lstStyle/>
                    <a:p>
                      <a:r>
                        <a:rPr kumimoji="1" lang="ja-JP" altLang="en-US" dirty="0" smtClean="0"/>
                        <a:t>工程計画</a:t>
                      </a:r>
                      <a:endParaRPr kumimoji="1" lang="ja-JP" altLang="en-US" dirty="0"/>
                    </a:p>
                  </a:txBody>
                  <a:tcPr/>
                </a:tc>
                <a:tc>
                  <a:txBody>
                    <a:bodyPr/>
                    <a:lstStyle/>
                    <a:p>
                      <a:r>
                        <a:rPr kumimoji="1" lang="ja-JP" altLang="en-US" dirty="0" smtClean="0"/>
                        <a:t>仕様策定、設定、開発、テスト、導入などの主要な作業の完了時期</a:t>
                      </a:r>
                      <a:endParaRPr kumimoji="1" lang="en-US" altLang="ja-JP" dirty="0" smtClean="0"/>
                    </a:p>
                  </a:txBody>
                  <a:tcPr/>
                </a:tc>
              </a:tr>
              <a:tr h="423215">
                <a:tc>
                  <a:txBody>
                    <a:bodyPr/>
                    <a:lstStyle/>
                    <a:p>
                      <a:r>
                        <a:rPr kumimoji="1" lang="ja-JP" altLang="en-US" dirty="0" smtClean="0"/>
                        <a:t>体制</a:t>
                      </a:r>
                      <a:endParaRPr kumimoji="1" lang="ja-JP" altLang="en-US" dirty="0"/>
                    </a:p>
                  </a:txBody>
                  <a:tcPr/>
                </a:tc>
                <a:tc>
                  <a:txBody>
                    <a:bodyPr/>
                    <a:lstStyle/>
                    <a:p>
                      <a:r>
                        <a:rPr kumimoji="1" lang="ja-JP" altLang="en-US" dirty="0" smtClean="0"/>
                        <a:t>開発を進める際の人的体制や作業環境など</a:t>
                      </a:r>
                      <a:endParaRPr kumimoji="1" lang="en-US" altLang="ja-JP" dirty="0" smtClean="0"/>
                    </a:p>
                  </a:txBody>
                  <a:tcPr/>
                </a:tc>
              </a:tr>
              <a:tr h="423215">
                <a:tc>
                  <a:txBody>
                    <a:bodyPr/>
                    <a:lstStyle/>
                    <a:p>
                      <a:r>
                        <a:rPr kumimoji="1" lang="ja-JP" altLang="en-US" dirty="0" smtClean="0"/>
                        <a:t>成果物</a:t>
                      </a:r>
                      <a:endParaRPr kumimoji="1" lang="ja-JP" altLang="en-US" dirty="0"/>
                    </a:p>
                  </a:txBody>
                  <a:tcPr/>
                </a:tc>
                <a:tc>
                  <a:txBody>
                    <a:bodyPr/>
                    <a:lstStyle/>
                    <a:p>
                      <a:r>
                        <a:rPr kumimoji="1" lang="ja-JP" altLang="en-US" dirty="0" smtClean="0"/>
                        <a:t>顧客に納入する文書やプログラムなどの一覧</a:t>
                      </a:r>
                      <a:endParaRPr kumimoji="1" lang="en-US" altLang="ja-JP" dirty="0" smtClean="0"/>
                    </a:p>
                  </a:txBody>
                  <a:tcPr/>
                </a:tc>
              </a:tr>
            </a:tbl>
          </a:graphicData>
        </a:graphic>
      </p:graphicFrame>
    </p:spTree>
    <p:extLst>
      <p:ext uri="{BB962C8B-B14F-4D97-AF65-F5344CB8AC3E}">
        <p14:creationId xmlns:p14="http://schemas.microsoft.com/office/powerpoint/2010/main" xmlns="" val="38979481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4" name="コンテンツ プレースホルダー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23528" y="620688"/>
            <a:ext cx="8467322" cy="5472608"/>
          </a:xfrm>
          <a:prstGeom prst="rect">
            <a:avLst/>
          </a:prstGeom>
          <a:ln>
            <a:noFill/>
          </a:ln>
          <a:effectLst>
            <a:outerShdw blurRad="292100" dist="139700" dir="2700000" algn="tl" rotWithShape="0">
              <a:srgbClr val="333333">
                <a:alpha val="65000"/>
              </a:srgbClr>
            </a:outerShdw>
          </a:effectLst>
        </p:spPr>
      </p:pic>
      <p:pic>
        <p:nvPicPr>
          <p:cNvPr id="6" name="コンテンツ プレースホルダー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3528" y="620688"/>
            <a:ext cx="8496944" cy="5491754"/>
          </a:xfrm>
          <a:prstGeom prst="rect">
            <a:avLst/>
          </a:prstGeom>
          <a:ln>
            <a:noFill/>
          </a:ln>
          <a:effectLst>
            <a:outerShdw blurRad="292100" dist="139700" dir="2700000" algn="tl" rotWithShape="0">
              <a:srgbClr val="333333">
                <a:alpha val="65000"/>
              </a:srgbClr>
            </a:outerShdw>
          </a:effectLst>
        </p:spPr>
      </p:pic>
      <p:pic>
        <p:nvPicPr>
          <p:cNvPr id="8" name="図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34800" y="620689"/>
            <a:ext cx="8485672" cy="5549250"/>
          </a:xfrm>
          <a:prstGeom prst="rect">
            <a:avLst/>
          </a:prstGeom>
          <a:ln>
            <a:noFill/>
          </a:ln>
          <a:effectLst>
            <a:outerShdw blurRad="292100" dist="139700" dir="2700000" algn="tl" rotWithShape="0">
              <a:srgbClr val="333333">
                <a:alpha val="65000"/>
              </a:srgbClr>
            </a:outerShdw>
          </a:effectLst>
        </p:spPr>
      </p:pic>
      <p:pic>
        <p:nvPicPr>
          <p:cNvPr id="9" name="図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40275" y="620689"/>
            <a:ext cx="8480197" cy="5552797"/>
          </a:xfrm>
          <a:prstGeom prst="rect">
            <a:avLst/>
          </a:prstGeom>
          <a:ln>
            <a:noFill/>
          </a:ln>
          <a:effectLst>
            <a:outerShdw blurRad="292100" dist="139700" dir="2700000" algn="tl" rotWithShape="0">
              <a:srgbClr val="333333">
                <a:alpha val="65000"/>
              </a:srgbClr>
            </a:outerShdw>
          </a:effectLst>
        </p:spPr>
      </p:pic>
      <p:pic>
        <p:nvPicPr>
          <p:cNvPr id="10" name="図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38340" y="620689"/>
            <a:ext cx="8482132" cy="5554187"/>
          </a:xfrm>
          <a:prstGeom prst="rect">
            <a:avLst/>
          </a:prstGeom>
          <a:ln>
            <a:noFill/>
          </a:ln>
          <a:effectLst>
            <a:outerShdw blurRad="292100" dist="139700" dir="2700000" algn="tl" rotWithShape="0">
              <a:srgbClr val="333333">
                <a:alpha val="65000"/>
              </a:srgbClr>
            </a:outerShdw>
          </a:effectLst>
        </p:spPr>
      </p:pic>
      <p:pic>
        <p:nvPicPr>
          <p:cNvPr id="11" name="図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40274" y="620689"/>
            <a:ext cx="8480197" cy="5550191"/>
          </a:xfrm>
          <a:prstGeom prst="rect">
            <a:avLst/>
          </a:prstGeom>
          <a:ln>
            <a:noFill/>
          </a:ln>
          <a:effectLst>
            <a:outerShdw blurRad="292100" dist="139700" dir="2700000" algn="tl" rotWithShape="0">
              <a:srgbClr val="333333">
                <a:alpha val="65000"/>
              </a:srgbClr>
            </a:outerShdw>
          </a:effectLst>
        </p:spPr>
      </p:pic>
      <p:pic>
        <p:nvPicPr>
          <p:cNvPr id="12" name="図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40275" y="620689"/>
            <a:ext cx="8480196" cy="5552575"/>
          </a:xfrm>
          <a:prstGeom prst="rect">
            <a:avLst/>
          </a:prstGeom>
          <a:ln>
            <a:noFill/>
          </a:ln>
          <a:effectLst>
            <a:outerShdw blurRad="292100" dist="139700" dir="2700000" algn="tl" rotWithShape="0">
              <a:srgbClr val="333333">
                <a:alpha val="65000"/>
              </a:srgbClr>
            </a:outerShdw>
          </a:effectLst>
        </p:spPr>
      </p:pic>
      <p:pic>
        <p:nvPicPr>
          <p:cNvPr id="13" name="図 1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340275" y="620689"/>
            <a:ext cx="8480196" cy="5555178"/>
          </a:xfrm>
          <a:prstGeom prst="rect">
            <a:avLst/>
          </a:prstGeom>
          <a:ln>
            <a:noFill/>
          </a:ln>
          <a:effectLst>
            <a:outerShdw blurRad="292100" dist="139700" dir="2700000" algn="tl" rotWithShape="0">
              <a:srgbClr val="333333">
                <a:alpha val="65000"/>
              </a:srgbClr>
            </a:outerShdw>
          </a:effectLst>
        </p:spPr>
      </p:pic>
      <p:pic>
        <p:nvPicPr>
          <p:cNvPr id="14" name="図 1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340275" y="620689"/>
            <a:ext cx="8480196" cy="5557561"/>
          </a:xfrm>
          <a:prstGeom prst="rect">
            <a:avLst/>
          </a:prstGeom>
          <a:ln>
            <a:noFill/>
          </a:ln>
          <a:effectLst>
            <a:outerShdw blurRad="292100" dist="139700" dir="2700000" algn="tl" rotWithShape="0">
              <a:srgbClr val="333333">
                <a:alpha val="65000"/>
              </a:srgbClr>
            </a:outerShdw>
          </a:effectLst>
        </p:spPr>
      </p:pic>
      <p:pic>
        <p:nvPicPr>
          <p:cNvPr id="15" name="図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40276" y="620689"/>
            <a:ext cx="8480196" cy="55575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92089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非機能要求の分類</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xmlns="" val="989551282"/>
              </p:ext>
            </p:extLst>
          </p:nvPr>
        </p:nvGraphicFramePr>
        <p:xfrm>
          <a:off x="457200" y="1600200"/>
          <a:ext cx="8229600" cy="4886960"/>
        </p:xfrm>
        <a:graphic>
          <a:graphicData uri="http://schemas.openxmlformats.org/drawingml/2006/table">
            <a:tbl>
              <a:tblPr firstRow="1" bandRow="1">
                <a:tableStyleId>{5C22544A-7EE6-4342-B048-85BDC9FD1C3A}</a:tableStyleId>
              </a:tblPr>
              <a:tblGrid>
                <a:gridCol w="1234480"/>
                <a:gridCol w="6995120"/>
              </a:tblGrid>
              <a:tr h="370840">
                <a:tc>
                  <a:txBody>
                    <a:bodyPr/>
                    <a:lstStyle/>
                    <a:p>
                      <a:r>
                        <a:rPr kumimoji="1" lang="ja-JP" altLang="en-US" dirty="0" smtClean="0"/>
                        <a:t>特性</a:t>
                      </a:r>
                      <a:endParaRPr kumimoji="1" lang="ja-JP" altLang="en-US" dirty="0"/>
                    </a:p>
                  </a:txBody>
                  <a:tcPr/>
                </a:tc>
                <a:tc>
                  <a:txBody>
                    <a:bodyPr/>
                    <a:lstStyle/>
                    <a:p>
                      <a:r>
                        <a:rPr kumimoji="1" lang="ja-JP" altLang="en-US" dirty="0" smtClean="0"/>
                        <a:t>考慮される事項の例</a:t>
                      </a:r>
                      <a:endParaRPr kumimoji="1" lang="ja-JP" altLang="en-US" dirty="0"/>
                    </a:p>
                  </a:txBody>
                  <a:tcPr/>
                </a:tc>
              </a:tr>
              <a:tr h="370840">
                <a:tc>
                  <a:txBody>
                    <a:bodyPr/>
                    <a:lstStyle/>
                    <a:p>
                      <a:r>
                        <a:rPr kumimoji="1" lang="ja-JP" altLang="en-US" sz="1600" dirty="0" smtClean="0"/>
                        <a:t>機能性</a:t>
                      </a:r>
                      <a:endParaRPr kumimoji="1" lang="ja-JP" altLang="en-US" sz="1600" dirty="0"/>
                    </a:p>
                  </a:txBody>
                  <a:tcPr/>
                </a:tc>
                <a:tc>
                  <a:txBody>
                    <a:bodyPr/>
                    <a:lstStyle/>
                    <a:p>
                      <a:r>
                        <a:rPr kumimoji="1" lang="ja-JP" altLang="en-US" dirty="0" smtClean="0"/>
                        <a:t>必要な他システムと接続できるか、適切なセキュリティは確保されているか、など</a:t>
                      </a:r>
                      <a:endParaRPr kumimoji="1" lang="ja-JP" altLang="en-US" dirty="0"/>
                    </a:p>
                  </a:txBody>
                  <a:tcPr/>
                </a:tc>
              </a:tr>
              <a:tr h="370840">
                <a:tc>
                  <a:txBody>
                    <a:bodyPr/>
                    <a:lstStyle/>
                    <a:p>
                      <a:r>
                        <a:rPr kumimoji="1" lang="ja-JP" altLang="en-US" sz="1600" dirty="0" smtClean="0"/>
                        <a:t>信頼性</a:t>
                      </a:r>
                      <a:endParaRPr kumimoji="1" lang="ja-JP" altLang="en-US" sz="1600" dirty="0"/>
                    </a:p>
                  </a:txBody>
                  <a:tcPr/>
                </a:tc>
                <a:tc>
                  <a:txBody>
                    <a:bodyPr/>
                    <a:lstStyle/>
                    <a:p>
                      <a:r>
                        <a:rPr kumimoji="1" lang="ja-JP" altLang="en-US" dirty="0" smtClean="0"/>
                        <a:t>潜在問題を回避する能力、故障時にデータを回復する能力、など</a:t>
                      </a:r>
                      <a:endParaRPr kumimoji="1" lang="ja-JP" altLang="en-US" dirty="0"/>
                    </a:p>
                  </a:txBody>
                  <a:tcPr/>
                </a:tc>
              </a:tr>
              <a:tr h="370840">
                <a:tc>
                  <a:txBody>
                    <a:bodyPr/>
                    <a:lstStyle/>
                    <a:p>
                      <a:r>
                        <a:rPr kumimoji="1" lang="ja-JP" altLang="en-US" sz="1600" dirty="0" smtClean="0"/>
                        <a:t>使用性</a:t>
                      </a:r>
                      <a:endParaRPr kumimoji="1" lang="ja-JP" altLang="en-US" sz="1600" dirty="0"/>
                    </a:p>
                  </a:txBody>
                  <a:tcPr/>
                </a:tc>
                <a:tc>
                  <a:txBody>
                    <a:bodyPr/>
                    <a:lstStyle/>
                    <a:p>
                      <a:r>
                        <a:rPr kumimoji="1" lang="ja-JP" altLang="en-US" dirty="0" smtClean="0"/>
                        <a:t>利用者が使い方を理解しやすいか、標準の使い方に沿っているか、など</a:t>
                      </a:r>
                      <a:endParaRPr kumimoji="1" lang="ja-JP" altLang="en-US" dirty="0"/>
                    </a:p>
                  </a:txBody>
                  <a:tcPr/>
                </a:tc>
              </a:tr>
              <a:tr h="370840">
                <a:tc>
                  <a:txBody>
                    <a:bodyPr/>
                    <a:lstStyle/>
                    <a:p>
                      <a:r>
                        <a:rPr kumimoji="1" lang="ja-JP" altLang="en-US" sz="1600" dirty="0" smtClean="0"/>
                        <a:t>効率性</a:t>
                      </a:r>
                      <a:endParaRPr kumimoji="1" lang="ja-JP" altLang="en-US" sz="1600" dirty="0"/>
                    </a:p>
                  </a:txBody>
                  <a:tcPr/>
                </a:tc>
                <a:tc>
                  <a:txBody>
                    <a:bodyPr/>
                    <a:lstStyle/>
                    <a:p>
                      <a:r>
                        <a:rPr kumimoji="1" lang="ja-JP" altLang="en-US" dirty="0" smtClean="0"/>
                        <a:t>適切な応答時間で反応するか、適切なメモリ利用量か、など</a:t>
                      </a:r>
                      <a:endParaRPr kumimoji="1" lang="ja-JP" altLang="en-US" dirty="0"/>
                    </a:p>
                  </a:txBody>
                  <a:tcPr/>
                </a:tc>
              </a:tr>
              <a:tr h="370840">
                <a:tc>
                  <a:txBody>
                    <a:bodyPr/>
                    <a:lstStyle/>
                    <a:p>
                      <a:r>
                        <a:rPr kumimoji="1" lang="ja-JP" altLang="en-US" sz="1600" dirty="0" smtClean="0"/>
                        <a:t>保守性</a:t>
                      </a:r>
                      <a:endParaRPr kumimoji="1" lang="ja-JP" altLang="en-US" sz="1600" dirty="0"/>
                    </a:p>
                  </a:txBody>
                  <a:tcPr/>
                </a:tc>
                <a:tc>
                  <a:txBody>
                    <a:bodyPr/>
                    <a:lstStyle/>
                    <a:p>
                      <a:r>
                        <a:rPr kumimoji="1" lang="ja-JP" altLang="en-US" dirty="0" smtClean="0"/>
                        <a:t>欠陥の診断や問題個所の識別ができるか、必要な修正が加えられるか、など</a:t>
                      </a:r>
                      <a:endParaRPr kumimoji="1" lang="ja-JP" altLang="en-US" dirty="0"/>
                    </a:p>
                  </a:txBody>
                  <a:tcPr/>
                </a:tc>
              </a:tr>
              <a:tr h="370840">
                <a:tc>
                  <a:txBody>
                    <a:bodyPr/>
                    <a:lstStyle/>
                    <a:p>
                      <a:r>
                        <a:rPr kumimoji="1" lang="ja-JP" altLang="en-US" sz="1600" dirty="0" smtClean="0"/>
                        <a:t>移植性</a:t>
                      </a:r>
                      <a:endParaRPr kumimoji="1" lang="ja-JP" altLang="en-US" sz="1600" dirty="0"/>
                    </a:p>
                  </a:txBody>
                  <a:tcPr/>
                </a:tc>
                <a:tc>
                  <a:txBody>
                    <a:bodyPr/>
                    <a:lstStyle/>
                    <a:p>
                      <a:r>
                        <a:rPr kumimoji="1" lang="ja-JP" altLang="en-US" dirty="0" smtClean="0"/>
                        <a:t>異なる環境でも使えるか、ほかのソフトと共存できるか、など</a:t>
                      </a:r>
                      <a:endParaRPr kumimoji="1" lang="ja-JP" altLang="en-US" dirty="0"/>
                    </a:p>
                  </a:txBody>
                  <a:tcPr/>
                </a:tc>
              </a:tr>
              <a:tr h="370840">
                <a:tc>
                  <a:txBody>
                    <a:bodyPr/>
                    <a:lstStyle/>
                    <a:p>
                      <a:r>
                        <a:rPr kumimoji="1" lang="ja-JP" altLang="en-US" sz="1600" dirty="0" smtClean="0"/>
                        <a:t>障害抑制性</a:t>
                      </a:r>
                      <a:endParaRPr kumimoji="1" lang="ja-JP" altLang="en-US" sz="1600" dirty="0"/>
                    </a:p>
                  </a:txBody>
                  <a:tcPr/>
                </a:tc>
                <a:tc>
                  <a:txBody>
                    <a:bodyPr/>
                    <a:lstStyle/>
                    <a:p>
                      <a:r>
                        <a:rPr kumimoji="1" lang="ja-JP" altLang="en-US" dirty="0" smtClean="0"/>
                        <a:t>障害の発生を防げるか、障害の広がりを防げるか、など</a:t>
                      </a:r>
                      <a:endParaRPr kumimoji="1" lang="ja-JP" altLang="en-US" dirty="0"/>
                    </a:p>
                  </a:txBody>
                  <a:tcPr/>
                </a:tc>
              </a:tr>
              <a:tr h="370840">
                <a:tc>
                  <a:txBody>
                    <a:bodyPr/>
                    <a:lstStyle/>
                    <a:p>
                      <a:r>
                        <a:rPr kumimoji="1" lang="ja-JP" altLang="en-US" sz="1600" dirty="0" smtClean="0"/>
                        <a:t>効果性</a:t>
                      </a:r>
                      <a:endParaRPr kumimoji="1" lang="ja-JP" altLang="en-US" sz="1600" dirty="0"/>
                    </a:p>
                  </a:txBody>
                  <a:tcPr/>
                </a:tc>
                <a:tc>
                  <a:txBody>
                    <a:bodyPr/>
                    <a:lstStyle/>
                    <a:p>
                      <a:r>
                        <a:rPr kumimoji="1" lang="ja-JP" altLang="en-US" dirty="0" smtClean="0"/>
                        <a:t>投資効果は十分か、など</a:t>
                      </a:r>
                      <a:endParaRPr kumimoji="1" lang="ja-JP" altLang="en-US" dirty="0"/>
                    </a:p>
                  </a:txBody>
                  <a:tcPr/>
                </a:tc>
              </a:tr>
              <a:tr h="370840">
                <a:tc>
                  <a:txBody>
                    <a:bodyPr/>
                    <a:lstStyle/>
                    <a:p>
                      <a:r>
                        <a:rPr kumimoji="1" lang="ja-JP" altLang="en-US" sz="1600" dirty="0" smtClean="0"/>
                        <a:t>運用性</a:t>
                      </a:r>
                      <a:endParaRPr kumimoji="1" lang="ja-JP" altLang="en-US" sz="1600" dirty="0"/>
                    </a:p>
                  </a:txBody>
                  <a:tcPr/>
                </a:tc>
                <a:tc>
                  <a:txBody>
                    <a:bodyPr/>
                    <a:lstStyle/>
                    <a:p>
                      <a:r>
                        <a:rPr kumimoji="1" lang="ja-JP" altLang="en-US" dirty="0" smtClean="0"/>
                        <a:t>品質目標をクリアしているか、災害対策は十分か、など</a:t>
                      </a:r>
                      <a:endParaRPr kumimoji="1" lang="ja-JP" altLang="en-US" dirty="0"/>
                    </a:p>
                  </a:txBody>
                  <a:tcPr/>
                </a:tc>
              </a:tr>
              <a:tr h="370840">
                <a:tc>
                  <a:txBody>
                    <a:bodyPr/>
                    <a:lstStyle/>
                    <a:p>
                      <a:r>
                        <a:rPr kumimoji="1" lang="ja-JP" altLang="en-US" sz="1600" dirty="0" smtClean="0"/>
                        <a:t>技術要件</a:t>
                      </a:r>
                      <a:endParaRPr kumimoji="1" lang="ja-JP" altLang="en-US" sz="1600" dirty="0"/>
                    </a:p>
                  </a:txBody>
                  <a:tcPr/>
                </a:tc>
                <a:tc>
                  <a:txBody>
                    <a:bodyPr/>
                    <a:lstStyle/>
                    <a:p>
                      <a:r>
                        <a:rPr kumimoji="1" lang="ja-JP" altLang="en-US" dirty="0" smtClean="0"/>
                        <a:t>技術要件システムの構成は適切か、開発標準は適切か、など</a:t>
                      </a:r>
                      <a:endParaRPr kumimoji="1" lang="ja-JP" altLang="en-US" dirty="0"/>
                    </a:p>
                  </a:txBody>
                  <a:tcPr/>
                </a:tc>
              </a:tr>
            </a:tbl>
          </a:graphicData>
        </a:graphic>
      </p:graphicFrame>
    </p:spTree>
    <p:extLst>
      <p:ext uri="{BB962C8B-B14F-4D97-AF65-F5344CB8AC3E}">
        <p14:creationId xmlns:p14="http://schemas.microsoft.com/office/powerpoint/2010/main" xmlns="" val="1767269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エグゼクティブ">
  <a:themeElements>
    <a:clrScheme name="エグゼクティブ">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エグゼクティブ">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エグゼクティブ">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304</TotalTime>
  <Words>978</Words>
  <Application>Microsoft Office PowerPoint</Application>
  <PresentationFormat>画面に合わせる (4:3)</PresentationFormat>
  <Paragraphs>164</Paragraphs>
  <Slides>18</Slides>
  <Notes>0</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エグゼクティブ</vt:lpstr>
      <vt:lpstr>要求定義と 要件定義</vt:lpstr>
      <vt:lpstr>目次</vt:lpstr>
      <vt:lpstr>１.プロセス</vt:lpstr>
      <vt:lpstr>ウォーターフォール型</vt:lpstr>
      <vt:lpstr>要求定義と要件定義の違い</vt:lpstr>
      <vt:lpstr>スライド 6</vt:lpstr>
      <vt:lpstr>機能要求と非機能要求</vt:lpstr>
      <vt:lpstr>サービス評価の考え方１</vt:lpstr>
      <vt:lpstr>スライド 9</vt:lpstr>
      <vt:lpstr>サービス評価の考え方２</vt:lpstr>
      <vt:lpstr>要件定義書の記述項目と記述例１</vt:lpstr>
      <vt:lpstr>スライド 12</vt:lpstr>
      <vt:lpstr>スライド 13</vt:lpstr>
      <vt:lpstr>スライド 14</vt:lpstr>
      <vt:lpstr>要件定義書の記述項目と記述例２</vt:lpstr>
      <vt:lpstr>スライド 16</vt:lpstr>
      <vt:lpstr>スライド 17</vt:lpstr>
      <vt:lpstr>非機能要求の分類</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要求定義と 要件定義</dc:title>
  <dc:creator>システム情報学センター</dc:creator>
  <cp:lastModifiedBy>USER</cp:lastModifiedBy>
  <cp:revision>25</cp:revision>
  <dcterms:created xsi:type="dcterms:W3CDTF">2013-11-01T05:31:17Z</dcterms:created>
  <dcterms:modified xsi:type="dcterms:W3CDTF">2013-11-07T19:15:31Z</dcterms:modified>
</cp:coreProperties>
</file>