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505E3EF-67EA-436B-97B2-0124C06EBD24}" styleName="中間スタイル 4 - アクセント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7AC3CCA-C797-4891-BE02-D94E43425B78}" styleName="スタイル (中間)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138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F41DF-8B32-4137-8BA0-8256B71B28B7}" type="datetimeFigureOut">
              <a:rPr kumimoji="1" lang="ja-JP" altLang="en-US" smtClean="0"/>
              <a:t>2017/10/26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CB460-6833-42A1-AAD5-5FABB737BE03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3194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F41DF-8B32-4137-8BA0-8256B71B28B7}" type="datetimeFigureOut">
              <a:rPr kumimoji="1" lang="ja-JP" altLang="en-US" smtClean="0"/>
              <a:t>2017/10/26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CB460-6833-42A1-AAD5-5FABB737BE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4269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F41DF-8B32-4137-8BA0-8256B71B28B7}" type="datetimeFigureOut">
              <a:rPr kumimoji="1" lang="ja-JP" altLang="en-US" smtClean="0"/>
              <a:t>2017/10/26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CB460-6833-42A1-AAD5-5FABB737BE03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9614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F41DF-8B32-4137-8BA0-8256B71B28B7}" type="datetimeFigureOut">
              <a:rPr kumimoji="1" lang="ja-JP" altLang="en-US" smtClean="0"/>
              <a:t>2017/10/26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CB460-6833-42A1-AAD5-5FABB737BE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38970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F41DF-8B32-4137-8BA0-8256B71B28B7}" type="datetimeFigureOut">
              <a:rPr kumimoji="1" lang="ja-JP" altLang="en-US" smtClean="0"/>
              <a:t>2017/10/26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CB460-6833-42A1-AAD5-5FABB737BE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8098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F41DF-8B32-4137-8BA0-8256B71B28B7}" type="datetimeFigureOut">
              <a:rPr kumimoji="1" lang="ja-JP" altLang="en-US" smtClean="0"/>
              <a:t>2017/10/26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CB460-6833-42A1-AAD5-5FABB737BE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5858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F41DF-8B32-4137-8BA0-8256B71B28B7}" type="datetimeFigureOut">
              <a:rPr kumimoji="1" lang="ja-JP" altLang="en-US" smtClean="0"/>
              <a:t>2017/10/26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CB460-6833-42A1-AAD5-5FABB737BE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822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7DFF41DF-8B32-4137-8BA0-8256B71B28B7}" type="datetimeFigureOut">
              <a:rPr kumimoji="1" lang="ja-JP" altLang="en-US" smtClean="0"/>
              <a:t>2017/10/26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55CB460-6833-42A1-AAD5-5FABB737BE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8842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F41DF-8B32-4137-8BA0-8256B71B28B7}" type="datetimeFigureOut">
              <a:rPr kumimoji="1" lang="ja-JP" altLang="en-US" smtClean="0"/>
              <a:t>2017/10/26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CB460-6833-42A1-AAD5-5FABB737BE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4781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F41DF-8B32-4137-8BA0-8256B71B28B7}" type="datetimeFigureOut">
              <a:rPr kumimoji="1" lang="ja-JP" altLang="en-US" smtClean="0"/>
              <a:t>2017/10/26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CB460-6833-42A1-AAD5-5FABB737BE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1322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F41DF-8B32-4137-8BA0-8256B71B28B7}" type="datetimeFigureOut">
              <a:rPr kumimoji="1" lang="ja-JP" altLang="en-US" smtClean="0"/>
              <a:t>2017/10/26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CB460-6833-42A1-AAD5-5FABB737BE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919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7DFF41DF-8B32-4137-8BA0-8256B71B28B7}" type="datetimeFigureOut">
              <a:rPr kumimoji="1" lang="ja-JP" altLang="en-US" smtClean="0"/>
              <a:t>2017/10/26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55CB460-6833-42A1-AAD5-5FABB737BE03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4586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kumimoji="1"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kumimoji="1"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4A1BCD8-F5FC-48A1-9182-BECDD834D2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2960" y="1652845"/>
            <a:ext cx="7543800" cy="2094087"/>
          </a:xfrm>
        </p:spPr>
        <p:txBody>
          <a:bodyPr anchor="ctr">
            <a:normAutofit/>
          </a:bodyPr>
          <a:lstStyle/>
          <a:p>
            <a:r>
              <a:rPr lang="ja-JP" altLang="en-US" sz="5400" dirty="0"/>
              <a:t>ソフトウェア開発における</a:t>
            </a:r>
            <a:br>
              <a:rPr lang="en-US" altLang="ja-JP" sz="5400" dirty="0"/>
            </a:br>
            <a:r>
              <a:rPr lang="ja-JP" altLang="en-US" sz="5400" dirty="0">
                <a:latin typeface="+mn-ea"/>
                <a:ea typeface="+mn-ea"/>
              </a:rPr>
              <a:t>外部</a:t>
            </a:r>
            <a:r>
              <a:rPr lang="ja-JP" altLang="en-US" sz="5400" dirty="0"/>
              <a:t>設計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2E700DDC-8632-46FA-8FF5-6240509AE7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2960" y="4376518"/>
            <a:ext cx="7543800" cy="1152605"/>
          </a:xfrm>
        </p:spPr>
        <p:txBody>
          <a:bodyPr>
            <a:normAutofit fontScale="85000" lnSpcReduction="20000"/>
          </a:bodyPr>
          <a:lstStyle/>
          <a:p>
            <a:r>
              <a:rPr kumimoji="1" lang="ja-JP" altLang="en-US" dirty="0">
                <a:latin typeface="+mn-ea"/>
              </a:rPr>
              <a:t>ずっと受けたかったソフトウェアエンジニアリングの新人研修</a:t>
            </a:r>
            <a:endParaRPr kumimoji="1" lang="en-US" altLang="ja-JP" dirty="0">
              <a:latin typeface="+mn-ea"/>
            </a:endParaRPr>
          </a:p>
          <a:p>
            <a:r>
              <a:rPr lang="ja-JP" altLang="en-US" dirty="0">
                <a:latin typeface="+mn-ea"/>
              </a:rPr>
              <a:t>　第</a:t>
            </a:r>
            <a:r>
              <a:rPr lang="en-US" altLang="ja-JP" dirty="0">
                <a:latin typeface="+mn-ea"/>
              </a:rPr>
              <a:t>5</a:t>
            </a:r>
            <a:r>
              <a:rPr lang="ja-JP" altLang="en-US" dirty="0">
                <a:latin typeface="+mn-ea"/>
              </a:rPr>
              <a:t>章　</a:t>
            </a:r>
            <a:r>
              <a:rPr lang="en-US" altLang="ja-JP" dirty="0">
                <a:latin typeface="+mn-ea"/>
              </a:rPr>
              <a:t>p.106</a:t>
            </a:r>
            <a:r>
              <a:rPr lang="ja-JP" altLang="en-US" dirty="0">
                <a:latin typeface="+mn-ea"/>
              </a:rPr>
              <a:t>～</a:t>
            </a:r>
            <a:r>
              <a:rPr lang="en-US" altLang="ja-JP" dirty="0">
                <a:latin typeface="+mn-ea"/>
              </a:rPr>
              <a:t>p.126</a:t>
            </a:r>
          </a:p>
          <a:p>
            <a:pPr algn="r"/>
            <a:r>
              <a:rPr lang="en-US" altLang="ja-JP" dirty="0">
                <a:latin typeface="+mn-ea"/>
              </a:rPr>
              <a:t>60206050 </a:t>
            </a:r>
            <a:r>
              <a:rPr lang="ja-JP" altLang="en-US" dirty="0">
                <a:latin typeface="+mn-ea"/>
              </a:rPr>
              <a:t>大東誠弥</a:t>
            </a:r>
            <a:endParaRPr lang="en-US" altLang="ja-JP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972021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A6B6195-DE3F-4B30-81C6-97EE8D1958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304" y="878889"/>
            <a:ext cx="8446659" cy="858472"/>
          </a:xfrm>
        </p:spPr>
        <p:txBody>
          <a:bodyPr>
            <a:normAutofit/>
          </a:bodyPr>
          <a:lstStyle/>
          <a:p>
            <a:r>
              <a:rPr kumimoji="1" lang="ja-JP" altLang="en-US" sz="4000" dirty="0"/>
              <a:t>要件定義</a:t>
            </a:r>
            <a:r>
              <a:rPr kumimoji="1" lang="en-US" altLang="ja-JP" sz="4000" dirty="0"/>
              <a:t>,</a:t>
            </a:r>
            <a:r>
              <a:rPr kumimoji="1" lang="ja-JP" altLang="en-US" sz="4000" dirty="0"/>
              <a:t>システム提案との違い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5915E25-B97F-44B2-8F31-A42A304890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800" dirty="0"/>
              <a:t>システムの要件を考えながら</a:t>
            </a:r>
            <a:r>
              <a:rPr kumimoji="1" lang="en-US" altLang="ja-JP" sz="2800" dirty="0"/>
              <a:t>,</a:t>
            </a:r>
            <a:r>
              <a:rPr kumimoji="1" lang="ja-JP" altLang="en-US" sz="2800" dirty="0"/>
              <a:t>顧客の気持ちをくみ取る必要があった</a:t>
            </a:r>
            <a:endParaRPr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800" dirty="0"/>
              <a:t>要求を固めてしまうまでは</a:t>
            </a:r>
            <a:r>
              <a:rPr kumimoji="1" lang="en-US" altLang="ja-JP" sz="2800" dirty="0"/>
              <a:t>,</a:t>
            </a:r>
            <a:r>
              <a:rPr kumimoji="1" lang="ja-JP" altLang="en-US" sz="2800" dirty="0"/>
              <a:t>あくまで顧客視点</a:t>
            </a:r>
            <a:endParaRPr kumimoji="1"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endParaRPr kumimoji="1" lang="en-US" altLang="ja-JP" sz="1100" dirty="0"/>
          </a:p>
          <a:p>
            <a:r>
              <a:rPr kumimoji="1" lang="ja-JP" altLang="en-US" sz="2800" dirty="0"/>
              <a:t>　　　　　　　　　　　　　　　　　外部設計では</a:t>
            </a:r>
            <a:r>
              <a:rPr lang="en-US" altLang="ja-JP" sz="2800" dirty="0"/>
              <a:t>…</a:t>
            </a:r>
            <a:endParaRPr kumimoji="1" lang="en-US" altLang="ja-JP" sz="2800" dirty="0"/>
          </a:p>
          <a:p>
            <a:r>
              <a:rPr kumimoji="1" lang="ja-JP" altLang="en-US" sz="2800" dirty="0"/>
              <a:t>　　　　　　　　　　　　　　　　　</a:t>
            </a:r>
            <a:endParaRPr kumimoji="1"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r>
              <a:rPr lang="ja-JP" altLang="en-US" sz="2800" dirty="0"/>
              <a:t>要件の実現方法を技術的に検討</a:t>
            </a:r>
            <a:endParaRPr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r>
              <a:rPr lang="ja-JP" altLang="en-US" sz="2800" dirty="0"/>
              <a:t>顧客視点から技術者視点に</a:t>
            </a:r>
            <a:endParaRPr lang="en-US" altLang="ja-JP" sz="2800" dirty="0"/>
          </a:p>
        </p:txBody>
      </p:sp>
      <p:sp>
        <p:nvSpPr>
          <p:cNvPr id="4" name="矢印: 下 3">
            <a:extLst>
              <a:ext uri="{FF2B5EF4-FFF2-40B4-BE49-F238E27FC236}">
                <a16:creationId xmlns:a16="http://schemas.microsoft.com/office/drawing/2014/main" id="{BD15267A-5FB1-4D9B-A77A-58B7A0B768C4}"/>
              </a:ext>
            </a:extLst>
          </p:cNvPr>
          <p:cNvSpPr/>
          <p:nvPr/>
        </p:nvSpPr>
        <p:spPr>
          <a:xfrm>
            <a:off x="3630967" y="3644351"/>
            <a:ext cx="896645" cy="63919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254659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4AF2DC5-0641-49A4-ACCC-E58989EF4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外部設計の定義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80F21F6-E9AF-407C-B8A6-08B0FF9194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kumimoji="1"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800" dirty="0"/>
              <a:t>システムを外部から見たときの動作</a:t>
            </a:r>
            <a:r>
              <a:rPr kumimoji="1" lang="en-US" altLang="ja-JP" sz="2800" dirty="0"/>
              <a:t>,</a:t>
            </a:r>
            <a:r>
              <a:rPr kumimoji="1" lang="ja-JP" altLang="en-US" sz="2800" dirty="0"/>
              <a:t>構成を定義　　　　する工程</a:t>
            </a:r>
            <a:endParaRPr kumimoji="1"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endParaRPr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800" dirty="0"/>
              <a:t>プログラムの書き方は行わない</a:t>
            </a:r>
            <a:endParaRPr lang="en-US" altLang="ja-JP" sz="2800" dirty="0"/>
          </a:p>
          <a:p>
            <a:pPr marL="0" indent="0">
              <a:buNone/>
            </a:pPr>
            <a:r>
              <a:rPr kumimoji="1" lang="en-US" altLang="ja-JP" sz="2800" dirty="0"/>
              <a:t> </a:t>
            </a:r>
            <a:r>
              <a:rPr kumimoji="1" lang="ja-JP" altLang="en-US" sz="2800" dirty="0"/>
              <a:t>　→次の工程の内部設計で行う</a:t>
            </a:r>
          </a:p>
        </p:txBody>
      </p:sp>
    </p:spTree>
    <p:extLst>
      <p:ext uri="{BB962C8B-B14F-4D97-AF65-F5344CB8AC3E}">
        <p14:creationId xmlns:p14="http://schemas.microsoft.com/office/powerpoint/2010/main" val="1675755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21367A3-AF19-4C65-9273-A99BD3B4D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外部設計書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E7165D4-345D-4063-8BAE-6CB7B662CC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kumimoji="1"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800" dirty="0"/>
              <a:t>システム提案書</a:t>
            </a:r>
            <a:r>
              <a:rPr lang="en-US" altLang="ja-JP" sz="2800" dirty="0"/>
              <a:t>,</a:t>
            </a:r>
            <a:r>
              <a:rPr lang="ja-JP" altLang="en-US" sz="2800" dirty="0"/>
              <a:t>開発計画書</a:t>
            </a:r>
            <a:r>
              <a:rPr lang="en-US" altLang="ja-JP" sz="2800" dirty="0"/>
              <a:t>,</a:t>
            </a:r>
            <a:r>
              <a:rPr lang="ja-JP" altLang="en-US" sz="2800" dirty="0"/>
              <a:t>要求定義書の内容を基に作成</a:t>
            </a:r>
            <a:endParaRPr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endParaRPr kumimoji="1"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800" dirty="0"/>
              <a:t>システムの詳細を</a:t>
            </a:r>
            <a:r>
              <a:rPr kumimoji="1" lang="en-US" altLang="ja-JP" sz="2800" dirty="0"/>
              <a:t>,</a:t>
            </a:r>
            <a:r>
              <a:rPr kumimoji="1" lang="ja-JP" altLang="en-US" sz="2800" dirty="0"/>
              <a:t>矛盾無く示す必要がある</a:t>
            </a:r>
            <a:endParaRPr kumimoji="1"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endParaRPr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800" dirty="0"/>
              <a:t>システムを複数に分け</a:t>
            </a:r>
            <a:r>
              <a:rPr kumimoji="1" lang="en-US" altLang="ja-JP" sz="2800" dirty="0"/>
              <a:t>,</a:t>
            </a:r>
            <a:r>
              <a:rPr kumimoji="1" lang="ja-JP" altLang="en-US" sz="2800" dirty="0"/>
              <a:t>個別設計書を作成</a:t>
            </a:r>
          </a:p>
        </p:txBody>
      </p:sp>
    </p:spTree>
    <p:extLst>
      <p:ext uri="{BB962C8B-B14F-4D97-AF65-F5344CB8AC3E}">
        <p14:creationId xmlns:p14="http://schemas.microsoft.com/office/powerpoint/2010/main" val="32403903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4FF3FA9-CE61-4959-9D29-E2875597A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外部設計書の作成手順</a:t>
            </a:r>
          </a:p>
        </p:txBody>
      </p: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E8D904D6-D21B-4056-98BB-F577A9033F0F}"/>
              </a:ext>
            </a:extLst>
          </p:cNvPr>
          <p:cNvSpPr/>
          <p:nvPr/>
        </p:nvSpPr>
        <p:spPr>
          <a:xfrm>
            <a:off x="3808521" y="1845734"/>
            <a:ext cx="1580225" cy="40919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2944B6D-E7B1-4047-B082-2E625F286D58}"/>
              </a:ext>
            </a:extLst>
          </p:cNvPr>
          <p:cNvSpPr txBox="1"/>
          <p:nvPr/>
        </p:nvSpPr>
        <p:spPr>
          <a:xfrm>
            <a:off x="3888419" y="1845734"/>
            <a:ext cx="13760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開始</a:t>
            </a:r>
          </a:p>
        </p:txBody>
      </p: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A4D36AE8-FF29-4AFB-9269-738A81E7CC60}"/>
              </a:ext>
            </a:extLst>
          </p:cNvPr>
          <p:cNvCxnSpPr>
            <a:cxnSpLocks/>
            <a:stCxn id="4" idx="2"/>
          </p:cNvCxnSpPr>
          <p:nvPr/>
        </p:nvCxnSpPr>
        <p:spPr>
          <a:xfrm>
            <a:off x="4598634" y="2254928"/>
            <a:ext cx="0" cy="3728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1A61E750-B5C1-4833-AAF8-AEAFEE7D876F}"/>
              </a:ext>
            </a:extLst>
          </p:cNvPr>
          <p:cNvSpPr/>
          <p:nvPr/>
        </p:nvSpPr>
        <p:spPr>
          <a:xfrm>
            <a:off x="2692486" y="2627790"/>
            <a:ext cx="3804746" cy="50922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業務フローの作成</a:t>
            </a:r>
          </a:p>
        </p:txBody>
      </p:sp>
      <p:pic>
        <p:nvPicPr>
          <p:cNvPr id="34" name="図 33">
            <a:extLst>
              <a:ext uri="{FF2B5EF4-FFF2-40B4-BE49-F238E27FC236}">
                <a16:creationId xmlns:a16="http://schemas.microsoft.com/office/drawing/2014/main" id="{FCA4F5B4-284D-4EB7-A767-F16BFFC3DE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3597" y="3549739"/>
            <a:ext cx="3822523" cy="530398"/>
          </a:xfrm>
          <a:prstGeom prst="rect">
            <a:avLst/>
          </a:prstGeom>
        </p:spPr>
      </p:pic>
      <p:pic>
        <p:nvPicPr>
          <p:cNvPr id="35" name="図 34">
            <a:extLst>
              <a:ext uri="{FF2B5EF4-FFF2-40B4-BE49-F238E27FC236}">
                <a16:creationId xmlns:a16="http://schemas.microsoft.com/office/drawing/2014/main" id="{C9D6EEAA-F841-4011-8585-CD22598C8B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4709" y="5435983"/>
            <a:ext cx="3822523" cy="530398"/>
          </a:xfrm>
          <a:prstGeom prst="rect">
            <a:avLst/>
          </a:prstGeom>
        </p:spPr>
      </p:pic>
      <p:pic>
        <p:nvPicPr>
          <p:cNvPr id="36" name="図 35">
            <a:extLst>
              <a:ext uri="{FF2B5EF4-FFF2-40B4-BE49-F238E27FC236}">
                <a16:creationId xmlns:a16="http://schemas.microsoft.com/office/drawing/2014/main" id="{0C7383B3-0A5F-4475-BF6F-C78F82B72D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3596" y="4492861"/>
            <a:ext cx="3822523" cy="530398"/>
          </a:xfrm>
          <a:prstGeom prst="rect">
            <a:avLst/>
          </a:prstGeom>
        </p:spPr>
      </p:pic>
      <p:cxnSp>
        <p:nvCxnSpPr>
          <p:cNvPr id="38" name="直線コネクタ 37">
            <a:extLst>
              <a:ext uri="{FF2B5EF4-FFF2-40B4-BE49-F238E27FC236}">
                <a16:creationId xmlns:a16="http://schemas.microsoft.com/office/drawing/2014/main" id="{9F1BD678-93E4-4B02-9225-A4D39C4457EC}"/>
              </a:ext>
            </a:extLst>
          </p:cNvPr>
          <p:cNvCxnSpPr>
            <a:stCxn id="11" idx="2"/>
            <a:endCxn id="34" idx="0"/>
          </p:cNvCxnSpPr>
          <p:nvPr/>
        </p:nvCxnSpPr>
        <p:spPr>
          <a:xfrm>
            <a:off x="4594859" y="3137015"/>
            <a:ext cx="0" cy="4127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コネクタ 39">
            <a:extLst>
              <a:ext uri="{FF2B5EF4-FFF2-40B4-BE49-F238E27FC236}">
                <a16:creationId xmlns:a16="http://schemas.microsoft.com/office/drawing/2014/main" id="{719B52DE-284D-46F2-9420-6458CA502423}"/>
              </a:ext>
            </a:extLst>
          </p:cNvPr>
          <p:cNvCxnSpPr>
            <a:stCxn id="34" idx="2"/>
            <a:endCxn id="36" idx="0"/>
          </p:cNvCxnSpPr>
          <p:nvPr/>
        </p:nvCxnSpPr>
        <p:spPr>
          <a:xfrm flipH="1">
            <a:off x="4594858" y="4080137"/>
            <a:ext cx="1" cy="4127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線コネクタ 45">
            <a:extLst>
              <a:ext uri="{FF2B5EF4-FFF2-40B4-BE49-F238E27FC236}">
                <a16:creationId xmlns:a16="http://schemas.microsoft.com/office/drawing/2014/main" id="{68356A5D-09D0-4549-B1B1-734ACA5C303E}"/>
              </a:ext>
            </a:extLst>
          </p:cNvPr>
          <p:cNvCxnSpPr>
            <a:cxnSpLocks/>
            <a:stCxn id="36" idx="2"/>
          </p:cNvCxnSpPr>
          <p:nvPr/>
        </p:nvCxnSpPr>
        <p:spPr>
          <a:xfrm flipH="1">
            <a:off x="4585972" y="5023259"/>
            <a:ext cx="8886" cy="39989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24B854D0-DB3F-4770-809A-E33F97CE9500}"/>
              </a:ext>
            </a:extLst>
          </p:cNvPr>
          <p:cNvSpPr txBox="1"/>
          <p:nvPr/>
        </p:nvSpPr>
        <p:spPr>
          <a:xfrm>
            <a:off x="2692486" y="3610774"/>
            <a:ext cx="38047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システムの分解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E0DF753D-2364-4C64-9688-3F514DE2F390}"/>
              </a:ext>
            </a:extLst>
          </p:cNvPr>
          <p:cNvSpPr txBox="1"/>
          <p:nvPr/>
        </p:nvSpPr>
        <p:spPr>
          <a:xfrm>
            <a:off x="2692486" y="4572000"/>
            <a:ext cx="3804746" cy="377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画面レイアウトの作成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AE19926E-B8B5-491B-807D-3520480BF0AB}"/>
              </a:ext>
            </a:extLst>
          </p:cNvPr>
          <p:cNvSpPr txBox="1"/>
          <p:nvPr/>
        </p:nvSpPr>
        <p:spPr>
          <a:xfrm>
            <a:off x="2692486" y="5497018"/>
            <a:ext cx="38047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コード設計</a:t>
            </a:r>
          </a:p>
        </p:txBody>
      </p:sp>
      <p:sp>
        <p:nvSpPr>
          <p:cNvPr id="54" name="矢印: 下 53">
            <a:extLst>
              <a:ext uri="{FF2B5EF4-FFF2-40B4-BE49-F238E27FC236}">
                <a16:creationId xmlns:a16="http://schemas.microsoft.com/office/drawing/2014/main" id="{2512705E-862B-433F-9E43-7AEABB809283}"/>
              </a:ext>
            </a:extLst>
          </p:cNvPr>
          <p:cNvSpPr/>
          <p:nvPr/>
        </p:nvSpPr>
        <p:spPr>
          <a:xfrm>
            <a:off x="7159894" y="2667219"/>
            <a:ext cx="577048" cy="32385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58" name="直線コネクタ 57">
            <a:extLst>
              <a:ext uri="{FF2B5EF4-FFF2-40B4-BE49-F238E27FC236}">
                <a16:creationId xmlns:a16="http://schemas.microsoft.com/office/drawing/2014/main" id="{FEA0A25B-D76E-419A-B862-46C98E98F2AD}"/>
              </a:ext>
            </a:extLst>
          </p:cNvPr>
          <p:cNvCxnSpPr>
            <a:cxnSpLocks/>
            <a:stCxn id="35" idx="2"/>
          </p:cNvCxnSpPr>
          <p:nvPr/>
        </p:nvCxnSpPr>
        <p:spPr>
          <a:xfrm>
            <a:off x="4585971" y="5966381"/>
            <a:ext cx="0" cy="26574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52922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72295B5-1DED-440D-A8E5-2E26D04C0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外部設計書の作成手順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EAD0D9D9-EF13-430C-80C6-09749D617E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7502" y="2181631"/>
            <a:ext cx="3834716" cy="3346994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190BBC3-0A2B-4270-9170-1C803CF846F0}"/>
              </a:ext>
            </a:extLst>
          </p:cNvPr>
          <p:cNvSpPr txBox="1"/>
          <p:nvPr/>
        </p:nvSpPr>
        <p:spPr>
          <a:xfrm>
            <a:off x="2677502" y="2254928"/>
            <a:ext cx="38347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論理データ設計</a:t>
            </a:r>
            <a:r>
              <a:rPr kumimoji="1" lang="en-US" altLang="ja-JP" dirty="0"/>
              <a:t>(ER</a:t>
            </a:r>
            <a:r>
              <a:rPr kumimoji="1" lang="ja-JP" altLang="en-US" dirty="0"/>
              <a:t>図</a:t>
            </a:r>
            <a:r>
              <a:rPr kumimoji="1" lang="en-US" altLang="ja-JP" dirty="0"/>
              <a:t>,CRUD</a:t>
            </a:r>
            <a:r>
              <a:rPr kumimoji="1" lang="ja-JP" altLang="en-US" dirty="0"/>
              <a:t>図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9A9D8900-D62B-4616-BA9F-130E530C9129}"/>
              </a:ext>
            </a:extLst>
          </p:cNvPr>
          <p:cNvCxnSpPr>
            <a:cxnSpLocks/>
            <a:stCxn id="4" idx="0"/>
          </p:cNvCxnSpPr>
          <p:nvPr/>
        </p:nvCxnSpPr>
        <p:spPr>
          <a:xfrm flipV="1">
            <a:off x="4594860" y="1961965"/>
            <a:ext cx="0" cy="2196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5F170A5-FDC4-470A-95E1-8D386D5901CF}"/>
              </a:ext>
            </a:extLst>
          </p:cNvPr>
          <p:cNvSpPr txBox="1"/>
          <p:nvPr/>
        </p:nvSpPr>
        <p:spPr>
          <a:xfrm>
            <a:off x="2677502" y="3187083"/>
            <a:ext cx="3834716" cy="381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システムインタフェース設計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925BD36-1AD9-4B50-8D8D-F52D273DAFFC}"/>
              </a:ext>
            </a:extLst>
          </p:cNvPr>
          <p:cNvSpPr txBox="1"/>
          <p:nvPr/>
        </p:nvSpPr>
        <p:spPr>
          <a:xfrm>
            <a:off x="2677502" y="4145872"/>
            <a:ext cx="38347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外部設計書としてまとめる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798D061-F148-4D2C-940D-9F1F95879D8A}"/>
              </a:ext>
            </a:extLst>
          </p:cNvPr>
          <p:cNvSpPr txBox="1"/>
          <p:nvPr/>
        </p:nvSpPr>
        <p:spPr>
          <a:xfrm>
            <a:off x="2677502" y="5086905"/>
            <a:ext cx="3834716" cy="372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レビュー</a:t>
            </a: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1E98CDEE-AA36-4AD2-99C8-CB69A15EF3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7761" y="2224306"/>
            <a:ext cx="627942" cy="3261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7058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8026D66-E15D-4733-AA1F-864646D4A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r>
              <a:rPr kumimoji="1" lang="en-US" altLang="ja-JP" dirty="0"/>
              <a:t>DFD(Data Flow Diagram)</a:t>
            </a:r>
            <a:endParaRPr kumimoji="1" lang="ja-JP" altLang="en-US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D000ED61-0355-4DD1-91A7-8E94431621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76" y="2155977"/>
            <a:ext cx="6916987" cy="1998771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95690FC2-E967-4CFB-9766-A438B3B4DFC0}"/>
              </a:ext>
            </a:extLst>
          </p:cNvPr>
          <p:cNvSpPr/>
          <p:nvPr/>
        </p:nvSpPr>
        <p:spPr>
          <a:xfrm>
            <a:off x="1109709" y="4660777"/>
            <a:ext cx="1065320" cy="45276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楕円 5">
            <a:extLst>
              <a:ext uri="{FF2B5EF4-FFF2-40B4-BE49-F238E27FC236}">
                <a16:creationId xmlns:a16="http://schemas.microsoft.com/office/drawing/2014/main" id="{48FCD7CD-57F1-4BFF-9CEF-7BDC47347458}"/>
              </a:ext>
            </a:extLst>
          </p:cNvPr>
          <p:cNvSpPr/>
          <p:nvPr/>
        </p:nvSpPr>
        <p:spPr>
          <a:xfrm>
            <a:off x="1340528" y="5521910"/>
            <a:ext cx="603681" cy="612559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02BEC7F-A98A-4ADE-B203-28E56E97DC40}"/>
              </a:ext>
            </a:extLst>
          </p:cNvPr>
          <p:cNvSpPr txBox="1"/>
          <p:nvPr/>
        </p:nvSpPr>
        <p:spPr>
          <a:xfrm>
            <a:off x="2539013" y="4702491"/>
            <a:ext cx="20558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データの発生源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74BCA43-15D9-4A29-AC2A-A7C29123DC10}"/>
              </a:ext>
            </a:extLst>
          </p:cNvPr>
          <p:cNvSpPr txBox="1"/>
          <p:nvPr/>
        </p:nvSpPr>
        <p:spPr>
          <a:xfrm>
            <a:off x="2539013" y="5641757"/>
            <a:ext cx="2055845" cy="372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プロセス</a:t>
            </a:r>
          </a:p>
        </p:txBody>
      </p:sp>
      <p:cxnSp>
        <p:nvCxnSpPr>
          <p:cNvPr id="10" name="直線矢印コネクタ 9">
            <a:extLst>
              <a:ext uri="{FF2B5EF4-FFF2-40B4-BE49-F238E27FC236}">
                <a16:creationId xmlns:a16="http://schemas.microsoft.com/office/drawing/2014/main" id="{E0C9324C-794A-43C4-907B-BECCFA3E3418}"/>
              </a:ext>
            </a:extLst>
          </p:cNvPr>
          <p:cNvCxnSpPr/>
          <p:nvPr/>
        </p:nvCxnSpPr>
        <p:spPr>
          <a:xfrm>
            <a:off x="5379868" y="4887157"/>
            <a:ext cx="106532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3D42828F-511A-4217-85FE-4AB81F3AD881}"/>
              </a:ext>
            </a:extLst>
          </p:cNvPr>
          <p:cNvCxnSpPr/>
          <p:nvPr/>
        </p:nvCxnSpPr>
        <p:spPr>
          <a:xfrm>
            <a:off x="5379868" y="5521910"/>
            <a:ext cx="106532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FE06DCEF-320E-4BB5-86D0-30D665DFC42D}"/>
              </a:ext>
            </a:extLst>
          </p:cNvPr>
          <p:cNvCxnSpPr/>
          <p:nvPr/>
        </p:nvCxnSpPr>
        <p:spPr>
          <a:xfrm>
            <a:off x="5379868" y="5934722"/>
            <a:ext cx="106532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78B97728-8A68-4B76-9708-9660D49F0D0F}"/>
              </a:ext>
            </a:extLst>
          </p:cNvPr>
          <p:cNvSpPr txBox="1"/>
          <p:nvPr/>
        </p:nvSpPr>
        <p:spPr>
          <a:xfrm>
            <a:off x="6835806" y="4702491"/>
            <a:ext cx="15309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データの流れ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2BED00C2-C9D2-4260-9E6E-369B32D64191}"/>
              </a:ext>
            </a:extLst>
          </p:cNvPr>
          <p:cNvSpPr txBox="1"/>
          <p:nvPr/>
        </p:nvSpPr>
        <p:spPr>
          <a:xfrm>
            <a:off x="6649375" y="5521910"/>
            <a:ext cx="17173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データの保管庫</a:t>
            </a:r>
          </a:p>
        </p:txBody>
      </p: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1A0FC8C4-B16C-4B1D-9B3D-A8E3DFBD8E76}"/>
              </a:ext>
            </a:extLst>
          </p:cNvPr>
          <p:cNvCxnSpPr/>
          <p:nvPr/>
        </p:nvCxnSpPr>
        <p:spPr>
          <a:xfrm>
            <a:off x="363984" y="4350058"/>
            <a:ext cx="8478175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00049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73FBD7E-FBCC-404C-AAF2-AB27158DCF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ER</a:t>
            </a:r>
            <a:r>
              <a:rPr kumimoji="1" lang="ja-JP" altLang="en-US" dirty="0"/>
              <a:t>図</a:t>
            </a:r>
          </a:p>
        </p:txBody>
      </p:sp>
      <p:pic>
        <p:nvPicPr>
          <p:cNvPr id="6" name="図 5" descr="テキスト が含まれている画像&#10;&#10;高い精度で生成された説明">
            <a:extLst>
              <a:ext uri="{FF2B5EF4-FFF2-40B4-BE49-F238E27FC236}">
                <a16:creationId xmlns:a16="http://schemas.microsoft.com/office/drawing/2014/main" id="{F0AF5ED6-3B6D-467A-AB82-435555B8FA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1644" y="2193894"/>
            <a:ext cx="4766431" cy="2058510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E07EFFA-7AE7-4357-9B7E-CAEE09FF3EEC}"/>
              </a:ext>
            </a:extLst>
          </p:cNvPr>
          <p:cNvSpPr/>
          <p:nvPr/>
        </p:nvSpPr>
        <p:spPr>
          <a:xfrm>
            <a:off x="6161103" y="3719744"/>
            <a:ext cx="346229" cy="1864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7F3F80EF-3E26-4FAA-A8C0-CE4EE6CAB9E7}"/>
              </a:ext>
            </a:extLst>
          </p:cNvPr>
          <p:cNvCxnSpPr>
            <a:cxnSpLocks/>
          </p:cNvCxnSpPr>
          <p:nvPr/>
        </p:nvCxnSpPr>
        <p:spPr>
          <a:xfrm>
            <a:off x="5060272" y="5202314"/>
            <a:ext cx="1100831" cy="443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楕円 13">
            <a:extLst>
              <a:ext uri="{FF2B5EF4-FFF2-40B4-BE49-F238E27FC236}">
                <a16:creationId xmlns:a16="http://schemas.microsoft.com/office/drawing/2014/main" id="{0AB38280-CAD3-4636-9100-DB725D74104F}"/>
              </a:ext>
            </a:extLst>
          </p:cNvPr>
          <p:cNvSpPr/>
          <p:nvPr/>
        </p:nvSpPr>
        <p:spPr>
          <a:xfrm>
            <a:off x="6089968" y="5117976"/>
            <a:ext cx="142269" cy="168675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37B0567-4B16-4B02-9E55-C7A51321C6E9}"/>
              </a:ext>
            </a:extLst>
          </p:cNvPr>
          <p:cNvSpPr txBox="1"/>
          <p:nvPr/>
        </p:nvSpPr>
        <p:spPr>
          <a:xfrm>
            <a:off x="6578353" y="5044281"/>
            <a:ext cx="1926455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kumimoji="1" lang="ja-JP" altLang="en-US" dirty="0"/>
              <a:t>リレーションシップ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4C858938-19FE-4479-966F-40760AEC9B04}"/>
              </a:ext>
            </a:extLst>
          </p:cNvPr>
          <p:cNvSpPr/>
          <p:nvPr/>
        </p:nvSpPr>
        <p:spPr>
          <a:xfrm>
            <a:off x="1038688" y="4474346"/>
            <a:ext cx="1695635" cy="12961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C3E2BB8D-57D3-4365-B32A-4D7BCECFB5DB}"/>
              </a:ext>
            </a:extLst>
          </p:cNvPr>
          <p:cNvCxnSpPr>
            <a:stCxn id="17" idx="1"/>
            <a:endCxn id="17" idx="3"/>
          </p:cNvCxnSpPr>
          <p:nvPr/>
        </p:nvCxnSpPr>
        <p:spPr>
          <a:xfrm>
            <a:off x="1038688" y="5122416"/>
            <a:ext cx="1695635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2AA5D0A-937A-458F-9799-97A1DC952CEE}"/>
              </a:ext>
            </a:extLst>
          </p:cNvPr>
          <p:cNvSpPr txBox="1"/>
          <p:nvPr/>
        </p:nvSpPr>
        <p:spPr>
          <a:xfrm>
            <a:off x="2876365" y="4986577"/>
            <a:ext cx="1811045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kumimoji="1" lang="ja-JP" altLang="en-US" dirty="0"/>
              <a:t>エンティティ</a:t>
            </a:r>
            <a:r>
              <a:rPr kumimoji="1" lang="en-US" altLang="ja-JP" dirty="0"/>
              <a:t>,</a:t>
            </a:r>
            <a:r>
              <a:rPr kumimoji="1" lang="ja-JP" altLang="en-US" dirty="0"/>
              <a:t>属性</a:t>
            </a:r>
          </a:p>
        </p:txBody>
      </p:sp>
    </p:spTree>
    <p:extLst>
      <p:ext uri="{BB962C8B-B14F-4D97-AF65-F5344CB8AC3E}">
        <p14:creationId xmlns:p14="http://schemas.microsoft.com/office/powerpoint/2010/main" val="17287398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4919749-072F-4FC8-B1DD-0768EAAF2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CRUD</a:t>
            </a:r>
            <a:r>
              <a:rPr kumimoji="1" lang="ja-JP" altLang="en-US" dirty="0"/>
              <a:t>図</a:t>
            </a:r>
          </a:p>
        </p:txBody>
      </p:sp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64BDCD70-80F5-4E32-BDD6-098B6FACF3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5634861"/>
              </p:ext>
            </p:extLst>
          </p:nvPr>
        </p:nvGraphicFramePr>
        <p:xfrm>
          <a:off x="907261" y="2373544"/>
          <a:ext cx="7366727" cy="2777283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3258793">
                  <a:extLst>
                    <a:ext uri="{9D8B030D-6E8A-4147-A177-3AD203B41FA5}">
                      <a16:colId xmlns:a16="http://schemas.microsoft.com/office/drawing/2014/main" val="4099631684"/>
                    </a:ext>
                  </a:extLst>
                </a:gridCol>
                <a:gridCol w="1977294">
                  <a:extLst>
                    <a:ext uri="{9D8B030D-6E8A-4147-A177-3AD203B41FA5}">
                      <a16:colId xmlns:a16="http://schemas.microsoft.com/office/drawing/2014/main" val="2573474995"/>
                    </a:ext>
                  </a:extLst>
                </a:gridCol>
                <a:gridCol w="2130640">
                  <a:extLst>
                    <a:ext uri="{9D8B030D-6E8A-4147-A177-3AD203B41FA5}">
                      <a16:colId xmlns:a16="http://schemas.microsoft.com/office/drawing/2014/main" val="2483308314"/>
                    </a:ext>
                  </a:extLst>
                </a:gridCol>
              </a:tblGrid>
              <a:tr h="937827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　　　　　　　　　　　　　　プロセス</a:t>
                      </a:r>
                      <a:endParaRPr kumimoji="1" lang="en-US" altLang="ja-JP" dirty="0"/>
                    </a:p>
                    <a:p>
                      <a:endParaRPr kumimoji="1" lang="en-US" altLang="ja-JP" dirty="0"/>
                    </a:p>
                    <a:p>
                      <a:r>
                        <a:rPr kumimoji="1" lang="ja-JP" altLang="en-US" dirty="0"/>
                        <a:t>エンティティ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申込書チェック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申込書入力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83217667"/>
                  </a:ext>
                </a:extLst>
              </a:tr>
              <a:tr h="459864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未チェック申込書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/>
                        <a:t>R</a:t>
                      </a:r>
                      <a:endParaRPr kumimoji="1" lang="ja-JP" alt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45665949"/>
                  </a:ext>
                </a:extLst>
              </a:tr>
              <a:tr h="459864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チェックリスト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/>
                        <a:t>R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33331"/>
                  </a:ext>
                </a:extLst>
              </a:tr>
              <a:tr h="459864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チェック済み申込書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/>
                        <a:t>R</a:t>
                      </a:r>
                      <a:endParaRPr kumimoji="1" lang="ja-JP" alt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9274657"/>
                  </a:ext>
                </a:extLst>
              </a:tr>
              <a:tr h="459864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チェック済み申込書ファイル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/>
                        <a:t>C/R/U/D</a:t>
                      </a:r>
                      <a:endParaRPr kumimoji="1" lang="ja-JP" alt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7679613"/>
                  </a:ext>
                </a:extLst>
              </a:tr>
            </a:tbl>
          </a:graphicData>
        </a:graphic>
      </p:graphicFrame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190D6372-BD3D-4240-A897-F30EDF2C594A}"/>
              </a:ext>
            </a:extLst>
          </p:cNvPr>
          <p:cNvCxnSpPr/>
          <p:nvPr/>
        </p:nvCxnSpPr>
        <p:spPr>
          <a:xfrm>
            <a:off x="907261" y="2373544"/>
            <a:ext cx="3256366" cy="93782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E7454E3-E0A0-4678-BE12-CEF918F029E5}"/>
              </a:ext>
            </a:extLst>
          </p:cNvPr>
          <p:cNvSpPr txBox="1"/>
          <p:nvPr/>
        </p:nvSpPr>
        <p:spPr>
          <a:xfrm>
            <a:off x="907261" y="5388746"/>
            <a:ext cx="73667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/>
              <a:t>C : </a:t>
            </a:r>
            <a:r>
              <a:rPr kumimoji="1" lang="ja-JP" altLang="en-US" sz="2400" dirty="0"/>
              <a:t>生成</a:t>
            </a:r>
            <a:r>
              <a:rPr kumimoji="1" lang="en-US" altLang="ja-JP" sz="2400" dirty="0"/>
              <a:t>(Create)                    R : </a:t>
            </a:r>
            <a:r>
              <a:rPr kumimoji="1" lang="ja-JP" altLang="en-US" sz="2400" dirty="0"/>
              <a:t>参照</a:t>
            </a:r>
            <a:r>
              <a:rPr kumimoji="1" lang="en-US" altLang="ja-JP" sz="2400" dirty="0"/>
              <a:t>(Refer)</a:t>
            </a:r>
          </a:p>
          <a:p>
            <a:r>
              <a:rPr kumimoji="1" lang="en-US" altLang="ja-JP" sz="2400" dirty="0"/>
              <a:t>U : </a:t>
            </a:r>
            <a:r>
              <a:rPr kumimoji="1" lang="ja-JP" altLang="en-US" sz="2400" dirty="0"/>
              <a:t>更新</a:t>
            </a:r>
            <a:r>
              <a:rPr kumimoji="1" lang="en-US" altLang="ja-JP" sz="2400" dirty="0"/>
              <a:t>(Update)                  D : </a:t>
            </a:r>
            <a:r>
              <a:rPr kumimoji="1" lang="ja-JP" altLang="en-US" sz="2400" dirty="0"/>
              <a:t>削除</a:t>
            </a:r>
            <a:r>
              <a:rPr kumimoji="1" lang="en-US" altLang="ja-JP" sz="2400" dirty="0"/>
              <a:t>(Delete) 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2258147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6699FFD-E993-4D32-A5FA-DE6B5EB77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外部設計書の項目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349B05E-2353-44E2-B567-084DF69F1A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59" y="1845734"/>
            <a:ext cx="7543801" cy="4439656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800" dirty="0"/>
              <a:t>目的・方針</a:t>
            </a:r>
            <a:endParaRPr kumimoji="1"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800" dirty="0"/>
              <a:t>概要</a:t>
            </a:r>
            <a:endParaRPr kumimoji="1"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800" dirty="0"/>
              <a:t>機能</a:t>
            </a:r>
            <a:endParaRPr kumimoji="1"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800" dirty="0"/>
              <a:t>ユーザ</a:t>
            </a:r>
            <a:r>
              <a:rPr kumimoji="1" lang="en-US" altLang="ja-JP" sz="2800" dirty="0"/>
              <a:t>(</a:t>
            </a:r>
            <a:r>
              <a:rPr kumimoji="1" lang="ja-JP" altLang="en-US" sz="2800" dirty="0"/>
              <a:t>システム</a:t>
            </a:r>
            <a:r>
              <a:rPr kumimoji="1" lang="en-US" altLang="ja-JP" sz="2800" dirty="0"/>
              <a:t>)</a:t>
            </a:r>
            <a:r>
              <a:rPr kumimoji="1" lang="ja-JP" altLang="en-US" sz="2800" dirty="0"/>
              <a:t>インタフェース</a:t>
            </a:r>
            <a:endParaRPr kumimoji="1"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800" dirty="0"/>
              <a:t>システム構成</a:t>
            </a:r>
            <a:endParaRPr kumimoji="1"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800" dirty="0"/>
              <a:t>ソフトウェア構成</a:t>
            </a:r>
            <a:endParaRPr kumimoji="1"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800" dirty="0"/>
              <a:t>ハードウェア構成</a:t>
            </a:r>
            <a:endParaRPr kumimoji="1"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800" dirty="0"/>
              <a:t>ネットワーク構成</a:t>
            </a:r>
          </a:p>
        </p:txBody>
      </p:sp>
    </p:spTree>
    <p:extLst>
      <p:ext uri="{BB962C8B-B14F-4D97-AF65-F5344CB8AC3E}">
        <p14:creationId xmlns:p14="http://schemas.microsoft.com/office/powerpoint/2010/main" val="17984466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C299072-F655-402E-AD5C-888EC4D7D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まとめ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DCC5BF9-ED92-4949-A67F-E4131765BF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l"/>
            </a:pPr>
            <a:endParaRPr kumimoji="1" lang="en-US" altLang="ja-JP" dirty="0"/>
          </a:p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3200" dirty="0"/>
              <a:t>外部設計は技術者視点</a:t>
            </a:r>
            <a:endParaRPr kumimoji="1" lang="en-US" altLang="ja-JP" sz="3200" dirty="0"/>
          </a:p>
          <a:p>
            <a:pPr>
              <a:buFont typeface="Wingdings" panose="05000000000000000000" pitchFamily="2" charset="2"/>
              <a:buChar char="l"/>
            </a:pPr>
            <a:endParaRPr lang="en-US" altLang="ja-JP" sz="3200" dirty="0"/>
          </a:p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3200" dirty="0"/>
              <a:t>システムを小分けに</a:t>
            </a:r>
            <a:r>
              <a:rPr kumimoji="1" lang="ja-JP" altLang="en-US" sz="3200" dirty="0" err="1"/>
              <a:t>し</a:t>
            </a:r>
            <a:r>
              <a:rPr kumimoji="1" lang="ja-JP" altLang="en-US" sz="3200" dirty="0"/>
              <a:t>最後に組み立てる</a:t>
            </a:r>
            <a:endParaRPr kumimoji="1" lang="en-US" altLang="ja-JP" sz="3200" dirty="0"/>
          </a:p>
          <a:p>
            <a:pPr>
              <a:buFont typeface="Wingdings" panose="05000000000000000000" pitchFamily="2" charset="2"/>
              <a:buChar char="l"/>
            </a:pPr>
            <a:endParaRPr lang="en-US" altLang="ja-JP" sz="3200" dirty="0"/>
          </a:p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3200" dirty="0"/>
              <a:t>システムには矛盾がないように</a:t>
            </a:r>
            <a:endParaRPr kumimoji="1" lang="en-US" altLang="ja-JP" sz="3200" dirty="0"/>
          </a:p>
          <a:p>
            <a:pPr>
              <a:buFont typeface="Wingdings" panose="05000000000000000000" pitchFamily="2" charset="2"/>
              <a:buChar char="l"/>
            </a:pPr>
            <a:endParaRPr lang="en-US" altLang="ja-JP" sz="3200" dirty="0"/>
          </a:p>
          <a:p>
            <a:pPr>
              <a:buFont typeface="Wingdings" panose="05000000000000000000" pitchFamily="2" charset="2"/>
              <a:buChar char="l"/>
            </a:pPr>
            <a:endParaRPr kumimoji="1" lang="ja-JP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246951098"/>
      </p:ext>
    </p:extLst>
  </p:cSld>
  <p:clrMapOvr>
    <a:masterClrMapping/>
  </p:clrMapOvr>
</p:sld>
</file>

<file path=ppt/theme/theme1.xml><?xml version="1.0" encoding="utf-8"?>
<a:theme xmlns:a="http://schemas.openxmlformats.org/drawingml/2006/main" name="レトロスペクト">
  <a:themeElements>
    <a:clrScheme name="レトロスペクト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レトロスペク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レトロスペクト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728</TotalTime>
  <Words>252</Words>
  <Application>Microsoft Office PowerPoint</Application>
  <PresentationFormat>画面に合わせる (4:3)</PresentationFormat>
  <Paragraphs>76</Paragraphs>
  <Slides>11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11</vt:i4>
      </vt:variant>
    </vt:vector>
  </HeadingPairs>
  <TitlesOfParts>
    <vt:vector size="16" baseType="lpstr">
      <vt:lpstr>ＭＳ Ｐゴシック</vt:lpstr>
      <vt:lpstr>Calibri</vt:lpstr>
      <vt:lpstr>Calibri Light</vt:lpstr>
      <vt:lpstr>Wingdings</vt:lpstr>
      <vt:lpstr>レトロスペクト</vt:lpstr>
      <vt:lpstr>ソフトウェア開発における 外部設計</vt:lpstr>
      <vt:lpstr>要件定義,システム提案との違い</vt:lpstr>
      <vt:lpstr>外部設計の定義</vt:lpstr>
      <vt:lpstr>外部設計書</vt:lpstr>
      <vt:lpstr>外部設計書の作成手順</vt:lpstr>
      <vt:lpstr>外部設計書の作成手順</vt:lpstr>
      <vt:lpstr>DFD(Data Flow Diagram)</vt:lpstr>
      <vt:lpstr>ER図</vt:lpstr>
      <vt:lpstr>CRUD図</vt:lpstr>
      <vt:lpstr>外部設計書の項目</vt:lpstr>
      <vt:lpstr>まとめ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ソフトウェア開発における 外部設計</dc:title>
  <dc:creator>大東誠弥</dc:creator>
  <cp:lastModifiedBy>大東誠弥</cp:lastModifiedBy>
  <cp:revision>16</cp:revision>
  <dcterms:created xsi:type="dcterms:W3CDTF">2017-10-26T14:54:40Z</dcterms:created>
  <dcterms:modified xsi:type="dcterms:W3CDTF">2017-10-27T03:03:33Z</dcterms:modified>
</cp:coreProperties>
</file>