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2"/>
  </p:notesMasterIdLst>
  <p:sldIdLst>
    <p:sldId id="256" r:id="rId2"/>
    <p:sldId id="257" r:id="rId3"/>
    <p:sldId id="261" r:id="rId4"/>
    <p:sldId id="265" r:id="rId5"/>
    <p:sldId id="263" r:id="rId6"/>
    <p:sldId id="260" r:id="rId7"/>
    <p:sldId id="258" r:id="rId8"/>
    <p:sldId id="259" r:id="rId9"/>
    <p:sldId id="262" r:id="rId10"/>
    <p:sldId id="264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2" d="100"/>
          <a:sy n="82" d="100"/>
        </p:scale>
        <p:origin x="49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B29D8B-6F94-4FBC-80E6-D135D959D15E}" type="datetimeFigureOut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C507A-004E-4DC5-93C3-770D24F82F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8388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9C507A-004E-4DC5-93C3-770D24F82F9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027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3360D-6F92-40A8-9670-41FB855E7438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070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BA4A6-ADC3-48DF-8A31-0636F459E26C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995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158F6-F48C-4840-B7CA-ECE49A73AC6A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734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44407-D7ED-420C-89E1-E0A181586565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9514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E60A4-63C3-4983-9B23-92650D029AA2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22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6FFCE-1A38-4CC9-B1E0-9C6015108B26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22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94BEC-1639-4191-BC55-A668A55B5C3C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116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9DCC7-C8F1-4861-8FE4-262F5CE9EC56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70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B8D43-4BD5-46C2-8087-A337A7EA714C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59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14DEA-D3A4-4ED5-B689-67535F70D490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993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7C0D9-90D4-4FAE-8B92-9E91EF228631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8239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ja-JP" altLang="en-US" smtClean="0"/>
              <a:t>マスター テキストの書式設定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AC7EC-F183-4703-9090-0EC7C2060A45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6264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94792-2D4A-4776-B565-3B5563B26CB4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68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D5A2-EFD2-4D40-89AE-FDA49CA8BA96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51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つの画像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ACC1E-FF63-44D5-850E-BF59EFE1CF08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57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D995D-4186-480B-91E9-AD8EE705B708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3390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9B8F-853C-4241-BF9E-2F73891F2EEA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268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6DD3CB0-F732-48BE-BB2A-F1396386070D}" type="datetime1">
              <a:rPr kumimoji="1" lang="ja-JP" altLang="en-US" smtClean="0"/>
              <a:t>2014/12/9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FB5EA-15EF-47DA-AB5A-AC3EC429BC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151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7" rtl="0" eaLnBrk="1" latinLnBrk="0" hangingPunct="1">
        <a:spcBef>
          <a:spcPct val="0"/>
        </a:spcBef>
        <a:buNone/>
        <a:defRPr kumimoji="1" sz="44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8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4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kumimoji="1"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8277558" cy="3329581"/>
          </a:xfrm>
        </p:spPr>
        <p:txBody>
          <a:bodyPr>
            <a:normAutofit fontScale="90000"/>
          </a:bodyPr>
          <a:lstStyle/>
          <a:p>
            <a:r>
              <a:rPr kumimoji="1" lang="ja-JP" altLang="en-US" smtClean="0"/>
              <a:t>第８章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kumimoji="1" lang="ja-JP" altLang="en-US" sz="6000" smtClean="0"/>
              <a:t>ソフトウェア</a:t>
            </a:r>
            <a:r>
              <a:rPr kumimoji="1" lang="en-US" altLang="ja-JP" sz="6000" smtClean="0"/>
              <a:t/>
            </a:r>
            <a:br>
              <a:rPr kumimoji="1" lang="en-US" altLang="ja-JP" sz="6000" smtClean="0"/>
            </a:br>
            <a:r>
              <a:rPr kumimoji="1" lang="ja-JP" altLang="en-US" sz="6000" smtClean="0"/>
              <a:t>エンジニアリングの</a:t>
            </a:r>
            <a:r>
              <a:rPr kumimoji="1" lang="ja-JP" altLang="en-US" smtClean="0"/>
              <a:t>展開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ja-JP" altLang="en-US"/>
              <a:t>資料：図解でわかるソフトウェア開発のすべて</a:t>
            </a:r>
            <a:r>
              <a:rPr lang="ja-JP" altLang="en-US" smtClean="0"/>
              <a:t>・第</a:t>
            </a:r>
            <a:r>
              <a:rPr lang="en-US" altLang="ja-JP"/>
              <a:t>8</a:t>
            </a:r>
            <a:r>
              <a:rPr lang="ja-JP" altLang="en-US" smtClean="0"/>
              <a:t>章</a:t>
            </a:r>
            <a:r>
              <a:rPr lang="en-US" altLang="ja-JP" smtClean="0"/>
              <a:t>ISBM-534-03109-2</a:t>
            </a:r>
            <a:r>
              <a:rPr lang="ja-JP" altLang="en-US" smtClean="0"/>
              <a:t>日本</a:t>
            </a:r>
            <a:r>
              <a:rPr lang="ja-JP" altLang="en-US"/>
              <a:t>実業</a:t>
            </a:r>
            <a:r>
              <a:rPr lang="ja-JP" altLang="en-US" smtClean="0"/>
              <a:t>出版社</a:t>
            </a:r>
            <a:endParaRPr lang="en-US" altLang="ja-JP" smtClean="0"/>
          </a:p>
          <a:p>
            <a:r>
              <a:rPr lang="ja-JP" altLang="en-US" smtClean="0"/>
              <a:t>著者：</a:t>
            </a:r>
            <a:r>
              <a:rPr lang="en-US" altLang="ja-JP" smtClean="0"/>
              <a:t>Mint(</a:t>
            </a:r>
            <a:r>
              <a:rPr lang="ja-JP" altLang="en-US" smtClean="0"/>
              <a:t>経営</a:t>
            </a:r>
            <a:r>
              <a:rPr lang="ja-JP" altLang="en-US"/>
              <a:t>情報</a:t>
            </a:r>
            <a:r>
              <a:rPr lang="ja-JP" altLang="en-US" smtClean="0"/>
              <a:t>研究会</a:t>
            </a:r>
            <a:r>
              <a:rPr lang="en-US" altLang="ja-JP" smtClean="0"/>
              <a:t>)</a:t>
            </a:r>
            <a:r>
              <a:rPr lang="ja-JP" altLang="en-US" smtClean="0"/>
              <a:t>・浜崎正和</a:t>
            </a:r>
            <a:r>
              <a:rPr lang="en-US" altLang="ja-JP" smtClean="0"/>
              <a:t>(</a:t>
            </a:r>
            <a:r>
              <a:rPr lang="ja-JP" altLang="en-US" smtClean="0"/>
              <a:t>第８章担当</a:t>
            </a:r>
            <a:r>
              <a:rPr lang="en-US" altLang="ja-JP" smtClean="0"/>
              <a:t>)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9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ソフトウェア</a:t>
            </a:r>
            <a:r>
              <a:rPr kumimoji="1" lang="en-US" altLang="ja-JP" smtClean="0"/>
              <a:t/>
            </a:r>
            <a:br>
              <a:rPr kumimoji="1" lang="en-US" altLang="ja-JP" smtClean="0"/>
            </a:br>
            <a:r>
              <a:rPr kumimoji="1" lang="ja-JP" altLang="en-US" smtClean="0"/>
              <a:t>エンジニアリング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ja-JP" altLang="en-US"/>
              <a:t>開発</a:t>
            </a:r>
            <a:endParaRPr lang="en-US" altLang="ja-JP"/>
          </a:p>
          <a:p>
            <a:pPr lvl="1">
              <a:spcBef>
                <a:spcPts val="0"/>
              </a:spcBef>
            </a:pPr>
            <a:r>
              <a:rPr lang="ja-JP" altLang="en-US" smtClean="0"/>
              <a:t>部品化</a:t>
            </a:r>
            <a:r>
              <a:rPr lang="ja-JP" altLang="en-US"/>
              <a:t>と再利用</a:t>
            </a:r>
            <a:endParaRPr lang="en-US" altLang="ja-JP"/>
          </a:p>
          <a:p>
            <a:pPr>
              <a:spcBef>
                <a:spcPts val="1200"/>
              </a:spcBef>
            </a:pPr>
            <a:r>
              <a:rPr lang="ja-JP" altLang="en-US" smtClean="0"/>
              <a:t>運用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システム運転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/>
              <a:t>監視</a:t>
            </a:r>
            <a:endParaRPr lang="en-US" altLang="ja-JP" smtClean="0"/>
          </a:p>
          <a:p>
            <a:pPr>
              <a:spcBef>
                <a:spcPts val="1200"/>
              </a:spcBef>
            </a:pPr>
            <a:r>
              <a:rPr lang="ja-JP" altLang="en-US" smtClean="0"/>
              <a:t>保守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修正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改訂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予防</a:t>
            </a:r>
            <a:endParaRPr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1026" name="Picture 2" descr="http://upload.wikimedia.org/wikipedia/commons/thumb/0/06/Waterfall_model_(1).svg/2000px-Waterfall_model_(1)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950" y="3105806"/>
            <a:ext cx="4289294" cy="2775674"/>
          </a:xfrm>
          <a:prstGeom prst="rect">
            <a:avLst/>
          </a:prstGeom>
          <a:solidFill>
            <a:schemeClr val="tx1">
              <a:lumMod val="85000"/>
            </a:schemeClr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699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ソフトウェア開発の現状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あえて理論を無視した開発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/>
              <a:t>正規化</a:t>
            </a:r>
            <a:r>
              <a:rPr lang="ja-JP" altLang="en-US" smtClean="0"/>
              <a:t>しない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モジュール</a:t>
            </a:r>
            <a:r>
              <a:rPr kumimoji="1" lang="ja-JP" altLang="en-US"/>
              <a:t>混合</a:t>
            </a:r>
            <a:endParaRPr kumimoji="1" lang="en-US" altLang="ja-JP" smtClean="0"/>
          </a:p>
          <a:p>
            <a:pPr>
              <a:spcBef>
                <a:spcPts val="1800"/>
              </a:spcBef>
            </a:pPr>
            <a:r>
              <a:rPr lang="en-US" altLang="ja-JP"/>
              <a:t>”</a:t>
            </a:r>
            <a:r>
              <a:rPr lang="ja-JP" altLang="en-US"/>
              <a:t>開発</a:t>
            </a:r>
            <a:r>
              <a:rPr lang="en-US" altLang="ja-JP" smtClean="0"/>
              <a:t>”</a:t>
            </a:r>
            <a:r>
              <a:rPr lang="ja-JP" altLang="en-US"/>
              <a:t>しない</a:t>
            </a:r>
            <a:r>
              <a:rPr lang="ja-JP" altLang="en-US" smtClean="0"/>
              <a:t>ソフトウェア開発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部品化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再利用</a:t>
            </a:r>
            <a:endParaRPr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656" y="4881993"/>
            <a:ext cx="1766588" cy="1366413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352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4000" smtClean="0"/>
              <a:t>コンポーネントによる</a:t>
            </a:r>
            <a:r>
              <a:rPr kumimoji="1" lang="ja-JP" altLang="en-US" smtClean="0"/>
              <a:t>部品化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ja-JP" altLang="en-US"/>
              <a:t>プラグ＆プレイ型部品</a:t>
            </a:r>
            <a:endParaRPr lang="en-US" altLang="ja-JP"/>
          </a:p>
          <a:p>
            <a:pPr lvl="1">
              <a:spcBef>
                <a:spcPts val="0"/>
              </a:spcBef>
            </a:pPr>
            <a:r>
              <a:rPr lang="ja-JP" altLang="en-US" smtClean="0"/>
              <a:t>プログラム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/>
              <a:t>データベース</a:t>
            </a:r>
            <a:endParaRPr kumimoji="1" lang="en-US" altLang="ja-JP" smtClean="0"/>
          </a:p>
          <a:p>
            <a:pPr>
              <a:spcBef>
                <a:spcPts val="1800"/>
              </a:spcBef>
            </a:pPr>
            <a:r>
              <a:rPr lang="ja-JP" altLang="en-US"/>
              <a:t>動的</a:t>
            </a:r>
            <a:r>
              <a:rPr lang="ja-JP" altLang="en-US" smtClean="0"/>
              <a:t>にコンポーネントを組み込み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コンポーネントベース</a:t>
            </a:r>
            <a:r>
              <a:rPr kumimoji="1" lang="ja-JP" altLang="en-US"/>
              <a:t>開発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8" t="21035" r="1880" b="41954"/>
          <a:stretch/>
        </p:blipFill>
        <p:spPr>
          <a:xfrm>
            <a:off x="5574735" y="4091152"/>
            <a:ext cx="2820509" cy="2157254"/>
          </a:xfrm>
          <a:prstGeom prst="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1535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パッケージを使った再利用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ja-JP" altLang="en-US" smtClean="0"/>
              <a:t>パッケージを業務に適用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kumimoji="1" lang="en-US" altLang="ja-JP" smtClean="0"/>
              <a:t>FIT</a:t>
            </a:r>
            <a:r>
              <a:rPr kumimoji="1" lang="ja-JP" altLang="en-US" smtClean="0"/>
              <a:t>：変更せず適用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早い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安い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安定した品質</a:t>
            </a:r>
            <a:endParaRPr kumimoji="1" lang="en-US" altLang="ja-JP" smtClean="0"/>
          </a:p>
          <a:p>
            <a:pPr lvl="1">
              <a:spcBef>
                <a:spcPts val="1200"/>
              </a:spcBef>
            </a:pPr>
            <a:r>
              <a:rPr lang="en-US" altLang="ja-JP" smtClean="0"/>
              <a:t>GAP</a:t>
            </a:r>
            <a:r>
              <a:rPr lang="ja-JP" altLang="en-US" smtClean="0"/>
              <a:t>：変更して適用</a:t>
            </a:r>
            <a:endParaRPr lang="en-US" altLang="ja-JP" smtClean="0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高い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品質は不確定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保証なし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740" y="5051456"/>
            <a:ext cx="1746504" cy="1196950"/>
          </a:xfrm>
          <a:prstGeom prst="rect">
            <a:avLst/>
          </a:prstGeom>
          <a:solidFill>
            <a:schemeClr val="tx1">
              <a:lumMod val="85000"/>
            </a:schemeClr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6575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開発手法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kumimoji="1" lang="ja-JP" altLang="en-US" smtClean="0"/>
              <a:t>構造化手法（４章参照）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各開発工程を構造化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事務作業のシステム化に適切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ウォーターフォール型開発</a:t>
            </a:r>
            <a:endParaRPr kumimoji="1" lang="en-US" altLang="ja-JP" smtClean="0"/>
          </a:p>
          <a:p>
            <a:pPr>
              <a:spcBef>
                <a:spcPts val="1800"/>
              </a:spcBef>
            </a:pPr>
            <a:r>
              <a:rPr lang="ja-JP" altLang="en-US"/>
              <a:t>オブジェクト</a:t>
            </a:r>
            <a:r>
              <a:rPr lang="ja-JP" altLang="en-US" smtClean="0"/>
              <a:t>指向手法</a:t>
            </a:r>
            <a:r>
              <a:rPr lang="ja-JP" altLang="en-US"/>
              <a:t>（</a:t>
            </a:r>
            <a:r>
              <a:rPr kumimoji="1" lang="ja-JP" altLang="en-US" smtClean="0"/>
              <a:t>５章参照）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リアルタイム制御系への適用に期待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技法･目的への理解が必要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065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保守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7700" y="2052925"/>
            <a:ext cx="6711654" cy="4805075"/>
          </a:xfrm>
        </p:spPr>
        <p:txBody>
          <a:bodyPr>
            <a:normAutofit fontScale="92500" lnSpcReduction="20000"/>
          </a:bodyPr>
          <a:lstStyle/>
          <a:p>
            <a:r>
              <a:rPr kumimoji="1" lang="ja-JP" altLang="en-US" smtClean="0"/>
              <a:t>保守とは？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システム</a:t>
            </a:r>
            <a:r>
              <a:rPr lang="ja-JP" altLang="en-US"/>
              <a:t>を</a:t>
            </a:r>
            <a:r>
              <a:rPr kumimoji="1" lang="ja-JP" altLang="en-US" smtClean="0"/>
              <a:t>長期的に運用する段階</a:t>
            </a:r>
            <a:endParaRPr kumimoji="1" lang="en-US" altLang="ja-JP" smtClean="0"/>
          </a:p>
          <a:p>
            <a:pPr lvl="2">
              <a:spcBef>
                <a:spcPts val="0"/>
              </a:spcBef>
            </a:pPr>
            <a:r>
              <a:rPr lang="ja-JP" altLang="en-US"/>
              <a:t>修正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lang="ja-JP" altLang="en-US"/>
              <a:t>改訂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lang="ja-JP" altLang="en-US"/>
              <a:t>予防</a:t>
            </a:r>
            <a:endParaRPr kumimoji="1" lang="en-US" altLang="ja-JP" smtClean="0"/>
          </a:p>
          <a:p>
            <a:r>
              <a:rPr lang="ja-JP" altLang="en-US" smtClean="0"/>
              <a:t>バスタブ曲線</a:t>
            </a:r>
            <a:endParaRPr lang="en-US" altLang="ja-JP" smtClean="0"/>
          </a:p>
          <a:p>
            <a:pPr lvl="1"/>
            <a:r>
              <a:rPr kumimoji="1" lang="ja-JP" altLang="en-US" smtClean="0"/>
              <a:t>　</a:t>
            </a:r>
            <a:endParaRPr kumimoji="1" lang="en-US" altLang="ja-JP" smtClean="0"/>
          </a:p>
          <a:p>
            <a:pPr lvl="1"/>
            <a:endParaRPr lang="en-US" altLang="ja-JP"/>
          </a:p>
          <a:p>
            <a:pPr lvl="1"/>
            <a:endParaRPr kumimoji="1" lang="en-US" altLang="ja-JP" smtClean="0"/>
          </a:p>
          <a:p>
            <a:pPr lvl="1"/>
            <a:endParaRPr lang="en-US" altLang="ja-JP"/>
          </a:p>
          <a:p>
            <a:pPr>
              <a:spcBef>
                <a:spcPts val="1800"/>
              </a:spcBef>
            </a:pPr>
            <a:r>
              <a:rPr kumimoji="1" lang="ja-JP" altLang="en-US" smtClean="0"/>
              <a:t>保守支援ツールの活用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ソーススキャンツール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文書化ツール</a:t>
            </a:r>
            <a:endParaRPr lang="en-US" altLang="ja-JP" smtClean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5" t="18498" r="6121" b="29049"/>
          <a:stretch/>
        </p:blipFill>
        <p:spPr>
          <a:xfrm>
            <a:off x="1702749" y="4000661"/>
            <a:ext cx="4619297" cy="1574969"/>
          </a:xfrm>
          <a:prstGeom prst="rect">
            <a:avLst/>
          </a:prstGeom>
        </p:spPr>
      </p:pic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3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保守を意識した設計</a:t>
            </a:r>
            <a:r>
              <a:rPr lang="ja-JP" altLang="en-US" smtClean="0"/>
              <a:t>･</a:t>
            </a:r>
            <a:r>
              <a:rPr kumimoji="1" lang="ja-JP" altLang="en-US" smtClean="0"/>
              <a:t>開発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smtClean="0"/>
              <a:t>保守のしやすさ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 smtClean="0"/>
              <a:t>他人が手を加えやすい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/>
              <a:t>時間が経っていて</a:t>
            </a:r>
            <a:r>
              <a:rPr lang="ja-JP" altLang="en-US" smtClean="0"/>
              <a:t>も問題ない</a:t>
            </a:r>
            <a:endParaRPr lang="en-US" altLang="ja-JP" smtClean="0"/>
          </a:p>
          <a:p>
            <a:pPr>
              <a:spcBef>
                <a:spcPts val="1800"/>
              </a:spcBef>
            </a:pPr>
            <a:r>
              <a:rPr lang="ja-JP" altLang="en-US" smtClean="0"/>
              <a:t>留意する点</a:t>
            </a:r>
            <a:endParaRPr lang="en-US" altLang="ja-JP"/>
          </a:p>
          <a:p>
            <a:pPr lvl="1">
              <a:spcBef>
                <a:spcPts val="0"/>
              </a:spcBef>
            </a:pPr>
            <a:r>
              <a:rPr lang="ja-JP" altLang="en-US" smtClean="0"/>
              <a:t>モジュール分割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lang="ja-JP" altLang="en-US" smtClean="0"/>
              <a:t>規模を小さく</a:t>
            </a:r>
            <a:endParaRPr lang="en-US" altLang="ja-JP"/>
          </a:p>
          <a:p>
            <a:pPr lvl="1">
              <a:spcBef>
                <a:spcPts val="1200"/>
              </a:spcBef>
            </a:pPr>
            <a:r>
              <a:rPr kumimoji="1" lang="ja-JP" altLang="en-US" smtClean="0"/>
              <a:t>コーディング規格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lang="ja-JP" altLang="en-US" smtClean="0"/>
              <a:t>全体で共有</a:t>
            </a:r>
            <a:endParaRPr lang="en-US" altLang="ja-JP"/>
          </a:p>
          <a:p>
            <a:pPr lvl="1">
              <a:spcBef>
                <a:spcPts val="1200"/>
              </a:spcBef>
            </a:pPr>
            <a:r>
              <a:rPr lang="ja-JP" altLang="en-US" smtClean="0"/>
              <a:t>コメント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lang="ja-JP" altLang="en-US" smtClean="0"/>
              <a:t>理解しやすく</a:t>
            </a:r>
            <a:endParaRPr lang="en-US" altLang="ja-JP"/>
          </a:p>
          <a:p>
            <a:pPr lvl="1">
              <a:spcBef>
                <a:spcPts val="1200"/>
              </a:spcBef>
            </a:pPr>
            <a:r>
              <a:rPr lang="ja-JP" altLang="en-US" smtClean="0"/>
              <a:t>ドキュメント化</a:t>
            </a:r>
            <a:endParaRPr lang="en-US" altLang="ja-JP"/>
          </a:p>
          <a:p>
            <a:pPr lvl="2">
              <a:spcBef>
                <a:spcPts val="0"/>
              </a:spcBef>
            </a:pPr>
            <a:r>
              <a:rPr kumimoji="1" lang="ja-JP" altLang="en-US" smtClean="0"/>
              <a:t>陳腐化を避ける</a:t>
            </a:r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1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プロジェクト</a:t>
            </a:r>
            <a:r>
              <a:rPr lang="ja-JP" altLang="en-US" smtClean="0"/>
              <a:t>を</a:t>
            </a:r>
            <a:r>
              <a:rPr lang="en-US" altLang="ja-JP" smtClean="0"/>
              <a:t/>
            </a:r>
            <a:br>
              <a:rPr lang="en-US" altLang="ja-JP" smtClean="0"/>
            </a:br>
            <a:r>
              <a:rPr lang="ja-JP" altLang="en-US" smtClean="0"/>
              <a:t>成功</a:t>
            </a:r>
            <a:r>
              <a:rPr lang="ja-JP" altLang="en-US"/>
              <a:t>に導くために</a:t>
            </a:r>
            <a:br>
              <a:rPr lang="ja-JP" altLang="en-US"/>
            </a:b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mtClean="0"/>
              <a:t>プロジェクトと品質の管理</a:t>
            </a:r>
            <a:endParaRPr kumimoji="1" lang="en-US" altLang="ja-JP" smtClean="0"/>
          </a:p>
          <a:p>
            <a:r>
              <a:rPr lang="ja-JP" altLang="en-US" smtClean="0"/>
              <a:t>顧客との認識の共有</a:t>
            </a:r>
            <a:endParaRPr lang="en-US" altLang="ja-JP" smtClean="0"/>
          </a:p>
          <a:p>
            <a:r>
              <a:rPr kumimoji="1" lang="ja-JP" altLang="en-US" smtClean="0"/>
              <a:t>開発会社間のレベル差</a:t>
            </a:r>
            <a:endParaRPr kumimoji="1" lang="en-US" altLang="ja-JP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91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まとめ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mtClean="0"/>
              <a:t>最初</a:t>
            </a:r>
            <a:r>
              <a:rPr lang="ja-JP" altLang="en-US"/>
              <a:t>からの</a:t>
            </a:r>
            <a:r>
              <a:rPr lang="ja-JP" altLang="en-US" smtClean="0"/>
              <a:t>開発はしない</a:t>
            </a:r>
            <a:endParaRPr lang="en-US" altLang="ja-JP" smtClean="0"/>
          </a:p>
          <a:p>
            <a:pPr lvl="1">
              <a:spcBef>
                <a:spcPts val="0"/>
              </a:spcBef>
            </a:pPr>
            <a:r>
              <a:rPr kumimoji="1" lang="ja-JP" altLang="en-US" smtClean="0"/>
              <a:t>パッケージ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/>
              <a:t>コンポーネント</a:t>
            </a:r>
            <a:endParaRPr kumimoji="1" lang="en-US" altLang="ja-JP" smtClean="0"/>
          </a:p>
          <a:p>
            <a:pPr>
              <a:spcBef>
                <a:spcPts val="1800"/>
              </a:spcBef>
            </a:pPr>
            <a:r>
              <a:rPr kumimoji="1" lang="ja-JP" altLang="en-US" smtClean="0"/>
              <a:t>長期的な保守</a:t>
            </a:r>
            <a:endParaRPr kumimoji="1" lang="en-US" altLang="ja-JP" smtClean="0"/>
          </a:p>
          <a:p>
            <a:pPr lvl="1">
              <a:spcBef>
                <a:spcPts val="0"/>
              </a:spcBef>
            </a:pPr>
            <a:r>
              <a:rPr lang="ja-JP" altLang="en-US"/>
              <a:t>開発段階</a:t>
            </a:r>
            <a:r>
              <a:rPr lang="ja-JP" altLang="en-US" smtClean="0"/>
              <a:t>から保守を視野に入れる</a:t>
            </a:r>
            <a:endParaRPr kumimoji="1" lang="en-US" altLang="ja-JP" smtClean="0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FB5EA-15EF-47DA-AB5A-AC3EC429BC7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16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イオン">
  <a:themeElements>
    <a:clrScheme name="イオン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イオン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イオン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461</TotalTime>
  <Words>263</Words>
  <Application>Microsoft Office PowerPoint</Application>
  <PresentationFormat>画面に合わせる (4:3)</PresentationFormat>
  <Paragraphs>92</Paragraphs>
  <Slides>10</Slides>
  <Notes>1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7" baseType="lpstr">
      <vt:lpstr>ＭＳ Ｐゴシック</vt:lpstr>
      <vt:lpstr>メイリオ</vt:lpstr>
      <vt:lpstr>Arial</vt:lpstr>
      <vt:lpstr>Calibri</vt:lpstr>
      <vt:lpstr>Century Gothic</vt:lpstr>
      <vt:lpstr>Wingdings 3</vt:lpstr>
      <vt:lpstr>イオン</vt:lpstr>
      <vt:lpstr>第８章 ソフトウェア エンジニアリングの展開</vt:lpstr>
      <vt:lpstr>ソフトウェア エンジニアリング</vt:lpstr>
      <vt:lpstr>ソフトウェア開発の現状</vt:lpstr>
      <vt:lpstr>コンポーネントによる部品化</vt:lpstr>
      <vt:lpstr>パッケージを使った再利用</vt:lpstr>
      <vt:lpstr>開発手法</vt:lpstr>
      <vt:lpstr>保守</vt:lpstr>
      <vt:lpstr>保守を意識した設計･開発</vt:lpstr>
      <vt:lpstr>プロジェクトを 成功に導くために </vt:lpstr>
      <vt:lpstr>まとめ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第８章 ソフトウェアエンジニアリングの展開</dc:title>
  <dc:creator>lifebook-a4</dc:creator>
  <cp:lastModifiedBy>lifebook-a4</cp:lastModifiedBy>
  <cp:revision>36</cp:revision>
  <dcterms:created xsi:type="dcterms:W3CDTF">2014-12-04T01:43:21Z</dcterms:created>
  <dcterms:modified xsi:type="dcterms:W3CDTF">2014-12-09T00:45:14Z</dcterms:modified>
</cp:coreProperties>
</file>