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7"/>
  </p:notesMasterIdLst>
  <p:sldIdLst>
    <p:sldId id="256" r:id="rId2"/>
    <p:sldId id="325" r:id="rId3"/>
    <p:sldId id="330" r:id="rId4"/>
    <p:sldId id="331" r:id="rId5"/>
    <p:sldId id="332" r:id="rId6"/>
    <p:sldId id="333" r:id="rId7"/>
    <p:sldId id="334" r:id="rId8"/>
    <p:sldId id="335" r:id="rId9"/>
    <p:sldId id="336" r:id="rId10"/>
    <p:sldId id="337" r:id="rId11"/>
    <p:sldId id="338" r:id="rId12"/>
    <p:sldId id="340" r:id="rId13"/>
    <p:sldId id="341" r:id="rId14"/>
    <p:sldId id="342" r:id="rId15"/>
    <p:sldId id="329" r:id="rId16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A7B40A-CF80-4C0D-B402-90D091D886BA}" type="datetimeFigureOut">
              <a:rPr kumimoji="1" lang="ja-JP" altLang="en-US" smtClean="0"/>
              <a:t>2015/9/15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5283B1-318D-4C24-8524-FC16614E22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4035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E17A6-7F11-457D-B069-BFD83F7408AF}" type="datetime1">
              <a:rPr kumimoji="1" lang="ja-JP" altLang="en-US" smtClean="0"/>
              <a:t>2015/9/15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388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/>
            </a:lvl1pPr>
            <a:lvl2pPr>
              <a:defRPr sz="2800"/>
            </a:lvl2pPr>
          </a:lstStyle>
          <a:p>
            <a:pPr lvl="0"/>
            <a:r>
              <a:rPr kumimoji="1" lang="ja-JP" altLang="en-US" dirty="0" smtClean="0"/>
              <a:t>マスター テキストの書式設定</a:t>
            </a:r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D5B17-CB5D-4518-9865-3AAC96C1C780}" type="datetime1">
              <a:rPr kumimoji="1" lang="ja-JP" altLang="en-US" smtClean="0"/>
              <a:t>2015/9/15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332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24504-1BE3-4570-9466-4B4F712FCC0D}" type="datetime1">
              <a:rPr kumimoji="1" lang="ja-JP" altLang="en-US" smtClean="0"/>
              <a:t>2015/9/15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5998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A4EEF-73EF-4FD4-A5DB-44F016F5F413}" type="datetime1">
              <a:rPr kumimoji="1" lang="ja-JP" altLang="en-US" smtClean="0"/>
              <a:t>2015/9/15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0372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73854-625E-43EB-B4B6-CE22162FD62C}" type="datetime1">
              <a:rPr kumimoji="1" lang="ja-JP" altLang="en-US" smtClean="0"/>
              <a:t>2015/9/15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3592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FF26D-11CC-40AF-BDFA-54D87D00D7F7}" type="datetime1">
              <a:rPr kumimoji="1" lang="ja-JP" altLang="en-US" smtClean="0"/>
              <a:t>2015/9/15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9278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D44C3-3D4B-4561-BC1C-F9B1A5A691A4}" type="datetime1">
              <a:rPr kumimoji="1" lang="ja-JP" altLang="en-US" smtClean="0"/>
              <a:t>2015/9/15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3842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6E1A4-5519-4742-9225-019A2DA3386C}" type="datetime1">
              <a:rPr kumimoji="1" lang="ja-JP" altLang="en-US" smtClean="0"/>
              <a:t>2015/9/15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8109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BEEFE-58D1-464A-82FD-F82BA5BF8DFB}" type="datetime1">
              <a:rPr kumimoji="1" lang="ja-JP" altLang="en-US" smtClean="0"/>
              <a:t>2015/9/15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4098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2E000-17E3-4A60-A0A1-EE1DD03C7343}" type="datetime1">
              <a:rPr kumimoji="1" lang="ja-JP" altLang="en-US" smtClean="0"/>
              <a:t>2015/9/15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7999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B8690-BC96-4D99-A69B-59E11A59AE62}" type="datetime1">
              <a:rPr kumimoji="1" lang="ja-JP" altLang="en-US" smtClean="0"/>
              <a:t>2015/9/15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9857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F53363-A63E-4D48-972A-51560854F249}" type="datetime1">
              <a:rPr kumimoji="1" lang="ja-JP" altLang="en-US" smtClean="0"/>
              <a:t>2015/9/15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D62D05-7BDA-4C83-A7B9-D3F275846CFB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46869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39552" y="1268760"/>
            <a:ext cx="8208912" cy="1470025"/>
          </a:xfrm>
        </p:spPr>
        <p:txBody>
          <a:bodyPr>
            <a:noAutofit/>
          </a:bodyPr>
          <a:lstStyle/>
          <a:p>
            <a:r>
              <a:rPr lang="en-US" altLang="ja-JP" sz="3600" dirty="0"/>
              <a:t>LACE2: Better Privacy-Preserving </a:t>
            </a:r>
            <a:r>
              <a:rPr lang="en-US" altLang="ja-JP" sz="3600" dirty="0" smtClean="0"/>
              <a:t>Data </a:t>
            </a:r>
            <a:r>
              <a:rPr lang="en-US" altLang="ja-JP" sz="3600" dirty="0"/>
              <a:t>Sharing for Cross Project Defect Prediction</a:t>
            </a:r>
            <a:endParaRPr kumimoji="1" lang="ja-JP" altLang="en-US" sz="3600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5822774" y="5095927"/>
            <a:ext cx="26464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altLang="ja-JP" sz="3200" baseline="30000" dirty="0"/>
              <a:t>Fraunhofer Center for Experimental </a:t>
            </a:r>
            <a:r>
              <a:rPr lang="pt-BR" altLang="ja-JP" sz="3200" baseline="30000" dirty="0" smtClean="0"/>
              <a:t>SE</a:t>
            </a:r>
          </a:p>
          <a:p>
            <a:pPr algn="ctr"/>
            <a:r>
              <a:rPr lang="en-US" altLang="ja-JP" sz="3200" b="1" baseline="30000" dirty="0"/>
              <a:t>Lucas Layman</a:t>
            </a:r>
            <a:endParaRPr lang="pt-BR" altLang="ja-JP" sz="3200" b="1" baseline="30000" dirty="0" smtClean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328592" y="6351711"/>
            <a:ext cx="3779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ja-JP" sz="2400" dirty="0" smtClean="0"/>
              <a:t>ICSE2015  pp. 801--811</a:t>
            </a:r>
            <a:endParaRPr kumimoji="1" lang="ja-JP" altLang="en-US" sz="2400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355769" y="5095927"/>
            <a:ext cx="2467005" cy="1241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baseline="30000" dirty="0" smtClean="0"/>
              <a:t>North </a:t>
            </a:r>
            <a:r>
              <a:rPr lang="en-US" altLang="ja-JP" sz="3200" baseline="30000" dirty="0"/>
              <a:t>Carolina </a:t>
            </a:r>
            <a:endParaRPr lang="en-US" altLang="ja-JP" sz="3200" baseline="30000" dirty="0" smtClean="0"/>
          </a:p>
          <a:p>
            <a:pPr algn="ctr"/>
            <a:r>
              <a:rPr lang="en-US" altLang="ja-JP" sz="3200" baseline="30000" dirty="0" smtClean="0"/>
              <a:t>State University</a:t>
            </a:r>
          </a:p>
          <a:p>
            <a:pPr algn="ctr"/>
            <a:r>
              <a:rPr lang="en-US" altLang="ja-JP" sz="3200" b="1" baseline="30000" dirty="0" smtClean="0"/>
              <a:t>Tim </a:t>
            </a:r>
            <a:r>
              <a:rPr lang="en-US" altLang="ja-JP" sz="3200" b="1" baseline="30000" dirty="0" err="1" smtClean="0"/>
              <a:t>Menzies</a:t>
            </a:r>
            <a:endParaRPr kumimoji="1" lang="ja-JP" altLang="en-US" sz="3200" b="1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610356" y="5095927"/>
            <a:ext cx="2880320" cy="748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baseline="30000" dirty="0" smtClean="0"/>
              <a:t>University </a:t>
            </a:r>
            <a:r>
              <a:rPr lang="en-US" altLang="ja-JP" sz="3200" baseline="30000" dirty="0"/>
              <a:t>of Limerick</a:t>
            </a:r>
            <a:endParaRPr lang="en-US" altLang="ja-JP" sz="3200" baseline="30000" dirty="0" smtClean="0"/>
          </a:p>
          <a:p>
            <a:pPr algn="ctr"/>
            <a:r>
              <a:rPr lang="en-US" altLang="ja-JP" sz="3200" b="1" baseline="30000" dirty="0" smtClean="0"/>
              <a:t>Fayola Peters</a:t>
            </a:r>
            <a:endParaRPr lang="en-US" altLang="ja-JP" sz="3200" b="1" baseline="30000" dirty="0"/>
          </a:p>
        </p:txBody>
      </p:sp>
      <p:pic>
        <p:nvPicPr>
          <p:cNvPr id="1026" name="Picture 2"/>
          <p:cNvPicPr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530"/>
          <a:stretch/>
        </p:blipFill>
        <p:spPr bwMode="auto">
          <a:xfrm>
            <a:off x="1168516" y="2951484"/>
            <a:ext cx="1764000" cy="17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 descr="http://menzies.us/img/timm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9272" y="2933484"/>
            <a:ext cx="18000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lucas.ezzoterik.com/images/lucas.jpg"/>
          <p:cNvPicPr>
            <a:picLocks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3253"/>
          <a:stretch/>
        </p:blipFill>
        <p:spPr bwMode="auto">
          <a:xfrm>
            <a:off x="6246028" y="2924944"/>
            <a:ext cx="18000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5148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概要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ja-JP" altLang="en-US" sz="2800" dirty="0" smtClean="0"/>
              <a:t>組織間</a:t>
            </a:r>
            <a:r>
              <a:rPr lang="ja-JP" altLang="en-US" sz="2800" dirty="0"/>
              <a:t>データを</a:t>
            </a:r>
            <a:r>
              <a:rPr lang="ja-JP" altLang="en-US" sz="2800" dirty="0" smtClean="0"/>
              <a:t>用いて</a:t>
            </a:r>
            <a:r>
              <a:rPr lang="en-US" altLang="ja-JP" sz="2800" dirty="0" smtClean="0"/>
              <a:t>Defect Prediction</a:t>
            </a:r>
            <a:r>
              <a:rPr lang="ja-JP" altLang="en-US" sz="2800" dirty="0" smtClean="0"/>
              <a:t>を行う際に有用な，</a:t>
            </a:r>
            <a:r>
              <a:rPr lang="en-US" altLang="ja-JP" sz="2800" dirty="0" smtClean="0"/>
              <a:t>private</a:t>
            </a:r>
            <a:r>
              <a:rPr lang="ja-JP" altLang="en-US" sz="2800" dirty="0" smtClean="0"/>
              <a:t>なデータの保護を考慮したデータシェアリング手法</a:t>
            </a:r>
            <a:endParaRPr lang="en-US" altLang="ja-JP" sz="2800" dirty="0" smtClean="0"/>
          </a:p>
          <a:p>
            <a:endParaRPr lang="en-US" altLang="ja-JP" sz="2800" dirty="0"/>
          </a:p>
          <a:p>
            <a:r>
              <a:rPr lang="en-US" altLang="ja-JP" sz="2800" dirty="0" smtClean="0"/>
              <a:t>LACE1</a:t>
            </a:r>
            <a:r>
              <a:rPr lang="ja-JP" altLang="en-US" sz="2800" dirty="0" smtClean="0"/>
              <a:t>よりもプライバシー守るよ！しかも予測精度は</a:t>
            </a:r>
            <a:r>
              <a:rPr lang="ja-JP" altLang="en-US" sz="2800" dirty="0" smtClean="0"/>
              <a:t>落ちない</a:t>
            </a:r>
            <a:r>
              <a:rPr lang="ja-JP" altLang="en-US" sz="2800" dirty="0" smtClean="0"/>
              <a:t>よ！</a:t>
            </a:r>
            <a:endParaRPr lang="en-US" altLang="ja-JP" sz="28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7774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LACE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 altLang="ja-JP" sz="2800" dirty="0"/>
              <a:t>Large-scale </a:t>
            </a:r>
            <a:r>
              <a:rPr lang="en-US" altLang="ja-JP" sz="2800" dirty="0" smtClean="0"/>
              <a:t>Assurance </a:t>
            </a:r>
            <a:r>
              <a:rPr lang="en-US" altLang="ja-JP" sz="2800" dirty="0"/>
              <a:t>of Confidentiality </a:t>
            </a:r>
            <a:r>
              <a:rPr lang="en-US" altLang="ja-JP" sz="2800" dirty="0" smtClean="0"/>
              <a:t>Environment</a:t>
            </a:r>
          </a:p>
          <a:p>
            <a:pPr lvl="1"/>
            <a:endParaRPr lang="en-US" altLang="ja-JP" sz="2400" dirty="0"/>
          </a:p>
          <a:p>
            <a:r>
              <a:rPr lang="ja-JP" altLang="en-US" dirty="0" smtClean="0"/>
              <a:t>特徴</a:t>
            </a:r>
            <a:endParaRPr lang="en-US" altLang="ja-JP" dirty="0" smtClean="0"/>
          </a:p>
          <a:p>
            <a:pPr lvl="1"/>
            <a:r>
              <a:rPr lang="ja-JP" altLang="en-US" dirty="0"/>
              <a:t>データ</a:t>
            </a:r>
            <a:r>
              <a:rPr lang="ja-JP" altLang="en-US" dirty="0" smtClean="0"/>
              <a:t>の秘密性を保証する環境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private</a:t>
            </a:r>
            <a:r>
              <a:rPr lang="ja-JP" altLang="en-US" dirty="0" smtClean="0"/>
              <a:t>なデータはファイアウォールの内側に留める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学習データにおけるクラスを変更せずにデータを</a:t>
            </a:r>
            <a:r>
              <a:rPr lang="en-US" altLang="ja-JP" dirty="0" smtClean="0"/>
              <a:t>Obfuscate</a:t>
            </a:r>
            <a:r>
              <a:rPr lang="ja-JP" altLang="en-US" dirty="0" smtClean="0"/>
              <a:t>（うやむやに）してシェア</a:t>
            </a:r>
            <a:endParaRPr lang="en-US" altLang="ja-JP" dirty="0" smtClean="0"/>
          </a:p>
          <a:p>
            <a:pPr lvl="1"/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392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LACE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052736"/>
            <a:ext cx="6240415" cy="5326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テキスト ボックス 4"/>
          <p:cNvSpPr txBox="1"/>
          <p:nvPr/>
        </p:nvSpPr>
        <p:spPr>
          <a:xfrm>
            <a:off x="6671955" y="868070"/>
            <a:ext cx="1944216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ja-JP" dirty="0" err="1" smtClean="0"/>
              <a:t>loc</a:t>
            </a:r>
            <a:r>
              <a:rPr lang="ja-JP" altLang="en-US" dirty="0" smtClean="0"/>
              <a:t>が</a:t>
            </a:r>
            <a:r>
              <a:rPr lang="en-US" altLang="ja-JP" dirty="0" smtClean="0"/>
              <a:t>private</a:t>
            </a:r>
            <a:r>
              <a:rPr lang="ja-JP" altLang="en-US" dirty="0" smtClean="0"/>
              <a:t>データ</a:t>
            </a:r>
            <a:endParaRPr kumimoji="1" lang="ja-JP" altLang="en-US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750518" y="6300028"/>
            <a:ext cx="439248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ja-JP" dirty="0" err="1" smtClean="0"/>
              <a:t>loc</a:t>
            </a:r>
            <a:r>
              <a:rPr lang="ja-JP" altLang="en-US" dirty="0" smtClean="0"/>
              <a:t>のクラスがわからないように</a:t>
            </a:r>
            <a:r>
              <a:rPr lang="en-US" altLang="ja-JP" dirty="0" smtClean="0"/>
              <a:t>Obfuscation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05986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LACE</a:t>
            </a:r>
            <a:endParaRPr kumimoji="1" lang="ja-JP" altLang="en-US" dirty="0"/>
          </a:p>
        </p:txBody>
      </p:sp>
      <p:pic>
        <p:nvPicPr>
          <p:cNvPr id="5" name="コンテンツ プレースホルダー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6387" y="2058194"/>
            <a:ext cx="5991225" cy="3609975"/>
          </a:xfrm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5</a:t>
            </a:fld>
            <a:endParaRPr kumimoji="1" lang="ja-JP" altLang="en-US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4067945" y="1916832"/>
            <a:ext cx="3168352" cy="172819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3378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/>
          </a:bodyPr>
          <a:lstStyle/>
          <a:p>
            <a:r>
              <a:rPr kumimoji="1" lang="ja-JP" altLang="en-US" dirty="0" smtClean="0"/>
              <a:t>データ削減アルゴリズム</a:t>
            </a:r>
            <a:endParaRPr kumimoji="1" lang="en-US" altLang="ja-JP" dirty="0" smtClean="0"/>
          </a:p>
          <a:p>
            <a:r>
              <a:rPr lang="ja-JP" altLang="en-US" dirty="0" smtClean="0"/>
              <a:t>各メトリクスの最頻値をとるデータの中からランダムで</a:t>
            </a:r>
            <a:r>
              <a:rPr lang="en-US" altLang="ja-JP" dirty="0" smtClean="0"/>
              <a:t>20%</a:t>
            </a:r>
            <a:r>
              <a:rPr lang="ja-JP" altLang="en-US" dirty="0" err="1" smtClean="0"/>
              <a:t>だけ</a:t>
            </a:r>
            <a:r>
              <a:rPr lang="ja-JP" altLang="en-US" dirty="0" smtClean="0"/>
              <a:t>残す</a:t>
            </a:r>
            <a:endParaRPr lang="en-US" altLang="ja-JP" dirty="0" smtClean="0"/>
          </a:p>
          <a:p>
            <a:endParaRPr lang="en-US" altLang="ja-JP" dirty="0"/>
          </a:p>
          <a:p>
            <a:endParaRPr lang="en-US" altLang="ja-JP" dirty="0" smtClean="0"/>
          </a:p>
          <a:p>
            <a:endParaRPr lang="en-US" altLang="ja-JP" dirty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r>
              <a:rPr lang="ja-JP" altLang="en-US" dirty="0" smtClean="0"/>
              <a:t>先行研究が参照できず，よくわからん</a:t>
            </a:r>
            <a:r>
              <a:rPr lang="en-US" altLang="ja-JP" dirty="0" smtClean="0"/>
              <a:t>…</a:t>
            </a:r>
            <a:endParaRPr kumimoji="1" lang="ja-JP" alt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CLIFF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6</a:t>
            </a:fld>
            <a:endParaRPr kumimoji="1" lang="ja-JP" altLang="en-US"/>
          </a:p>
        </p:txBody>
      </p:sp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4180174"/>
              </p:ext>
            </p:extLst>
          </p:nvPr>
        </p:nvGraphicFramePr>
        <p:xfrm>
          <a:off x="1524000" y="3140968"/>
          <a:ext cx="60960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A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B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bug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[5-10]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(6-12]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0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[5-10]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(6-12]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1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[5-10]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[0-6]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1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(10-15]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[0-6]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1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(10-15]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 smtClean="0"/>
                        <a:t>(6-12]</a:t>
                      </a:r>
                      <a:endParaRPr kumimoji="1" lang="ja-JP" alt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0</a:t>
                      </a:r>
                      <a:endParaRPr kumimoji="1" lang="ja-JP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正方形/長方形 6"/>
          <p:cNvSpPr/>
          <p:nvPr/>
        </p:nvSpPr>
        <p:spPr>
          <a:xfrm>
            <a:off x="1547664" y="3501008"/>
            <a:ext cx="2016224" cy="10801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3538170" y="3537012"/>
            <a:ext cx="2016224" cy="792088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3569608" y="4977172"/>
            <a:ext cx="2016224" cy="396044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129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円/楕円 5"/>
          <p:cNvSpPr/>
          <p:nvPr/>
        </p:nvSpPr>
        <p:spPr>
          <a:xfrm>
            <a:off x="2843808" y="2852936"/>
            <a:ext cx="3672408" cy="3312368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/>
          </a:bodyPr>
          <a:lstStyle/>
          <a:p>
            <a:r>
              <a:rPr kumimoji="1" lang="ja-JP" altLang="en-US" dirty="0" smtClean="0"/>
              <a:t>データ選択アルゴリズム</a:t>
            </a:r>
            <a:endParaRPr kumimoji="1" lang="en-US" altLang="ja-JP" dirty="0" smtClean="0"/>
          </a:p>
          <a:p>
            <a:r>
              <a:rPr lang="ja-JP" altLang="en-US" dirty="0" smtClean="0"/>
              <a:t>クラスターのセンターだけ残す</a:t>
            </a:r>
            <a:endParaRPr lang="en-US" altLang="ja-JP" dirty="0" smtClean="0"/>
          </a:p>
          <a:p>
            <a:endParaRPr lang="en-US" altLang="ja-JP" dirty="0"/>
          </a:p>
          <a:p>
            <a:endParaRPr lang="en-US" altLang="ja-JP" dirty="0" smtClean="0"/>
          </a:p>
          <a:p>
            <a:endParaRPr lang="en-US" altLang="ja-JP" dirty="0"/>
          </a:p>
          <a:p>
            <a:endParaRPr lang="en-US" altLang="ja-JP" dirty="0" smtClean="0"/>
          </a:p>
          <a:p>
            <a:endParaRPr lang="en-US" altLang="ja-JP" dirty="0" smtClean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 smtClean="0"/>
              <a:t>LeaF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7</a:t>
            </a:fld>
            <a:endParaRPr kumimoji="1" lang="ja-JP" altLang="en-US"/>
          </a:p>
        </p:txBody>
      </p:sp>
      <p:sp>
        <p:nvSpPr>
          <p:cNvPr id="10" name="二等辺三角形 9"/>
          <p:cNvSpPr/>
          <p:nvPr/>
        </p:nvSpPr>
        <p:spPr>
          <a:xfrm>
            <a:off x="3563888" y="3429000"/>
            <a:ext cx="360040" cy="36004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二等辺三角形 10"/>
          <p:cNvSpPr/>
          <p:nvPr/>
        </p:nvSpPr>
        <p:spPr>
          <a:xfrm>
            <a:off x="4319972" y="3248980"/>
            <a:ext cx="360040" cy="36004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二等辺三角形 11"/>
          <p:cNvSpPr/>
          <p:nvPr/>
        </p:nvSpPr>
        <p:spPr>
          <a:xfrm>
            <a:off x="3409840" y="4446240"/>
            <a:ext cx="360040" cy="36004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二等辺三角形 12"/>
          <p:cNvSpPr/>
          <p:nvPr/>
        </p:nvSpPr>
        <p:spPr>
          <a:xfrm>
            <a:off x="4191004" y="5373216"/>
            <a:ext cx="360040" cy="36004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二等辺三角形 13"/>
          <p:cNvSpPr/>
          <p:nvPr/>
        </p:nvSpPr>
        <p:spPr>
          <a:xfrm>
            <a:off x="5508104" y="5013176"/>
            <a:ext cx="360040" cy="36004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二等辺三角形 14"/>
          <p:cNvSpPr/>
          <p:nvPr/>
        </p:nvSpPr>
        <p:spPr>
          <a:xfrm>
            <a:off x="5148064" y="3271769"/>
            <a:ext cx="360040" cy="36004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二等辺三角形 15"/>
          <p:cNvSpPr/>
          <p:nvPr/>
        </p:nvSpPr>
        <p:spPr>
          <a:xfrm>
            <a:off x="5688124" y="4149080"/>
            <a:ext cx="360040" cy="36004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二等辺三角形 16"/>
          <p:cNvSpPr/>
          <p:nvPr/>
        </p:nvSpPr>
        <p:spPr>
          <a:xfrm>
            <a:off x="4841261" y="5013176"/>
            <a:ext cx="360040" cy="36004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二等辺三角形 17"/>
          <p:cNvSpPr/>
          <p:nvPr/>
        </p:nvSpPr>
        <p:spPr>
          <a:xfrm>
            <a:off x="4424434" y="4254497"/>
            <a:ext cx="360040" cy="360040"/>
          </a:xfrm>
          <a:prstGeom prst="triangl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573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MORPH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 smtClean="0"/>
              <a:t>Data Obfuscation</a:t>
            </a:r>
            <a:r>
              <a:rPr kumimoji="1" lang="ja-JP" altLang="en-US" dirty="0" smtClean="0"/>
              <a:t>アルゴリズム</a:t>
            </a:r>
            <a:endParaRPr kumimoji="1" lang="en-US" altLang="ja-JP" dirty="0" smtClean="0"/>
          </a:p>
          <a:p>
            <a:r>
              <a:rPr lang="ja-JP" altLang="en-US" dirty="0"/>
              <a:t>データ</a:t>
            </a:r>
            <a:r>
              <a:rPr lang="ja-JP" altLang="en-US" dirty="0" smtClean="0"/>
              <a:t>の「突然変異」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8</a:t>
            </a:fld>
            <a:endParaRPr kumimoji="1" lang="ja-JP" altLang="en-US"/>
          </a:p>
        </p:txBody>
      </p:sp>
      <p:sp>
        <p:nvSpPr>
          <p:cNvPr id="5" name="二等辺三角形 4"/>
          <p:cNvSpPr/>
          <p:nvPr/>
        </p:nvSpPr>
        <p:spPr>
          <a:xfrm>
            <a:off x="1226489" y="3323583"/>
            <a:ext cx="360040" cy="36004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二等辺三角形 5"/>
          <p:cNvSpPr/>
          <p:nvPr/>
        </p:nvSpPr>
        <p:spPr>
          <a:xfrm>
            <a:off x="1982573" y="3143563"/>
            <a:ext cx="360040" cy="36004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二等辺三角形 6"/>
          <p:cNvSpPr/>
          <p:nvPr/>
        </p:nvSpPr>
        <p:spPr>
          <a:xfrm>
            <a:off x="1072441" y="4340823"/>
            <a:ext cx="360040" cy="36004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二等辺三角形 7"/>
          <p:cNvSpPr/>
          <p:nvPr/>
        </p:nvSpPr>
        <p:spPr>
          <a:xfrm>
            <a:off x="1586529" y="5087779"/>
            <a:ext cx="360040" cy="36004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二等辺三角形 8"/>
          <p:cNvSpPr/>
          <p:nvPr/>
        </p:nvSpPr>
        <p:spPr>
          <a:xfrm>
            <a:off x="3170705" y="5087779"/>
            <a:ext cx="360040" cy="36004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二等辺三角形 9"/>
          <p:cNvSpPr/>
          <p:nvPr/>
        </p:nvSpPr>
        <p:spPr>
          <a:xfrm>
            <a:off x="2810665" y="3166352"/>
            <a:ext cx="360040" cy="36004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二等辺三角形 10"/>
          <p:cNvSpPr/>
          <p:nvPr/>
        </p:nvSpPr>
        <p:spPr>
          <a:xfrm>
            <a:off x="2230058" y="4005064"/>
            <a:ext cx="360040" cy="36004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二等辺三角形 11"/>
          <p:cNvSpPr/>
          <p:nvPr/>
        </p:nvSpPr>
        <p:spPr>
          <a:xfrm>
            <a:off x="2450625" y="4727739"/>
            <a:ext cx="360040" cy="36004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二等辺三角形 12"/>
          <p:cNvSpPr/>
          <p:nvPr/>
        </p:nvSpPr>
        <p:spPr>
          <a:xfrm>
            <a:off x="3779912" y="3997711"/>
            <a:ext cx="360040" cy="360040"/>
          </a:xfrm>
          <a:prstGeom prst="triangl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/>
          <p:cNvSpPr/>
          <p:nvPr/>
        </p:nvSpPr>
        <p:spPr>
          <a:xfrm>
            <a:off x="4644008" y="3189141"/>
            <a:ext cx="288032" cy="33725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/>
          <p:cNvSpPr/>
          <p:nvPr/>
        </p:nvSpPr>
        <p:spPr>
          <a:xfrm>
            <a:off x="4906286" y="4390488"/>
            <a:ext cx="288032" cy="33725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/>
          <p:cNvSpPr/>
          <p:nvPr/>
        </p:nvSpPr>
        <p:spPr>
          <a:xfrm>
            <a:off x="4644008" y="5181654"/>
            <a:ext cx="288032" cy="33725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/>
          <p:cNvSpPr/>
          <p:nvPr/>
        </p:nvSpPr>
        <p:spPr>
          <a:xfrm>
            <a:off x="5564092" y="3715366"/>
            <a:ext cx="288032" cy="33725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正方形/長方形 17"/>
          <p:cNvSpPr/>
          <p:nvPr/>
        </p:nvSpPr>
        <p:spPr>
          <a:xfrm>
            <a:off x="5708108" y="5008616"/>
            <a:ext cx="288032" cy="33725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/>
          <p:cNvSpPr/>
          <p:nvPr/>
        </p:nvSpPr>
        <p:spPr>
          <a:xfrm>
            <a:off x="6212164" y="3166352"/>
            <a:ext cx="288032" cy="33725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5" name="直線コネクタ 24"/>
          <p:cNvCxnSpPr/>
          <p:nvPr/>
        </p:nvCxnSpPr>
        <p:spPr>
          <a:xfrm>
            <a:off x="4355976" y="2492896"/>
            <a:ext cx="72008" cy="37444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正方形/長方形 25"/>
          <p:cNvSpPr/>
          <p:nvPr/>
        </p:nvSpPr>
        <p:spPr>
          <a:xfrm>
            <a:off x="3826449" y="4027853"/>
            <a:ext cx="288032" cy="33725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0552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RQ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/>
              <a:t>RQ1: LACE2</a:t>
            </a:r>
            <a:r>
              <a:rPr lang="ja-JP" altLang="en-US" dirty="0"/>
              <a:t>では</a:t>
            </a:r>
            <a:r>
              <a:rPr lang="en-US" altLang="ja-JP" dirty="0"/>
              <a:t>LACE1</a:t>
            </a:r>
            <a:r>
              <a:rPr lang="ja-JP" altLang="en-US" dirty="0"/>
              <a:t>に比べて</a:t>
            </a:r>
            <a:r>
              <a:rPr lang="ja-JP" altLang="en-US" dirty="0" smtClean="0"/>
              <a:t>よりプライバシーを保護するか？</a:t>
            </a:r>
            <a:endParaRPr lang="en-US" altLang="ja-JP" dirty="0" smtClean="0"/>
          </a:p>
          <a:p>
            <a:endParaRPr lang="en-US" altLang="ja-JP" dirty="0" smtClean="0"/>
          </a:p>
          <a:p>
            <a:r>
              <a:rPr lang="en-US" altLang="ja-JP" dirty="0" smtClean="0"/>
              <a:t>RQ2</a:t>
            </a:r>
            <a:r>
              <a:rPr lang="en-US" altLang="ja-JP" dirty="0"/>
              <a:t>: </a:t>
            </a:r>
            <a:r>
              <a:rPr lang="en-US" altLang="ja-JP" dirty="0" smtClean="0"/>
              <a:t>LACE2</a:t>
            </a:r>
            <a:r>
              <a:rPr lang="ja-JP" altLang="en-US" dirty="0" smtClean="0"/>
              <a:t>の欠陥予測精度</a:t>
            </a:r>
            <a:r>
              <a:rPr lang="ja-JP" altLang="en-US" dirty="0"/>
              <a:t>は</a:t>
            </a:r>
            <a:r>
              <a:rPr lang="en-US" altLang="ja-JP" dirty="0"/>
              <a:t>LACE1</a:t>
            </a:r>
            <a:r>
              <a:rPr lang="ja-JP" altLang="en-US" dirty="0"/>
              <a:t>より良く</a:t>
            </a:r>
            <a:r>
              <a:rPr lang="ja-JP" altLang="en-US" dirty="0" smtClean="0"/>
              <a:t>なる</a:t>
            </a:r>
            <a:r>
              <a:rPr lang="ja-JP" altLang="en-US" dirty="0"/>
              <a:t>か</a:t>
            </a:r>
            <a:r>
              <a:rPr lang="ja-JP" altLang="en-US" dirty="0" smtClean="0"/>
              <a:t>？</a:t>
            </a:r>
            <a:endParaRPr lang="en-US" altLang="ja-JP" dirty="0" smtClean="0"/>
          </a:p>
          <a:p>
            <a:endParaRPr lang="en-US" altLang="ja-JP" dirty="0" smtClean="0"/>
          </a:p>
          <a:p>
            <a:r>
              <a:rPr lang="en-US" altLang="ja-JP" dirty="0" smtClean="0"/>
              <a:t>RQ3</a:t>
            </a:r>
            <a:r>
              <a:rPr lang="en-US" altLang="ja-JP" dirty="0"/>
              <a:t>: LACE2</a:t>
            </a:r>
            <a:r>
              <a:rPr lang="ja-JP" altLang="en-US" dirty="0"/>
              <a:t>にかかるコスト </a:t>
            </a:r>
            <a:r>
              <a:rPr lang="en-US" altLang="ja-JP" dirty="0"/>
              <a:t>(</a:t>
            </a:r>
            <a:r>
              <a:rPr lang="ja-JP" altLang="en-US" dirty="0"/>
              <a:t>計算時間とメモリ</a:t>
            </a:r>
            <a:r>
              <a:rPr lang="en-US" altLang="ja-JP" dirty="0"/>
              <a:t>) </a:t>
            </a:r>
            <a:r>
              <a:rPr lang="ja-JP" altLang="en-US" dirty="0" smtClean="0"/>
              <a:t>は</a:t>
            </a:r>
            <a:r>
              <a:rPr lang="en-US" altLang="ja-JP" dirty="0"/>
              <a:t>LACE1</a:t>
            </a:r>
            <a:r>
              <a:rPr lang="ja-JP" altLang="en-US" dirty="0"/>
              <a:t>より悪くなるか？  </a:t>
            </a:r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1015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ケーススタディ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10</a:t>
            </a:fld>
            <a:endParaRPr kumimoji="1" lang="ja-JP" altLang="en-US"/>
          </a:p>
        </p:txBody>
      </p:sp>
      <p:pic>
        <p:nvPicPr>
          <p:cNvPr id="1026" name="Picture 2" descr="\\psf\Home\Pictures\スクリーンショット 2015-09-15 13.43.1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484784"/>
            <a:ext cx="6600186" cy="4790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3200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CK</a:t>
            </a:r>
            <a:r>
              <a:rPr kumimoji="1" lang="ja-JP" altLang="en-US" dirty="0" smtClean="0"/>
              <a:t>メトリクス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11</a:t>
            </a:fld>
            <a:endParaRPr kumimoji="1" lang="ja-JP" altLang="en-US"/>
          </a:p>
        </p:txBody>
      </p:sp>
      <p:pic>
        <p:nvPicPr>
          <p:cNvPr id="2050" name="Picture 2" descr="\\psf\Home\Pictures\スクリーンショット 2015-09-15 13.43.2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628800"/>
            <a:ext cx="8819472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0599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結果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/>
              <a:t>RQ1: LACE2</a:t>
            </a:r>
            <a:r>
              <a:rPr lang="ja-JP" altLang="en-US" dirty="0"/>
              <a:t>では</a:t>
            </a:r>
            <a:r>
              <a:rPr lang="en-US" altLang="ja-JP" dirty="0"/>
              <a:t>LACE1</a:t>
            </a:r>
            <a:r>
              <a:rPr lang="ja-JP" altLang="en-US" dirty="0"/>
              <a:t>に比べて</a:t>
            </a:r>
            <a:r>
              <a:rPr lang="ja-JP" altLang="en-US" dirty="0" smtClean="0"/>
              <a:t>よりプライバシーを保護するか？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 smtClean="0"/>
              <a:t>　 ⇒はい（プライバシーの指標</a:t>
            </a:r>
            <a:r>
              <a:rPr lang="en-US" altLang="ja-JP" dirty="0" smtClean="0"/>
              <a:t>IPR</a:t>
            </a:r>
            <a:r>
              <a:rPr lang="ja-JP" altLang="en-US" dirty="0" smtClean="0"/>
              <a:t>が高い数値）</a:t>
            </a:r>
            <a:endParaRPr lang="en-US" altLang="ja-JP" dirty="0" smtClean="0"/>
          </a:p>
          <a:p>
            <a:endParaRPr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12</a:t>
            </a:fld>
            <a:endParaRPr kumimoji="1" lang="ja-JP" altLang="en-US"/>
          </a:p>
        </p:txBody>
      </p:sp>
      <p:pic>
        <p:nvPicPr>
          <p:cNvPr id="3074" name="Picture 2" descr="\\psf\Home\Pictures\スクリーンショット 2015-09-15 13.45.1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068960"/>
            <a:ext cx="6644950" cy="3469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446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結果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 smtClean="0"/>
              <a:t>RQ2</a:t>
            </a:r>
            <a:r>
              <a:rPr lang="en-US" altLang="ja-JP" dirty="0"/>
              <a:t>: </a:t>
            </a:r>
            <a:r>
              <a:rPr lang="en-US" altLang="ja-JP" dirty="0" smtClean="0"/>
              <a:t>LACE2</a:t>
            </a:r>
            <a:r>
              <a:rPr lang="ja-JP" altLang="en-US" dirty="0" smtClean="0"/>
              <a:t>の欠陥予測精度</a:t>
            </a:r>
            <a:r>
              <a:rPr lang="ja-JP" altLang="en-US" dirty="0"/>
              <a:t>は</a:t>
            </a:r>
            <a:r>
              <a:rPr lang="en-US" altLang="ja-JP" dirty="0"/>
              <a:t>LACE1</a:t>
            </a:r>
            <a:r>
              <a:rPr lang="ja-JP" altLang="en-US" dirty="0"/>
              <a:t>より良く</a:t>
            </a:r>
            <a:r>
              <a:rPr lang="ja-JP" altLang="en-US" dirty="0" smtClean="0"/>
              <a:t>なる</a:t>
            </a:r>
            <a:r>
              <a:rPr lang="ja-JP" altLang="en-US" dirty="0"/>
              <a:t>か</a:t>
            </a:r>
            <a:r>
              <a:rPr lang="ja-JP" altLang="en-US" dirty="0" smtClean="0"/>
              <a:t>？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/>
              <a:t>　 </a:t>
            </a:r>
            <a:r>
              <a:rPr lang="ja-JP" altLang="en-US" dirty="0" smtClean="0"/>
              <a:t>⇒はい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 smtClean="0"/>
              <a:t>　　（</a:t>
            </a:r>
            <a:r>
              <a:rPr lang="en-US" altLang="ja-JP" dirty="0" err="1" smtClean="0"/>
              <a:t>pd</a:t>
            </a:r>
            <a:r>
              <a:rPr lang="ja-JP" altLang="en-US" dirty="0" smtClean="0"/>
              <a:t>高い）</a:t>
            </a:r>
            <a:endParaRPr lang="en-US" altLang="ja-JP" dirty="0" smtClean="0"/>
          </a:p>
          <a:p>
            <a:endParaRPr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13</a:t>
            </a:fld>
            <a:endParaRPr kumimoji="1" lang="ja-JP" altLang="en-US"/>
          </a:p>
        </p:txBody>
      </p:sp>
      <p:pic>
        <p:nvPicPr>
          <p:cNvPr id="4098" name="Picture 2" descr="\\psf\Home\Pictures\スクリーンショット 2015-09-15 13.48.02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37" t="10042" r="8166"/>
          <a:stretch/>
        </p:blipFill>
        <p:spPr bwMode="auto">
          <a:xfrm>
            <a:off x="2555776" y="2048365"/>
            <a:ext cx="3629466" cy="4769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\\psf\Home\Pictures\スクリーンショット 2015-09-15 13.48.0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8748" y="4221088"/>
            <a:ext cx="2425700" cy="186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7798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RQ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 smtClean="0"/>
              <a:t>RQ3</a:t>
            </a:r>
            <a:r>
              <a:rPr lang="en-US" altLang="ja-JP" dirty="0"/>
              <a:t>: LACE2</a:t>
            </a:r>
            <a:r>
              <a:rPr lang="ja-JP" altLang="en-US" dirty="0"/>
              <a:t>にかかるコスト </a:t>
            </a:r>
            <a:r>
              <a:rPr lang="en-US" altLang="ja-JP" dirty="0"/>
              <a:t>(</a:t>
            </a:r>
            <a:r>
              <a:rPr lang="ja-JP" altLang="en-US" dirty="0"/>
              <a:t>計算時間とメモリ</a:t>
            </a:r>
            <a:r>
              <a:rPr lang="en-US" altLang="ja-JP" dirty="0"/>
              <a:t>) </a:t>
            </a:r>
            <a:r>
              <a:rPr lang="ja-JP" altLang="en-US" dirty="0" smtClean="0"/>
              <a:t>は</a:t>
            </a:r>
            <a:r>
              <a:rPr lang="en-US" altLang="ja-JP" dirty="0"/>
              <a:t>LACE1</a:t>
            </a:r>
            <a:r>
              <a:rPr lang="ja-JP" altLang="en-US" dirty="0"/>
              <a:t>より悪くなるか？  </a:t>
            </a:r>
            <a:endParaRPr lang="en-US" altLang="ja-JP" dirty="0" smtClean="0"/>
          </a:p>
          <a:p>
            <a:pPr marL="0" indent="0">
              <a:buNone/>
            </a:pPr>
            <a:r>
              <a:rPr kumimoji="1" lang="en-US" altLang="ja-JP" dirty="0"/>
              <a:t> </a:t>
            </a:r>
            <a:r>
              <a:rPr kumimoji="1" lang="ja-JP" altLang="en-US" dirty="0" smtClean="0"/>
              <a:t>　⇒いいえ（計算時間早いし，インスタンス少ない）</a:t>
            </a:r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14</a:t>
            </a:fld>
            <a:endParaRPr kumimoji="1" lang="ja-JP" altLang="en-US"/>
          </a:p>
        </p:txBody>
      </p:sp>
      <p:pic>
        <p:nvPicPr>
          <p:cNvPr id="5122" name="Picture 2" descr="\\psf\Home\Pictures\スクリーンショット 2015-09-15 13.52.5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573016"/>
            <a:ext cx="8286204" cy="2616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5595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まとめ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 smtClean="0"/>
              <a:t>LACE2</a:t>
            </a:r>
            <a:r>
              <a:rPr lang="ja-JP" altLang="en-US" dirty="0" smtClean="0"/>
              <a:t>は</a:t>
            </a:r>
            <a:r>
              <a:rPr lang="ja-JP" altLang="en-US" dirty="0"/>
              <a:t>組織間データを用いて</a:t>
            </a:r>
            <a:r>
              <a:rPr lang="en-US" altLang="ja-JP" dirty="0"/>
              <a:t>Defect Prediction</a:t>
            </a:r>
            <a:r>
              <a:rPr lang="ja-JP" altLang="en-US" dirty="0"/>
              <a:t>を行う際に</a:t>
            </a:r>
            <a:r>
              <a:rPr lang="ja-JP" altLang="en-US" dirty="0" smtClean="0"/>
              <a:t>有用</a:t>
            </a:r>
            <a:endParaRPr lang="en-US" altLang="ja-JP" dirty="0" smtClean="0"/>
          </a:p>
          <a:p>
            <a:endParaRPr kumimoji="1" lang="en-US" altLang="ja-JP" dirty="0"/>
          </a:p>
          <a:p>
            <a:r>
              <a:rPr lang="ja-JP" altLang="en-US" dirty="0" smtClean="0"/>
              <a:t>所感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他のプロジェクトのデータを使いたい管理者的には嬉しいかも</a:t>
            </a:r>
            <a:endParaRPr lang="en-US" altLang="ja-JP" dirty="0" smtClean="0"/>
          </a:p>
          <a:p>
            <a:pPr lvl="1"/>
            <a:r>
              <a:rPr lang="ja-JP" altLang="en-US" dirty="0"/>
              <a:t>企業の協力次第って感じ</a:t>
            </a:r>
            <a:endParaRPr lang="en-US" altLang="ja-JP" dirty="0"/>
          </a:p>
          <a:p>
            <a:pPr lvl="1"/>
            <a:r>
              <a:rPr lang="en-US" altLang="ja-JP" dirty="0" smtClean="0"/>
              <a:t>LACE1</a:t>
            </a:r>
            <a:r>
              <a:rPr lang="ja-JP" altLang="en-US" dirty="0" smtClean="0"/>
              <a:t>との違いが分かりづらい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予測精度低くない？</a:t>
            </a:r>
            <a:endParaRPr lang="en-US" altLang="ja-JP" dirty="0" smtClean="0"/>
          </a:p>
          <a:p>
            <a:pPr lvl="1"/>
            <a:endParaRPr lang="en-US" altLang="ja-JP" dirty="0" smtClean="0"/>
          </a:p>
          <a:p>
            <a:pPr lvl="1"/>
            <a:endParaRPr lang="en-US" altLang="ja-JP" dirty="0" smtClean="0"/>
          </a:p>
          <a:p>
            <a:pPr lvl="1"/>
            <a:endParaRPr lang="en-US" altLang="ja-JP" dirty="0" smtClean="0"/>
          </a:p>
          <a:p>
            <a:pPr lvl="1"/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3428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3256</TotalTime>
  <Words>376</Words>
  <Application>Microsoft Office PowerPoint</Application>
  <PresentationFormat>画面に合わせる (4:3)</PresentationFormat>
  <Paragraphs>102</Paragraphs>
  <Slides>15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15</vt:i4>
      </vt:variant>
    </vt:vector>
  </HeadingPairs>
  <TitlesOfParts>
    <vt:vector size="16" baseType="lpstr">
      <vt:lpstr>Office ​​テーマ</vt:lpstr>
      <vt:lpstr>LACE2: Better Privacy-Preserving Data Sharing for Cross Project Defect Prediction</vt:lpstr>
      <vt:lpstr>概要</vt:lpstr>
      <vt:lpstr>LACE</vt:lpstr>
      <vt:lpstr>LACE</vt:lpstr>
      <vt:lpstr>LACE</vt:lpstr>
      <vt:lpstr>CLIFF</vt:lpstr>
      <vt:lpstr>LeaF</vt:lpstr>
      <vt:lpstr>MORPH</vt:lpstr>
      <vt:lpstr>RQ</vt:lpstr>
      <vt:lpstr>ケーススタディ</vt:lpstr>
      <vt:lpstr>CKメトリクス</vt:lpstr>
      <vt:lpstr>結果</vt:lpstr>
      <vt:lpstr>結果</vt:lpstr>
      <vt:lpstr>RQ</vt:lpstr>
      <vt:lpstr>まとめ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Akira Matsumoto</dc:creator>
  <cp:lastModifiedBy>Akira Matsumoto</cp:lastModifiedBy>
  <cp:revision>122</cp:revision>
  <dcterms:created xsi:type="dcterms:W3CDTF">2015-01-20T18:09:34Z</dcterms:created>
  <dcterms:modified xsi:type="dcterms:W3CDTF">2015-09-15T06:14:06Z</dcterms:modified>
</cp:coreProperties>
</file>