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3" d="100"/>
          <a:sy n="63" d="100"/>
        </p:scale>
        <p:origin x="14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0994A0-DA73-4C7B-A07C-9B58A2DF136B}" type="datetimeFigureOut">
              <a:rPr kumimoji="1" lang="ja-JP" altLang="en-US" smtClean="0"/>
              <a:t>2019/11/26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3C0BA0-5226-4A65-A0F0-34BA1EE55B73}" type="slidenum">
              <a:rPr kumimoji="1" lang="ja-JP" altLang="en-US" smtClean="0"/>
              <a:t>‹#›</a:t>
            </a:fld>
            <a:endParaRPr kumimoji="1" lang="ja-JP" altLang="en-US"/>
          </a:p>
        </p:txBody>
      </p:sp>
    </p:spTree>
    <p:extLst>
      <p:ext uri="{BB962C8B-B14F-4D97-AF65-F5344CB8AC3E}">
        <p14:creationId xmlns:p14="http://schemas.microsoft.com/office/powerpoint/2010/main" val="385976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D3C0BA0-5226-4A65-A0F0-34BA1EE55B73}" type="slidenum">
              <a:rPr kumimoji="1" lang="ja-JP" altLang="en-US" smtClean="0"/>
              <a:t>7</a:t>
            </a:fld>
            <a:endParaRPr kumimoji="1" lang="ja-JP" altLang="en-US"/>
          </a:p>
        </p:txBody>
      </p:sp>
    </p:spTree>
    <p:extLst>
      <p:ext uri="{BB962C8B-B14F-4D97-AF65-F5344CB8AC3E}">
        <p14:creationId xmlns:p14="http://schemas.microsoft.com/office/powerpoint/2010/main" val="131358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０の近辺のデータの相対度数が大きい．ジェットコースター型となる．</a:t>
            </a:r>
            <a:endParaRPr kumimoji="1" lang="en-US" altLang="ja-JP" dirty="0"/>
          </a:p>
          <a:p>
            <a:r>
              <a:rPr kumimoji="1" lang="ja-JP" altLang="en-US" dirty="0"/>
              <a:t>自由度が高くなればなるほど山の高さが低くなりながら右のほうに進んでいくという特徴があります．</a:t>
            </a:r>
          </a:p>
        </p:txBody>
      </p:sp>
      <p:sp>
        <p:nvSpPr>
          <p:cNvPr id="4" name="スライド番号プレースホルダー 3"/>
          <p:cNvSpPr>
            <a:spLocks noGrp="1"/>
          </p:cNvSpPr>
          <p:nvPr>
            <p:ph type="sldNum" sz="quarter" idx="5"/>
          </p:nvPr>
        </p:nvSpPr>
        <p:spPr/>
        <p:txBody>
          <a:bodyPr/>
          <a:lstStyle/>
          <a:p>
            <a:fld id="{9D3C0BA0-5226-4A65-A0F0-34BA1EE55B73}" type="slidenum">
              <a:rPr kumimoji="1" lang="ja-JP" altLang="en-US" smtClean="0"/>
              <a:t>8</a:t>
            </a:fld>
            <a:endParaRPr kumimoji="1" lang="ja-JP" altLang="en-US"/>
          </a:p>
        </p:txBody>
      </p:sp>
    </p:spTree>
    <p:extLst>
      <p:ext uri="{BB962C8B-B14F-4D97-AF65-F5344CB8AC3E}">
        <p14:creationId xmlns:p14="http://schemas.microsoft.com/office/powerpoint/2010/main" val="644896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4C896D4-A035-4E25-9CAB-0995F442C060}" type="datetime1">
              <a:rPr kumimoji="1" lang="ja-JP" altLang="en-US" smtClean="0"/>
              <a:t>2019/11/26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3959705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E39C449-2AEE-401B-9341-911429E3F613}" type="datetime1">
              <a:rPr kumimoji="1" lang="ja-JP" altLang="en-US" smtClean="0"/>
              <a:t>2019/11/26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3984985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705C546-D44B-4B50-A4D4-D00643B4F417}" type="datetime1">
              <a:rPr kumimoji="1" lang="ja-JP" altLang="en-US" smtClean="0"/>
              <a:t>2019/11/26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2973105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E2AAC99-4C43-49C6-9F4F-6701852B0622}" type="datetime1">
              <a:rPr kumimoji="1" lang="ja-JP" altLang="en-US" smtClean="0"/>
              <a:t>2019/11/26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3171156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11C9F2A-3453-471E-883E-16DD09C964B6}" type="datetime1">
              <a:rPr kumimoji="1" lang="ja-JP" altLang="en-US" smtClean="0"/>
              <a:t>2019/11/26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3889654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3DD7998-90B2-4A2E-AEC8-E2B89C6EAAC0}" type="datetime1">
              <a:rPr kumimoji="1" lang="ja-JP" altLang="en-US" smtClean="0"/>
              <a:t>2019/11/26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4051268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089890-707E-44CD-9102-2BC58208421E}" type="datetime1">
              <a:rPr kumimoji="1" lang="ja-JP" altLang="en-US" smtClean="0"/>
              <a:t>2019/11/26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415601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C4B7BB-649B-4C1B-B920-2E3CA13DE3F3}" type="datetime1">
              <a:rPr kumimoji="1" lang="ja-JP" altLang="en-US" smtClean="0"/>
              <a:t>2019/11/26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490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8E73CD6-1824-4EAC-9879-F9BCD59F9DA9}" type="datetime1">
              <a:rPr kumimoji="1" lang="ja-JP" altLang="en-US" smtClean="0"/>
              <a:t>2019/11/26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2946437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DDF62B3-52CB-42BE-B6AB-5F2D6AA9C2A3}" type="datetime1">
              <a:rPr kumimoji="1" lang="ja-JP" altLang="en-US" smtClean="0"/>
              <a:t>2019/11/26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2257346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EACC05F-4C64-47AE-95BF-5080B300F78E}" type="datetime1">
              <a:rPr kumimoji="1" lang="ja-JP" altLang="en-US" smtClean="0"/>
              <a:t>2019/11/26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5FFDFB24-3830-4CFD-9EFE-516BCA67C3BE}" type="slidenum">
              <a:rPr kumimoji="1" lang="ja-JP" altLang="en-US" smtClean="0"/>
              <a:t>‹#›</a:t>
            </a:fld>
            <a:endParaRPr kumimoji="1" lang="ja-JP" alt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00027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6E5E2C9C-DA71-41A9-8960-47F8C6BD8525}" type="datetime1">
              <a:rPr kumimoji="1" lang="ja-JP" altLang="en-US" smtClean="0"/>
              <a:t>2019/11/26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2222797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2BF2DE7C-805C-4882-A0DC-103E24838054}" type="datetime1">
              <a:rPr kumimoji="1" lang="ja-JP" altLang="en-US" smtClean="0"/>
              <a:t>2019/11/26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FFDFB24-3830-4CFD-9EFE-516BCA67C3BE}" type="slidenum">
              <a:rPr kumimoji="1" lang="ja-JP" altLang="en-US" smtClean="0"/>
              <a:t>‹#›</a:t>
            </a:fld>
            <a:endParaRPr kumimoji="1" lang="ja-JP" alt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66830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293781D5-E6D6-4CB3-94A8-36EB26AE1308}" type="datetime1">
              <a:rPr kumimoji="1" lang="ja-JP" altLang="en-US" smtClean="0"/>
              <a:t>2019/11/26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4287034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8D02047-AF28-4AA5-843F-A201B5809AF0}" type="datetime1">
              <a:rPr kumimoji="1" lang="ja-JP" altLang="en-US" smtClean="0"/>
              <a:t>2019/11/26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3745252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5E1CD3-973C-483A-B559-880E77D38D54}" type="datetime1">
              <a:rPr kumimoji="1" lang="ja-JP" altLang="en-US" smtClean="0"/>
              <a:t>2019/11/26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827939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5A13D5A-111F-42AD-861B-F337A020DB49}" type="datetime1">
              <a:rPr kumimoji="1" lang="ja-JP" altLang="en-US" smtClean="0"/>
              <a:t>2019/11/26</a:t>
            </a:fld>
            <a:endParaRPr kumimoji="1" lang="ja-JP" alt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5FFDFB24-3830-4CFD-9EFE-516BCA67C3BE}" type="slidenum">
              <a:rPr kumimoji="1" lang="ja-JP" altLang="en-US" smtClean="0"/>
              <a:t>‹#›</a:t>
            </a:fld>
            <a:endParaRPr kumimoji="1" lang="ja-JP" altLang="en-US"/>
          </a:p>
        </p:txBody>
      </p:sp>
    </p:spTree>
    <p:extLst>
      <p:ext uri="{BB962C8B-B14F-4D97-AF65-F5344CB8AC3E}">
        <p14:creationId xmlns:p14="http://schemas.microsoft.com/office/powerpoint/2010/main" val="136060504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hdr="0" ftr="0" dt="0"/>
  <p:txStyles>
    <p:title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0F0012-8099-4994-B345-259DF10E07B9}"/>
              </a:ext>
            </a:extLst>
          </p:cNvPr>
          <p:cNvSpPr>
            <a:spLocks noGrp="1"/>
          </p:cNvSpPr>
          <p:nvPr>
            <p:ph type="ctrTitle"/>
          </p:nvPr>
        </p:nvSpPr>
        <p:spPr>
          <a:xfrm>
            <a:off x="952500" y="1185270"/>
            <a:ext cx="6858000" cy="1790700"/>
          </a:xfrm>
        </p:spPr>
        <p:txBody>
          <a:bodyPr/>
          <a:lstStyle/>
          <a:p>
            <a:r>
              <a:rPr kumimoji="1" lang="ja-JP" altLang="en-US" dirty="0"/>
              <a:t>確率統計</a:t>
            </a:r>
            <a:br>
              <a:rPr kumimoji="1" lang="en-US" altLang="ja-JP" dirty="0"/>
            </a:br>
            <a:r>
              <a:rPr kumimoji="1" lang="ja-JP" altLang="en-US" sz="3200" dirty="0"/>
              <a:t>第</a:t>
            </a:r>
            <a:r>
              <a:rPr lang="en-US" altLang="ja-JP" sz="3300" dirty="0"/>
              <a:t>15</a:t>
            </a:r>
            <a:r>
              <a:rPr lang="ja-JP" altLang="en-US" sz="3300" dirty="0"/>
              <a:t>～</a:t>
            </a:r>
            <a:r>
              <a:rPr lang="en-US" altLang="ja-JP" sz="3300" dirty="0"/>
              <a:t>16</a:t>
            </a:r>
            <a:r>
              <a:rPr lang="ja-JP" altLang="en-US" sz="3300" dirty="0"/>
              <a:t>講</a:t>
            </a:r>
            <a:endParaRPr kumimoji="1" lang="ja-JP" altLang="en-US" dirty="0"/>
          </a:p>
        </p:txBody>
      </p:sp>
      <p:sp>
        <p:nvSpPr>
          <p:cNvPr id="3" name="字幕 2">
            <a:extLst>
              <a:ext uri="{FF2B5EF4-FFF2-40B4-BE49-F238E27FC236}">
                <a16:creationId xmlns:a16="http://schemas.microsoft.com/office/drawing/2014/main" id="{E8730BCD-ACDE-4740-8281-E74D10A961D1}"/>
              </a:ext>
            </a:extLst>
          </p:cNvPr>
          <p:cNvSpPr>
            <a:spLocks noGrp="1"/>
          </p:cNvSpPr>
          <p:nvPr>
            <p:ph type="subTitle" idx="1"/>
          </p:nvPr>
        </p:nvSpPr>
        <p:spPr/>
        <p:txBody>
          <a:bodyPr/>
          <a:lstStyle/>
          <a:p>
            <a:r>
              <a:rPr kumimoji="1" lang="ja-JP" altLang="en-US" dirty="0"/>
              <a:t>森岡　勇介</a:t>
            </a:r>
          </a:p>
        </p:txBody>
      </p:sp>
      <p:sp>
        <p:nvSpPr>
          <p:cNvPr id="4" name="スライド番号プレースホルダー 3">
            <a:extLst>
              <a:ext uri="{FF2B5EF4-FFF2-40B4-BE49-F238E27FC236}">
                <a16:creationId xmlns:a16="http://schemas.microsoft.com/office/drawing/2014/main" id="{9F657293-8463-4AC9-B6FB-E63F102C57B1}"/>
              </a:ext>
            </a:extLst>
          </p:cNvPr>
          <p:cNvSpPr>
            <a:spLocks noGrp="1"/>
          </p:cNvSpPr>
          <p:nvPr>
            <p:ph type="sldNum" sz="quarter" idx="12"/>
          </p:nvPr>
        </p:nvSpPr>
        <p:spPr/>
        <p:txBody>
          <a:bodyPr/>
          <a:lstStyle/>
          <a:p>
            <a:fld id="{5FFDFB24-3830-4CFD-9EFE-516BCA67C3BE}" type="slidenum">
              <a:rPr kumimoji="1" lang="ja-JP" altLang="en-US" smtClean="0"/>
              <a:t>1</a:t>
            </a:fld>
            <a:endParaRPr kumimoji="1" lang="ja-JP" altLang="en-US"/>
          </a:p>
        </p:txBody>
      </p:sp>
    </p:spTree>
    <p:extLst>
      <p:ext uri="{BB962C8B-B14F-4D97-AF65-F5344CB8AC3E}">
        <p14:creationId xmlns:p14="http://schemas.microsoft.com/office/powerpoint/2010/main" val="1415161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9BCAF3-9D17-4CB2-B447-B3D6C4449408}"/>
              </a:ext>
            </a:extLst>
          </p:cNvPr>
          <p:cNvSpPr>
            <a:spLocks noGrp="1"/>
          </p:cNvSpPr>
          <p:nvPr>
            <p:ph type="title"/>
          </p:nvPr>
        </p:nvSpPr>
        <p:spPr/>
        <p:txBody>
          <a:bodyPr/>
          <a:lstStyle/>
          <a:p>
            <a:r>
              <a:rPr kumimoji="1" lang="ja-JP" altLang="en-US" dirty="0"/>
              <a:t>第</a:t>
            </a:r>
            <a:r>
              <a:rPr kumimoji="1" lang="en-US" altLang="ja-JP" dirty="0"/>
              <a:t>15</a:t>
            </a:r>
            <a:r>
              <a:rPr lang="ja-JP" altLang="en-US" dirty="0"/>
              <a:t>講</a:t>
            </a:r>
            <a:endParaRPr kumimoji="1" lang="ja-JP" altLang="en-US" dirty="0"/>
          </a:p>
        </p:txBody>
      </p:sp>
      <p:sp>
        <p:nvSpPr>
          <p:cNvPr id="3" name="コンテンツ プレースホルダー 2">
            <a:extLst>
              <a:ext uri="{FF2B5EF4-FFF2-40B4-BE49-F238E27FC236}">
                <a16:creationId xmlns:a16="http://schemas.microsoft.com/office/drawing/2014/main" id="{F7D0151A-7F3C-483C-A250-CB48B421F80D}"/>
              </a:ext>
            </a:extLst>
          </p:cNvPr>
          <p:cNvSpPr>
            <a:spLocks noGrp="1"/>
          </p:cNvSpPr>
          <p:nvPr>
            <p:ph idx="1"/>
          </p:nvPr>
        </p:nvSpPr>
        <p:spPr/>
        <p:txBody>
          <a:bodyPr/>
          <a:lstStyle/>
          <a:p>
            <a:r>
              <a:rPr kumimoji="1" lang="ja-JP" altLang="en-US" dirty="0"/>
              <a:t>母分散がわかっている正規母集団について，母平均を区間推定する方法</a:t>
            </a:r>
            <a:endParaRPr kumimoji="1" lang="en-US" altLang="ja-JP" dirty="0"/>
          </a:p>
          <a:p>
            <a:endParaRPr lang="en-US" altLang="ja-JP" dirty="0"/>
          </a:p>
          <a:p>
            <a:r>
              <a:rPr kumimoji="1" lang="ja-JP" altLang="en-US" dirty="0"/>
              <a:t>一つが標本平均を使った母平均の区間推定（大標本の推定）</a:t>
            </a:r>
            <a:endParaRPr kumimoji="1" lang="en-US" altLang="ja-JP" dirty="0"/>
          </a:p>
          <a:p>
            <a:endParaRPr lang="en-US" altLang="ja-JP" dirty="0"/>
          </a:p>
          <a:p>
            <a:r>
              <a:rPr kumimoji="1" lang="ja-JP" altLang="en-US" dirty="0"/>
              <a:t>もう一つは，分布についての知識を仮定しない「ノンパラメトリック」という方法（この本では紹介しない）</a:t>
            </a:r>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7C0AFBD9-63FB-4641-AB31-1CFD7D2D517F}"/>
              </a:ext>
            </a:extLst>
          </p:cNvPr>
          <p:cNvSpPr>
            <a:spLocks noGrp="1"/>
          </p:cNvSpPr>
          <p:nvPr>
            <p:ph type="sldNum" sz="quarter" idx="12"/>
          </p:nvPr>
        </p:nvSpPr>
        <p:spPr/>
        <p:txBody>
          <a:bodyPr/>
          <a:lstStyle/>
          <a:p>
            <a:fld id="{5FFDFB24-3830-4CFD-9EFE-516BCA67C3BE}" type="slidenum">
              <a:rPr kumimoji="1" lang="ja-JP" altLang="en-US" smtClean="0"/>
              <a:t>2</a:t>
            </a:fld>
            <a:endParaRPr kumimoji="1" lang="ja-JP" altLang="en-US"/>
          </a:p>
        </p:txBody>
      </p:sp>
    </p:spTree>
    <p:extLst>
      <p:ext uri="{BB962C8B-B14F-4D97-AF65-F5344CB8AC3E}">
        <p14:creationId xmlns:p14="http://schemas.microsoft.com/office/powerpoint/2010/main" val="242932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440C61-83AF-4EF7-A26E-5184432935A6}"/>
              </a:ext>
            </a:extLst>
          </p:cNvPr>
          <p:cNvSpPr>
            <a:spLocks noGrp="1"/>
          </p:cNvSpPr>
          <p:nvPr>
            <p:ph type="title"/>
          </p:nvPr>
        </p:nvSpPr>
        <p:spPr/>
        <p:txBody>
          <a:bodyPr/>
          <a:lstStyle/>
          <a:p>
            <a:r>
              <a:rPr kumimoji="1" lang="ja-JP" altLang="en-US" dirty="0"/>
              <a:t>大標本の推定</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5EAA975B-23D5-4BC3-97F1-15DBA5CC9A82}"/>
                  </a:ext>
                </a:extLst>
              </p:cNvPr>
              <p:cNvSpPr>
                <a:spLocks noGrp="1"/>
              </p:cNvSpPr>
              <p:nvPr>
                <p:ph idx="1"/>
              </p:nvPr>
            </p:nvSpPr>
            <p:spPr/>
            <p:txBody>
              <a:bodyPr/>
              <a:lstStyle/>
              <a:p>
                <a:pPr marL="0" indent="0">
                  <a:buNone/>
                </a:pPr>
                <a:endParaRPr lang="en-US" altLang="ja-JP" dirty="0"/>
              </a:p>
              <a:p>
                <a:pPr marL="0" indent="0">
                  <a:buNone/>
                </a:pPr>
                <a:r>
                  <a:rPr kumimoji="1" lang="ja-JP" altLang="en-US" dirty="0"/>
                  <a:t>　母標準偏差がわかっている場合．</a:t>
                </a:r>
                <a:endParaRPr kumimoji="1" lang="en-US" altLang="ja-JP" dirty="0"/>
              </a:p>
              <a:p>
                <a:pPr marL="0" indent="0">
                  <a:buNone/>
                </a:pPr>
                <a:endParaRPr lang="en-US" altLang="ja-JP" dirty="0"/>
              </a:p>
              <a:p>
                <a:pPr marL="0" indent="0">
                  <a:buNone/>
                </a:pPr>
                <a:r>
                  <a:rPr kumimoji="1" lang="ja-JP" altLang="en-US" dirty="0"/>
                  <a:t>　母標準偏差</a:t>
                </a:r>
                <a:r>
                  <a:rPr kumimoji="1" lang="en-US" altLang="ja-JP" dirty="0"/>
                  <a:t>σ</a:t>
                </a:r>
                <a:r>
                  <a:rPr kumimoji="1" lang="ja-JP" altLang="en-US" dirty="0"/>
                  <a:t>と標本数ｎを利用して，標準偏差は</a:t>
                </a:r>
                <a:endParaRPr kumimoji="1" lang="en-US" altLang="ja-JP" dirty="0"/>
              </a:p>
              <a:p>
                <a:pPr marL="0" indent="0">
                  <a:buNone/>
                </a:pPr>
                <a:r>
                  <a:rPr kumimoji="1" lang="ja-JP" altLang="en-US" dirty="0"/>
                  <a:t>　</a:t>
                </a:r>
                <a14:m>
                  <m:oMath xmlns:m="http://schemas.openxmlformats.org/officeDocument/2006/math">
                    <m:f>
                      <m:fPr>
                        <m:ctrlPr>
                          <a:rPr kumimoji="1" lang="en-US" altLang="ja-JP" i="1" dirty="0" smtClean="0">
                            <a:latin typeface="Cambria Math" panose="02040503050406030204" pitchFamily="18" charset="0"/>
                          </a:rPr>
                        </m:ctrlPr>
                      </m:fPr>
                      <m:num>
                        <m:r>
                          <a:rPr kumimoji="1" lang="en-US" altLang="ja-JP" i="1" dirty="0" smtClean="0">
                            <a:latin typeface="Cambria Math" panose="02040503050406030204" pitchFamily="18" charset="0"/>
                          </a:rPr>
                          <m:t>𝜎</m:t>
                        </m:r>
                      </m:num>
                      <m:den>
                        <m:rad>
                          <m:radPr>
                            <m:degHide m:val="on"/>
                            <m:ctrlPr>
                              <a:rPr kumimoji="1" lang="en-US" altLang="ja-JP" i="1" dirty="0" smtClean="0">
                                <a:latin typeface="Cambria Math" panose="02040503050406030204" pitchFamily="18" charset="0"/>
                              </a:rPr>
                            </m:ctrlPr>
                          </m:radPr>
                          <m:deg/>
                          <m:e>
                            <m:r>
                              <a:rPr kumimoji="1" lang="en-US" altLang="ja-JP" i="1" dirty="0" smtClean="0">
                                <a:latin typeface="Cambria Math" panose="02040503050406030204" pitchFamily="18" charset="0"/>
                              </a:rPr>
                              <m:t>𝑛</m:t>
                            </m:r>
                          </m:e>
                        </m:rad>
                      </m:den>
                    </m:f>
                    <m:r>
                      <a:rPr lang="ja-JP" altLang="en-US" i="1" dirty="0">
                        <a:latin typeface="Cambria Math" panose="02040503050406030204" pitchFamily="18" charset="0"/>
                      </a:rPr>
                      <m:t>　</m:t>
                    </m:r>
                    <m:r>
                      <a:rPr lang="ja-JP" altLang="en-US" i="1" dirty="0" smtClean="0">
                        <a:latin typeface="Cambria Math" panose="02040503050406030204" pitchFamily="18" charset="0"/>
                      </a:rPr>
                      <m:t>で</m:t>
                    </m:r>
                  </m:oMath>
                </a14:m>
                <a:r>
                  <a:rPr kumimoji="1" lang="ja-JP" altLang="en-US" dirty="0"/>
                  <a:t>求めることができる．</a:t>
                </a:r>
                <a:endParaRPr kumimoji="1" lang="en-US" altLang="ja-JP" dirty="0"/>
              </a:p>
            </p:txBody>
          </p:sp>
        </mc:Choice>
        <mc:Fallback xmlns="">
          <p:sp>
            <p:nvSpPr>
              <p:cNvPr id="3" name="コンテンツ プレースホルダー 2">
                <a:extLst>
                  <a:ext uri="{FF2B5EF4-FFF2-40B4-BE49-F238E27FC236}">
                    <a16:creationId xmlns:a16="http://schemas.microsoft.com/office/drawing/2014/main" id="{5EAA975B-23D5-4BC3-97F1-15DBA5CC9A82}"/>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1CF9B651-E901-4977-8D5D-48C968697EE7}"/>
              </a:ext>
            </a:extLst>
          </p:cNvPr>
          <p:cNvSpPr>
            <a:spLocks noGrp="1"/>
          </p:cNvSpPr>
          <p:nvPr>
            <p:ph type="sldNum" sz="quarter" idx="12"/>
          </p:nvPr>
        </p:nvSpPr>
        <p:spPr/>
        <p:txBody>
          <a:bodyPr/>
          <a:lstStyle/>
          <a:p>
            <a:fld id="{5FFDFB24-3830-4CFD-9EFE-516BCA67C3BE}" type="slidenum">
              <a:rPr kumimoji="1" lang="ja-JP" altLang="en-US" smtClean="0"/>
              <a:t>3</a:t>
            </a:fld>
            <a:endParaRPr kumimoji="1" lang="ja-JP" altLang="en-US"/>
          </a:p>
        </p:txBody>
      </p:sp>
    </p:spTree>
    <p:extLst>
      <p:ext uri="{BB962C8B-B14F-4D97-AF65-F5344CB8AC3E}">
        <p14:creationId xmlns:p14="http://schemas.microsoft.com/office/powerpoint/2010/main" val="38011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172E21-63F6-4903-B678-15702B5AD8D9}"/>
              </a:ext>
            </a:extLst>
          </p:cNvPr>
          <p:cNvSpPr>
            <a:spLocks noGrp="1"/>
          </p:cNvSpPr>
          <p:nvPr>
            <p:ph type="title"/>
          </p:nvPr>
        </p:nvSpPr>
        <p:spPr/>
        <p:txBody>
          <a:bodyPr/>
          <a:lstStyle/>
          <a:p>
            <a:r>
              <a:rPr kumimoji="1" lang="ja-JP" altLang="en-US" dirty="0"/>
              <a:t>大標本の推定</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F19F73A-86BB-49A4-95A2-71B5E40B3E06}"/>
                  </a:ext>
                </a:extLst>
              </p:cNvPr>
              <p:cNvSpPr>
                <a:spLocks noGrp="1"/>
              </p:cNvSpPr>
              <p:nvPr>
                <p:ph idx="1"/>
              </p:nvPr>
            </p:nvSpPr>
            <p:spPr>
              <a:xfrm>
                <a:off x="1548579" y="3637173"/>
                <a:ext cx="6046842" cy="1768900"/>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ja-JP" altLang="en-US" i="1">
                          <a:latin typeface="Cambria Math" panose="02040503050406030204" pitchFamily="18" charset="0"/>
                        </a:rPr>
                        <m:t>−1.96≤</m:t>
                      </m:r>
                      <m:f>
                        <m:fPr>
                          <m:ctrlPr>
                            <a:rPr lang="ja-JP" altLang="en-US" i="1">
                              <a:latin typeface="Cambria Math" panose="02040503050406030204" pitchFamily="18" charset="0"/>
                            </a:rPr>
                          </m:ctrlPr>
                        </m:fPr>
                        <m:num>
                          <m:acc>
                            <m:accPr>
                              <m:chr m:val="̃"/>
                              <m:ctrlPr>
                                <a:rPr lang="ja-JP" altLang="en-US" i="1">
                                  <a:latin typeface="Cambria Math" panose="02040503050406030204" pitchFamily="18" charset="0"/>
                                </a:rPr>
                              </m:ctrlPr>
                            </m:accPr>
                            <m:e>
                              <m:r>
                                <a:rPr lang="ja-JP" altLang="en-US" i="1">
                                  <a:latin typeface="Cambria Math" panose="02040503050406030204" pitchFamily="18" charset="0"/>
                                </a:rPr>
                                <m:t>𝑥</m:t>
                              </m:r>
                            </m:e>
                          </m:acc>
                          <m:r>
                            <a:rPr lang="ja-JP" altLang="en-US" i="1">
                              <a:latin typeface="Cambria Math" panose="02040503050406030204" pitchFamily="18" charset="0"/>
                            </a:rPr>
                            <m:t>−</m:t>
                          </m:r>
                          <m:r>
                            <a:rPr lang="ja-JP" altLang="en-US" i="1">
                              <a:latin typeface="Cambria Math" panose="02040503050406030204" pitchFamily="18" charset="0"/>
                            </a:rPr>
                            <m:t>𝜇</m:t>
                          </m:r>
                        </m:num>
                        <m:den>
                          <m:f>
                            <m:fPr>
                              <m:ctrlPr>
                                <a:rPr lang="en-US" altLang="ja-JP" i="1" smtClean="0">
                                  <a:latin typeface="Cambria Math" panose="02040503050406030204" pitchFamily="18" charset="0"/>
                                </a:rPr>
                              </m:ctrlPr>
                            </m:fPr>
                            <m:num>
                              <m:r>
                                <a:rPr lang="ja-JP" altLang="en-US" i="1" smtClean="0">
                                  <a:latin typeface="Cambria Math" panose="02040503050406030204" pitchFamily="18" charset="0"/>
                                </a:rPr>
                                <m:t>𝜎</m:t>
                              </m:r>
                            </m:num>
                            <m:den>
                              <m:rad>
                                <m:radPr>
                                  <m:degHide m:val="on"/>
                                  <m:ctrlPr>
                                    <a:rPr lang="en-US" altLang="ja-JP" i="1" smtClean="0">
                                      <a:latin typeface="Cambria Math" panose="02040503050406030204" pitchFamily="18" charset="0"/>
                                    </a:rPr>
                                  </m:ctrlPr>
                                </m:radPr>
                                <m:deg/>
                                <m:e>
                                  <m:r>
                                    <a:rPr lang="ja-JP" altLang="en-US" i="1">
                                      <a:latin typeface="Cambria Math" panose="02040503050406030204" pitchFamily="18" charset="0"/>
                                    </a:rPr>
                                    <m:t>ｎ</m:t>
                                  </m:r>
                                </m:e>
                              </m:rad>
                            </m:den>
                          </m:f>
                        </m:den>
                      </m:f>
                      <m:r>
                        <a:rPr lang="ja-JP" altLang="en-US" i="1">
                          <a:latin typeface="Cambria Math" panose="02040503050406030204" pitchFamily="18" charset="0"/>
                        </a:rPr>
                        <m:t>≤1.96</m:t>
                      </m:r>
                    </m:oMath>
                  </m:oMathPara>
                </a14:m>
                <a:endParaRPr kumimoji="1" lang="en-US" altLang="ja-JP" dirty="0"/>
              </a:p>
              <a:p>
                <a:pPr marL="0" indent="0">
                  <a:buNone/>
                </a:pPr>
                <a:r>
                  <a:rPr kumimoji="1" lang="ja-JP" altLang="en-US" dirty="0"/>
                  <a:t>　</a:t>
                </a:r>
                <a:endParaRPr kumimoji="1" lang="en-US" altLang="ja-JP" dirty="0"/>
              </a:p>
              <a:p>
                <a:pPr marL="0" indent="0">
                  <a:buNone/>
                </a:pPr>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1F19F73A-86BB-49A4-95A2-71B5E40B3E06}"/>
                  </a:ext>
                </a:extLst>
              </p:cNvPr>
              <p:cNvSpPr>
                <a:spLocks noGrp="1" noRot="1" noChangeAspect="1" noMove="1" noResize="1" noEditPoints="1" noAdjustHandles="1" noChangeArrowheads="1" noChangeShapeType="1" noTextEdit="1"/>
              </p:cNvSpPr>
              <p:nvPr>
                <p:ph idx="1"/>
              </p:nvPr>
            </p:nvSpPr>
            <p:spPr>
              <a:xfrm>
                <a:off x="1548579" y="3637173"/>
                <a:ext cx="6046842" cy="1768900"/>
              </a:xfrm>
              <a:blipFill>
                <a:blip r:embed="rId2"/>
                <a:stretch>
                  <a:fillRect/>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39505F97-3199-46C1-9279-A92D83BE5084}"/>
              </a:ext>
            </a:extLst>
          </p:cNvPr>
          <p:cNvSpPr>
            <a:spLocks noGrp="1"/>
          </p:cNvSpPr>
          <p:nvPr>
            <p:ph type="sldNum" sz="quarter" idx="12"/>
          </p:nvPr>
        </p:nvSpPr>
        <p:spPr/>
        <p:txBody>
          <a:bodyPr/>
          <a:lstStyle/>
          <a:p>
            <a:fld id="{5FFDFB24-3830-4CFD-9EFE-516BCA67C3BE}" type="slidenum">
              <a:rPr kumimoji="1" lang="ja-JP" altLang="en-US" smtClean="0"/>
              <a:t>4</a:t>
            </a:fld>
            <a:endParaRPr kumimoji="1" lang="ja-JP" altLang="en-US"/>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1B1185D5-CCB5-40F0-9DB2-CBFAEC9A4C2B}"/>
                  </a:ext>
                </a:extLst>
              </p:cNvPr>
              <p:cNvSpPr txBox="1"/>
              <p:nvPr/>
            </p:nvSpPr>
            <p:spPr>
              <a:xfrm flipH="1">
                <a:off x="1604212" y="2030855"/>
                <a:ext cx="6306235" cy="923330"/>
              </a:xfrm>
              <a:prstGeom prst="rect">
                <a:avLst/>
              </a:prstGeom>
              <a:noFill/>
            </p:spPr>
            <p:txBody>
              <a:bodyPr wrap="square" lIns="0" tIns="0" rIns="0" bIns="0" rtlCol="0">
                <a:spAutoFit/>
              </a:bodyPr>
              <a:lstStyle/>
              <a:p>
                <a14:m>
                  <m:oMath xmlns:m="http://schemas.openxmlformats.org/officeDocument/2006/math">
                    <m:acc>
                      <m:accPr>
                        <m:chr m:val="̅"/>
                        <m:ctrlPr>
                          <a:rPr kumimoji="1" lang="ja-JP" altLang="en-US" sz="2000" i="1" smtClean="0">
                            <a:latin typeface="Cambria Math" panose="02040503050406030204" pitchFamily="18" charset="0"/>
                          </a:rPr>
                        </m:ctrlPr>
                      </m:accPr>
                      <m:e>
                        <m:r>
                          <a:rPr kumimoji="1" lang="ja-JP" altLang="en-US" sz="2000" i="1" smtClean="0">
                            <a:latin typeface="Cambria Math" panose="02040503050406030204" pitchFamily="18" charset="0"/>
                          </a:rPr>
                          <m:t>𝑥</m:t>
                        </m:r>
                      </m:e>
                    </m:acc>
                  </m:oMath>
                </a14:m>
                <a:r>
                  <a:rPr kumimoji="1" lang="ja-JP" altLang="en-US" sz="2000" dirty="0"/>
                  <a:t>　を標本平均，</a:t>
                </a:r>
                <a:r>
                  <a:rPr kumimoji="1" lang="en-US" altLang="ja-JP" sz="2000" dirty="0"/>
                  <a:t>μ</a:t>
                </a:r>
                <a:r>
                  <a:rPr kumimoji="1" lang="ja-JP" altLang="en-US" sz="2000" dirty="0"/>
                  <a:t>が母平均，分母に先ほどの標準偏差を代入すると，</a:t>
                </a:r>
                <a:r>
                  <a:rPr kumimoji="1" lang="en-US" altLang="ja-JP" sz="2000" dirty="0">
                    <a:solidFill>
                      <a:srgbClr val="FF0000"/>
                    </a:solidFill>
                  </a:rPr>
                  <a:t>95</a:t>
                </a:r>
                <a:r>
                  <a:rPr kumimoji="1" lang="ja-JP" altLang="en-US" sz="2000" dirty="0">
                    <a:solidFill>
                      <a:srgbClr val="FF0000"/>
                    </a:solidFill>
                  </a:rPr>
                  <a:t>％信頼区間の数式</a:t>
                </a:r>
                <a:r>
                  <a:rPr kumimoji="1" lang="ja-JP" altLang="en-US" sz="2000" dirty="0"/>
                  <a:t>を立てることができ，これに当てはまる</a:t>
                </a:r>
                <a:r>
                  <a:rPr kumimoji="1" lang="en-US" altLang="ja-JP" sz="2000" dirty="0"/>
                  <a:t>μ</a:t>
                </a:r>
                <a:r>
                  <a:rPr kumimoji="1" lang="ja-JP" altLang="en-US" sz="2000" dirty="0"/>
                  <a:t>を母平均の</a:t>
                </a:r>
                <a:r>
                  <a:rPr kumimoji="1" lang="en-US" altLang="ja-JP" sz="2000" dirty="0"/>
                  <a:t>95</a:t>
                </a:r>
                <a:r>
                  <a:rPr kumimoji="1" lang="ja-JP" altLang="en-US" sz="2000" dirty="0"/>
                  <a:t>％信頼区間となる．</a:t>
                </a:r>
                <a:endParaRPr kumimoji="1" lang="en-US" altLang="ja-JP" sz="2000" dirty="0"/>
              </a:p>
            </p:txBody>
          </p:sp>
        </mc:Choice>
        <mc:Fallback xmlns="">
          <p:sp>
            <p:nvSpPr>
              <p:cNvPr id="5" name="テキスト ボックス 4">
                <a:extLst>
                  <a:ext uri="{FF2B5EF4-FFF2-40B4-BE49-F238E27FC236}">
                    <a16:creationId xmlns:a16="http://schemas.microsoft.com/office/drawing/2014/main" id="{1B1185D5-CCB5-40F0-9DB2-CBFAEC9A4C2B}"/>
                  </a:ext>
                </a:extLst>
              </p:cNvPr>
              <p:cNvSpPr txBox="1">
                <a:spLocks noRot="1" noChangeAspect="1" noMove="1" noResize="1" noEditPoints="1" noAdjustHandles="1" noChangeArrowheads="1" noChangeShapeType="1" noTextEdit="1"/>
              </p:cNvSpPr>
              <p:nvPr/>
            </p:nvSpPr>
            <p:spPr>
              <a:xfrm flipH="1">
                <a:off x="1604212" y="2030855"/>
                <a:ext cx="6306235" cy="923330"/>
              </a:xfrm>
              <a:prstGeom prst="rect">
                <a:avLst/>
              </a:prstGeom>
              <a:blipFill>
                <a:blip r:embed="rId3"/>
                <a:stretch>
                  <a:fillRect l="-2415" t="-11184" r="-6087" b="-1644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9938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8980BF-25FB-45E6-9812-850619267AD3}"/>
              </a:ext>
            </a:extLst>
          </p:cNvPr>
          <p:cNvSpPr>
            <a:spLocks noGrp="1"/>
          </p:cNvSpPr>
          <p:nvPr>
            <p:ph type="title"/>
          </p:nvPr>
        </p:nvSpPr>
        <p:spPr/>
        <p:txBody>
          <a:bodyPr/>
          <a:lstStyle/>
          <a:p>
            <a:r>
              <a:rPr kumimoji="1" lang="ja-JP" altLang="en-US" dirty="0"/>
              <a:t>まとめ</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CCC65AF-50E9-48DB-8060-A595B8BF4427}"/>
                  </a:ext>
                </a:extLst>
              </p:cNvPr>
              <p:cNvSpPr>
                <a:spLocks noGrp="1"/>
              </p:cNvSpPr>
              <p:nvPr>
                <p:ph idx="1"/>
              </p:nvPr>
            </p:nvSpPr>
            <p:spPr>
              <a:xfrm>
                <a:off x="1276007" y="2152650"/>
                <a:ext cx="6591985" cy="3777622"/>
              </a:xfrm>
            </p:spPr>
            <p:txBody>
              <a:bodyPr/>
              <a:lstStyle/>
              <a:p>
                <a:r>
                  <a:rPr kumimoji="1" lang="ja-JP" altLang="en-US" dirty="0"/>
                  <a:t>正規母集団で</a:t>
                </a:r>
                <a:r>
                  <a:rPr lang="ja-JP" altLang="en-US" dirty="0"/>
                  <a:t>母標準偏差が</a:t>
                </a:r>
                <a:r>
                  <a:rPr lang="en-US" altLang="ja-JP" dirty="0"/>
                  <a:t>σ</a:t>
                </a:r>
                <a:r>
                  <a:rPr lang="ja-JP" altLang="en-US" dirty="0"/>
                  <a:t>とわかっている場合，母平均</a:t>
                </a:r>
                <a:r>
                  <a:rPr lang="en-US" altLang="ja-JP" dirty="0"/>
                  <a:t>μ</a:t>
                </a:r>
                <a:r>
                  <a:rPr lang="ja-JP" altLang="en-US" dirty="0"/>
                  <a:t>をｎ個の標本から推定するには，標本平均</a:t>
                </a:r>
                <a14:m>
                  <m:oMath xmlns:m="http://schemas.openxmlformats.org/officeDocument/2006/math">
                    <m:acc>
                      <m:accPr>
                        <m:chr m:val="̅"/>
                        <m:ctrlPr>
                          <a:rPr lang="ja-JP" altLang="en-US" i="1">
                            <a:latin typeface="Cambria Math" panose="02040503050406030204" pitchFamily="18" charset="0"/>
                          </a:rPr>
                        </m:ctrlPr>
                      </m:accPr>
                      <m:e>
                        <m:r>
                          <a:rPr lang="ja-JP" altLang="en-US" i="1">
                            <a:latin typeface="Cambria Math" panose="02040503050406030204" pitchFamily="18" charset="0"/>
                          </a:rPr>
                          <m:t>𝑥</m:t>
                        </m:r>
                      </m:e>
                    </m:acc>
                  </m:oMath>
                </a14:m>
                <a:r>
                  <a:rPr kumimoji="1" lang="ja-JP" altLang="en-US" dirty="0"/>
                  <a:t>を計算して，</a:t>
                </a:r>
                <a:endParaRPr kumimoji="1" lang="en-US" altLang="ja-JP" dirty="0"/>
              </a:p>
              <a:p>
                <a:pPr marL="0" indent="0">
                  <a:buNone/>
                </a:pPr>
                <a:r>
                  <a:rPr lang="en-US" altLang="ja-JP" dirty="0"/>
                  <a:t>		</a:t>
                </a:r>
                <a14:m>
                  <m:oMath xmlns:m="http://schemas.openxmlformats.org/officeDocument/2006/math">
                    <m:r>
                      <a:rPr lang="ja-JP" altLang="en-US" i="1">
                        <a:latin typeface="Cambria Math" panose="02040503050406030204" pitchFamily="18" charset="0"/>
                      </a:rPr>
                      <m:t>−1.96≤</m:t>
                    </m:r>
                    <m:f>
                      <m:fPr>
                        <m:ctrlPr>
                          <a:rPr lang="ja-JP" altLang="en-US" i="1">
                            <a:latin typeface="Cambria Math" panose="02040503050406030204" pitchFamily="18" charset="0"/>
                          </a:rPr>
                        </m:ctrlPr>
                      </m:fPr>
                      <m:num>
                        <m:acc>
                          <m:accPr>
                            <m:chr m:val="̃"/>
                            <m:ctrlPr>
                              <a:rPr lang="ja-JP" altLang="en-US" i="1">
                                <a:latin typeface="Cambria Math" panose="02040503050406030204" pitchFamily="18" charset="0"/>
                              </a:rPr>
                            </m:ctrlPr>
                          </m:accPr>
                          <m:e>
                            <m:r>
                              <a:rPr lang="ja-JP" altLang="en-US" i="1">
                                <a:latin typeface="Cambria Math" panose="02040503050406030204" pitchFamily="18" charset="0"/>
                              </a:rPr>
                              <m:t>𝑥</m:t>
                            </m:r>
                          </m:e>
                        </m:acc>
                        <m:r>
                          <a:rPr lang="ja-JP" altLang="en-US" i="1">
                            <a:latin typeface="Cambria Math" panose="02040503050406030204" pitchFamily="18" charset="0"/>
                          </a:rPr>
                          <m:t>−</m:t>
                        </m:r>
                        <m:r>
                          <a:rPr lang="ja-JP" altLang="en-US" i="1">
                            <a:latin typeface="Cambria Math" panose="02040503050406030204" pitchFamily="18" charset="0"/>
                          </a:rPr>
                          <m:t>𝜇</m:t>
                        </m:r>
                      </m:num>
                      <m:den>
                        <m:f>
                          <m:fPr>
                            <m:ctrlPr>
                              <a:rPr lang="en-US" altLang="ja-JP" i="1">
                                <a:latin typeface="Cambria Math" panose="02040503050406030204" pitchFamily="18" charset="0"/>
                              </a:rPr>
                            </m:ctrlPr>
                          </m:fPr>
                          <m:num>
                            <m:r>
                              <a:rPr lang="ja-JP" altLang="en-US" i="1">
                                <a:latin typeface="Cambria Math" panose="02040503050406030204" pitchFamily="18" charset="0"/>
                              </a:rPr>
                              <m:t>𝜎</m:t>
                            </m:r>
                          </m:num>
                          <m:den>
                            <m:rad>
                              <m:radPr>
                                <m:degHide m:val="on"/>
                                <m:ctrlPr>
                                  <a:rPr lang="en-US" altLang="ja-JP" i="1">
                                    <a:latin typeface="Cambria Math" panose="02040503050406030204" pitchFamily="18" charset="0"/>
                                  </a:rPr>
                                </m:ctrlPr>
                              </m:radPr>
                              <m:deg/>
                              <m:e>
                                <m:r>
                                  <a:rPr lang="ja-JP" altLang="en-US" i="1">
                                    <a:latin typeface="Cambria Math" panose="02040503050406030204" pitchFamily="18" charset="0"/>
                                  </a:rPr>
                                  <m:t>ｎ</m:t>
                                </m:r>
                              </m:e>
                            </m:rad>
                          </m:den>
                        </m:f>
                      </m:den>
                    </m:f>
                    <m:r>
                      <a:rPr lang="ja-JP" altLang="en-US" i="1">
                        <a:latin typeface="Cambria Math" panose="02040503050406030204" pitchFamily="18" charset="0"/>
                      </a:rPr>
                      <m:t>≤1.96</m:t>
                    </m:r>
                  </m:oMath>
                </a14:m>
                <a:r>
                  <a:rPr lang="ja-JP" altLang="en-US" dirty="0"/>
                  <a:t>　　を満たす</a:t>
                </a:r>
                <a:r>
                  <a:rPr lang="en-US" altLang="ja-JP" dirty="0"/>
                  <a:t>μ</a:t>
                </a:r>
                <a:r>
                  <a:rPr lang="ja-JP" altLang="en-US" dirty="0"/>
                  <a:t>を残せばよい．</a:t>
                </a:r>
                <a:endParaRPr lang="en-US" altLang="ja-JP" dirty="0"/>
              </a:p>
              <a:p>
                <a:pPr marL="0" indent="0">
                  <a:buNone/>
                </a:pPr>
                <a:endParaRPr lang="en-US" altLang="ja-JP" dirty="0"/>
              </a:p>
              <a:p>
                <a:pPr marL="0" indent="0">
                  <a:buNone/>
                </a:pPr>
                <a:r>
                  <a:rPr lang="ja-JP" altLang="en-US" dirty="0"/>
                  <a:t>　上の式を変形して</a:t>
                </a:r>
                <a:endParaRPr lang="en-US" altLang="ja-JP" dirty="0"/>
              </a:p>
              <a:p>
                <a:pPr marL="0" indent="0">
                  <a:buNone/>
                </a:pPr>
                <a14:m>
                  <m:oMathPara xmlns:m="http://schemas.openxmlformats.org/officeDocument/2006/math">
                    <m:oMathParaPr>
                      <m:jc m:val="centerGroup"/>
                    </m:oMathParaPr>
                    <m:oMath xmlns:m="http://schemas.openxmlformats.org/officeDocument/2006/math">
                      <m:acc>
                        <m:accPr>
                          <m:chr m:val="̅"/>
                          <m:ctrlPr>
                            <a:rPr lang="en-US" altLang="ja-JP" i="1" dirty="0" smtClean="0">
                              <a:latin typeface="Cambria Math" panose="02040503050406030204" pitchFamily="18" charset="0"/>
                            </a:rPr>
                          </m:ctrlPr>
                        </m:accPr>
                        <m:e>
                          <m:r>
                            <a:rPr lang="en-US" altLang="ja-JP" i="1" dirty="0">
                              <a:latin typeface="Cambria Math" panose="02040503050406030204" pitchFamily="18" charset="0"/>
                            </a:rPr>
                            <m:t>𝑥</m:t>
                          </m:r>
                        </m:e>
                      </m:acc>
                      <m:r>
                        <a:rPr lang="en-US" altLang="ja-JP" i="0" dirty="0">
                          <a:latin typeface="Cambria Math" panose="02040503050406030204" pitchFamily="18" charset="0"/>
                        </a:rPr>
                        <m:t>−1,96</m:t>
                      </m:r>
                      <m:f>
                        <m:fPr>
                          <m:ctrlPr>
                            <a:rPr lang="en-US" altLang="ja-JP" i="1" dirty="0">
                              <a:latin typeface="Cambria Math" panose="02040503050406030204" pitchFamily="18" charset="0"/>
                            </a:rPr>
                          </m:ctrlPr>
                        </m:fPr>
                        <m:num>
                          <m:r>
                            <a:rPr lang="en-US" altLang="ja-JP" i="1" dirty="0">
                              <a:latin typeface="Cambria Math" panose="02040503050406030204" pitchFamily="18" charset="0"/>
                            </a:rPr>
                            <m:t>𝜎</m:t>
                          </m:r>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𝑛</m:t>
                              </m:r>
                            </m:e>
                          </m:rad>
                        </m:den>
                      </m:f>
                      <m:r>
                        <a:rPr lang="en-US" altLang="ja-JP" i="0" dirty="0">
                          <a:latin typeface="Cambria Math" panose="02040503050406030204" pitchFamily="18" charset="0"/>
                        </a:rPr>
                        <m:t>≤</m:t>
                      </m:r>
                      <m:r>
                        <a:rPr lang="en-US" altLang="ja-JP" i="1" dirty="0">
                          <a:latin typeface="Cambria Math" panose="02040503050406030204" pitchFamily="18" charset="0"/>
                        </a:rPr>
                        <m:t>𝜇</m:t>
                      </m:r>
                      <m:r>
                        <a:rPr lang="en-US" altLang="ja-JP" i="0" dirty="0">
                          <a:latin typeface="Cambria Math" panose="02040503050406030204" pitchFamily="18" charset="0"/>
                        </a:rPr>
                        <m:t>≤</m:t>
                      </m:r>
                      <m:acc>
                        <m:accPr>
                          <m:chr m:val="̅"/>
                          <m:ctrlPr>
                            <a:rPr lang="en-US" altLang="ja-JP" i="1" dirty="0">
                              <a:latin typeface="Cambria Math" panose="02040503050406030204" pitchFamily="18" charset="0"/>
                            </a:rPr>
                          </m:ctrlPr>
                        </m:accPr>
                        <m:e>
                          <m:r>
                            <a:rPr lang="en-US" altLang="ja-JP" i="1" dirty="0">
                              <a:latin typeface="Cambria Math" panose="02040503050406030204" pitchFamily="18" charset="0"/>
                            </a:rPr>
                            <m:t>𝑥</m:t>
                          </m:r>
                        </m:e>
                      </m:acc>
                      <m:r>
                        <a:rPr lang="ja-JP" altLang="en-US" i="1" dirty="0">
                          <a:latin typeface="Cambria Math" panose="02040503050406030204" pitchFamily="18" charset="0"/>
                        </a:rPr>
                        <m:t>＋</m:t>
                      </m:r>
                      <m:r>
                        <a:rPr lang="en-US" altLang="ja-JP" i="0" dirty="0">
                          <a:latin typeface="Cambria Math" panose="02040503050406030204" pitchFamily="18" charset="0"/>
                        </a:rPr>
                        <m:t>1.96</m:t>
                      </m:r>
                      <m:f>
                        <m:fPr>
                          <m:ctrlPr>
                            <a:rPr lang="en-US" altLang="ja-JP" i="1" dirty="0">
                              <a:latin typeface="Cambria Math" panose="02040503050406030204" pitchFamily="18" charset="0"/>
                            </a:rPr>
                          </m:ctrlPr>
                        </m:fPr>
                        <m:num>
                          <m:r>
                            <a:rPr lang="en-US" altLang="ja-JP" i="1" dirty="0">
                              <a:latin typeface="Cambria Math" panose="02040503050406030204" pitchFamily="18" charset="0"/>
                            </a:rPr>
                            <m:t>𝜎</m:t>
                          </m:r>
                        </m:num>
                        <m:den>
                          <m:rad>
                            <m:radPr>
                              <m:degHide m:val="on"/>
                              <m:ctrlPr>
                                <a:rPr lang="en-US" altLang="ja-JP" i="1" dirty="0">
                                  <a:latin typeface="Cambria Math" panose="02040503050406030204" pitchFamily="18" charset="0"/>
                                </a:rPr>
                              </m:ctrlPr>
                            </m:radPr>
                            <m:deg/>
                            <m:e>
                              <m:r>
                                <a:rPr lang="en-US" altLang="ja-JP" i="1" dirty="0">
                                  <a:latin typeface="Cambria Math" panose="02040503050406030204" pitchFamily="18" charset="0"/>
                                </a:rPr>
                                <m:t>𝑛</m:t>
                              </m:r>
                            </m:e>
                          </m:rad>
                        </m:den>
                      </m:f>
                    </m:oMath>
                  </m:oMathPara>
                </a14:m>
                <a:endParaRPr lang="en-US" altLang="ja-JP" dirty="0"/>
              </a:p>
              <a:p>
                <a:pPr marL="0" indent="0">
                  <a:buNone/>
                </a:pPr>
                <a:r>
                  <a:rPr kumimoji="1" lang="ja-JP" altLang="en-US" dirty="0"/>
                  <a:t>　これが母平均の</a:t>
                </a:r>
                <a:r>
                  <a:rPr kumimoji="1" lang="en-US" altLang="ja-JP" dirty="0"/>
                  <a:t>95</a:t>
                </a:r>
                <a:r>
                  <a:rPr kumimoji="1" lang="ja-JP" altLang="en-US"/>
                  <a:t>％信頼区間となる．</a:t>
                </a:r>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1CCC65AF-50E9-48DB-8060-A595B8BF4427}"/>
                  </a:ext>
                </a:extLst>
              </p:cNvPr>
              <p:cNvSpPr>
                <a:spLocks noGrp="1" noRot="1" noChangeAspect="1" noMove="1" noResize="1" noEditPoints="1" noAdjustHandles="1" noChangeArrowheads="1" noChangeShapeType="1" noTextEdit="1"/>
              </p:cNvSpPr>
              <p:nvPr>
                <p:ph idx="1"/>
              </p:nvPr>
            </p:nvSpPr>
            <p:spPr>
              <a:xfrm>
                <a:off x="1276007" y="2152650"/>
                <a:ext cx="6591985" cy="3777622"/>
              </a:xfrm>
              <a:blipFill>
                <a:blip r:embed="rId2"/>
                <a:stretch>
                  <a:fillRect l="-647" t="-1452" r="-277"/>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AA3808D3-F17F-486B-9B29-BFE18BABD1C2}"/>
              </a:ext>
            </a:extLst>
          </p:cNvPr>
          <p:cNvSpPr>
            <a:spLocks noGrp="1"/>
          </p:cNvSpPr>
          <p:nvPr>
            <p:ph type="sldNum" sz="quarter" idx="12"/>
          </p:nvPr>
        </p:nvSpPr>
        <p:spPr/>
        <p:txBody>
          <a:bodyPr/>
          <a:lstStyle/>
          <a:p>
            <a:fld id="{5FFDFB24-3830-4CFD-9EFE-516BCA67C3BE}" type="slidenum">
              <a:rPr kumimoji="1" lang="ja-JP" altLang="en-US" smtClean="0"/>
              <a:t>5</a:t>
            </a:fld>
            <a:endParaRPr kumimoji="1" lang="ja-JP" altLang="en-US"/>
          </a:p>
        </p:txBody>
      </p:sp>
    </p:spTree>
    <p:extLst>
      <p:ext uri="{BB962C8B-B14F-4D97-AF65-F5344CB8AC3E}">
        <p14:creationId xmlns:p14="http://schemas.microsoft.com/office/powerpoint/2010/main" val="1476719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D51FB5-FE3A-45D2-A2C0-77075AC907D0}"/>
              </a:ext>
            </a:extLst>
          </p:cNvPr>
          <p:cNvSpPr>
            <a:spLocks noGrp="1"/>
          </p:cNvSpPr>
          <p:nvPr>
            <p:ph type="title"/>
          </p:nvPr>
        </p:nvSpPr>
        <p:spPr/>
        <p:txBody>
          <a:bodyPr/>
          <a:lstStyle/>
          <a:p>
            <a:r>
              <a:rPr kumimoji="1" lang="ja-JP" altLang="en-US" dirty="0"/>
              <a:t>第</a:t>
            </a:r>
            <a:r>
              <a:rPr kumimoji="1" lang="en-US" altLang="ja-JP" dirty="0"/>
              <a:t>16</a:t>
            </a:r>
            <a:r>
              <a:rPr kumimoji="1" lang="ja-JP" altLang="en-US" dirty="0"/>
              <a:t>講</a:t>
            </a:r>
          </a:p>
        </p:txBody>
      </p:sp>
      <p:sp>
        <p:nvSpPr>
          <p:cNvPr id="3" name="コンテンツ プレースホルダー 2">
            <a:extLst>
              <a:ext uri="{FF2B5EF4-FFF2-40B4-BE49-F238E27FC236}">
                <a16:creationId xmlns:a16="http://schemas.microsoft.com/office/drawing/2014/main" id="{B7E3843C-5FD5-479E-93E3-4740090E1169}"/>
              </a:ext>
            </a:extLst>
          </p:cNvPr>
          <p:cNvSpPr>
            <a:spLocks noGrp="1"/>
          </p:cNvSpPr>
          <p:nvPr>
            <p:ph idx="1"/>
          </p:nvPr>
        </p:nvSpPr>
        <p:spPr/>
        <p:txBody>
          <a:bodyPr/>
          <a:lstStyle/>
          <a:p>
            <a:r>
              <a:rPr kumimoji="1" lang="ja-JP" altLang="en-US" dirty="0"/>
              <a:t>標本分散の話</a:t>
            </a:r>
            <a:endParaRPr kumimoji="1" lang="en-US" altLang="ja-JP" dirty="0"/>
          </a:p>
          <a:p>
            <a:endParaRPr lang="en-US" altLang="ja-JP" dirty="0"/>
          </a:p>
          <a:p>
            <a:r>
              <a:rPr kumimoji="1" lang="ja-JP" altLang="en-US" dirty="0"/>
              <a:t>カイ二乗分布の登場</a:t>
            </a:r>
            <a:endParaRPr kumimoji="1" lang="en-US" altLang="ja-JP" dirty="0"/>
          </a:p>
          <a:p>
            <a:endParaRPr lang="en-US" altLang="ja-JP" dirty="0"/>
          </a:p>
          <a:p>
            <a:r>
              <a:rPr lang="ja-JP" altLang="en-US" dirty="0"/>
              <a:t>「標準正規分布する母集団から出てきたｎ個のデータの２乗の和」という統計量を分析すること</a:t>
            </a:r>
            <a:endParaRPr lang="en-US" altLang="ja-JP" dirty="0"/>
          </a:p>
          <a:p>
            <a:endParaRPr lang="en-US" altLang="ja-JP" dirty="0"/>
          </a:p>
          <a:p>
            <a:r>
              <a:rPr lang="ja-JP" altLang="en-US" dirty="0"/>
              <a:t>この時取り出したデータの数ｎ個から自由度ｎのカイ二乗分布という</a:t>
            </a:r>
            <a:endParaRPr lang="en-US" altLang="ja-JP" dirty="0"/>
          </a:p>
        </p:txBody>
      </p:sp>
      <p:sp>
        <p:nvSpPr>
          <p:cNvPr id="4" name="スライド番号プレースホルダー 3">
            <a:extLst>
              <a:ext uri="{FF2B5EF4-FFF2-40B4-BE49-F238E27FC236}">
                <a16:creationId xmlns:a16="http://schemas.microsoft.com/office/drawing/2014/main" id="{35AE43D8-A3A8-4D2E-84E8-A54D2DE50472}"/>
              </a:ext>
            </a:extLst>
          </p:cNvPr>
          <p:cNvSpPr>
            <a:spLocks noGrp="1"/>
          </p:cNvSpPr>
          <p:nvPr>
            <p:ph type="sldNum" sz="quarter" idx="12"/>
          </p:nvPr>
        </p:nvSpPr>
        <p:spPr/>
        <p:txBody>
          <a:bodyPr/>
          <a:lstStyle/>
          <a:p>
            <a:fld id="{5FFDFB24-3830-4CFD-9EFE-516BCA67C3BE}" type="slidenum">
              <a:rPr kumimoji="1" lang="ja-JP" altLang="en-US" smtClean="0"/>
              <a:t>6</a:t>
            </a:fld>
            <a:endParaRPr kumimoji="1" lang="ja-JP" altLang="en-US"/>
          </a:p>
        </p:txBody>
      </p:sp>
    </p:spTree>
    <p:extLst>
      <p:ext uri="{BB962C8B-B14F-4D97-AF65-F5344CB8AC3E}">
        <p14:creationId xmlns:p14="http://schemas.microsoft.com/office/powerpoint/2010/main" val="3143340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1BA6DD-ED72-46F8-B22A-E455398FD083}"/>
              </a:ext>
            </a:extLst>
          </p:cNvPr>
          <p:cNvSpPr>
            <a:spLocks noGrp="1"/>
          </p:cNvSpPr>
          <p:nvPr>
            <p:ph type="title"/>
          </p:nvPr>
        </p:nvSpPr>
        <p:spPr>
          <a:xfrm>
            <a:off x="1506790" y="512463"/>
            <a:ext cx="6589199" cy="1280890"/>
          </a:xfrm>
        </p:spPr>
        <p:txBody>
          <a:bodyPr/>
          <a:lstStyle/>
          <a:p>
            <a:r>
              <a:rPr kumimoji="1" lang="ja-JP" altLang="en-US" dirty="0"/>
              <a:t>標本分散</a:t>
            </a:r>
          </a:p>
        </p:txBody>
      </p:sp>
      <p:sp>
        <p:nvSpPr>
          <p:cNvPr id="3" name="コンテンツ プレースホルダー 2">
            <a:extLst>
              <a:ext uri="{FF2B5EF4-FFF2-40B4-BE49-F238E27FC236}">
                <a16:creationId xmlns:a16="http://schemas.microsoft.com/office/drawing/2014/main" id="{D4A0F568-4B48-4D9E-88ED-029AC41B328A}"/>
              </a:ext>
            </a:extLst>
          </p:cNvPr>
          <p:cNvSpPr>
            <a:spLocks noGrp="1"/>
          </p:cNvSpPr>
          <p:nvPr>
            <p:ph idx="1"/>
          </p:nvPr>
        </p:nvSpPr>
        <p:spPr>
          <a:xfrm>
            <a:off x="1394056" y="2534433"/>
            <a:ext cx="6591985" cy="2743157"/>
          </a:xfrm>
        </p:spPr>
        <p:txBody>
          <a:bodyPr/>
          <a:lstStyle/>
          <a:p>
            <a:r>
              <a:rPr kumimoji="1" lang="en-US" altLang="ja-JP" b="1" dirty="0"/>
              <a:t>STEP</a:t>
            </a:r>
            <a:r>
              <a:rPr lang="ja-JP" altLang="en-US" b="1" dirty="0"/>
              <a:t>１　標本平均を計算する．</a:t>
            </a:r>
            <a:endParaRPr lang="en-US" altLang="ja-JP" b="1" dirty="0"/>
          </a:p>
          <a:p>
            <a:endParaRPr kumimoji="1" lang="en-US" altLang="ja-JP" b="1" dirty="0"/>
          </a:p>
          <a:p>
            <a:r>
              <a:rPr lang="en-US" altLang="ja-JP" b="1" dirty="0"/>
              <a:t>STEP</a:t>
            </a:r>
            <a:r>
              <a:rPr lang="ja-JP" altLang="en-US" b="1" dirty="0"/>
              <a:t>２　次に各標本から標本平均を引いて偏差をつくる．</a:t>
            </a:r>
            <a:endParaRPr lang="en-US" altLang="ja-JP" b="1" dirty="0"/>
          </a:p>
          <a:p>
            <a:endParaRPr kumimoji="1" lang="en-US" altLang="ja-JP" b="1" dirty="0"/>
          </a:p>
          <a:p>
            <a:r>
              <a:rPr lang="en-US" altLang="ja-JP" b="1" dirty="0"/>
              <a:t>STEP</a:t>
            </a:r>
            <a:r>
              <a:rPr lang="ja-JP" altLang="en-US" b="1" dirty="0"/>
              <a:t>３　各偏差を２乗して合計し，標本で割り算する．</a:t>
            </a:r>
            <a:endParaRPr kumimoji="1" lang="ja-JP" altLang="en-US" b="1" dirty="0"/>
          </a:p>
        </p:txBody>
      </p:sp>
      <p:sp>
        <p:nvSpPr>
          <p:cNvPr id="4" name="スライド番号プレースホルダー 3">
            <a:extLst>
              <a:ext uri="{FF2B5EF4-FFF2-40B4-BE49-F238E27FC236}">
                <a16:creationId xmlns:a16="http://schemas.microsoft.com/office/drawing/2014/main" id="{571C3C2C-EDED-4712-BCBE-4153ADBB7D0D}"/>
              </a:ext>
            </a:extLst>
          </p:cNvPr>
          <p:cNvSpPr>
            <a:spLocks noGrp="1"/>
          </p:cNvSpPr>
          <p:nvPr>
            <p:ph type="sldNum" sz="quarter" idx="12"/>
          </p:nvPr>
        </p:nvSpPr>
        <p:spPr/>
        <p:txBody>
          <a:bodyPr/>
          <a:lstStyle/>
          <a:p>
            <a:fld id="{5FFDFB24-3830-4CFD-9EFE-516BCA67C3BE}" type="slidenum">
              <a:rPr kumimoji="1" lang="ja-JP" altLang="en-US" smtClean="0"/>
              <a:t>7</a:t>
            </a:fld>
            <a:endParaRPr kumimoji="1" lang="ja-JP" altLang="en-US"/>
          </a:p>
        </p:txBody>
      </p:sp>
      <p:sp>
        <p:nvSpPr>
          <p:cNvPr id="5" name="テキスト ボックス 4">
            <a:extLst>
              <a:ext uri="{FF2B5EF4-FFF2-40B4-BE49-F238E27FC236}">
                <a16:creationId xmlns:a16="http://schemas.microsoft.com/office/drawing/2014/main" id="{4654D9F3-FCDE-49EB-AC1D-001C36BA7DD4}"/>
              </a:ext>
            </a:extLst>
          </p:cNvPr>
          <p:cNvSpPr txBox="1"/>
          <p:nvPr/>
        </p:nvSpPr>
        <p:spPr>
          <a:xfrm>
            <a:off x="803717" y="5532008"/>
            <a:ext cx="8227184" cy="369332"/>
          </a:xfrm>
          <a:prstGeom prst="rect">
            <a:avLst/>
          </a:prstGeom>
          <a:noFill/>
        </p:spPr>
        <p:txBody>
          <a:bodyPr wrap="square" rtlCol="0">
            <a:spAutoFit/>
          </a:bodyPr>
          <a:lstStyle/>
          <a:p>
            <a:r>
              <a:rPr kumimoji="1" lang="ja-JP" altLang="en-US" dirty="0"/>
              <a:t>（標準分散</a:t>
            </a:r>
            <a:r>
              <a:rPr kumimoji="1" lang="ja-JP" altLang="en-US" dirty="0" err="1"/>
              <a:t>ｓ</a:t>
            </a:r>
            <a:r>
              <a:rPr kumimoji="1" lang="en-US" altLang="ja-JP" dirty="0"/>
              <a:t>^2</a:t>
            </a:r>
            <a:r>
              <a:rPr kumimoji="1" lang="ja-JP" altLang="en-US" dirty="0"/>
              <a:t>） </a:t>
            </a:r>
            <a:r>
              <a:rPr kumimoji="1" lang="en-US" altLang="ja-JP" dirty="0"/>
              <a:t>= {(</a:t>
            </a:r>
            <a:r>
              <a:rPr kumimoji="1" lang="ja-JP" altLang="en-US" dirty="0"/>
              <a:t>偏差１</a:t>
            </a:r>
            <a:r>
              <a:rPr kumimoji="1" lang="en-US" altLang="ja-JP" dirty="0"/>
              <a:t>)^2 + (</a:t>
            </a:r>
            <a:r>
              <a:rPr kumimoji="1" lang="ja-JP" altLang="en-US" dirty="0"/>
              <a:t>偏差２</a:t>
            </a:r>
            <a:r>
              <a:rPr kumimoji="1" lang="en-US" altLang="ja-JP" dirty="0"/>
              <a:t>)^2 + (</a:t>
            </a:r>
            <a:r>
              <a:rPr kumimoji="1" lang="ja-JP" altLang="en-US" dirty="0"/>
              <a:t>偏差３</a:t>
            </a:r>
            <a:r>
              <a:rPr kumimoji="1" lang="en-US" altLang="ja-JP" dirty="0"/>
              <a:t>)^2</a:t>
            </a:r>
            <a:r>
              <a:rPr kumimoji="1" lang="ja-JP" altLang="en-US" dirty="0"/>
              <a:t>　・・・</a:t>
            </a:r>
            <a:r>
              <a:rPr kumimoji="1" lang="en-US" altLang="ja-JP" dirty="0"/>
              <a:t>} </a:t>
            </a:r>
            <a:r>
              <a:rPr kumimoji="1" lang="ja-JP" altLang="en-US" dirty="0"/>
              <a:t>　</a:t>
            </a:r>
            <a:r>
              <a:rPr kumimoji="1" lang="en-US" altLang="ja-JP" dirty="0"/>
              <a:t>/ n</a:t>
            </a:r>
            <a:endParaRPr kumimoji="1" lang="ja-JP" altLang="en-US" dirty="0"/>
          </a:p>
        </p:txBody>
      </p:sp>
    </p:spTree>
    <p:extLst>
      <p:ext uri="{BB962C8B-B14F-4D97-AF65-F5344CB8AC3E}">
        <p14:creationId xmlns:p14="http://schemas.microsoft.com/office/powerpoint/2010/main" val="4081415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DD21E1-BAF0-4314-AB31-82ECB8AC9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61176016-62A4-4D77-89C4-336A05668C04}"/>
              </a:ext>
            </a:extLst>
          </p:cNvPr>
          <p:cNvSpPr>
            <a:spLocks noGrp="1"/>
          </p:cNvSpPr>
          <p:nvPr>
            <p:ph type="title"/>
          </p:nvPr>
        </p:nvSpPr>
        <p:spPr>
          <a:xfrm>
            <a:off x="486918" y="645106"/>
            <a:ext cx="3841989" cy="1259894"/>
          </a:xfrm>
        </p:spPr>
        <p:txBody>
          <a:bodyPr>
            <a:normAutofit/>
          </a:bodyPr>
          <a:lstStyle/>
          <a:p>
            <a:r>
              <a:rPr kumimoji="1" lang="ja-JP" altLang="en-US" dirty="0"/>
              <a:t>カイ二乗分布</a:t>
            </a:r>
          </a:p>
        </p:txBody>
      </p:sp>
      <p:sp>
        <p:nvSpPr>
          <p:cNvPr id="12" name="Rectangle 11">
            <a:extLst>
              <a:ext uri="{FF2B5EF4-FFF2-40B4-BE49-F238E27FC236}">
                <a16:creationId xmlns:a16="http://schemas.microsoft.com/office/drawing/2014/main" id="{FDC8619C-F25D-468E-95FA-2A2151D7D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1F691DB1-71CF-489E-B5B0-5A3989DDBC4A}"/>
                  </a:ext>
                </a:extLst>
              </p:cNvPr>
              <p:cNvSpPr>
                <a:spLocks noGrp="1"/>
              </p:cNvSpPr>
              <p:nvPr>
                <p:ph idx="1"/>
              </p:nvPr>
            </p:nvSpPr>
            <p:spPr>
              <a:xfrm>
                <a:off x="486918" y="1652514"/>
                <a:ext cx="3841989" cy="3995262"/>
              </a:xfrm>
            </p:spPr>
            <p:txBody>
              <a:bodyPr>
                <a:normAutofit/>
              </a:bodyPr>
              <a:lstStyle/>
              <a:p>
                <a:pPr marL="0" indent="0">
                  <a:buNone/>
                </a:pPr>
                <a:r>
                  <a:rPr kumimoji="1" lang="ja-JP" altLang="en-US" dirty="0"/>
                  <a:t>標準正規分布（平均が０，</a:t>
                </a:r>
                <a:r>
                  <a:rPr kumimoji="1" lang="en-US" altLang="ja-JP" dirty="0"/>
                  <a:t>S.D.</a:t>
                </a:r>
                <a:r>
                  <a:rPr kumimoji="1" lang="ja-JP" altLang="en-US" dirty="0"/>
                  <a:t>が１の正規分布）であるような</a:t>
                </a:r>
                <a:endParaRPr kumimoji="1" lang="en-US" altLang="ja-JP" dirty="0"/>
              </a:p>
              <a:p>
                <a:pPr marL="0" indent="0">
                  <a:buNone/>
                </a:pPr>
                <a:r>
                  <a:rPr lang="ja-JP" altLang="en-US" dirty="0"/>
                  <a:t>標準正規母集団から３個のデータを観測した場合を考えると，</a:t>
                </a:r>
                <a:endParaRPr lang="en-US" altLang="ja-JP" dirty="0"/>
              </a:p>
              <a:p>
                <a:pPr marL="0" indent="0">
                  <a:buNone/>
                </a:pPr>
                <a:endParaRPr lang="en-US" altLang="ja-JP" dirty="0"/>
              </a:p>
              <a:p>
                <a:pPr marL="0" indent="0">
                  <a:buNone/>
                </a:pPr>
                <a:r>
                  <a:rPr kumimoji="1" lang="ja-JP" altLang="en-US" dirty="0"/>
                  <a:t>観測データｘ１，ｘ２，ｘ３に対して</a:t>
                </a:r>
                <a:endParaRPr lang="en-US" altLang="ja-JP" dirty="0"/>
              </a:p>
              <a:p>
                <a:pPr marL="0" indent="0">
                  <a:buNone/>
                </a:pPr>
                <a14:m>
                  <m:oMathPara xmlns:m="http://schemas.openxmlformats.org/officeDocument/2006/math">
                    <m:oMathParaPr>
                      <m:jc m:val="centerGroup"/>
                    </m:oMathParaPr>
                    <m:oMath xmlns:m="http://schemas.openxmlformats.org/officeDocument/2006/math">
                      <m:r>
                        <a:rPr lang="ja-JP" altLang="en-US" i="1">
                          <a:latin typeface="Cambria Math" panose="02040503050406030204" pitchFamily="18" charset="0"/>
                        </a:rPr>
                        <m:t>𝑉</m:t>
                      </m:r>
                      <m:r>
                        <a:rPr lang="ja-JP" altLang="en-US" i="1">
                          <a:latin typeface="Cambria Math" panose="02040503050406030204" pitchFamily="18" charset="0"/>
                        </a:rPr>
                        <m:t>=</m:t>
                      </m:r>
                      <m:sSubSup>
                        <m:sSubSupPr>
                          <m:ctrlPr>
                            <a:rPr lang="ja-JP" altLang="en-US" i="1">
                              <a:latin typeface="Cambria Math" panose="02040503050406030204" pitchFamily="18" charset="0"/>
                            </a:rPr>
                          </m:ctrlPr>
                        </m:sSubSupPr>
                        <m:e>
                          <m:r>
                            <a:rPr lang="ja-JP" altLang="en-US" i="1">
                              <a:latin typeface="Cambria Math" panose="02040503050406030204" pitchFamily="18" charset="0"/>
                            </a:rPr>
                            <m:t>𝑥</m:t>
                          </m:r>
                        </m:e>
                        <m:sub>
                          <m:r>
                            <a:rPr lang="ja-JP" altLang="en-US" i="1">
                              <a:latin typeface="Cambria Math" panose="02040503050406030204" pitchFamily="18" charset="0"/>
                            </a:rPr>
                            <m:t>1</m:t>
                          </m:r>
                        </m:sub>
                        <m:sup>
                          <m:r>
                            <a:rPr lang="ja-JP" altLang="en-US" i="1">
                              <a:latin typeface="Cambria Math" panose="02040503050406030204" pitchFamily="18" charset="0"/>
                            </a:rPr>
                            <m:t>2</m:t>
                          </m:r>
                        </m:sup>
                      </m:sSubSup>
                      <m:r>
                        <a:rPr lang="ja-JP" altLang="en-US" i="1">
                          <a:latin typeface="Cambria Math" panose="02040503050406030204" pitchFamily="18" charset="0"/>
                        </a:rPr>
                        <m:t>+</m:t>
                      </m:r>
                      <m:sSubSup>
                        <m:sSubSupPr>
                          <m:ctrlPr>
                            <a:rPr lang="ja-JP" altLang="en-US" i="1">
                              <a:latin typeface="Cambria Math" panose="02040503050406030204" pitchFamily="18" charset="0"/>
                            </a:rPr>
                          </m:ctrlPr>
                        </m:sSubSupPr>
                        <m:e>
                          <m:r>
                            <a:rPr lang="ja-JP" altLang="en-US" i="1">
                              <a:latin typeface="Cambria Math" panose="02040503050406030204" pitchFamily="18" charset="0"/>
                            </a:rPr>
                            <m:t>𝑥</m:t>
                          </m:r>
                        </m:e>
                        <m:sub>
                          <m:r>
                            <a:rPr lang="ja-JP" altLang="en-US" i="1">
                              <a:latin typeface="Cambria Math" panose="02040503050406030204" pitchFamily="18" charset="0"/>
                            </a:rPr>
                            <m:t>2</m:t>
                          </m:r>
                        </m:sub>
                        <m:sup>
                          <m:r>
                            <a:rPr lang="ja-JP" altLang="en-US" i="1">
                              <a:latin typeface="Cambria Math" panose="02040503050406030204" pitchFamily="18" charset="0"/>
                            </a:rPr>
                            <m:t>2</m:t>
                          </m:r>
                        </m:sup>
                      </m:sSubSup>
                      <m:r>
                        <a:rPr lang="ja-JP" altLang="en-US" i="1">
                          <a:latin typeface="Cambria Math" panose="02040503050406030204" pitchFamily="18" charset="0"/>
                        </a:rPr>
                        <m:t>+</m:t>
                      </m:r>
                      <m:sSubSup>
                        <m:sSubSupPr>
                          <m:ctrlPr>
                            <a:rPr lang="ja-JP" altLang="en-US" i="1">
                              <a:latin typeface="Cambria Math" panose="02040503050406030204" pitchFamily="18" charset="0"/>
                            </a:rPr>
                          </m:ctrlPr>
                        </m:sSubSupPr>
                        <m:e>
                          <m:r>
                            <a:rPr lang="ja-JP" altLang="en-US" i="1">
                              <a:latin typeface="Cambria Math" panose="02040503050406030204" pitchFamily="18" charset="0"/>
                            </a:rPr>
                            <m:t>𝑥</m:t>
                          </m:r>
                        </m:e>
                        <m:sub>
                          <m:r>
                            <a:rPr lang="ja-JP" altLang="en-US" i="1">
                              <a:latin typeface="Cambria Math" panose="02040503050406030204" pitchFamily="18" charset="0"/>
                            </a:rPr>
                            <m:t>3</m:t>
                          </m:r>
                        </m:sub>
                        <m:sup>
                          <m:r>
                            <a:rPr lang="ja-JP" altLang="en-US" i="1">
                              <a:latin typeface="Cambria Math" panose="02040503050406030204" pitchFamily="18" charset="0"/>
                            </a:rPr>
                            <m:t>2</m:t>
                          </m:r>
                        </m:sup>
                      </m:sSubSup>
                    </m:oMath>
                  </m:oMathPara>
                </a14:m>
                <a:endParaRPr kumimoji="1" lang="en-US" altLang="ja-JP" dirty="0"/>
              </a:p>
              <a:p>
                <a:pPr marL="0" indent="0">
                  <a:buNone/>
                </a:pPr>
                <a:r>
                  <a:rPr lang="ja-JP" altLang="en-US" dirty="0"/>
                  <a:t>と計算して数値</a:t>
                </a:r>
                <a:r>
                  <a:rPr lang="en-US" altLang="ja-JP" dirty="0"/>
                  <a:t>V</a:t>
                </a:r>
                <a:r>
                  <a:rPr lang="ja-JP" altLang="en-US" dirty="0"/>
                  <a:t>を作ります．</a:t>
                </a:r>
                <a:endParaRPr lang="en-US" altLang="ja-JP" dirty="0"/>
              </a:p>
              <a:p>
                <a:pPr marL="0" indent="0">
                  <a:buNone/>
                </a:pPr>
                <a:r>
                  <a:rPr lang="ja-JP" altLang="en-US" dirty="0"/>
                  <a:t>それの統計量をグラフにすると右のグラフの緑の線になります．</a:t>
                </a:r>
                <a:endParaRPr lang="en-US" altLang="ja-JP" dirty="0"/>
              </a:p>
            </p:txBody>
          </p:sp>
        </mc:Choice>
        <mc:Fallback>
          <p:sp>
            <p:nvSpPr>
              <p:cNvPr id="3" name="コンテンツ プレースホルダー 2">
                <a:extLst>
                  <a:ext uri="{FF2B5EF4-FFF2-40B4-BE49-F238E27FC236}">
                    <a16:creationId xmlns:a16="http://schemas.microsoft.com/office/drawing/2014/main" id="{1F691DB1-71CF-489E-B5B0-5A3989DDBC4A}"/>
                  </a:ext>
                </a:extLst>
              </p:cNvPr>
              <p:cNvSpPr>
                <a:spLocks noGrp="1" noRot="1" noChangeAspect="1" noMove="1" noResize="1" noEditPoints="1" noAdjustHandles="1" noChangeArrowheads="1" noChangeShapeType="1" noTextEdit="1"/>
              </p:cNvSpPr>
              <p:nvPr>
                <p:ph idx="1"/>
              </p:nvPr>
            </p:nvSpPr>
            <p:spPr>
              <a:xfrm>
                <a:off x="486918" y="1652514"/>
                <a:ext cx="3841989" cy="3995262"/>
              </a:xfrm>
              <a:blipFill>
                <a:blip r:embed="rId3"/>
                <a:stretch>
                  <a:fillRect l="-1429" t="-1374" r="-1270"/>
                </a:stretch>
              </a:blipFill>
            </p:spPr>
            <p:txBody>
              <a:bodyPr/>
              <a:lstStyle/>
              <a:p>
                <a:r>
                  <a:rPr lang="ja-JP" altLang="en-US">
                    <a:noFill/>
                  </a:rPr>
                  <a:t> </a:t>
                </a:r>
              </a:p>
            </p:txBody>
          </p:sp>
        </mc:Fallback>
      </mc:AlternateContent>
      <p:pic>
        <p:nvPicPr>
          <p:cNvPr id="5" name="図 4">
            <a:extLst>
              <a:ext uri="{FF2B5EF4-FFF2-40B4-BE49-F238E27FC236}">
                <a16:creationId xmlns:a16="http://schemas.microsoft.com/office/drawing/2014/main" id="{5EAF7C03-2A02-49EF-98B4-6AE5E15291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8665" y="1652514"/>
            <a:ext cx="4088720" cy="3700290"/>
          </a:xfrm>
          <a:prstGeom prst="rect">
            <a:avLst/>
          </a:prstGeom>
        </p:spPr>
      </p:pic>
      <p:sp>
        <p:nvSpPr>
          <p:cNvPr id="14" name="Freeform 12">
            <a:extLst>
              <a:ext uri="{FF2B5EF4-FFF2-40B4-BE49-F238E27FC236}">
                <a16:creationId xmlns:a16="http://schemas.microsoft.com/office/drawing/2014/main" id="{7D9439D6-DEAD-4CEB-A61B-BE3D64D1B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61223"/>
            <a:ext cx="77852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スライド番号プレースホルダー 3">
            <a:extLst>
              <a:ext uri="{FF2B5EF4-FFF2-40B4-BE49-F238E27FC236}">
                <a16:creationId xmlns:a16="http://schemas.microsoft.com/office/drawing/2014/main" id="{ACFE6555-D7F1-428E-86AF-7FEF65D3B28F}"/>
              </a:ext>
            </a:extLst>
          </p:cNvPr>
          <p:cNvSpPr>
            <a:spLocks noGrp="1"/>
          </p:cNvSpPr>
          <p:nvPr>
            <p:ph type="sldNum" sz="quarter" idx="12"/>
          </p:nvPr>
        </p:nvSpPr>
        <p:spPr>
          <a:xfrm>
            <a:off x="91135" y="6133610"/>
            <a:ext cx="584825" cy="365125"/>
          </a:xfrm>
        </p:spPr>
        <p:txBody>
          <a:bodyPr>
            <a:normAutofit/>
          </a:bodyPr>
          <a:lstStyle/>
          <a:p>
            <a:pPr>
              <a:lnSpc>
                <a:spcPct val="90000"/>
              </a:lnSpc>
              <a:spcAft>
                <a:spcPts val="600"/>
              </a:spcAft>
            </a:pPr>
            <a:fld id="{5FFDFB24-3830-4CFD-9EFE-516BCA67C3BE}" type="slidenum">
              <a:rPr kumimoji="1" lang="ja-JP" altLang="en-US" sz="1900" smtClean="0"/>
              <a:pPr>
                <a:lnSpc>
                  <a:spcPct val="90000"/>
                </a:lnSpc>
                <a:spcAft>
                  <a:spcPts val="600"/>
                </a:spcAft>
              </a:pPr>
              <a:t>8</a:t>
            </a:fld>
            <a:endParaRPr kumimoji="1" lang="ja-JP" altLang="en-US" sz="1900"/>
          </a:p>
        </p:txBody>
      </p:sp>
    </p:spTree>
    <p:extLst>
      <p:ext uri="{BB962C8B-B14F-4D97-AF65-F5344CB8AC3E}">
        <p14:creationId xmlns:p14="http://schemas.microsoft.com/office/powerpoint/2010/main" val="3400418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4757D8-7E87-491E-9E50-19D2C9DD2484}"/>
              </a:ext>
            </a:extLst>
          </p:cNvPr>
          <p:cNvSpPr>
            <a:spLocks noGrp="1"/>
          </p:cNvSpPr>
          <p:nvPr>
            <p:ph type="title"/>
          </p:nvPr>
        </p:nvSpPr>
        <p:spPr>
          <a:xfrm>
            <a:off x="1772481" y="512463"/>
            <a:ext cx="3002719" cy="640445"/>
          </a:xfrm>
        </p:spPr>
        <p:txBody>
          <a:bodyPr/>
          <a:lstStyle/>
          <a:p>
            <a:r>
              <a:rPr kumimoji="1" lang="ja-JP" altLang="en-US" dirty="0"/>
              <a:t>カイ二乗分布</a:t>
            </a:r>
          </a:p>
        </p:txBody>
      </p:sp>
      <p:graphicFrame>
        <p:nvGraphicFramePr>
          <p:cNvPr id="5" name="コンテンツ プレースホルダー 4">
            <a:extLst>
              <a:ext uri="{FF2B5EF4-FFF2-40B4-BE49-F238E27FC236}">
                <a16:creationId xmlns:a16="http://schemas.microsoft.com/office/drawing/2014/main" id="{438BF89F-E6DB-431B-BE81-A695117411DB}"/>
              </a:ext>
            </a:extLst>
          </p:cNvPr>
          <p:cNvGraphicFramePr>
            <a:graphicFrameLocks noGrp="1"/>
          </p:cNvGraphicFramePr>
          <p:nvPr>
            <p:ph idx="1"/>
            <p:extLst>
              <p:ext uri="{D42A27DB-BD31-4B8C-83A1-F6EECF244321}">
                <p14:modId xmlns:p14="http://schemas.microsoft.com/office/powerpoint/2010/main" val="2875021061"/>
              </p:ext>
            </p:extLst>
          </p:nvPr>
        </p:nvGraphicFramePr>
        <p:xfrm>
          <a:off x="4439920" y="1841039"/>
          <a:ext cx="4450080" cy="4773121"/>
        </p:xfrm>
        <a:graphic>
          <a:graphicData uri="http://schemas.openxmlformats.org/drawingml/2006/table">
            <a:tbl>
              <a:tblPr firstRow="1" bandRow="1">
                <a:tableStyleId>{5C22544A-7EE6-4342-B048-85BDC9FD1C3A}</a:tableStyleId>
              </a:tblPr>
              <a:tblGrid>
                <a:gridCol w="2225040">
                  <a:extLst>
                    <a:ext uri="{9D8B030D-6E8A-4147-A177-3AD203B41FA5}">
                      <a16:colId xmlns:a16="http://schemas.microsoft.com/office/drawing/2014/main" val="1688737075"/>
                    </a:ext>
                  </a:extLst>
                </a:gridCol>
                <a:gridCol w="2225040">
                  <a:extLst>
                    <a:ext uri="{9D8B030D-6E8A-4147-A177-3AD203B41FA5}">
                      <a16:colId xmlns:a16="http://schemas.microsoft.com/office/drawing/2014/main" val="603494393"/>
                    </a:ext>
                  </a:extLst>
                </a:gridCol>
              </a:tblGrid>
              <a:tr h="378192">
                <a:tc>
                  <a:txBody>
                    <a:bodyPr/>
                    <a:lstStyle/>
                    <a:p>
                      <a:r>
                        <a:rPr kumimoji="1" lang="ja-JP" altLang="en-US" dirty="0"/>
                        <a:t>ｘ</a:t>
                      </a:r>
                    </a:p>
                  </a:txBody>
                  <a:tcPr/>
                </a:tc>
                <a:tc>
                  <a:txBody>
                    <a:bodyPr/>
                    <a:lstStyle/>
                    <a:p>
                      <a:r>
                        <a:rPr kumimoji="1" lang="ja-JP" altLang="en-US" dirty="0"/>
                        <a:t>Ｘ以上の</a:t>
                      </a:r>
                      <a:r>
                        <a:rPr kumimoji="1" lang="en-US" altLang="ja-JP" dirty="0"/>
                        <a:t>V</a:t>
                      </a:r>
                      <a:r>
                        <a:rPr kumimoji="1" lang="ja-JP" altLang="en-US" dirty="0"/>
                        <a:t>が観測される相対度数</a:t>
                      </a:r>
                    </a:p>
                  </a:txBody>
                  <a:tcPr/>
                </a:tc>
                <a:extLst>
                  <a:ext uri="{0D108BD9-81ED-4DB2-BD59-A6C34878D82A}">
                    <a16:rowId xmlns:a16="http://schemas.microsoft.com/office/drawing/2014/main" val="1209557136"/>
                  </a:ext>
                </a:extLst>
              </a:tr>
              <a:tr h="375731">
                <a:tc>
                  <a:txBody>
                    <a:bodyPr/>
                    <a:lstStyle/>
                    <a:p>
                      <a:r>
                        <a:rPr kumimoji="1" lang="ja-JP" altLang="en-US" dirty="0"/>
                        <a:t>０</a:t>
                      </a:r>
                    </a:p>
                  </a:txBody>
                  <a:tcPr/>
                </a:tc>
                <a:tc>
                  <a:txBody>
                    <a:bodyPr/>
                    <a:lstStyle/>
                    <a:p>
                      <a:r>
                        <a:rPr kumimoji="1" lang="ja-JP" altLang="en-US" dirty="0"/>
                        <a:t>　　　　　　　１</a:t>
                      </a:r>
                      <a:endParaRPr kumimoji="1" lang="en-US" altLang="ja-JP" dirty="0"/>
                    </a:p>
                  </a:txBody>
                  <a:tcPr/>
                </a:tc>
                <a:extLst>
                  <a:ext uri="{0D108BD9-81ED-4DB2-BD59-A6C34878D82A}">
                    <a16:rowId xmlns:a16="http://schemas.microsoft.com/office/drawing/2014/main" val="3880004054"/>
                  </a:ext>
                </a:extLst>
              </a:tr>
              <a:tr h="375731">
                <a:tc>
                  <a:txBody>
                    <a:bodyPr/>
                    <a:lstStyle/>
                    <a:p>
                      <a:r>
                        <a:rPr kumimoji="1" lang="ja-JP" altLang="en-US" dirty="0"/>
                        <a:t>１　</a:t>
                      </a:r>
                    </a:p>
                  </a:txBody>
                  <a:tcPr/>
                </a:tc>
                <a:tc>
                  <a:txBody>
                    <a:bodyPr/>
                    <a:lstStyle/>
                    <a:p>
                      <a:r>
                        <a:rPr kumimoji="1" lang="ja-JP" altLang="en-US" dirty="0"/>
                        <a:t>　　　　　</a:t>
                      </a:r>
                      <a:r>
                        <a:rPr kumimoji="1" lang="en-US" altLang="ja-JP" dirty="0"/>
                        <a:t>0.8012</a:t>
                      </a:r>
                      <a:endParaRPr kumimoji="1" lang="ja-JP" altLang="en-US" dirty="0"/>
                    </a:p>
                  </a:txBody>
                  <a:tcPr/>
                </a:tc>
                <a:extLst>
                  <a:ext uri="{0D108BD9-81ED-4DB2-BD59-A6C34878D82A}">
                    <a16:rowId xmlns:a16="http://schemas.microsoft.com/office/drawing/2014/main" val="1064264695"/>
                  </a:ext>
                </a:extLst>
              </a:tr>
              <a:tr h="375731">
                <a:tc>
                  <a:txBody>
                    <a:bodyPr/>
                    <a:lstStyle/>
                    <a:p>
                      <a:r>
                        <a:rPr kumimoji="1" lang="ja-JP" altLang="en-US" dirty="0"/>
                        <a:t>２</a:t>
                      </a:r>
                    </a:p>
                  </a:txBody>
                  <a:tcPr/>
                </a:tc>
                <a:tc>
                  <a:txBody>
                    <a:bodyPr/>
                    <a:lstStyle/>
                    <a:p>
                      <a:r>
                        <a:rPr kumimoji="1" lang="ja-JP" altLang="en-US" dirty="0"/>
                        <a:t>　　　　　</a:t>
                      </a:r>
                      <a:r>
                        <a:rPr kumimoji="1" lang="en-US" altLang="ja-JP" dirty="0"/>
                        <a:t>0.5724</a:t>
                      </a:r>
                      <a:endParaRPr kumimoji="1" lang="ja-JP" altLang="en-US" dirty="0"/>
                    </a:p>
                  </a:txBody>
                  <a:tcPr/>
                </a:tc>
                <a:extLst>
                  <a:ext uri="{0D108BD9-81ED-4DB2-BD59-A6C34878D82A}">
                    <a16:rowId xmlns:a16="http://schemas.microsoft.com/office/drawing/2014/main" val="2814161651"/>
                  </a:ext>
                </a:extLst>
              </a:tr>
              <a:tr h="375731">
                <a:tc>
                  <a:txBody>
                    <a:bodyPr/>
                    <a:lstStyle/>
                    <a:p>
                      <a:r>
                        <a:rPr kumimoji="1" lang="ja-JP" altLang="en-US" dirty="0"/>
                        <a:t>３</a:t>
                      </a:r>
                    </a:p>
                  </a:txBody>
                  <a:tcPr/>
                </a:tc>
                <a:tc>
                  <a:txBody>
                    <a:bodyPr/>
                    <a:lstStyle/>
                    <a:p>
                      <a:r>
                        <a:rPr kumimoji="1" lang="ja-JP" altLang="en-US" dirty="0"/>
                        <a:t>　　　　　</a:t>
                      </a:r>
                      <a:r>
                        <a:rPr kumimoji="1" lang="en-US" altLang="ja-JP" dirty="0"/>
                        <a:t>0.3916</a:t>
                      </a:r>
                      <a:endParaRPr kumimoji="1" lang="ja-JP" altLang="en-US" dirty="0"/>
                    </a:p>
                  </a:txBody>
                  <a:tcPr/>
                </a:tc>
                <a:extLst>
                  <a:ext uri="{0D108BD9-81ED-4DB2-BD59-A6C34878D82A}">
                    <a16:rowId xmlns:a16="http://schemas.microsoft.com/office/drawing/2014/main" val="798433042"/>
                  </a:ext>
                </a:extLst>
              </a:tr>
              <a:tr h="375731">
                <a:tc>
                  <a:txBody>
                    <a:bodyPr/>
                    <a:lstStyle/>
                    <a:p>
                      <a:r>
                        <a:rPr kumimoji="1" lang="ja-JP" altLang="en-US" dirty="0"/>
                        <a:t>４</a:t>
                      </a:r>
                    </a:p>
                  </a:txBody>
                  <a:tcPr/>
                </a:tc>
                <a:tc>
                  <a:txBody>
                    <a:bodyPr/>
                    <a:lstStyle/>
                    <a:p>
                      <a:r>
                        <a:rPr kumimoji="1" lang="ja-JP" altLang="en-US" dirty="0"/>
                        <a:t>　　　　　</a:t>
                      </a:r>
                      <a:r>
                        <a:rPr kumimoji="1" lang="en-US" altLang="ja-JP" dirty="0"/>
                        <a:t>0.2614</a:t>
                      </a:r>
                      <a:endParaRPr kumimoji="1" lang="ja-JP" altLang="en-US" dirty="0"/>
                    </a:p>
                  </a:txBody>
                  <a:tcPr/>
                </a:tc>
                <a:extLst>
                  <a:ext uri="{0D108BD9-81ED-4DB2-BD59-A6C34878D82A}">
                    <a16:rowId xmlns:a16="http://schemas.microsoft.com/office/drawing/2014/main" val="3683578778"/>
                  </a:ext>
                </a:extLst>
              </a:tr>
              <a:tr h="375731">
                <a:tc>
                  <a:txBody>
                    <a:bodyPr/>
                    <a:lstStyle/>
                    <a:p>
                      <a:r>
                        <a:rPr kumimoji="1" lang="ja-JP" altLang="en-US" dirty="0"/>
                        <a:t>５</a:t>
                      </a:r>
                    </a:p>
                  </a:txBody>
                  <a:tcPr/>
                </a:tc>
                <a:tc>
                  <a:txBody>
                    <a:bodyPr/>
                    <a:lstStyle/>
                    <a:p>
                      <a:r>
                        <a:rPr kumimoji="1" lang="ja-JP" altLang="en-US" dirty="0"/>
                        <a:t>　　　　　</a:t>
                      </a:r>
                      <a:r>
                        <a:rPr kumimoji="1" lang="en-US" altLang="ja-JP" dirty="0"/>
                        <a:t>0.1717</a:t>
                      </a:r>
                      <a:endParaRPr kumimoji="1" lang="ja-JP" altLang="en-US" dirty="0"/>
                    </a:p>
                  </a:txBody>
                  <a:tcPr/>
                </a:tc>
                <a:extLst>
                  <a:ext uri="{0D108BD9-81ED-4DB2-BD59-A6C34878D82A}">
                    <a16:rowId xmlns:a16="http://schemas.microsoft.com/office/drawing/2014/main" val="1922849902"/>
                  </a:ext>
                </a:extLst>
              </a:tr>
              <a:tr h="375731">
                <a:tc>
                  <a:txBody>
                    <a:bodyPr/>
                    <a:lstStyle/>
                    <a:p>
                      <a:r>
                        <a:rPr kumimoji="1" lang="ja-JP" altLang="en-US" dirty="0"/>
                        <a:t>６</a:t>
                      </a:r>
                    </a:p>
                  </a:txBody>
                  <a:tcPr/>
                </a:tc>
                <a:tc>
                  <a:txBody>
                    <a:bodyPr/>
                    <a:lstStyle/>
                    <a:p>
                      <a:r>
                        <a:rPr kumimoji="1" lang="ja-JP" altLang="en-US" dirty="0"/>
                        <a:t>　　　　　</a:t>
                      </a:r>
                      <a:r>
                        <a:rPr kumimoji="1" lang="en-US" altLang="ja-JP" dirty="0"/>
                        <a:t>0.1116</a:t>
                      </a:r>
                      <a:endParaRPr kumimoji="1" lang="ja-JP" altLang="en-US" dirty="0"/>
                    </a:p>
                  </a:txBody>
                  <a:tcPr/>
                </a:tc>
                <a:extLst>
                  <a:ext uri="{0D108BD9-81ED-4DB2-BD59-A6C34878D82A}">
                    <a16:rowId xmlns:a16="http://schemas.microsoft.com/office/drawing/2014/main" val="2342162369"/>
                  </a:ext>
                </a:extLst>
              </a:tr>
              <a:tr h="375731">
                <a:tc>
                  <a:txBody>
                    <a:bodyPr/>
                    <a:lstStyle/>
                    <a:p>
                      <a:r>
                        <a:rPr kumimoji="1" lang="ja-JP" altLang="en-US" dirty="0"/>
                        <a:t>７</a:t>
                      </a:r>
                    </a:p>
                  </a:txBody>
                  <a:tcPr/>
                </a:tc>
                <a:tc>
                  <a:txBody>
                    <a:bodyPr/>
                    <a:lstStyle/>
                    <a:p>
                      <a:r>
                        <a:rPr kumimoji="1" lang="ja-JP" altLang="en-US" dirty="0"/>
                        <a:t>　　　　　</a:t>
                      </a:r>
                      <a:r>
                        <a:rPr kumimoji="1" lang="en-US" altLang="ja-JP" dirty="0"/>
                        <a:t>0.0718</a:t>
                      </a:r>
                      <a:endParaRPr kumimoji="1" lang="ja-JP" altLang="en-US" dirty="0"/>
                    </a:p>
                  </a:txBody>
                  <a:tcPr/>
                </a:tc>
                <a:extLst>
                  <a:ext uri="{0D108BD9-81ED-4DB2-BD59-A6C34878D82A}">
                    <a16:rowId xmlns:a16="http://schemas.microsoft.com/office/drawing/2014/main" val="4246679363"/>
                  </a:ext>
                </a:extLst>
              </a:tr>
              <a:tr h="375731">
                <a:tc>
                  <a:txBody>
                    <a:bodyPr/>
                    <a:lstStyle/>
                    <a:p>
                      <a:r>
                        <a:rPr kumimoji="1" lang="ja-JP" altLang="en-US" dirty="0"/>
                        <a:t>８</a:t>
                      </a:r>
                    </a:p>
                  </a:txBody>
                  <a:tcPr/>
                </a:tc>
                <a:tc>
                  <a:txBody>
                    <a:bodyPr/>
                    <a:lstStyle/>
                    <a:p>
                      <a:r>
                        <a:rPr kumimoji="1" lang="ja-JP" altLang="en-US" dirty="0"/>
                        <a:t>　　　　　</a:t>
                      </a:r>
                      <a:r>
                        <a:rPr kumimoji="1" lang="en-US" altLang="ja-JP" dirty="0"/>
                        <a:t>0.0460</a:t>
                      </a:r>
                      <a:endParaRPr kumimoji="1" lang="ja-JP" altLang="en-US" dirty="0"/>
                    </a:p>
                  </a:txBody>
                  <a:tcPr/>
                </a:tc>
                <a:extLst>
                  <a:ext uri="{0D108BD9-81ED-4DB2-BD59-A6C34878D82A}">
                    <a16:rowId xmlns:a16="http://schemas.microsoft.com/office/drawing/2014/main" val="610247612"/>
                  </a:ext>
                </a:extLst>
              </a:tr>
              <a:tr h="375731">
                <a:tc>
                  <a:txBody>
                    <a:bodyPr/>
                    <a:lstStyle/>
                    <a:p>
                      <a:r>
                        <a:rPr kumimoji="1" lang="ja-JP" altLang="en-US" dirty="0"/>
                        <a:t>９</a:t>
                      </a:r>
                    </a:p>
                  </a:txBody>
                  <a:tcPr/>
                </a:tc>
                <a:tc>
                  <a:txBody>
                    <a:bodyPr/>
                    <a:lstStyle/>
                    <a:p>
                      <a:r>
                        <a:rPr kumimoji="1" lang="ja-JP" altLang="en-US" dirty="0"/>
                        <a:t>　　　　　</a:t>
                      </a:r>
                      <a:r>
                        <a:rPr kumimoji="1" lang="en-US" altLang="ja-JP" dirty="0"/>
                        <a:t>0.0292</a:t>
                      </a:r>
                      <a:endParaRPr kumimoji="1" lang="ja-JP" altLang="en-US" dirty="0"/>
                    </a:p>
                  </a:txBody>
                  <a:tcPr/>
                </a:tc>
                <a:extLst>
                  <a:ext uri="{0D108BD9-81ED-4DB2-BD59-A6C34878D82A}">
                    <a16:rowId xmlns:a16="http://schemas.microsoft.com/office/drawing/2014/main" val="176338002"/>
                  </a:ext>
                </a:extLst>
              </a:tr>
              <a:tr h="375731">
                <a:tc>
                  <a:txBody>
                    <a:bodyPr/>
                    <a:lstStyle/>
                    <a:p>
                      <a:r>
                        <a:rPr kumimoji="1" lang="ja-JP" altLang="en-US" dirty="0"/>
                        <a:t>１０</a:t>
                      </a:r>
                    </a:p>
                  </a:txBody>
                  <a:tcPr/>
                </a:tc>
                <a:tc>
                  <a:txBody>
                    <a:bodyPr/>
                    <a:lstStyle/>
                    <a:p>
                      <a:r>
                        <a:rPr kumimoji="1" lang="ja-JP" altLang="en-US" dirty="0"/>
                        <a:t>　　　　　</a:t>
                      </a:r>
                      <a:r>
                        <a:rPr kumimoji="1" lang="en-US" altLang="ja-JP" dirty="0"/>
                        <a:t>0.0185</a:t>
                      </a:r>
                      <a:endParaRPr kumimoji="1" lang="ja-JP" altLang="en-US" dirty="0"/>
                    </a:p>
                  </a:txBody>
                  <a:tcPr/>
                </a:tc>
                <a:extLst>
                  <a:ext uri="{0D108BD9-81ED-4DB2-BD59-A6C34878D82A}">
                    <a16:rowId xmlns:a16="http://schemas.microsoft.com/office/drawing/2014/main" val="1991995735"/>
                  </a:ext>
                </a:extLst>
              </a:tr>
            </a:tbl>
          </a:graphicData>
        </a:graphic>
      </p:graphicFrame>
      <p:sp>
        <p:nvSpPr>
          <p:cNvPr id="4" name="スライド番号プレースホルダー 3">
            <a:extLst>
              <a:ext uri="{FF2B5EF4-FFF2-40B4-BE49-F238E27FC236}">
                <a16:creationId xmlns:a16="http://schemas.microsoft.com/office/drawing/2014/main" id="{CA8ECD9A-2F21-4BF7-A65E-FFEB983529EA}"/>
              </a:ext>
            </a:extLst>
          </p:cNvPr>
          <p:cNvSpPr>
            <a:spLocks noGrp="1"/>
          </p:cNvSpPr>
          <p:nvPr>
            <p:ph type="sldNum" sz="quarter" idx="12"/>
          </p:nvPr>
        </p:nvSpPr>
        <p:spPr/>
        <p:txBody>
          <a:bodyPr/>
          <a:lstStyle/>
          <a:p>
            <a:fld id="{5FFDFB24-3830-4CFD-9EFE-516BCA67C3BE}" type="slidenum">
              <a:rPr kumimoji="1" lang="ja-JP" altLang="en-US" smtClean="0"/>
              <a:t>9</a:t>
            </a:fld>
            <a:endParaRPr kumimoji="1" lang="ja-JP" altLang="en-US"/>
          </a:p>
        </p:txBody>
      </p:sp>
      <p:sp>
        <p:nvSpPr>
          <p:cNvPr id="6" name="テキスト ボックス 5">
            <a:extLst>
              <a:ext uri="{FF2B5EF4-FFF2-40B4-BE49-F238E27FC236}">
                <a16:creationId xmlns:a16="http://schemas.microsoft.com/office/drawing/2014/main" id="{B45B8378-C80F-4F29-8F76-3FE70042D8C9}"/>
              </a:ext>
            </a:extLst>
          </p:cNvPr>
          <p:cNvSpPr txBox="1"/>
          <p:nvPr/>
        </p:nvSpPr>
        <p:spPr>
          <a:xfrm>
            <a:off x="5445760" y="1471707"/>
            <a:ext cx="2926080" cy="369332"/>
          </a:xfrm>
          <a:prstGeom prst="rect">
            <a:avLst/>
          </a:prstGeom>
          <a:noFill/>
        </p:spPr>
        <p:txBody>
          <a:bodyPr wrap="square" rtlCol="0">
            <a:spAutoFit/>
          </a:bodyPr>
          <a:lstStyle/>
          <a:p>
            <a:r>
              <a:rPr kumimoji="1" lang="ja-JP" altLang="en-US" dirty="0"/>
              <a:t>自由度３のカイ二乗分布</a:t>
            </a:r>
          </a:p>
        </p:txBody>
      </p:sp>
      <p:sp>
        <p:nvSpPr>
          <p:cNvPr id="7" name="テキスト ボックス 6">
            <a:extLst>
              <a:ext uri="{FF2B5EF4-FFF2-40B4-BE49-F238E27FC236}">
                <a16:creationId xmlns:a16="http://schemas.microsoft.com/office/drawing/2014/main" id="{A522F65B-ABC2-4AFB-AA05-32AEEB3D294F}"/>
              </a:ext>
            </a:extLst>
          </p:cNvPr>
          <p:cNvSpPr txBox="1"/>
          <p:nvPr/>
        </p:nvSpPr>
        <p:spPr>
          <a:xfrm>
            <a:off x="436880" y="1841039"/>
            <a:ext cx="3698240" cy="1477328"/>
          </a:xfrm>
          <a:prstGeom prst="rect">
            <a:avLst/>
          </a:prstGeom>
          <a:noFill/>
        </p:spPr>
        <p:txBody>
          <a:bodyPr wrap="square" rtlCol="0">
            <a:spAutoFit/>
          </a:bodyPr>
          <a:lstStyle/>
          <a:p>
            <a:r>
              <a:rPr kumimoji="1" lang="ja-JP" altLang="en-US" dirty="0"/>
              <a:t>標準正規分布の母集団からデータを三回観測する．「観測された３つの数値の二乗の和は３以上６未満である」と予言した場合，予言の的中率はどのくらいだろうか．</a:t>
            </a:r>
          </a:p>
        </p:txBody>
      </p:sp>
      <p:sp>
        <p:nvSpPr>
          <p:cNvPr id="8" name="テキスト ボックス 7">
            <a:extLst>
              <a:ext uri="{FF2B5EF4-FFF2-40B4-BE49-F238E27FC236}">
                <a16:creationId xmlns:a16="http://schemas.microsoft.com/office/drawing/2014/main" id="{286E5AF7-9B9E-40F6-9BB3-9A16F54F2CA0}"/>
              </a:ext>
            </a:extLst>
          </p:cNvPr>
          <p:cNvSpPr txBox="1"/>
          <p:nvPr/>
        </p:nvSpPr>
        <p:spPr>
          <a:xfrm>
            <a:off x="803717" y="3641234"/>
            <a:ext cx="3522292" cy="2585323"/>
          </a:xfrm>
          <a:prstGeom prst="rect">
            <a:avLst/>
          </a:prstGeom>
          <a:noFill/>
        </p:spPr>
        <p:txBody>
          <a:bodyPr wrap="square" rtlCol="0">
            <a:spAutoFit/>
          </a:bodyPr>
          <a:lstStyle/>
          <a:p>
            <a:r>
              <a:rPr kumimoji="1" lang="ja-JP" altLang="en-US" dirty="0"/>
              <a:t>３以上である確率は表より</a:t>
            </a:r>
            <a:r>
              <a:rPr kumimoji="1" lang="en-US" altLang="ja-JP" dirty="0">
                <a:solidFill>
                  <a:srgbClr val="FF0000"/>
                </a:solidFill>
              </a:rPr>
              <a:t>0.3916</a:t>
            </a:r>
          </a:p>
          <a:p>
            <a:r>
              <a:rPr kumimoji="1" lang="ja-JP" altLang="en-US" dirty="0"/>
              <a:t>６以上である確率は</a:t>
            </a:r>
            <a:endParaRPr kumimoji="1" lang="en-US" altLang="ja-JP" dirty="0"/>
          </a:p>
          <a:p>
            <a:r>
              <a:rPr kumimoji="1" lang="en-US" altLang="ja-JP" dirty="0">
                <a:solidFill>
                  <a:srgbClr val="0070C0"/>
                </a:solidFill>
              </a:rPr>
              <a:t>0.1116</a:t>
            </a:r>
          </a:p>
          <a:p>
            <a:r>
              <a:rPr kumimoji="1" lang="ja-JP" altLang="en-US" dirty="0"/>
              <a:t>よって３以上６未満という予言は</a:t>
            </a:r>
            <a:endParaRPr kumimoji="1" lang="en-US" altLang="ja-JP" dirty="0"/>
          </a:p>
          <a:p>
            <a:r>
              <a:rPr kumimoji="1" lang="en-US" altLang="ja-JP" dirty="0">
                <a:solidFill>
                  <a:srgbClr val="FF0000"/>
                </a:solidFill>
              </a:rPr>
              <a:t>0.3916 </a:t>
            </a:r>
            <a:r>
              <a:rPr kumimoji="1" lang="en-US" altLang="ja-JP" dirty="0"/>
              <a:t>– </a:t>
            </a:r>
            <a:r>
              <a:rPr kumimoji="1" lang="en-US" altLang="ja-JP" dirty="0">
                <a:solidFill>
                  <a:srgbClr val="0070C0"/>
                </a:solidFill>
              </a:rPr>
              <a:t>0.1116</a:t>
            </a:r>
            <a:r>
              <a:rPr kumimoji="1" lang="en-US" altLang="ja-JP" dirty="0"/>
              <a:t> = 0.28</a:t>
            </a:r>
          </a:p>
          <a:p>
            <a:endParaRPr kumimoji="1" lang="en-US" altLang="ja-JP" dirty="0"/>
          </a:p>
          <a:p>
            <a:r>
              <a:rPr kumimoji="1" lang="ja-JP" altLang="en-US" dirty="0"/>
              <a:t>よって</a:t>
            </a:r>
            <a:r>
              <a:rPr kumimoji="1" lang="en-US" altLang="ja-JP" dirty="0"/>
              <a:t>28</a:t>
            </a:r>
            <a:r>
              <a:rPr kumimoji="1" lang="ja-JP" altLang="en-US" dirty="0"/>
              <a:t>％の確率であたる．</a:t>
            </a:r>
            <a:endParaRPr kumimoji="1" lang="en-US" altLang="ja-JP" dirty="0"/>
          </a:p>
        </p:txBody>
      </p:sp>
    </p:spTree>
    <p:extLst>
      <p:ext uri="{BB962C8B-B14F-4D97-AF65-F5344CB8AC3E}">
        <p14:creationId xmlns:p14="http://schemas.microsoft.com/office/powerpoint/2010/main" val="3066198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10C67E-F89E-40AB-B984-F4BE8E415404}"/>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BAC8BAC6-F126-41AC-8D6D-30586D4B9C20}"/>
              </a:ext>
            </a:extLst>
          </p:cNvPr>
          <p:cNvSpPr>
            <a:spLocks noGrp="1"/>
          </p:cNvSpPr>
          <p:nvPr>
            <p:ph idx="1"/>
          </p:nvPr>
        </p:nvSpPr>
        <p:spPr>
          <a:xfrm>
            <a:off x="1276007" y="1991360"/>
            <a:ext cx="6591985" cy="3777622"/>
          </a:xfrm>
        </p:spPr>
        <p:txBody>
          <a:bodyPr/>
          <a:lstStyle/>
          <a:p>
            <a:r>
              <a:rPr kumimoji="1" lang="ja-JP" altLang="en-US" dirty="0"/>
              <a:t>標準正規母集団からのｎ個の標本に対してそれらを二乗して合計し，統計量</a:t>
            </a:r>
            <a:r>
              <a:rPr kumimoji="1" lang="en-US" altLang="ja-JP" dirty="0"/>
              <a:t>V</a:t>
            </a:r>
            <a:r>
              <a:rPr kumimoji="1" lang="ja-JP" altLang="en-US" dirty="0"/>
              <a:t>を作ると，</a:t>
            </a:r>
            <a:r>
              <a:rPr kumimoji="1" lang="en-US" altLang="ja-JP" dirty="0"/>
              <a:t>V</a:t>
            </a:r>
            <a:r>
              <a:rPr kumimoji="1" lang="ja-JP" altLang="en-US" dirty="0"/>
              <a:t>は自由度ｎのカイ二乗分布をする．</a:t>
            </a:r>
            <a:endParaRPr kumimoji="1" lang="en-US" altLang="ja-JP" dirty="0"/>
          </a:p>
          <a:p>
            <a:endParaRPr lang="en-US" altLang="ja-JP" dirty="0"/>
          </a:p>
          <a:p>
            <a:r>
              <a:rPr kumimoji="1" lang="ja-JP" altLang="en-US" dirty="0"/>
              <a:t>カイ二乗分布をする</a:t>
            </a:r>
            <a:r>
              <a:rPr kumimoji="1" lang="en-US" altLang="ja-JP" dirty="0"/>
              <a:t>V</a:t>
            </a:r>
            <a:r>
              <a:rPr kumimoji="1" lang="ja-JP" altLang="en-US" dirty="0"/>
              <a:t>は，二乗しているため０以上の値しかでてこない．また，０に近いところの相対度数が大きく，０から離れる数値の相対度数は急激に小さくなる．</a:t>
            </a:r>
          </a:p>
        </p:txBody>
      </p:sp>
      <p:sp>
        <p:nvSpPr>
          <p:cNvPr id="4" name="スライド番号プレースホルダー 3">
            <a:extLst>
              <a:ext uri="{FF2B5EF4-FFF2-40B4-BE49-F238E27FC236}">
                <a16:creationId xmlns:a16="http://schemas.microsoft.com/office/drawing/2014/main" id="{C14F34DB-4B93-4C14-A62F-15752F9B6630}"/>
              </a:ext>
            </a:extLst>
          </p:cNvPr>
          <p:cNvSpPr>
            <a:spLocks noGrp="1"/>
          </p:cNvSpPr>
          <p:nvPr>
            <p:ph type="sldNum" sz="quarter" idx="12"/>
          </p:nvPr>
        </p:nvSpPr>
        <p:spPr/>
        <p:txBody>
          <a:bodyPr/>
          <a:lstStyle/>
          <a:p>
            <a:fld id="{5FFDFB24-3830-4CFD-9EFE-516BCA67C3BE}" type="slidenum">
              <a:rPr kumimoji="1" lang="ja-JP" altLang="en-US" smtClean="0"/>
              <a:t>10</a:t>
            </a:fld>
            <a:endParaRPr kumimoji="1" lang="ja-JP" altLang="en-US"/>
          </a:p>
        </p:txBody>
      </p:sp>
    </p:spTree>
    <p:extLst>
      <p:ext uri="{BB962C8B-B14F-4D97-AF65-F5344CB8AC3E}">
        <p14:creationId xmlns:p14="http://schemas.microsoft.com/office/powerpoint/2010/main" val="564789576"/>
      </p:ext>
    </p:extLst>
  </p:cSld>
  <p:clrMapOvr>
    <a:masterClrMapping/>
  </p:clrMapOvr>
</p:sld>
</file>

<file path=ppt/theme/theme1.xml><?xml version="1.0" encoding="utf-8"?>
<a:theme xmlns:a="http://schemas.openxmlformats.org/drawingml/2006/main" name="ウィスプ">
  <a:themeElements>
    <a:clrScheme name="ウィスプ">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327</TotalTime>
  <Words>514</Words>
  <Application>Microsoft Office PowerPoint</Application>
  <PresentationFormat>画面に合わせる (4:3)</PresentationFormat>
  <Paragraphs>100</Paragraphs>
  <Slides>10</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游ゴシック</vt:lpstr>
      <vt:lpstr>Arial</vt:lpstr>
      <vt:lpstr>Cambria Math</vt:lpstr>
      <vt:lpstr>Century Gothic</vt:lpstr>
      <vt:lpstr>Wingdings 3</vt:lpstr>
      <vt:lpstr>ウィスプ</vt:lpstr>
      <vt:lpstr>確率統計 第15～16講</vt:lpstr>
      <vt:lpstr>第15講</vt:lpstr>
      <vt:lpstr>大標本の推定</vt:lpstr>
      <vt:lpstr>大標本の推定</vt:lpstr>
      <vt:lpstr>まとめ</vt:lpstr>
      <vt:lpstr>第16講</vt:lpstr>
      <vt:lpstr>標本分散</vt:lpstr>
      <vt:lpstr>カイ二乗分布</vt:lpstr>
      <vt:lpstr>カイ二乗分布</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確率統計 第15～16講</dc:title>
  <dc:creator>森岡　勇介</dc:creator>
  <cp:lastModifiedBy>森岡　勇介</cp:lastModifiedBy>
  <cp:revision>17</cp:revision>
  <dcterms:created xsi:type="dcterms:W3CDTF">2019-11-26T06:03:12Z</dcterms:created>
  <dcterms:modified xsi:type="dcterms:W3CDTF">2019-11-26T15:01:19Z</dcterms:modified>
</cp:coreProperties>
</file>