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6" r:id="rId2"/>
    <p:sldId id="368" r:id="rId3"/>
    <p:sldId id="365" r:id="rId4"/>
    <p:sldId id="367" r:id="rId5"/>
    <p:sldId id="381" r:id="rId6"/>
    <p:sldId id="399" r:id="rId7"/>
    <p:sldId id="396" r:id="rId8"/>
    <p:sldId id="397" r:id="rId9"/>
    <p:sldId id="398" r:id="rId10"/>
    <p:sldId id="401" r:id="rId11"/>
    <p:sldId id="402" r:id="rId12"/>
    <p:sldId id="322" r:id="rId13"/>
    <p:sldId id="323" r:id="rId14"/>
    <p:sldId id="324" r:id="rId15"/>
    <p:sldId id="325" r:id="rId16"/>
    <p:sldId id="404" r:id="rId17"/>
    <p:sldId id="403" r:id="rId18"/>
    <p:sldId id="387" r:id="rId19"/>
    <p:sldId id="400" r:id="rId20"/>
    <p:sldId id="382" r:id="rId21"/>
    <p:sldId id="370" r:id="rId22"/>
    <p:sldId id="378" r:id="rId23"/>
    <p:sldId id="392" r:id="rId24"/>
    <p:sldId id="374" r:id="rId25"/>
    <p:sldId id="369" r:id="rId26"/>
    <p:sldId id="383" r:id="rId27"/>
    <p:sldId id="384" r:id="rId28"/>
    <p:sldId id="385" r:id="rId29"/>
    <p:sldId id="386" r:id="rId30"/>
    <p:sldId id="389" r:id="rId31"/>
    <p:sldId id="390" r:id="rId32"/>
    <p:sldId id="391" r:id="rId33"/>
    <p:sldId id="347" r:id="rId34"/>
    <p:sldId id="375" r:id="rId35"/>
    <p:sldId id="328" r:id="rId36"/>
    <p:sldId id="290" r:id="rId37"/>
    <p:sldId id="316" r:id="rId38"/>
    <p:sldId id="317" r:id="rId39"/>
    <p:sldId id="270" r:id="rId40"/>
    <p:sldId id="361" r:id="rId41"/>
    <p:sldId id="364" r:id="rId42"/>
    <p:sldId id="363" r:id="rId43"/>
    <p:sldId id="357" r:id="rId44"/>
    <p:sldId id="362" r:id="rId45"/>
    <p:sldId id="376" r:id="rId46"/>
    <p:sldId id="360" r:id="rId47"/>
    <p:sldId id="371" r:id="rId48"/>
    <p:sldId id="349" r:id="rId49"/>
    <p:sldId id="359" r:id="rId50"/>
    <p:sldId id="337" r:id="rId51"/>
    <p:sldId id="348" r:id="rId52"/>
    <p:sldId id="340" r:id="rId53"/>
    <p:sldId id="341" r:id="rId54"/>
    <p:sldId id="338" r:id="rId55"/>
    <p:sldId id="332" r:id="rId56"/>
    <p:sldId id="333" r:id="rId57"/>
    <p:sldId id="334" r:id="rId58"/>
    <p:sldId id="342" r:id="rId59"/>
    <p:sldId id="274" r:id="rId60"/>
    <p:sldId id="326" r:id="rId61"/>
    <p:sldId id="327" r:id="rId62"/>
    <p:sldId id="259" r:id="rId63"/>
    <p:sldId id="276" r:id="rId64"/>
    <p:sldId id="329" r:id="rId65"/>
    <p:sldId id="330" r:id="rId66"/>
    <p:sldId id="336" r:id="rId67"/>
    <p:sldId id="350" r:id="rId68"/>
    <p:sldId id="372" r:id="rId69"/>
    <p:sldId id="373" r:id="rId70"/>
    <p:sldId id="366" r:id="rId71"/>
    <p:sldId id="393" r:id="rId72"/>
    <p:sldId id="394" r:id="rId73"/>
    <p:sldId id="395" r:id="rId7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松浦遊也" initials="松浦遊也"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16"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12-21T06:18:41.106" idx="1">
    <p:pos x="10" y="10"/>
    <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E2DA0E-B80C-43CF-BF3C-D2CEBDAF684B}" type="datetimeFigureOut">
              <a:rPr kumimoji="1" lang="ja-JP" altLang="en-US" smtClean="0"/>
              <a:t>2017/1/25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98ADFA-DCCF-40BB-8D69-2D8BC7173146}" type="slidenum">
              <a:rPr kumimoji="1" lang="ja-JP" altLang="en-US" smtClean="0"/>
              <a:t>‹#›</a:t>
            </a:fld>
            <a:endParaRPr kumimoji="1" lang="ja-JP" altLang="en-US"/>
          </a:p>
        </p:txBody>
      </p:sp>
    </p:spTree>
    <p:extLst>
      <p:ext uri="{BB962C8B-B14F-4D97-AF65-F5344CB8AC3E}">
        <p14:creationId xmlns:p14="http://schemas.microsoft.com/office/powerpoint/2010/main" val="5545846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小さな図をかくこと</a:t>
            </a:r>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4</a:t>
            </a:fld>
            <a:endParaRPr kumimoji="1" lang="ja-JP" altLang="en-US"/>
          </a:p>
        </p:txBody>
      </p:sp>
    </p:spTree>
    <p:extLst>
      <p:ext uri="{BB962C8B-B14F-4D97-AF65-F5344CB8AC3E}">
        <p14:creationId xmlns:p14="http://schemas.microsoft.com/office/powerpoint/2010/main" val="2599650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9</a:t>
            </a:fld>
            <a:endParaRPr kumimoji="1" lang="ja-JP" altLang="en-US"/>
          </a:p>
        </p:txBody>
      </p:sp>
    </p:spTree>
    <p:extLst>
      <p:ext uri="{BB962C8B-B14F-4D97-AF65-F5344CB8AC3E}">
        <p14:creationId xmlns:p14="http://schemas.microsoft.com/office/powerpoint/2010/main" val="295121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未知ライセンスファイル</a:t>
            </a:r>
            <a:r>
              <a:rPr kumimoji="1" lang="en-US" altLang="ja-JP" dirty="0" smtClean="0"/>
              <a:t>615</a:t>
            </a:r>
          </a:p>
          <a:p>
            <a:r>
              <a:rPr kumimoji="1" lang="ja-JP" altLang="en-US" dirty="0" smtClean="0"/>
              <a:t>ライセンス記述の多くはソースコードの冒頭に記述されています</a:t>
            </a:r>
            <a:endParaRPr kumimoji="1" lang="en-US" altLang="ja-JP" dirty="0" smtClean="0"/>
          </a:p>
          <a:p>
            <a:r>
              <a:rPr kumimoji="1" lang="ja-JP" altLang="en-US" dirty="0" smtClean="0"/>
              <a:t>その中でライセンスが記述されている全体の部分、ライセンス記述とします</a:t>
            </a:r>
            <a:endParaRPr kumimoji="1" lang="en-US" altLang="ja-JP" dirty="0" smtClean="0"/>
          </a:p>
          <a:p>
            <a:r>
              <a:rPr kumimoji="1" lang="ja-JP" altLang="en-US" dirty="0" smtClean="0"/>
              <a:t>一文毎に分割したライセンス文のことをライセンス文と定義しています</a:t>
            </a:r>
            <a:endParaRPr kumimoji="1" lang="en-US" altLang="ja-JP" dirty="0" smtClean="0"/>
          </a:p>
          <a:p>
            <a:r>
              <a:rPr kumimoji="1" lang="ja-JP" altLang="en-US" dirty="0" smtClean="0"/>
              <a:t>未知の既知の定義はライセンス特定ツールが正しく特定できたものを既知とし、特定できなかったものを未知としています</a:t>
            </a:r>
            <a:endParaRPr kumimoji="1" lang="en-US" altLang="ja-JP" dirty="0" smtClean="0"/>
          </a:p>
          <a:p>
            <a:endParaRPr kumimoji="1" lang="en-US" altLang="ja-JP" dirty="0" smtClean="0"/>
          </a:p>
          <a:p>
            <a:r>
              <a:rPr kumimoji="1" lang="ja-JP" altLang="en-US" dirty="0" smtClean="0"/>
              <a:t>必要な情報、目視だけの</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21</a:t>
            </a:fld>
            <a:endParaRPr kumimoji="1" lang="ja-JP" altLang="en-US"/>
          </a:p>
        </p:txBody>
      </p:sp>
    </p:spTree>
    <p:extLst>
      <p:ext uri="{BB962C8B-B14F-4D97-AF65-F5344CB8AC3E}">
        <p14:creationId xmlns:p14="http://schemas.microsoft.com/office/powerpoint/2010/main" val="2924623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未知ライセンスファイル</a:t>
            </a:r>
            <a:r>
              <a:rPr kumimoji="1" lang="en-US" altLang="ja-JP" dirty="0" smtClean="0"/>
              <a:t>615</a:t>
            </a:r>
          </a:p>
          <a:p>
            <a:r>
              <a:rPr kumimoji="1" lang="ja-JP" altLang="en-US" dirty="0" smtClean="0"/>
              <a:t>既存ツールでも一文毎にライセンス判定をしているが、</a:t>
            </a:r>
            <a:endParaRPr kumimoji="1" lang="en-US" altLang="ja-JP" dirty="0" smtClean="0"/>
          </a:p>
          <a:p>
            <a:r>
              <a:rPr kumimoji="1" lang="ja-JP" altLang="en-US" dirty="0" smtClean="0"/>
              <a:t>一文</a:t>
            </a:r>
            <a:endParaRPr kumimoji="1" lang="en-US" altLang="ja-JP" dirty="0" smtClean="0"/>
          </a:p>
          <a:p>
            <a:r>
              <a:rPr kumimoji="1" lang="ja-JP" altLang="en-US" dirty="0" smtClean="0"/>
              <a:t>機械的に分類できるものがどれだけあるのか、新しいライセンスルールをどの程度作成しなければならないのかを明らかにする</a:t>
            </a:r>
            <a:endParaRPr kumimoji="1" lang="en-US" altLang="ja-JP" dirty="0" smtClean="0"/>
          </a:p>
          <a:p>
            <a:r>
              <a:rPr kumimoji="1" lang="ja-JP" altLang="en-US" dirty="0" smtClean="0"/>
              <a:t>ライセンス特定ツールを改善するための支援が大きな目的</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22</a:t>
            </a:fld>
            <a:endParaRPr kumimoji="1" lang="ja-JP" altLang="en-US"/>
          </a:p>
        </p:txBody>
      </p:sp>
    </p:spTree>
    <p:extLst>
      <p:ext uri="{BB962C8B-B14F-4D97-AF65-F5344CB8AC3E}">
        <p14:creationId xmlns:p14="http://schemas.microsoft.com/office/powerpoint/2010/main" val="2924623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今回</a:t>
            </a:r>
            <a:r>
              <a:rPr kumimoji="1" lang="en-US" altLang="ja-JP" dirty="0" err="1" smtClean="0"/>
              <a:t>Debian</a:t>
            </a:r>
            <a:r>
              <a:rPr kumimoji="1" lang="ja-JP" altLang="en-US" dirty="0" smtClean="0"/>
              <a:t>を対象としたのは多くの情報から分析したいので、今回の研究の対象外ではあるが</a:t>
            </a:r>
            <a:r>
              <a:rPr kumimoji="1" lang="en-US" altLang="ja-JP" dirty="0" err="1" smtClean="0"/>
              <a:t>debian</a:t>
            </a:r>
            <a:r>
              <a:rPr kumimoji="1" lang="ja-JP" altLang="en-US" dirty="0" smtClean="0"/>
              <a:t>から抽出する</a:t>
            </a:r>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26</a:t>
            </a:fld>
            <a:endParaRPr kumimoji="1" lang="ja-JP" altLang="en-US"/>
          </a:p>
        </p:txBody>
      </p:sp>
    </p:spTree>
    <p:extLst>
      <p:ext uri="{BB962C8B-B14F-4D97-AF65-F5344CB8AC3E}">
        <p14:creationId xmlns:p14="http://schemas.microsoft.com/office/powerpoint/2010/main" val="152791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タイプ</a:t>
            </a:r>
            <a:r>
              <a:rPr kumimoji="1" lang="en-US" altLang="ja-JP" dirty="0" smtClean="0"/>
              <a:t>C</a:t>
            </a:r>
            <a:r>
              <a:rPr kumimoji="1" lang="ja-JP" altLang="en-US" dirty="0" smtClean="0"/>
              <a:t>とはなにか正しく理解できていないので、話し合って正しく理解する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29</a:t>
            </a:fld>
            <a:endParaRPr kumimoji="1" lang="ja-JP" altLang="en-US"/>
          </a:p>
        </p:txBody>
      </p:sp>
    </p:spTree>
    <p:extLst>
      <p:ext uri="{BB962C8B-B14F-4D97-AF65-F5344CB8AC3E}">
        <p14:creationId xmlns:p14="http://schemas.microsoft.com/office/powerpoint/2010/main" val="4096601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関連研究としてこのような研究があります</a:t>
            </a:r>
            <a:endParaRPr kumimoji="1" lang="en-US" altLang="ja-JP" dirty="0" smtClean="0"/>
          </a:p>
          <a:p>
            <a:r>
              <a:rPr kumimoji="1" lang="ja-JP" altLang="en-US" dirty="0" smtClean="0"/>
              <a:t>これまでの研究はライセンスルールを作成し、未知ライセンスを判定できるようにする研究でした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39</a:t>
            </a:fld>
            <a:endParaRPr kumimoji="1" lang="ja-JP" altLang="en-US"/>
          </a:p>
        </p:txBody>
      </p:sp>
    </p:spTree>
    <p:extLst>
      <p:ext uri="{BB962C8B-B14F-4D97-AF65-F5344CB8AC3E}">
        <p14:creationId xmlns:p14="http://schemas.microsoft.com/office/powerpoint/2010/main" val="216668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今回</a:t>
            </a:r>
            <a:r>
              <a:rPr kumimoji="1" lang="en-US" altLang="ja-JP" dirty="0" err="1" smtClean="0"/>
              <a:t>Debian</a:t>
            </a:r>
            <a:r>
              <a:rPr kumimoji="1" lang="ja-JP" altLang="en-US" dirty="0" smtClean="0"/>
              <a:t>を対象としたのは多くの情報から分析したいので、今回の研究の対象外ではあるが</a:t>
            </a:r>
            <a:r>
              <a:rPr kumimoji="1" lang="en-US" altLang="ja-JP" dirty="0" err="1" smtClean="0"/>
              <a:t>debian</a:t>
            </a:r>
            <a:r>
              <a:rPr kumimoji="1" lang="ja-JP" altLang="en-US" dirty="0" smtClean="0"/>
              <a:t>から抽出する</a:t>
            </a:r>
            <a:endParaRPr kumimoji="1" lang="ja-JP" altLang="en-US" dirty="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59</a:t>
            </a:fld>
            <a:endParaRPr kumimoji="1" lang="ja-JP" altLang="en-US"/>
          </a:p>
        </p:txBody>
      </p:sp>
    </p:spTree>
    <p:extLst>
      <p:ext uri="{BB962C8B-B14F-4D97-AF65-F5344CB8AC3E}">
        <p14:creationId xmlns:p14="http://schemas.microsoft.com/office/powerpoint/2010/main" val="2257642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タイプ</a:t>
            </a:r>
            <a:r>
              <a:rPr kumimoji="1" lang="en-US" altLang="ja-JP" dirty="0" smtClean="0"/>
              <a:t>C</a:t>
            </a:r>
            <a:r>
              <a:rPr kumimoji="1" lang="ja-JP" altLang="en-US" dirty="0" smtClean="0"/>
              <a:t>とはなにか正しく理解できていないので、話し合って正しく理解する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198ADFA-DCCF-40BB-8D69-2D8BC7173146}" type="slidenum">
              <a:rPr kumimoji="1" lang="ja-JP" altLang="en-US" smtClean="0"/>
              <a:t>62</a:t>
            </a:fld>
            <a:endParaRPr kumimoji="1" lang="ja-JP" altLang="en-US"/>
          </a:p>
        </p:txBody>
      </p:sp>
    </p:spTree>
    <p:extLst>
      <p:ext uri="{BB962C8B-B14F-4D97-AF65-F5344CB8AC3E}">
        <p14:creationId xmlns:p14="http://schemas.microsoft.com/office/powerpoint/2010/main" val="32103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C14A178-A11C-46DA-B2B2-CC49DD4B2C09}" type="datetime1">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3134773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C7B5B06-DD4B-477A-9D86-5328BF11933B}" type="datetime1">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603602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2258118-EB5F-40E1-B2A4-7DBD4970F21B}" type="datetime1">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95236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5ED36CA-AEDA-4672-8C00-BB547A8282CC}" type="datetime1">
              <a:rPr kumimoji="1" lang="ja-JP" altLang="en-US" smtClean="0"/>
              <a:t>2017/1/25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3020190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16D3EAB-55C7-445D-A75B-F1F5D6347D3A}" type="datetime1">
              <a:rPr kumimoji="1" lang="ja-JP" altLang="en-US" smtClean="0"/>
              <a:t>2017/1/25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1861787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876FB6B-9BDD-4DED-BDFD-F003891F9EDB}" type="datetime1">
              <a:rPr kumimoji="1" lang="ja-JP" altLang="en-US" smtClean="0"/>
              <a:t>2017/1/25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3410911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833E6E6-FE93-4806-83EC-9B7027EF2D0A}" type="datetime1">
              <a:rPr kumimoji="1" lang="ja-JP" altLang="en-US" smtClean="0"/>
              <a:t>2017/1/25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4167950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03D43B4-8FF7-40B2-9524-805BCF5F7E0B}" type="datetime1">
              <a:rPr kumimoji="1" lang="ja-JP" altLang="en-US" smtClean="0"/>
              <a:t>2017/1/25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2620265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7916F64-D696-4537-9E36-32DC43C753CB}" type="datetime1">
              <a:rPr kumimoji="1" lang="ja-JP" altLang="en-US" smtClean="0"/>
              <a:t>2017/1/25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1656495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4D93A38-AB4A-4CD5-9550-9A2B69DB5BAD}" type="datetime1">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97231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9160C47-6445-47B9-A7CA-B5A00492C230}" type="datetime1">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4122383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19F3A6-6137-4831-8419-EAB328EBBD07}" type="datetime1">
              <a:rPr kumimoji="1" lang="ja-JP" altLang="en-US" smtClean="0"/>
              <a:t>2017/1/25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441025-1C42-4EA0-846C-41C5E1A816ED}" type="slidenum">
              <a:rPr kumimoji="1" lang="ja-JP" altLang="en-US" smtClean="0"/>
              <a:t>‹#›</a:t>
            </a:fld>
            <a:endParaRPr kumimoji="1" lang="ja-JP" altLang="en-US"/>
          </a:p>
        </p:txBody>
      </p:sp>
    </p:spTree>
    <p:extLst>
      <p:ext uri="{BB962C8B-B14F-4D97-AF65-F5344CB8AC3E}">
        <p14:creationId xmlns:p14="http://schemas.microsoft.com/office/powerpoint/2010/main" val="1115192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8134672" cy="1470025"/>
          </a:xfrm>
        </p:spPr>
        <p:txBody>
          <a:bodyPr>
            <a:normAutofit/>
          </a:bodyPr>
          <a:lstStyle/>
          <a:p>
            <a:r>
              <a:rPr kumimoji="1" lang="ja-JP" altLang="en-US" dirty="0" smtClean="0"/>
              <a:t>ライセンスルール更新にむけた　未知ライセンス文調査</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松浦　遊也</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a:t>
            </a:fld>
            <a:endParaRPr kumimoji="1" lang="ja-JP" altLang="en-US"/>
          </a:p>
        </p:txBody>
      </p:sp>
    </p:spTree>
    <p:extLst>
      <p:ext uri="{BB962C8B-B14F-4D97-AF65-F5344CB8AC3E}">
        <p14:creationId xmlns:p14="http://schemas.microsoft.com/office/powerpoint/2010/main" val="3009207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全体の流れ</a:t>
            </a:r>
            <a:endParaRPr kumimoji="1" lang="ja-JP" altLang="en-US" dirty="0"/>
          </a:p>
        </p:txBody>
      </p:sp>
      <p:sp>
        <p:nvSpPr>
          <p:cNvPr id="3" name="コンテンツ プレースホルダー 2"/>
          <p:cNvSpPr>
            <a:spLocks noGrp="1"/>
          </p:cNvSpPr>
          <p:nvPr>
            <p:ph idx="1"/>
          </p:nvPr>
        </p:nvSpPr>
        <p:spPr>
          <a:xfrm>
            <a:off x="107504" y="1484784"/>
            <a:ext cx="8964488" cy="4525963"/>
          </a:xfrm>
        </p:spPr>
        <p:txBody>
          <a:bodyPr>
            <a:normAutofit fontScale="77500" lnSpcReduction="20000"/>
          </a:bodyPr>
          <a:lstStyle/>
          <a:p>
            <a:pPr marL="514350" indent="-514350">
              <a:buFont typeface="+mj-lt"/>
              <a:buAutoNum type="arabicPeriod"/>
            </a:pPr>
            <a:r>
              <a:rPr lang="en-US" altLang="ja-JP" dirty="0" smtClean="0"/>
              <a:t>OSS</a:t>
            </a:r>
            <a:r>
              <a:rPr lang="ja-JP" altLang="en-US" dirty="0" smtClean="0"/>
              <a:t>の再利用</a:t>
            </a:r>
            <a:endParaRPr lang="en-US" altLang="ja-JP" dirty="0" smtClean="0"/>
          </a:p>
          <a:p>
            <a:pPr marL="514350" indent="-514350">
              <a:buFont typeface="+mj-lt"/>
              <a:buAutoNum type="arabicPeriod"/>
            </a:pPr>
            <a:r>
              <a:rPr lang="ja-JP" altLang="en-US" dirty="0" smtClean="0"/>
              <a:t>主流のライセンス特定ツール（正規表現）</a:t>
            </a:r>
            <a:endParaRPr lang="en-US" altLang="ja-JP" dirty="0" smtClean="0"/>
          </a:p>
          <a:p>
            <a:pPr marL="514350" indent="-514350">
              <a:buFont typeface="+mj-lt"/>
              <a:buAutoNum type="arabicPeriod"/>
            </a:pPr>
            <a:r>
              <a:rPr lang="ja-JP" altLang="en-US" dirty="0" smtClean="0"/>
              <a:t>ライセンス判定例</a:t>
            </a:r>
            <a:r>
              <a:rPr lang="en-US" altLang="ja-JP" dirty="0" smtClean="0"/>
              <a:t>1,2</a:t>
            </a:r>
          </a:p>
          <a:p>
            <a:pPr marL="514350" indent="-514350">
              <a:buFont typeface="+mj-lt"/>
              <a:buAutoNum type="arabicPeriod"/>
            </a:pPr>
            <a:r>
              <a:rPr lang="ja-JP" altLang="en-US" dirty="0"/>
              <a:t>未知</a:t>
            </a:r>
            <a:r>
              <a:rPr lang="ja-JP" altLang="en-US" dirty="0" smtClean="0"/>
              <a:t>ライセンス記述の問題</a:t>
            </a:r>
            <a:endParaRPr lang="en-US" altLang="ja-JP" dirty="0" smtClean="0"/>
          </a:p>
          <a:p>
            <a:pPr marL="514350" indent="-514350">
              <a:buFont typeface="+mj-lt"/>
              <a:buAutoNum type="arabicPeriod"/>
            </a:pPr>
            <a:r>
              <a:rPr lang="ja-JP" altLang="en-US" dirty="0" smtClean="0"/>
              <a:t>未知ライセンス記述削減方法</a:t>
            </a:r>
            <a:endParaRPr lang="en-US" altLang="ja-JP" dirty="0" smtClean="0"/>
          </a:p>
          <a:p>
            <a:pPr marL="514350" indent="-514350">
              <a:buFont typeface="+mj-lt"/>
              <a:buAutoNum type="arabicPeriod"/>
            </a:pPr>
            <a:r>
              <a:rPr lang="ja-JP" altLang="en-US" dirty="0" smtClean="0"/>
              <a:t>ライセンスルール更新</a:t>
            </a:r>
            <a:endParaRPr lang="en-US" altLang="ja-JP" dirty="0" smtClean="0"/>
          </a:p>
          <a:p>
            <a:pPr marL="514350" indent="-514350">
              <a:buFont typeface="+mj-lt"/>
              <a:buAutoNum type="arabicPeriod"/>
            </a:pPr>
            <a:r>
              <a:rPr lang="ja-JP" altLang="en-US" dirty="0" smtClean="0"/>
              <a:t>研究目的</a:t>
            </a:r>
            <a:r>
              <a:rPr lang="en-US" altLang="ja-JP" dirty="0" smtClean="0"/>
              <a:t>	</a:t>
            </a:r>
            <a:r>
              <a:rPr lang="ja-JP" altLang="en-US" dirty="0" smtClean="0"/>
              <a:t>：未知ライセンス文の傾向を把握する</a:t>
            </a:r>
            <a:endParaRPr kumimoji="1" lang="en-US" altLang="ja-JP" dirty="0" smtClean="0"/>
          </a:p>
          <a:p>
            <a:pPr marL="514350" indent="-514350">
              <a:buFont typeface="+mj-lt"/>
              <a:buAutoNum type="arabicPeriod"/>
            </a:pPr>
            <a:r>
              <a:rPr lang="ja-JP" altLang="en-US" dirty="0" smtClean="0"/>
              <a:t>アプローチ</a:t>
            </a:r>
            <a:endParaRPr lang="en-US" altLang="ja-JP" dirty="0" smtClean="0"/>
          </a:p>
          <a:p>
            <a:pPr marL="514350" indent="-514350">
              <a:buFont typeface="+mj-lt"/>
              <a:buAutoNum type="arabicPeriod"/>
            </a:pPr>
            <a:r>
              <a:rPr kumimoji="1" lang="ja-JP" altLang="en-US" dirty="0" smtClean="0"/>
              <a:t>データセット</a:t>
            </a:r>
            <a:endParaRPr kumimoji="1" lang="en-US" altLang="ja-JP" dirty="0" smtClean="0"/>
          </a:p>
          <a:p>
            <a:pPr marL="514350" indent="-514350">
              <a:buFont typeface="+mj-lt"/>
              <a:buAutoNum type="arabicPeriod"/>
            </a:pPr>
            <a:r>
              <a:rPr lang="ja-JP" altLang="en-US" dirty="0" smtClean="0"/>
              <a:t>結果</a:t>
            </a:r>
            <a:endParaRPr lang="en-US" altLang="ja-JP" dirty="0" smtClean="0"/>
          </a:p>
          <a:p>
            <a:pPr marL="514350" indent="-514350">
              <a:buFont typeface="+mj-lt"/>
              <a:buAutoNum type="arabicPeriod"/>
            </a:pPr>
            <a:r>
              <a:rPr kumimoji="1" lang="ja-JP" altLang="en-US" dirty="0" smtClean="0"/>
              <a:t>考察</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a:t>
            </a:fld>
            <a:endParaRPr kumimoji="1" lang="ja-JP" altLang="en-US"/>
          </a:p>
        </p:txBody>
      </p:sp>
      <p:sp>
        <p:nvSpPr>
          <p:cNvPr id="7" name="テキスト ボックス 6"/>
          <p:cNvSpPr txBox="1"/>
          <p:nvPr/>
        </p:nvSpPr>
        <p:spPr>
          <a:xfrm>
            <a:off x="9324528" y="3284984"/>
            <a:ext cx="2376264" cy="923330"/>
          </a:xfrm>
          <a:prstGeom prst="rect">
            <a:avLst/>
          </a:prstGeom>
          <a:noFill/>
        </p:spPr>
        <p:txBody>
          <a:bodyPr wrap="square" rtlCol="0">
            <a:spAutoFit/>
          </a:bodyPr>
          <a:lstStyle/>
          <a:p>
            <a:r>
              <a:rPr lang="ja-JP" altLang="en-US" dirty="0" smtClean="0"/>
              <a:t>６の問題は大きすぎる</a:t>
            </a:r>
            <a:endParaRPr lang="en-US" altLang="ja-JP" dirty="0" smtClean="0"/>
          </a:p>
          <a:p>
            <a:r>
              <a:rPr kumimoji="1" lang="ja-JP" altLang="en-US" dirty="0" smtClean="0"/>
              <a:t>もっと今回の研究に焦点を合わせて</a:t>
            </a:r>
            <a:endParaRPr kumimoji="1" lang="en-US" altLang="ja-JP" dirty="0" smtClean="0"/>
          </a:p>
        </p:txBody>
      </p:sp>
    </p:spTree>
    <p:extLst>
      <p:ext uri="{BB962C8B-B14F-4D97-AF65-F5344CB8AC3E}">
        <p14:creationId xmlns:p14="http://schemas.microsoft.com/office/powerpoint/2010/main" val="1719589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OSS</a:t>
            </a:r>
            <a:r>
              <a:rPr kumimoji="1" lang="ja-JP" altLang="en-US" dirty="0" smtClean="0"/>
              <a:t>の再利用</a:t>
            </a:r>
            <a:endParaRPr kumimoji="1" lang="ja-JP" altLang="en-US" dirty="0"/>
          </a:p>
        </p:txBody>
      </p:sp>
      <p:sp>
        <p:nvSpPr>
          <p:cNvPr id="3" name="コンテンツ プレースホルダー 2"/>
          <p:cNvSpPr>
            <a:spLocks noGrp="1"/>
          </p:cNvSpPr>
          <p:nvPr>
            <p:ph idx="1"/>
          </p:nvPr>
        </p:nvSpPr>
        <p:spPr>
          <a:xfrm>
            <a:off x="179512" y="1340768"/>
            <a:ext cx="8784976" cy="4709120"/>
          </a:xfrm>
        </p:spPr>
        <p:txBody>
          <a:bodyPr>
            <a:normAutofit fontScale="92500"/>
          </a:bodyPr>
          <a:lstStyle/>
          <a:p>
            <a:r>
              <a:rPr lang="ja-JP" altLang="en-US" dirty="0" smtClean="0"/>
              <a:t>生産性向上のために企業は</a:t>
            </a:r>
            <a:r>
              <a:rPr lang="en-US" altLang="ja-JP" dirty="0" smtClean="0"/>
              <a:t>OSS</a:t>
            </a:r>
            <a:r>
              <a:rPr lang="ja-JP" altLang="en-US" dirty="0" smtClean="0"/>
              <a:t>を再利用することが多くなってきている</a:t>
            </a:r>
            <a:endParaRPr lang="en-US" altLang="ja-JP" dirty="0" smtClean="0"/>
          </a:p>
          <a:p>
            <a:endParaRPr kumimoji="1" lang="en-US" altLang="ja-JP" dirty="0"/>
          </a:p>
          <a:p>
            <a:r>
              <a:rPr lang="en-US" altLang="ja-JP" dirty="0" smtClean="0"/>
              <a:t>OSS</a:t>
            </a:r>
            <a:r>
              <a:rPr lang="ja-JP" altLang="en-US" dirty="0" smtClean="0"/>
              <a:t>を再利用するためには各ソースファイルにコメントとして記載されているライセンスを遵守する必要がある</a:t>
            </a:r>
            <a:endParaRPr kumimoji="1" lang="en-US" altLang="ja-JP" dirty="0"/>
          </a:p>
          <a:p>
            <a:endParaRPr kumimoji="1" lang="en-US" altLang="ja-JP" dirty="0" smtClean="0"/>
          </a:p>
          <a:p>
            <a:r>
              <a:rPr kumimoji="1" lang="ja-JP" altLang="en-US" dirty="0" smtClean="0"/>
              <a:t>ソースファイルは膨大なので、目視する時間を短縮するために</a:t>
            </a:r>
            <a:r>
              <a:rPr kumimoji="1" lang="ja-JP" altLang="en-US" dirty="0" smtClean="0">
                <a:solidFill>
                  <a:srgbClr val="FF0000"/>
                </a:solidFill>
              </a:rPr>
              <a:t>ライセンス特定ツールが存在している</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a:t>
            </a:fld>
            <a:endParaRPr kumimoji="1" lang="ja-JP" altLang="en-US"/>
          </a:p>
        </p:txBody>
      </p:sp>
    </p:spTree>
    <p:extLst>
      <p:ext uri="{BB962C8B-B14F-4D97-AF65-F5344CB8AC3E}">
        <p14:creationId xmlns:p14="http://schemas.microsoft.com/office/powerpoint/2010/main" val="1774035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主流のライセンス特定ツール</a:t>
            </a:r>
            <a:endParaRPr kumimoji="1" lang="ja-JP" altLang="en-US" dirty="0"/>
          </a:p>
        </p:txBody>
      </p:sp>
      <p:sp>
        <p:nvSpPr>
          <p:cNvPr id="3" name="コンテンツ プレースホルダー 2"/>
          <p:cNvSpPr>
            <a:spLocks noGrp="1"/>
          </p:cNvSpPr>
          <p:nvPr>
            <p:ph idx="1"/>
          </p:nvPr>
        </p:nvSpPr>
        <p:spPr>
          <a:xfrm>
            <a:off x="539552" y="1340768"/>
            <a:ext cx="8229600" cy="2213030"/>
          </a:xfrm>
        </p:spPr>
        <p:txBody>
          <a:bodyPr>
            <a:normAutofit fontScale="92500" lnSpcReduction="20000"/>
          </a:bodyPr>
          <a:lstStyle/>
          <a:p>
            <a:r>
              <a:rPr lang="ja-JP" altLang="en-US" dirty="0" smtClean="0"/>
              <a:t>ライセンス記述を抽出し、</a:t>
            </a:r>
            <a:r>
              <a:rPr lang="ja-JP" altLang="en-US" dirty="0" smtClean="0">
                <a:solidFill>
                  <a:srgbClr val="FF0000"/>
                </a:solidFill>
              </a:rPr>
              <a:t>ライセンスルール（正規表現）とライセンス文の比較</a:t>
            </a:r>
            <a:r>
              <a:rPr lang="ja-JP" altLang="en-US" dirty="0" smtClean="0"/>
              <a:t>を用いてライセンスを特定</a:t>
            </a:r>
            <a:r>
              <a:rPr lang="ja-JP" altLang="en-US" dirty="0"/>
              <a:t>する</a:t>
            </a:r>
            <a:endParaRPr lang="en-US" altLang="ja-JP" dirty="0" smtClean="0"/>
          </a:p>
          <a:p>
            <a:r>
              <a:rPr kumimoji="1" lang="ja-JP" altLang="en-US" dirty="0" smtClean="0"/>
              <a:t>特定できない場合、誤判定を防ぐために未知のライセンスと判定する</a:t>
            </a:r>
            <a:endParaRPr kumimoji="1" lang="en-US" altLang="ja-JP"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a:t>
            </a:fld>
            <a:endParaRPr kumimoji="1" lang="ja-JP" altLang="en-US"/>
          </a:p>
        </p:txBody>
      </p:sp>
      <p:sp>
        <p:nvSpPr>
          <p:cNvPr id="5" name="テキスト ボックス 4"/>
          <p:cNvSpPr txBox="1"/>
          <p:nvPr/>
        </p:nvSpPr>
        <p:spPr>
          <a:xfrm>
            <a:off x="9252520" y="1988840"/>
            <a:ext cx="2016224" cy="1200329"/>
          </a:xfrm>
          <a:prstGeom prst="rect">
            <a:avLst/>
          </a:prstGeom>
          <a:noFill/>
        </p:spPr>
        <p:txBody>
          <a:bodyPr wrap="square" rtlCol="0">
            <a:spAutoFit/>
          </a:bodyPr>
          <a:lstStyle/>
          <a:p>
            <a:r>
              <a:rPr kumimoji="1" lang="ja-JP" altLang="en-US" dirty="0" smtClean="0"/>
              <a:t>ライセンス記述</a:t>
            </a:r>
            <a:endParaRPr kumimoji="1" lang="en-US" altLang="ja-JP" dirty="0" smtClean="0"/>
          </a:p>
          <a:p>
            <a:r>
              <a:rPr kumimoji="1" lang="ja-JP" altLang="en-US" dirty="0" smtClean="0"/>
              <a:t>ライセンス文</a:t>
            </a:r>
            <a:endParaRPr kumimoji="1" lang="en-US" altLang="ja-JP" dirty="0" smtClean="0"/>
          </a:p>
          <a:p>
            <a:r>
              <a:rPr lang="ja-JP" altLang="en-US" dirty="0" smtClean="0"/>
              <a:t>の定義を図で示すように</a:t>
            </a:r>
            <a:endParaRPr kumimoji="1" lang="ja-JP" altLang="en-US" dirty="0"/>
          </a:p>
        </p:txBody>
      </p:sp>
      <p:sp>
        <p:nvSpPr>
          <p:cNvPr id="14" name="テキスト ボックス 13"/>
          <p:cNvSpPr txBox="1"/>
          <p:nvPr/>
        </p:nvSpPr>
        <p:spPr>
          <a:xfrm>
            <a:off x="3563888" y="3563724"/>
            <a:ext cx="2149082" cy="369332"/>
          </a:xfrm>
          <a:prstGeom prst="rect">
            <a:avLst/>
          </a:prstGeom>
          <a:noFill/>
        </p:spPr>
        <p:txBody>
          <a:bodyPr wrap="square" rtlCol="0">
            <a:spAutoFit/>
          </a:bodyPr>
          <a:lstStyle/>
          <a:p>
            <a:pPr algn="ctr"/>
            <a:r>
              <a:rPr lang="ja-JP" altLang="en-US" dirty="0" smtClean="0"/>
              <a:t>ライセンス記述</a:t>
            </a:r>
            <a:endParaRPr kumimoji="1" lang="ja-JP" altLang="en-US" dirty="0"/>
          </a:p>
        </p:txBody>
      </p:sp>
      <p:sp>
        <p:nvSpPr>
          <p:cNvPr id="15" name="正方形/長方形 14"/>
          <p:cNvSpPr/>
          <p:nvPr/>
        </p:nvSpPr>
        <p:spPr>
          <a:xfrm>
            <a:off x="240362" y="4005488"/>
            <a:ext cx="2747462" cy="25355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p:cNvSpPr txBox="1"/>
          <p:nvPr/>
        </p:nvSpPr>
        <p:spPr>
          <a:xfrm>
            <a:off x="384378" y="4083786"/>
            <a:ext cx="2459430" cy="1477328"/>
          </a:xfrm>
          <a:prstGeom prst="rect">
            <a:avLst/>
          </a:prstGeom>
          <a:noFill/>
          <a:ln w="38100">
            <a:noFill/>
          </a:ln>
        </p:spPr>
        <p:txBody>
          <a:bodyPr wrap="square" rtlCol="0">
            <a:spAutoFit/>
          </a:bodyPr>
          <a:lstStyle/>
          <a:p>
            <a:r>
              <a:rPr lang="en-US" altLang="ja-JP" dirty="0" smtClean="0"/>
              <a:t>/*</a:t>
            </a:r>
            <a:endParaRPr kumimoji="1" lang="en-US" altLang="ja-JP" dirty="0" smtClean="0"/>
          </a:p>
          <a:p>
            <a:r>
              <a:rPr lang="en-US" altLang="ja-JP" dirty="0" smtClean="0"/>
              <a:t>*Redistribution</a:t>
            </a:r>
            <a:r>
              <a:rPr lang="ja-JP" altLang="en-US" dirty="0" smtClean="0"/>
              <a:t>～</a:t>
            </a:r>
            <a:endParaRPr lang="en-US" altLang="ja-JP" dirty="0" smtClean="0"/>
          </a:p>
          <a:p>
            <a:r>
              <a:rPr lang="en-US" altLang="ja-JP" dirty="0" smtClean="0"/>
              <a:t>*</a:t>
            </a:r>
            <a:r>
              <a:rPr lang="ja-JP" altLang="en-US" dirty="0" smtClean="0"/>
              <a:t>１</a:t>
            </a:r>
            <a:r>
              <a:rPr lang="en-US" altLang="ja-JP" dirty="0" smtClean="0"/>
              <a:t> </a:t>
            </a:r>
            <a:r>
              <a:rPr lang="en-US" altLang="ja-JP" dirty="0"/>
              <a:t>Redistributions </a:t>
            </a:r>
            <a:r>
              <a:rPr lang="en-US" altLang="ja-JP" dirty="0" smtClean="0"/>
              <a:t>of </a:t>
            </a:r>
            <a:r>
              <a:rPr lang="ja-JP" altLang="en-US" dirty="0" smtClean="0"/>
              <a:t>～</a:t>
            </a:r>
            <a:endParaRPr lang="en-US" altLang="ja-JP" dirty="0" smtClean="0"/>
          </a:p>
          <a:p>
            <a:r>
              <a:rPr lang="en-US" altLang="ja-JP" dirty="0" smtClean="0"/>
              <a:t>*</a:t>
            </a:r>
            <a:r>
              <a:rPr lang="ja-JP" altLang="en-US" dirty="0" smtClean="0"/>
              <a:t>２</a:t>
            </a:r>
            <a:r>
              <a:rPr lang="en-US" altLang="ja-JP" dirty="0" smtClean="0"/>
              <a:t> </a:t>
            </a:r>
            <a:r>
              <a:rPr lang="en-US" altLang="ja-JP" dirty="0"/>
              <a:t>Redistributions </a:t>
            </a:r>
            <a:r>
              <a:rPr lang="en-US" altLang="ja-JP" dirty="0" smtClean="0"/>
              <a:t>in </a:t>
            </a:r>
            <a:r>
              <a:rPr lang="ja-JP" altLang="en-US" dirty="0" smtClean="0"/>
              <a:t>～</a:t>
            </a:r>
            <a:endParaRPr lang="en-US" altLang="ja-JP" dirty="0" smtClean="0"/>
          </a:p>
          <a:p>
            <a:r>
              <a:rPr kumimoji="1" lang="en-US" altLang="ja-JP" dirty="0" smtClean="0"/>
              <a:t>*/</a:t>
            </a:r>
          </a:p>
        </p:txBody>
      </p:sp>
      <p:sp>
        <p:nvSpPr>
          <p:cNvPr id="17" name="テキスト ボックス 16"/>
          <p:cNvSpPr txBox="1"/>
          <p:nvPr/>
        </p:nvSpPr>
        <p:spPr>
          <a:xfrm>
            <a:off x="384378" y="5731293"/>
            <a:ext cx="2459430" cy="646331"/>
          </a:xfrm>
          <a:prstGeom prst="rect">
            <a:avLst/>
          </a:prstGeom>
          <a:noFill/>
        </p:spPr>
        <p:txBody>
          <a:bodyPr wrap="square" rtlCol="0">
            <a:spAutoFit/>
          </a:bodyPr>
          <a:lstStyle/>
          <a:p>
            <a:r>
              <a:rPr kumimoji="1" lang="en-US" altLang="ja-JP" dirty="0" smtClean="0"/>
              <a:t>#include</a:t>
            </a:r>
            <a:endParaRPr lang="en-US" altLang="ja-JP" dirty="0"/>
          </a:p>
          <a:p>
            <a:r>
              <a:rPr kumimoji="1" lang="ja-JP" altLang="en-US" dirty="0" smtClean="0"/>
              <a:t>～～～～～</a:t>
            </a:r>
            <a:endParaRPr lang="en-US" altLang="ja-JP" dirty="0" smtClean="0"/>
          </a:p>
        </p:txBody>
      </p:sp>
      <p:sp>
        <p:nvSpPr>
          <p:cNvPr id="23" name="テキスト ボックス 22"/>
          <p:cNvSpPr txBox="1"/>
          <p:nvPr/>
        </p:nvSpPr>
        <p:spPr>
          <a:xfrm>
            <a:off x="3419872" y="4020194"/>
            <a:ext cx="2459430" cy="1477328"/>
          </a:xfrm>
          <a:prstGeom prst="rect">
            <a:avLst/>
          </a:prstGeom>
          <a:noFill/>
          <a:ln w="38100">
            <a:solidFill>
              <a:schemeClr val="tx1"/>
            </a:solidFill>
          </a:ln>
        </p:spPr>
        <p:txBody>
          <a:bodyPr wrap="square" rtlCol="0">
            <a:spAutoFit/>
          </a:bodyPr>
          <a:lstStyle/>
          <a:p>
            <a:r>
              <a:rPr lang="en-US" altLang="ja-JP" dirty="0" smtClean="0"/>
              <a:t>/*</a:t>
            </a:r>
            <a:endParaRPr kumimoji="1" lang="en-US" altLang="ja-JP" dirty="0" smtClean="0"/>
          </a:p>
          <a:p>
            <a:r>
              <a:rPr lang="en-US" altLang="ja-JP" dirty="0" smtClean="0"/>
              <a:t>*Redistribution</a:t>
            </a:r>
            <a:r>
              <a:rPr lang="ja-JP" altLang="en-US" dirty="0" smtClean="0"/>
              <a:t>～</a:t>
            </a:r>
            <a:endParaRPr lang="en-US" altLang="ja-JP" dirty="0" smtClean="0"/>
          </a:p>
          <a:p>
            <a:r>
              <a:rPr lang="en-US" altLang="ja-JP" dirty="0" smtClean="0"/>
              <a:t>*</a:t>
            </a:r>
            <a:r>
              <a:rPr lang="ja-JP" altLang="en-US" dirty="0" smtClean="0"/>
              <a:t>１</a:t>
            </a:r>
            <a:r>
              <a:rPr lang="en-US" altLang="ja-JP" dirty="0" smtClean="0"/>
              <a:t> Redistributions of </a:t>
            </a:r>
            <a:r>
              <a:rPr lang="ja-JP" altLang="en-US" dirty="0" smtClean="0"/>
              <a:t>～</a:t>
            </a:r>
            <a:endParaRPr lang="en-US" altLang="ja-JP" dirty="0" smtClean="0"/>
          </a:p>
          <a:p>
            <a:r>
              <a:rPr lang="en-US" altLang="ja-JP" dirty="0" smtClean="0"/>
              <a:t>*</a:t>
            </a:r>
            <a:r>
              <a:rPr lang="ja-JP" altLang="en-US" dirty="0" smtClean="0"/>
              <a:t>２</a:t>
            </a:r>
            <a:r>
              <a:rPr lang="en-US" altLang="ja-JP" dirty="0" smtClean="0"/>
              <a:t> Redistributions in </a:t>
            </a:r>
            <a:r>
              <a:rPr lang="ja-JP" altLang="en-US" dirty="0" smtClean="0"/>
              <a:t>～</a:t>
            </a:r>
            <a:endParaRPr lang="en-US" altLang="ja-JP" dirty="0" smtClean="0"/>
          </a:p>
          <a:p>
            <a:r>
              <a:rPr kumimoji="1" lang="en-US" altLang="ja-JP" dirty="0" smtClean="0"/>
              <a:t>*/</a:t>
            </a:r>
          </a:p>
        </p:txBody>
      </p:sp>
      <p:sp>
        <p:nvSpPr>
          <p:cNvPr id="25" name="テキスト ボックス 24"/>
          <p:cNvSpPr txBox="1"/>
          <p:nvPr/>
        </p:nvSpPr>
        <p:spPr>
          <a:xfrm>
            <a:off x="478702" y="3573016"/>
            <a:ext cx="2149082" cy="369332"/>
          </a:xfrm>
          <a:prstGeom prst="rect">
            <a:avLst/>
          </a:prstGeom>
          <a:noFill/>
        </p:spPr>
        <p:txBody>
          <a:bodyPr wrap="square" rtlCol="0">
            <a:spAutoFit/>
          </a:bodyPr>
          <a:lstStyle/>
          <a:p>
            <a:pPr algn="ctr"/>
            <a:r>
              <a:rPr lang="ja-JP" altLang="en-US" dirty="0" smtClean="0"/>
              <a:t>ソースファイル</a:t>
            </a:r>
            <a:endParaRPr kumimoji="1" lang="ja-JP" altLang="en-US" dirty="0"/>
          </a:p>
        </p:txBody>
      </p:sp>
      <p:sp>
        <p:nvSpPr>
          <p:cNvPr id="30" name="テキスト ボックス 29"/>
          <p:cNvSpPr txBox="1"/>
          <p:nvPr/>
        </p:nvSpPr>
        <p:spPr>
          <a:xfrm>
            <a:off x="6208680" y="4005064"/>
            <a:ext cx="2827816" cy="369332"/>
          </a:xfrm>
          <a:prstGeom prst="rect">
            <a:avLst/>
          </a:prstGeom>
          <a:noFill/>
          <a:ln w="38100">
            <a:solidFill>
              <a:schemeClr val="tx1"/>
            </a:solidFill>
          </a:ln>
        </p:spPr>
        <p:txBody>
          <a:bodyPr wrap="square" rtlCol="0">
            <a:spAutoFit/>
          </a:bodyPr>
          <a:lstStyle/>
          <a:p>
            <a:r>
              <a:rPr lang="en-US" altLang="ja-JP" dirty="0" smtClean="0"/>
              <a:t>Redistribution</a:t>
            </a:r>
            <a:r>
              <a:rPr lang="ja-JP" altLang="en-US" dirty="0" smtClean="0"/>
              <a:t>～</a:t>
            </a:r>
            <a:endParaRPr lang="en-US" altLang="ja-JP" dirty="0" smtClean="0"/>
          </a:p>
        </p:txBody>
      </p:sp>
      <p:sp>
        <p:nvSpPr>
          <p:cNvPr id="32" name="テキスト ボックス 31"/>
          <p:cNvSpPr txBox="1"/>
          <p:nvPr/>
        </p:nvSpPr>
        <p:spPr>
          <a:xfrm>
            <a:off x="6444208" y="3563724"/>
            <a:ext cx="2149082" cy="369332"/>
          </a:xfrm>
          <a:prstGeom prst="rect">
            <a:avLst/>
          </a:prstGeom>
          <a:noFill/>
        </p:spPr>
        <p:txBody>
          <a:bodyPr wrap="square" rtlCol="0">
            <a:spAutoFit/>
          </a:bodyPr>
          <a:lstStyle/>
          <a:p>
            <a:pPr algn="ctr"/>
            <a:r>
              <a:rPr lang="ja-JP" altLang="en-US" dirty="0" smtClean="0"/>
              <a:t>ライセンス</a:t>
            </a:r>
            <a:r>
              <a:rPr lang="ja-JP" altLang="en-US" dirty="0"/>
              <a:t>文</a:t>
            </a:r>
            <a:endParaRPr kumimoji="1" lang="ja-JP" altLang="en-US" dirty="0"/>
          </a:p>
        </p:txBody>
      </p:sp>
      <p:sp>
        <p:nvSpPr>
          <p:cNvPr id="56" name="テキスト ボックス 55"/>
          <p:cNvSpPr txBox="1"/>
          <p:nvPr/>
        </p:nvSpPr>
        <p:spPr>
          <a:xfrm>
            <a:off x="6196080" y="4555776"/>
            <a:ext cx="2827816" cy="369332"/>
          </a:xfrm>
          <a:prstGeom prst="rect">
            <a:avLst/>
          </a:prstGeom>
          <a:noFill/>
          <a:ln w="38100">
            <a:solidFill>
              <a:schemeClr val="tx1"/>
            </a:solidFill>
          </a:ln>
        </p:spPr>
        <p:txBody>
          <a:bodyPr wrap="square" rtlCol="0">
            <a:spAutoFit/>
          </a:bodyPr>
          <a:lstStyle/>
          <a:p>
            <a:r>
              <a:rPr lang="ja-JP" altLang="en-US" dirty="0"/>
              <a:t>１</a:t>
            </a:r>
            <a:r>
              <a:rPr lang="en-US" altLang="ja-JP" dirty="0"/>
              <a:t> Redistributions of </a:t>
            </a:r>
            <a:r>
              <a:rPr lang="ja-JP" altLang="en-US" dirty="0"/>
              <a:t>～</a:t>
            </a:r>
            <a:endParaRPr lang="en-US" altLang="ja-JP" dirty="0"/>
          </a:p>
        </p:txBody>
      </p:sp>
      <p:sp>
        <p:nvSpPr>
          <p:cNvPr id="59" name="テキスト ボックス 58"/>
          <p:cNvSpPr txBox="1"/>
          <p:nvPr/>
        </p:nvSpPr>
        <p:spPr>
          <a:xfrm>
            <a:off x="6196080" y="5077508"/>
            <a:ext cx="2827816" cy="369332"/>
          </a:xfrm>
          <a:prstGeom prst="rect">
            <a:avLst/>
          </a:prstGeom>
          <a:noFill/>
          <a:ln w="38100">
            <a:solidFill>
              <a:schemeClr val="tx1"/>
            </a:solidFill>
          </a:ln>
        </p:spPr>
        <p:txBody>
          <a:bodyPr wrap="square" rtlCol="0">
            <a:spAutoFit/>
          </a:bodyPr>
          <a:lstStyle/>
          <a:p>
            <a:r>
              <a:rPr lang="ja-JP" altLang="en-US" dirty="0"/>
              <a:t>２</a:t>
            </a:r>
            <a:r>
              <a:rPr lang="en-US" altLang="ja-JP" dirty="0"/>
              <a:t> Redistributions in </a:t>
            </a:r>
            <a:r>
              <a:rPr lang="ja-JP" altLang="en-US" dirty="0"/>
              <a:t>～</a:t>
            </a:r>
            <a:endParaRPr lang="en-US" altLang="ja-JP" dirty="0"/>
          </a:p>
        </p:txBody>
      </p:sp>
    </p:spTree>
    <p:extLst>
      <p:ext uri="{BB962C8B-B14F-4D97-AF65-F5344CB8AC3E}">
        <p14:creationId xmlns:p14="http://schemas.microsoft.com/office/powerpoint/2010/main" val="4119664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1767" y="116632"/>
            <a:ext cx="8229600" cy="1143000"/>
          </a:xfrm>
        </p:spPr>
        <p:txBody>
          <a:bodyPr/>
          <a:lstStyle/>
          <a:p>
            <a:r>
              <a:rPr kumimoji="1" lang="ja-JP" altLang="en-US" dirty="0" smtClean="0"/>
              <a:t>ライセンス判定</a:t>
            </a:r>
            <a:r>
              <a:rPr kumimoji="1" lang="en-US" altLang="ja-JP" dirty="0" smtClean="0"/>
              <a:t>:</a:t>
            </a:r>
            <a:r>
              <a:rPr kumimoji="1" lang="ja-JP" altLang="en-US" dirty="0" smtClean="0"/>
              <a:t>例</a:t>
            </a:r>
            <a:r>
              <a:rPr kumimoji="1" lang="en-US" altLang="ja-JP" dirty="0" smtClean="0"/>
              <a:t>1</a:t>
            </a:r>
            <a:endParaRPr kumimoji="1" lang="ja-JP" altLang="en-US" dirty="0"/>
          </a:p>
        </p:txBody>
      </p:sp>
      <p:sp>
        <p:nvSpPr>
          <p:cNvPr id="11" name="テキスト ボックス 10"/>
          <p:cNvSpPr txBox="1"/>
          <p:nvPr/>
        </p:nvSpPr>
        <p:spPr>
          <a:xfrm>
            <a:off x="1169673" y="2041015"/>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22" name="テキスト ボックス 21"/>
          <p:cNvSpPr txBox="1"/>
          <p:nvPr/>
        </p:nvSpPr>
        <p:spPr>
          <a:xfrm>
            <a:off x="1266711" y="1052736"/>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5</a:t>
            </a:fld>
            <a:endParaRPr kumimoji="1" lang="ja-JP" altLang="en-US"/>
          </a:p>
        </p:txBody>
      </p:sp>
      <p:sp>
        <p:nvSpPr>
          <p:cNvPr id="15" name="テキスト ボックス 14"/>
          <p:cNvSpPr txBox="1"/>
          <p:nvPr/>
        </p:nvSpPr>
        <p:spPr>
          <a:xfrm>
            <a:off x="1171605" y="2809693"/>
            <a:ext cx="2595015"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1171605" y="3846110"/>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5008615" y="1412776"/>
            <a:ext cx="3709416" cy="1015663"/>
          </a:xfrm>
          <a:prstGeom prst="rect">
            <a:avLst/>
          </a:prstGeom>
          <a:noFill/>
          <a:ln w="38100">
            <a:noFill/>
          </a:ln>
        </p:spPr>
        <p:txBody>
          <a:bodyPr wrap="square" rtlCol="0">
            <a:spAutoFit/>
          </a:bodyPr>
          <a:lstStyle/>
          <a:p>
            <a:r>
              <a:rPr lang="ja-JP" altLang="en-US" sz="2000" dirty="0" smtClean="0"/>
              <a:t>ライセンス文１は</a:t>
            </a:r>
            <a:endParaRPr lang="en-US" altLang="ja-JP" sz="2000" dirty="0" smtClean="0"/>
          </a:p>
          <a:p>
            <a:r>
              <a:rPr lang="ja-JP" altLang="en-US" sz="2000" dirty="0" smtClean="0"/>
              <a:t>ライセンスルール</a:t>
            </a:r>
            <a:r>
              <a:rPr lang="en-US" altLang="ja-JP" sz="2000" dirty="0" smtClean="0"/>
              <a:t>:</a:t>
            </a:r>
            <a:r>
              <a:rPr lang="en-US" altLang="ja-JP" sz="2000" dirty="0" err="1" smtClean="0"/>
              <a:t>BSDpre</a:t>
            </a:r>
            <a:endParaRPr lang="en-US" altLang="ja-JP" sz="2000" dirty="0" smtClean="0"/>
          </a:p>
          <a:p>
            <a:r>
              <a:rPr lang="ja-JP" altLang="en-US" sz="2000" dirty="0" smtClean="0"/>
              <a:t>にマッチ</a:t>
            </a:r>
            <a:endParaRPr lang="en-US" altLang="ja-JP" sz="2000" dirty="0" smtClean="0"/>
          </a:p>
        </p:txBody>
      </p:sp>
      <p:sp>
        <p:nvSpPr>
          <p:cNvPr id="20" name="テキスト ボックス 19"/>
          <p:cNvSpPr txBox="1"/>
          <p:nvPr/>
        </p:nvSpPr>
        <p:spPr>
          <a:xfrm>
            <a:off x="4990155" y="2567096"/>
            <a:ext cx="3727876" cy="1015663"/>
          </a:xfrm>
          <a:prstGeom prst="rect">
            <a:avLst/>
          </a:prstGeom>
          <a:noFill/>
          <a:ln w="38100">
            <a:noFill/>
          </a:ln>
        </p:spPr>
        <p:txBody>
          <a:bodyPr wrap="square" rtlCol="0">
            <a:spAutoFit/>
          </a:bodyPr>
          <a:lstStyle/>
          <a:p>
            <a:r>
              <a:rPr lang="ja-JP" altLang="en-US" sz="2000" dirty="0" smtClean="0"/>
              <a:t>ライセンス文２は</a:t>
            </a:r>
            <a:endParaRPr lang="en-US" altLang="ja-JP" sz="2000" dirty="0" smtClean="0"/>
          </a:p>
          <a:p>
            <a:r>
              <a:rPr lang="ja-JP" altLang="en-US" sz="2000" dirty="0" smtClean="0"/>
              <a:t>ライセンスルール</a:t>
            </a:r>
            <a:r>
              <a:rPr lang="en-US" altLang="ja-JP" sz="2000" dirty="0" smtClean="0"/>
              <a:t>:</a:t>
            </a:r>
            <a:r>
              <a:rPr lang="en-US" altLang="ja-JP" sz="2000" dirty="0" err="1" smtClean="0"/>
              <a:t>BSDcondSource</a:t>
            </a:r>
            <a:endParaRPr lang="en-US" altLang="ja-JP" sz="2000" dirty="0" smtClean="0"/>
          </a:p>
          <a:p>
            <a:r>
              <a:rPr lang="ja-JP" altLang="en-US" sz="2000" dirty="0" smtClean="0"/>
              <a:t>にマッチ</a:t>
            </a:r>
            <a:endParaRPr lang="en-US" altLang="ja-JP" sz="2000" dirty="0" smtClean="0"/>
          </a:p>
        </p:txBody>
      </p:sp>
      <p:sp>
        <p:nvSpPr>
          <p:cNvPr id="21" name="テキスト ボックス 20"/>
          <p:cNvSpPr txBox="1"/>
          <p:nvPr/>
        </p:nvSpPr>
        <p:spPr>
          <a:xfrm>
            <a:off x="5008616" y="3697429"/>
            <a:ext cx="3709416" cy="1015663"/>
          </a:xfrm>
          <a:prstGeom prst="rect">
            <a:avLst/>
          </a:prstGeom>
          <a:noFill/>
          <a:ln w="38100">
            <a:noFill/>
          </a:ln>
        </p:spPr>
        <p:txBody>
          <a:bodyPr wrap="square" rtlCol="0">
            <a:spAutoFit/>
          </a:bodyPr>
          <a:lstStyle/>
          <a:p>
            <a:r>
              <a:rPr lang="ja-JP" altLang="en-US" sz="2000" dirty="0" smtClean="0"/>
              <a:t>ライセンス文３は</a:t>
            </a:r>
            <a:endParaRPr lang="en-US" altLang="ja-JP" sz="2000" dirty="0" smtClean="0"/>
          </a:p>
          <a:p>
            <a:r>
              <a:rPr lang="ja-JP" altLang="en-US" sz="2000" dirty="0" smtClean="0"/>
              <a:t>ライセンスルール</a:t>
            </a:r>
            <a:r>
              <a:rPr lang="en-US" altLang="ja-JP" sz="2000" dirty="0" smtClean="0"/>
              <a:t>:</a:t>
            </a:r>
            <a:r>
              <a:rPr lang="en-US" altLang="ja-JP" sz="2000" dirty="0" err="1" smtClean="0"/>
              <a:t>BSDcondBinary</a:t>
            </a:r>
            <a:endParaRPr lang="en-US" altLang="ja-JP" sz="2000" dirty="0" smtClean="0"/>
          </a:p>
          <a:p>
            <a:r>
              <a:rPr lang="ja-JP" altLang="en-US" sz="2000" dirty="0" smtClean="0"/>
              <a:t>にマッチ</a:t>
            </a:r>
            <a:endParaRPr lang="en-US" altLang="ja-JP" sz="2000" dirty="0" smtClean="0"/>
          </a:p>
        </p:txBody>
      </p:sp>
      <p:sp>
        <p:nvSpPr>
          <p:cNvPr id="19" name="正方形/長方形 18"/>
          <p:cNvSpPr/>
          <p:nvPr/>
        </p:nvSpPr>
        <p:spPr>
          <a:xfrm>
            <a:off x="793080" y="1570666"/>
            <a:ext cx="3456384" cy="3469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テキスト ボックス 4"/>
          <p:cNvSpPr txBox="1"/>
          <p:nvPr/>
        </p:nvSpPr>
        <p:spPr>
          <a:xfrm>
            <a:off x="1513160" y="1655824"/>
            <a:ext cx="1656184" cy="369332"/>
          </a:xfrm>
          <a:prstGeom prst="rect">
            <a:avLst/>
          </a:prstGeom>
          <a:noFill/>
        </p:spPr>
        <p:txBody>
          <a:bodyPr wrap="square" rtlCol="0">
            <a:spAutoFit/>
          </a:bodyPr>
          <a:lstStyle/>
          <a:p>
            <a:r>
              <a:rPr kumimoji="1" lang="ja-JP" altLang="en-US" dirty="0" smtClean="0"/>
              <a:t>ライセンス文１</a:t>
            </a:r>
            <a:endParaRPr kumimoji="1" lang="ja-JP" altLang="en-US" dirty="0"/>
          </a:p>
        </p:txBody>
      </p:sp>
      <p:sp>
        <p:nvSpPr>
          <p:cNvPr id="23" name="テキスト ボックス 22"/>
          <p:cNvSpPr txBox="1"/>
          <p:nvPr/>
        </p:nvSpPr>
        <p:spPr>
          <a:xfrm>
            <a:off x="1513160" y="2438620"/>
            <a:ext cx="1656184" cy="369332"/>
          </a:xfrm>
          <a:prstGeom prst="rect">
            <a:avLst/>
          </a:prstGeom>
          <a:noFill/>
        </p:spPr>
        <p:txBody>
          <a:bodyPr wrap="square" rtlCol="0">
            <a:spAutoFit/>
          </a:bodyPr>
          <a:lstStyle/>
          <a:p>
            <a:r>
              <a:rPr kumimoji="1" lang="ja-JP" altLang="en-US" dirty="0" smtClean="0"/>
              <a:t>ライセンス文２</a:t>
            </a:r>
            <a:endParaRPr kumimoji="1" lang="ja-JP" altLang="en-US" dirty="0"/>
          </a:p>
        </p:txBody>
      </p:sp>
      <p:sp>
        <p:nvSpPr>
          <p:cNvPr id="27" name="テキスト ボックス 26"/>
          <p:cNvSpPr txBox="1"/>
          <p:nvPr/>
        </p:nvSpPr>
        <p:spPr>
          <a:xfrm>
            <a:off x="1513160" y="3476778"/>
            <a:ext cx="1656184" cy="369332"/>
          </a:xfrm>
          <a:prstGeom prst="rect">
            <a:avLst/>
          </a:prstGeom>
          <a:noFill/>
        </p:spPr>
        <p:txBody>
          <a:bodyPr wrap="square" rtlCol="0">
            <a:spAutoFit/>
          </a:bodyPr>
          <a:lstStyle/>
          <a:p>
            <a:r>
              <a:rPr kumimoji="1" lang="ja-JP" altLang="en-US" dirty="0" smtClean="0"/>
              <a:t>ライセンス文３</a:t>
            </a:r>
            <a:endParaRPr kumimoji="1" lang="ja-JP" altLang="en-US" dirty="0"/>
          </a:p>
        </p:txBody>
      </p:sp>
      <p:sp>
        <p:nvSpPr>
          <p:cNvPr id="7" name="テキスト ボックス 6"/>
          <p:cNvSpPr txBox="1"/>
          <p:nvPr/>
        </p:nvSpPr>
        <p:spPr>
          <a:xfrm>
            <a:off x="2051720" y="5229200"/>
            <a:ext cx="5328592" cy="1323439"/>
          </a:xfrm>
          <a:prstGeom prst="rect">
            <a:avLst/>
          </a:prstGeom>
          <a:noFill/>
        </p:spPr>
        <p:txBody>
          <a:bodyPr wrap="square" rtlCol="0">
            <a:spAutoFit/>
          </a:bodyPr>
          <a:lstStyle/>
          <a:p>
            <a:pPr algn="ctr"/>
            <a:r>
              <a:rPr lang="ja-JP" altLang="en-US" sz="2000" dirty="0" smtClean="0"/>
              <a:t>読み込んだライセンス記述全体の構成は</a:t>
            </a:r>
            <a:endParaRPr lang="en-US" altLang="ja-JP" sz="2000" dirty="0" smtClean="0"/>
          </a:p>
          <a:p>
            <a:pPr algn="ctr"/>
            <a:r>
              <a:rPr kumimoji="1" lang="en-US" altLang="ja-JP" sz="2000" dirty="0" err="1" smtClean="0"/>
              <a:t>BSDpre,BSDcondSource,BSDcondBinary</a:t>
            </a:r>
            <a:endParaRPr lang="en-US" altLang="ja-JP" sz="2000" dirty="0" smtClean="0"/>
          </a:p>
          <a:p>
            <a:pPr algn="ctr"/>
            <a:r>
              <a:rPr lang="ja-JP" altLang="en-US" sz="2000" dirty="0" smtClean="0"/>
              <a:t>ライセンス記述：</a:t>
            </a:r>
            <a:r>
              <a:rPr lang="en-US" altLang="ja-JP" sz="2000" dirty="0" smtClean="0"/>
              <a:t>BSD</a:t>
            </a:r>
            <a:r>
              <a:rPr lang="ja-JP" altLang="en-US" sz="2000" dirty="0" err="1" smtClean="0"/>
              <a:t>ｖ</a:t>
            </a:r>
            <a:r>
              <a:rPr lang="en-US" altLang="ja-JP" sz="2000" dirty="0" smtClean="0"/>
              <a:t>2</a:t>
            </a:r>
            <a:r>
              <a:rPr lang="ja-JP" altLang="en-US" sz="2000" dirty="0" smtClean="0"/>
              <a:t>とマッチ</a:t>
            </a:r>
            <a:endParaRPr lang="en-US" altLang="ja-JP" sz="2000" dirty="0" smtClean="0"/>
          </a:p>
          <a:p>
            <a:pPr algn="ctr"/>
            <a:r>
              <a:rPr lang="ja-JP" altLang="en-US" sz="2000" dirty="0" smtClean="0"/>
              <a:t>出力結果：</a:t>
            </a:r>
            <a:r>
              <a:rPr lang="en-US" altLang="ja-JP" sz="2000" dirty="0" smtClean="0">
                <a:solidFill>
                  <a:srgbClr val="FF0000"/>
                </a:solidFill>
              </a:rPr>
              <a:t>BSDv2</a:t>
            </a:r>
          </a:p>
        </p:txBody>
      </p:sp>
    </p:spTree>
    <p:extLst>
      <p:ext uri="{BB962C8B-B14F-4D97-AF65-F5344CB8AC3E}">
        <p14:creationId xmlns:p14="http://schemas.microsoft.com/office/powerpoint/2010/main" val="5932359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ライセンス判定</a:t>
            </a:r>
            <a:r>
              <a:rPr kumimoji="1" lang="en-US" altLang="ja-JP" dirty="0" smtClean="0"/>
              <a:t>:</a:t>
            </a:r>
            <a:r>
              <a:rPr kumimoji="1" lang="ja-JP" altLang="en-US" dirty="0" smtClean="0"/>
              <a:t>例</a:t>
            </a:r>
            <a:r>
              <a:rPr kumimoji="1" lang="en-US" altLang="ja-JP" dirty="0" smtClean="0"/>
              <a:t>2</a:t>
            </a:r>
            <a:endParaRPr kumimoji="1" lang="ja-JP" altLang="en-US" dirty="0"/>
          </a:p>
        </p:txBody>
      </p:sp>
      <p:sp>
        <p:nvSpPr>
          <p:cNvPr id="11" name="テキスト ボックス 10"/>
          <p:cNvSpPr txBox="1"/>
          <p:nvPr/>
        </p:nvSpPr>
        <p:spPr>
          <a:xfrm>
            <a:off x="1165106" y="2230015"/>
            <a:ext cx="2595015" cy="369332"/>
          </a:xfrm>
          <a:prstGeom prst="rect">
            <a:avLst/>
          </a:prstGeom>
          <a:noFill/>
          <a:ln w="38100">
            <a:solidFill>
              <a:srgbClr val="FF0000"/>
            </a:solidFill>
          </a:ln>
        </p:spPr>
        <p:txBody>
          <a:bodyPr wrap="square" rtlCol="0">
            <a:spAutoFit/>
          </a:bodyPr>
          <a:lstStyle/>
          <a:p>
            <a:r>
              <a:rPr lang="en-US" altLang="ja-JP" dirty="0" smtClean="0"/>
              <a:t>Use and redistribution</a:t>
            </a:r>
            <a:r>
              <a:rPr lang="ja-JP" altLang="en-US" dirty="0" smtClean="0"/>
              <a:t>～</a:t>
            </a:r>
            <a:r>
              <a:rPr lang="en-US" altLang="ja-JP" dirty="0" smtClean="0"/>
              <a:t>:</a:t>
            </a:r>
          </a:p>
        </p:txBody>
      </p:sp>
      <p:sp>
        <p:nvSpPr>
          <p:cNvPr id="22" name="テキスト ボックス 21"/>
          <p:cNvSpPr txBox="1"/>
          <p:nvPr/>
        </p:nvSpPr>
        <p:spPr>
          <a:xfrm>
            <a:off x="1262144" y="1241736"/>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6</a:t>
            </a:fld>
            <a:endParaRPr kumimoji="1" lang="ja-JP" altLang="en-US"/>
          </a:p>
        </p:txBody>
      </p:sp>
      <p:sp>
        <p:nvSpPr>
          <p:cNvPr id="15" name="テキスト ボックス 14"/>
          <p:cNvSpPr txBox="1"/>
          <p:nvPr/>
        </p:nvSpPr>
        <p:spPr>
          <a:xfrm>
            <a:off x="1167038" y="2998693"/>
            <a:ext cx="2595015"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1167038" y="4035110"/>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5004048" y="1844824"/>
            <a:ext cx="3709416" cy="1015663"/>
          </a:xfrm>
          <a:prstGeom prst="rect">
            <a:avLst/>
          </a:prstGeom>
          <a:noFill/>
          <a:ln w="38100">
            <a:noFill/>
          </a:ln>
        </p:spPr>
        <p:txBody>
          <a:bodyPr wrap="square" rtlCol="0">
            <a:spAutoFit/>
          </a:bodyPr>
          <a:lstStyle/>
          <a:p>
            <a:r>
              <a:rPr lang="ja-JP" altLang="en-US" sz="2000" dirty="0" smtClean="0"/>
              <a:t>ライセンス文１は</a:t>
            </a:r>
            <a:endParaRPr lang="en-US" altLang="ja-JP" sz="2000" dirty="0" smtClean="0"/>
          </a:p>
          <a:p>
            <a:r>
              <a:rPr lang="ja-JP" altLang="en-US" sz="2000" dirty="0" smtClean="0"/>
              <a:t>対応しているライセンスルールは存在しない：</a:t>
            </a:r>
            <a:r>
              <a:rPr lang="ja-JP" altLang="en-US" sz="2000" dirty="0" smtClean="0">
                <a:solidFill>
                  <a:srgbClr val="FF0000"/>
                </a:solidFill>
              </a:rPr>
              <a:t>未知ライセンス文</a:t>
            </a:r>
            <a:endParaRPr lang="en-US" altLang="ja-JP" sz="2000" dirty="0" smtClean="0">
              <a:solidFill>
                <a:srgbClr val="FF0000"/>
              </a:solidFill>
            </a:endParaRPr>
          </a:p>
        </p:txBody>
      </p:sp>
      <p:sp>
        <p:nvSpPr>
          <p:cNvPr id="20" name="テキスト ボックス 19"/>
          <p:cNvSpPr txBox="1"/>
          <p:nvPr/>
        </p:nvSpPr>
        <p:spPr>
          <a:xfrm>
            <a:off x="4985588" y="2999144"/>
            <a:ext cx="3727876" cy="1015663"/>
          </a:xfrm>
          <a:prstGeom prst="rect">
            <a:avLst/>
          </a:prstGeom>
          <a:noFill/>
          <a:ln w="38100">
            <a:noFill/>
          </a:ln>
        </p:spPr>
        <p:txBody>
          <a:bodyPr wrap="square" rtlCol="0">
            <a:spAutoFit/>
          </a:bodyPr>
          <a:lstStyle/>
          <a:p>
            <a:r>
              <a:rPr lang="ja-JP" altLang="en-US" sz="2000" dirty="0" smtClean="0"/>
              <a:t>ライセンス文２は</a:t>
            </a:r>
            <a:endParaRPr lang="en-US" altLang="ja-JP" sz="2000" dirty="0" smtClean="0"/>
          </a:p>
          <a:p>
            <a:r>
              <a:rPr lang="ja-JP" altLang="en-US" sz="2000" dirty="0" smtClean="0"/>
              <a:t>ライセンスルール</a:t>
            </a:r>
            <a:r>
              <a:rPr lang="en-US" altLang="ja-JP" sz="2000" dirty="0" smtClean="0"/>
              <a:t>:</a:t>
            </a:r>
            <a:r>
              <a:rPr lang="en-US" altLang="ja-JP" sz="2000" dirty="0" err="1" smtClean="0"/>
              <a:t>BSDcondSource</a:t>
            </a:r>
            <a:endParaRPr lang="en-US" altLang="ja-JP" sz="2000" dirty="0" smtClean="0"/>
          </a:p>
          <a:p>
            <a:r>
              <a:rPr lang="ja-JP" altLang="en-US" sz="2000" dirty="0" smtClean="0"/>
              <a:t>にマッチ</a:t>
            </a:r>
            <a:endParaRPr lang="en-US" altLang="ja-JP" sz="2000" dirty="0" smtClean="0"/>
          </a:p>
        </p:txBody>
      </p:sp>
      <p:sp>
        <p:nvSpPr>
          <p:cNvPr id="21" name="テキスト ボックス 20"/>
          <p:cNvSpPr txBox="1"/>
          <p:nvPr/>
        </p:nvSpPr>
        <p:spPr>
          <a:xfrm>
            <a:off x="5004049" y="4129477"/>
            <a:ext cx="3709416" cy="1015663"/>
          </a:xfrm>
          <a:prstGeom prst="rect">
            <a:avLst/>
          </a:prstGeom>
          <a:noFill/>
          <a:ln w="38100">
            <a:noFill/>
          </a:ln>
        </p:spPr>
        <p:txBody>
          <a:bodyPr wrap="square" rtlCol="0">
            <a:spAutoFit/>
          </a:bodyPr>
          <a:lstStyle/>
          <a:p>
            <a:r>
              <a:rPr lang="ja-JP" altLang="en-US" sz="2000" dirty="0" smtClean="0"/>
              <a:t>ライセンス文３は</a:t>
            </a:r>
            <a:endParaRPr lang="en-US" altLang="ja-JP" sz="2000" dirty="0" smtClean="0"/>
          </a:p>
          <a:p>
            <a:r>
              <a:rPr lang="ja-JP" altLang="en-US" sz="2000" dirty="0" smtClean="0"/>
              <a:t>ライセンスルール</a:t>
            </a:r>
            <a:r>
              <a:rPr lang="en-US" altLang="ja-JP" sz="2000" dirty="0" smtClean="0"/>
              <a:t>:</a:t>
            </a:r>
            <a:r>
              <a:rPr lang="en-US" altLang="ja-JP" sz="2000" dirty="0" err="1" smtClean="0"/>
              <a:t>BSDcondBinary</a:t>
            </a:r>
            <a:endParaRPr lang="en-US" altLang="ja-JP" sz="2000" dirty="0" smtClean="0"/>
          </a:p>
          <a:p>
            <a:r>
              <a:rPr lang="ja-JP" altLang="en-US" sz="2000" dirty="0" smtClean="0"/>
              <a:t>にマッチ</a:t>
            </a:r>
            <a:endParaRPr lang="en-US" altLang="ja-JP" sz="2000" dirty="0" smtClean="0"/>
          </a:p>
        </p:txBody>
      </p:sp>
      <p:sp>
        <p:nvSpPr>
          <p:cNvPr id="19" name="正方形/長方形 18"/>
          <p:cNvSpPr/>
          <p:nvPr/>
        </p:nvSpPr>
        <p:spPr>
          <a:xfrm>
            <a:off x="788513" y="1759666"/>
            <a:ext cx="3456384" cy="3469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テキスト ボックス 4"/>
          <p:cNvSpPr txBox="1"/>
          <p:nvPr/>
        </p:nvSpPr>
        <p:spPr>
          <a:xfrm>
            <a:off x="1508593" y="1844824"/>
            <a:ext cx="1656184" cy="369332"/>
          </a:xfrm>
          <a:prstGeom prst="rect">
            <a:avLst/>
          </a:prstGeom>
          <a:noFill/>
        </p:spPr>
        <p:txBody>
          <a:bodyPr wrap="square" rtlCol="0">
            <a:spAutoFit/>
          </a:bodyPr>
          <a:lstStyle/>
          <a:p>
            <a:r>
              <a:rPr kumimoji="1" lang="ja-JP" altLang="en-US" dirty="0" smtClean="0"/>
              <a:t>ライセンス文１</a:t>
            </a:r>
            <a:endParaRPr kumimoji="1" lang="ja-JP" altLang="en-US" dirty="0"/>
          </a:p>
        </p:txBody>
      </p:sp>
      <p:sp>
        <p:nvSpPr>
          <p:cNvPr id="23" name="テキスト ボックス 22"/>
          <p:cNvSpPr txBox="1"/>
          <p:nvPr/>
        </p:nvSpPr>
        <p:spPr>
          <a:xfrm>
            <a:off x="1508593" y="2627620"/>
            <a:ext cx="1656184" cy="369332"/>
          </a:xfrm>
          <a:prstGeom prst="rect">
            <a:avLst/>
          </a:prstGeom>
          <a:noFill/>
        </p:spPr>
        <p:txBody>
          <a:bodyPr wrap="square" rtlCol="0">
            <a:spAutoFit/>
          </a:bodyPr>
          <a:lstStyle/>
          <a:p>
            <a:r>
              <a:rPr kumimoji="1" lang="ja-JP" altLang="en-US" dirty="0" smtClean="0"/>
              <a:t>ライセンス文２</a:t>
            </a:r>
            <a:endParaRPr kumimoji="1" lang="ja-JP" altLang="en-US" dirty="0"/>
          </a:p>
        </p:txBody>
      </p:sp>
      <p:sp>
        <p:nvSpPr>
          <p:cNvPr id="27" name="テキスト ボックス 26"/>
          <p:cNvSpPr txBox="1"/>
          <p:nvPr/>
        </p:nvSpPr>
        <p:spPr>
          <a:xfrm>
            <a:off x="1508593" y="3665778"/>
            <a:ext cx="1656184" cy="369332"/>
          </a:xfrm>
          <a:prstGeom prst="rect">
            <a:avLst/>
          </a:prstGeom>
          <a:noFill/>
        </p:spPr>
        <p:txBody>
          <a:bodyPr wrap="square" rtlCol="0">
            <a:spAutoFit/>
          </a:bodyPr>
          <a:lstStyle/>
          <a:p>
            <a:r>
              <a:rPr kumimoji="1" lang="ja-JP" altLang="en-US" dirty="0" smtClean="0"/>
              <a:t>ライセンス文３</a:t>
            </a:r>
            <a:endParaRPr kumimoji="1" lang="ja-JP" altLang="en-US" dirty="0"/>
          </a:p>
        </p:txBody>
      </p:sp>
      <p:sp>
        <p:nvSpPr>
          <p:cNvPr id="7" name="テキスト ボックス 6"/>
          <p:cNvSpPr txBox="1"/>
          <p:nvPr/>
        </p:nvSpPr>
        <p:spPr>
          <a:xfrm>
            <a:off x="2051720" y="5445224"/>
            <a:ext cx="5328592" cy="1200329"/>
          </a:xfrm>
          <a:prstGeom prst="rect">
            <a:avLst/>
          </a:prstGeom>
          <a:noFill/>
        </p:spPr>
        <p:txBody>
          <a:bodyPr wrap="square" rtlCol="0">
            <a:spAutoFit/>
          </a:bodyPr>
          <a:lstStyle/>
          <a:p>
            <a:pPr algn="ctr"/>
            <a:r>
              <a:rPr lang="ja-JP" altLang="en-US" dirty="0" smtClean="0"/>
              <a:t>読み込んだライセンス記述全体の構成は</a:t>
            </a:r>
            <a:endParaRPr lang="en-US" altLang="ja-JP" dirty="0" smtClean="0"/>
          </a:p>
          <a:p>
            <a:pPr algn="ctr"/>
            <a:r>
              <a:rPr kumimoji="1" lang="ja-JP" altLang="en-US" dirty="0" smtClean="0">
                <a:solidFill>
                  <a:srgbClr val="FF0000"/>
                </a:solidFill>
              </a:rPr>
              <a:t>未知ライセンス文</a:t>
            </a:r>
            <a:r>
              <a:rPr kumimoji="1" lang="en-US" altLang="ja-JP" dirty="0" smtClean="0"/>
              <a:t>,</a:t>
            </a:r>
            <a:r>
              <a:rPr kumimoji="1" lang="en-US" altLang="ja-JP" dirty="0" err="1" smtClean="0"/>
              <a:t>BSDcondSource,BSDcondBinary</a:t>
            </a:r>
            <a:endParaRPr lang="en-US" altLang="ja-JP" dirty="0" smtClean="0"/>
          </a:p>
          <a:p>
            <a:pPr algn="ctr"/>
            <a:r>
              <a:rPr lang="ja-JP" altLang="en-US" dirty="0" smtClean="0"/>
              <a:t>マッチしているライセンス</a:t>
            </a:r>
            <a:endParaRPr lang="en-US" altLang="ja-JP" dirty="0" smtClean="0"/>
          </a:p>
          <a:p>
            <a:pPr algn="ctr"/>
            <a:r>
              <a:rPr lang="ja-JP" altLang="en-US" dirty="0" smtClean="0"/>
              <a:t>出力結果：</a:t>
            </a:r>
            <a:r>
              <a:rPr lang="ja-JP" altLang="en-US" dirty="0">
                <a:solidFill>
                  <a:srgbClr val="FF0000"/>
                </a:solidFill>
              </a:rPr>
              <a:t>未知</a:t>
            </a:r>
            <a:r>
              <a:rPr lang="ja-JP" altLang="en-US" dirty="0" smtClean="0">
                <a:solidFill>
                  <a:srgbClr val="FF0000"/>
                </a:solidFill>
              </a:rPr>
              <a:t>ライセンス記述</a:t>
            </a:r>
            <a:endParaRPr lang="en-US" altLang="ja-JP" dirty="0" smtClean="0">
              <a:solidFill>
                <a:srgbClr val="FF0000"/>
              </a:solidFill>
            </a:endParaRPr>
          </a:p>
        </p:txBody>
      </p:sp>
    </p:spTree>
    <p:extLst>
      <p:ext uri="{BB962C8B-B14F-4D97-AF65-F5344CB8AC3E}">
        <p14:creationId xmlns:p14="http://schemas.microsoft.com/office/powerpoint/2010/main" val="14537258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未知ライセンス</a:t>
            </a:r>
            <a:r>
              <a:rPr lang="ja-JP" altLang="en-US" dirty="0"/>
              <a:t>記述</a:t>
            </a:r>
            <a:r>
              <a:rPr kumimoji="1" lang="ja-JP" altLang="en-US" dirty="0" smtClean="0"/>
              <a:t>の問題</a:t>
            </a:r>
            <a:endParaRPr kumimoji="1" lang="ja-JP" altLang="en-US" dirty="0"/>
          </a:p>
        </p:txBody>
      </p:sp>
      <p:sp>
        <p:nvSpPr>
          <p:cNvPr id="3" name="コンテンツ プレースホルダー 2"/>
          <p:cNvSpPr>
            <a:spLocks noGrp="1"/>
          </p:cNvSpPr>
          <p:nvPr>
            <p:ph idx="1"/>
          </p:nvPr>
        </p:nvSpPr>
        <p:spPr/>
        <p:txBody>
          <a:bodyPr/>
          <a:lstStyle/>
          <a:p>
            <a:r>
              <a:rPr lang="ja-JP" altLang="en-US" dirty="0"/>
              <a:t>未知</a:t>
            </a:r>
            <a:r>
              <a:rPr lang="ja-JP" altLang="en-US" dirty="0" smtClean="0"/>
              <a:t>ライセンス記述の制約内容を理解するには</a:t>
            </a:r>
            <a:r>
              <a:rPr lang="ja-JP" altLang="en-US" dirty="0" smtClean="0">
                <a:solidFill>
                  <a:srgbClr val="FF0000"/>
                </a:solidFill>
              </a:rPr>
              <a:t>目視</a:t>
            </a:r>
            <a:r>
              <a:rPr lang="ja-JP" altLang="en-US" dirty="0">
                <a:solidFill>
                  <a:srgbClr val="FF0000"/>
                </a:solidFill>
              </a:rPr>
              <a:t>をするしか</a:t>
            </a:r>
            <a:r>
              <a:rPr lang="ja-JP" altLang="en-US" dirty="0" smtClean="0">
                <a:solidFill>
                  <a:srgbClr val="FF0000"/>
                </a:solidFill>
              </a:rPr>
              <a:t>ない</a:t>
            </a:r>
            <a:endParaRPr lang="en-US" altLang="ja-JP" dirty="0" smtClean="0">
              <a:solidFill>
                <a:srgbClr val="FF0000"/>
              </a:solidFill>
            </a:endParaRPr>
          </a:p>
          <a:p>
            <a:endParaRPr kumimoji="1" lang="en-US" altLang="ja-JP" dirty="0">
              <a:solidFill>
                <a:srgbClr val="FF0000"/>
              </a:solidFill>
            </a:endParaRPr>
          </a:p>
          <a:p>
            <a:r>
              <a:rPr lang="ja-JP" altLang="en-US" dirty="0" smtClean="0"/>
              <a:t>ライセンス特定ツールの利用者に時間的な負担を与えており、少しでも未知ライセンス記述を削減することが望まれている</a:t>
            </a:r>
            <a:endParaRPr lang="en-US" altLang="ja-JP" dirty="0" smtClean="0"/>
          </a:p>
          <a:p>
            <a:endParaRPr kumimoji="1" lang="en-US" altLang="ja-JP"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7</a:t>
            </a:fld>
            <a:endParaRPr kumimoji="1" lang="ja-JP" altLang="en-US"/>
          </a:p>
        </p:txBody>
      </p:sp>
    </p:spTree>
    <p:extLst>
      <p:ext uri="{BB962C8B-B14F-4D97-AF65-F5344CB8AC3E}">
        <p14:creationId xmlns:p14="http://schemas.microsoft.com/office/powerpoint/2010/main" val="602355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未知ライセンス記述削減方法</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lang="ja-JP" altLang="en-US" dirty="0"/>
              <a:t>未知</a:t>
            </a:r>
            <a:r>
              <a:rPr lang="ja-JP" altLang="en-US" dirty="0" smtClean="0"/>
              <a:t>ライセンス記述を</a:t>
            </a:r>
            <a:r>
              <a:rPr lang="ja-JP" altLang="en-US" dirty="0"/>
              <a:t>削減する方法として</a:t>
            </a:r>
            <a:r>
              <a:rPr lang="ja-JP" altLang="en-US" dirty="0">
                <a:solidFill>
                  <a:srgbClr val="FF0000"/>
                </a:solidFill>
              </a:rPr>
              <a:t>ライセンスルール</a:t>
            </a:r>
            <a:r>
              <a:rPr lang="ja-JP" altLang="en-US" dirty="0" smtClean="0">
                <a:solidFill>
                  <a:srgbClr val="FF0000"/>
                </a:solidFill>
              </a:rPr>
              <a:t>の</a:t>
            </a:r>
            <a:r>
              <a:rPr lang="ja-JP" altLang="en-US" dirty="0">
                <a:solidFill>
                  <a:srgbClr val="FF0000"/>
                </a:solidFill>
              </a:rPr>
              <a:t>更新</a:t>
            </a:r>
            <a:r>
              <a:rPr lang="ja-JP" altLang="en-US" dirty="0" smtClean="0"/>
              <a:t>がある</a:t>
            </a:r>
            <a:endParaRPr lang="en-US" altLang="ja-JP" dirty="0" smtClean="0"/>
          </a:p>
          <a:p>
            <a:endParaRPr lang="en-US" altLang="ja-JP" dirty="0"/>
          </a:p>
          <a:p>
            <a:r>
              <a:rPr lang="ja-JP" altLang="en-US" dirty="0" smtClean="0"/>
              <a:t>未知ライセンス記述になるかどうかは読み込んだライセンス記述がライセンスルールと対応しているかで判定される</a:t>
            </a:r>
            <a:endParaRPr lang="en-US" altLang="ja-JP" dirty="0" smtClean="0"/>
          </a:p>
          <a:p>
            <a:endParaRPr lang="en-US" altLang="ja-JP" dirty="0"/>
          </a:p>
          <a:p>
            <a:r>
              <a:rPr lang="ja-JP" altLang="en-US" dirty="0" smtClean="0"/>
              <a:t>ライセンスルールの追加や修正を行い、ライセンスに対応できる範囲を広げれば、未知ライセンスを削減することができる</a:t>
            </a:r>
            <a:endParaRPr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8</a:t>
            </a:fld>
            <a:endParaRPr kumimoji="1" lang="ja-JP" altLang="en-US"/>
          </a:p>
        </p:txBody>
      </p:sp>
    </p:spTree>
    <p:extLst>
      <p:ext uri="{BB962C8B-B14F-4D97-AF65-F5344CB8AC3E}">
        <p14:creationId xmlns:p14="http://schemas.microsoft.com/office/powerpoint/2010/main" val="135063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ライセンスルール更新</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ライセンスルールを更新するには現在の未知ライセンス文になる傾向を把握し、どのような更新が必要なのか把握する必要がある</a:t>
            </a:r>
            <a:endParaRPr kumimoji="1" lang="en-US" altLang="ja-JP" dirty="0" smtClean="0"/>
          </a:p>
          <a:p>
            <a:endParaRPr lang="en-US" altLang="ja-JP" dirty="0"/>
          </a:p>
          <a:p>
            <a:r>
              <a:rPr lang="ja-JP" altLang="en-US" dirty="0"/>
              <a:t>未知ライセンスの傾向</a:t>
            </a:r>
            <a:r>
              <a:rPr lang="ja-JP" altLang="en-US" dirty="0" smtClean="0"/>
              <a:t>を把握する研究は存在しておらず、</a:t>
            </a:r>
            <a:r>
              <a:rPr lang="ja-JP" altLang="en-US" dirty="0">
                <a:solidFill>
                  <a:srgbClr val="FF0000"/>
                </a:solidFill>
              </a:rPr>
              <a:t>効率のよい</a:t>
            </a:r>
            <a:r>
              <a:rPr lang="ja-JP" altLang="en-US" dirty="0" smtClean="0">
                <a:solidFill>
                  <a:srgbClr val="FF0000"/>
                </a:solidFill>
              </a:rPr>
              <a:t>更新方法が分かっていない</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9</a:t>
            </a:fld>
            <a:endParaRPr kumimoji="1" lang="ja-JP" altLang="en-US"/>
          </a:p>
        </p:txBody>
      </p:sp>
    </p:spTree>
    <p:extLst>
      <p:ext uri="{BB962C8B-B14F-4D97-AF65-F5344CB8AC3E}">
        <p14:creationId xmlns:p14="http://schemas.microsoft.com/office/powerpoint/2010/main" val="138768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研究目的</a:t>
            </a:r>
            <a:endParaRPr kumimoji="1" lang="ja-JP" altLang="en-US" dirty="0"/>
          </a:p>
        </p:txBody>
      </p:sp>
      <p:sp>
        <p:nvSpPr>
          <p:cNvPr id="3" name="コンテンツ プレースホルダー 2"/>
          <p:cNvSpPr>
            <a:spLocks noGrp="1"/>
          </p:cNvSpPr>
          <p:nvPr>
            <p:ph idx="1"/>
          </p:nvPr>
        </p:nvSpPr>
        <p:spPr/>
        <p:txBody>
          <a:bodyPr/>
          <a:lstStyle/>
          <a:p>
            <a:endParaRPr lang="en-US" altLang="ja-JP" dirty="0"/>
          </a:p>
          <a:p>
            <a:r>
              <a:rPr kumimoji="1" lang="ja-JP" altLang="en-US" dirty="0" smtClean="0"/>
              <a:t>未知ライセンス文</a:t>
            </a:r>
            <a:r>
              <a:rPr lang="ja-JP" altLang="en-US" dirty="0" smtClean="0"/>
              <a:t>の傾向を把握し、効率のよいライセンスルール更新方法を調査する</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10</a:t>
            </a:fld>
            <a:endParaRPr kumimoji="1" lang="ja-JP" altLang="en-US"/>
          </a:p>
        </p:txBody>
      </p:sp>
    </p:spTree>
    <p:extLst>
      <p:ext uri="{BB962C8B-B14F-4D97-AF65-F5344CB8AC3E}">
        <p14:creationId xmlns:p14="http://schemas.microsoft.com/office/powerpoint/2010/main" val="1695259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未知ライセンス文をライセンスルールの更新に基づいて４種類のタイプに分類分けする</a:t>
            </a:r>
            <a:endParaRPr lang="en-US" altLang="ja-JP" dirty="0" smtClean="0"/>
          </a:p>
          <a:p>
            <a:r>
              <a:rPr kumimoji="1" lang="ja-JP" altLang="en-US" dirty="0" smtClean="0"/>
              <a:t>分類タイプ</a:t>
            </a:r>
            <a:endParaRPr kumimoji="1" lang="en-US" altLang="ja-JP" dirty="0"/>
          </a:p>
          <a:p>
            <a:pPr lvl="1"/>
            <a:r>
              <a:rPr lang="ja-JP" altLang="en-US" dirty="0" smtClean="0"/>
              <a:t>ライセンスルール修正型（既知ライセンス）</a:t>
            </a:r>
            <a:endParaRPr lang="en-US" altLang="ja-JP" dirty="0" smtClean="0"/>
          </a:p>
          <a:p>
            <a:pPr lvl="1"/>
            <a:r>
              <a:rPr kumimoji="1" lang="ja-JP" altLang="en-US" dirty="0" smtClean="0"/>
              <a:t>ライセンスルール追加型（既知ライセンス）</a:t>
            </a:r>
            <a:endParaRPr kumimoji="1" lang="en-US" altLang="ja-JP" dirty="0" smtClean="0"/>
          </a:p>
          <a:p>
            <a:pPr lvl="1"/>
            <a:r>
              <a:rPr kumimoji="1" lang="ja-JP" altLang="en-US" dirty="0" smtClean="0"/>
              <a:t>ライセンスルール修正型（未知ライセンス）</a:t>
            </a:r>
            <a:endParaRPr kumimoji="1" lang="en-US" altLang="ja-JP" dirty="0" smtClean="0"/>
          </a:p>
          <a:p>
            <a:pPr lvl="1"/>
            <a:r>
              <a:rPr lang="ja-JP" altLang="en-US" dirty="0" smtClean="0"/>
              <a:t>ライセンスルール追加型（未知ライセンス）</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11</a:t>
            </a:fld>
            <a:endParaRPr kumimoji="1" lang="ja-JP" altLang="en-US"/>
          </a:p>
        </p:txBody>
      </p:sp>
    </p:spTree>
    <p:extLst>
      <p:ext uri="{BB962C8B-B14F-4D97-AF65-F5344CB8AC3E}">
        <p14:creationId xmlns:p14="http://schemas.microsoft.com/office/powerpoint/2010/main" val="2113084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lvl="1" algn="ctr"/>
            <a:r>
              <a:rPr lang="ja-JP" altLang="en-US" sz="4000" dirty="0" smtClean="0"/>
              <a:t>ライセンスルール修正型</a:t>
            </a:r>
            <a:r>
              <a:rPr lang="en-US" altLang="ja-JP" sz="4000" dirty="0" smtClean="0"/>
              <a:t/>
            </a:r>
            <a:br>
              <a:rPr lang="en-US" altLang="ja-JP" sz="4000" dirty="0" smtClean="0"/>
            </a:br>
            <a:r>
              <a:rPr lang="ja-JP" altLang="en-US" sz="4000" dirty="0" smtClean="0"/>
              <a:t>（既知ライセンス）</a:t>
            </a:r>
            <a:endParaRPr lang="en-US" altLang="ja-JP" sz="4000" dirty="0" smtClean="0"/>
          </a:p>
        </p:txBody>
      </p:sp>
      <p:sp>
        <p:nvSpPr>
          <p:cNvPr id="3" name="コンテンツ プレースホルダー 2"/>
          <p:cNvSpPr>
            <a:spLocks noGrp="1"/>
          </p:cNvSpPr>
          <p:nvPr>
            <p:ph idx="1"/>
          </p:nvPr>
        </p:nvSpPr>
        <p:spPr/>
        <p:txBody>
          <a:bodyPr>
            <a:normAutofit lnSpcReduction="10000"/>
          </a:bodyPr>
          <a:lstStyle/>
          <a:p>
            <a:r>
              <a:rPr lang="ja-JP" altLang="en-US" dirty="0" smtClean="0"/>
              <a:t>実際のライセンス文</a:t>
            </a:r>
            <a:r>
              <a:rPr lang="en-US" altLang="ja-JP" dirty="0" smtClean="0"/>
              <a:t>(</a:t>
            </a:r>
            <a:r>
              <a:rPr lang="en-US" altLang="ja-JP" dirty="0" err="1" smtClean="0"/>
              <a:t>Debian</a:t>
            </a:r>
            <a:r>
              <a:rPr lang="en-US" altLang="ja-JP" dirty="0" smtClean="0"/>
              <a:t>)</a:t>
            </a:r>
          </a:p>
          <a:p>
            <a:r>
              <a:rPr lang="en-US" altLang="ja-JP" dirty="0" smtClean="0"/>
              <a:t>This </a:t>
            </a:r>
            <a:r>
              <a:rPr lang="en-US" altLang="ja-JP" dirty="0"/>
              <a:t>distribution is free software; you </a:t>
            </a:r>
            <a:r>
              <a:rPr lang="en-US" altLang="ja-JP" dirty="0">
                <a:solidFill>
                  <a:srgbClr val="FF0000"/>
                </a:solidFill>
              </a:rPr>
              <a:t>may</a:t>
            </a:r>
            <a:r>
              <a:rPr lang="en-US" altLang="ja-JP" dirty="0"/>
              <a:t> redistribute it and/or modify it under the same terms as Perl itself.</a:t>
            </a:r>
          </a:p>
          <a:p>
            <a:endParaRPr lang="en-US" altLang="ja-JP" dirty="0" smtClean="0"/>
          </a:p>
          <a:p>
            <a:r>
              <a:rPr lang="en-US" altLang="ja-JP" dirty="0" err="1" smtClean="0"/>
              <a:t>Ninka</a:t>
            </a:r>
            <a:r>
              <a:rPr lang="ja-JP" altLang="en-US" dirty="0" smtClean="0"/>
              <a:t>のライセンスルール</a:t>
            </a:r>
            <a:endParaRPr lang="en-US" altLang="ja-JP" dirty="0"/>
          </a:p>
          <a:p>
            <a:r>
              <a:rPr lang="en-US" altLang="ja-JP" dirty="0"/>
              <a:t>^([^,;]+) is free software; you </a:t>
            </a:r>
            <a:r>
              <a:rPr lang="en-US" altLang="ja-JP" dirty="0">
                <a:solidFill>
                  <a:srgbClr val="FF0000"/>
                </a:solidFill>
              </a:rPr>
              <a:t>can</a:t>
            </a:r>
            <a:r>
              <a:rPr lang="en-US" altLang="ja-JP" dirty="0"/>
              <a:t> redistribute it and/or modify it under the same terms as Perl itself$</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12</a:t>
            </a:fld>
            <a:endParaRPr kumimoji="1" lang="ja-JP" altLang="en-US"/>
          </a:p>
        </p:txBody>
      </p:sp>
    </p:spTree>
    <p:extLst>
      <p:ext uri="{BB962C8B-B14F-4D97-AF65-F5344CB8AC3E}">
        <p14:creationId xmlns:p14="http://schemas.microsoft.com/office/powerpoint/2010/main" val="4223060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ライセンスルール</a:t>
            </a:r>
            <a:r>
              <a:rPr lang="ja-JP" altLang="en-US" dirty="0"/>
              <a:t>追加</a:t>
            </a:r>
            <a:r>
              <a:rPr lang="ja-JP" altLang="en-US" dirty="0" smtClean="0"/>
              <a:t>型</a:t>
            </a:r>
            <a:r>
              <a:rPr lang="en-US" altLang="ja-JP" dirty="0" smtClean="0"/>
              <a:t/>
            </a:r>
            <a:br>
              <a:rPr lang="en-US" altLang="ja-JP" dirty="0" smtClean="0"/>
            </a:br>
            <a:r>
              <a:rPr lang="ja-JP" altLang="en-US" dirty="0" smtClean="0"/>
              <a:t>（</a:t>
            </a:r>
            <a:r>
              <a:rPr lang="ja-JP" altLang="en-US" dirty="0"/>
              <a:t>既知ライセンス）</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実際のライセンス文</a:t>
            </a:r>
            <a:r>
              <a:rPr lang="en-US" altLang="ja-JP" dirty="0" smtClean="0"/>
              <a:t>(</a:t>
            </a:r>
            <a:r>
              <a:rPr lang="en-US" altLang="ja-JP" dirty="0" err="1" smtClean="0"/>
              <a:t>Debian</a:t>
            </a:r>
            <a:r>
              <a:rPr lang="en-US" altLang="ja-JP" dirty="0" smtClean="0"/>
              <a:t>)</a:t>
            </a:r>
          </a:p>
          <a:p>
            <a:r>
              <a:rPr lang="en-US" altLang="ja-JP" dirty="0" smtClean="0"/>
              <a:t>Redistribution </a:t>
            </a:r>
            <a:r>
              <a:rPr lang="en-US" altLang="ja-JP" dirty="0"/>
              <a:t>of this file is permitted under the GNU Public </a:t>
            </a:r>
            <a:r>
              <a:rPr lang="en-US" altLang="ja-JP" dirty="0" smtClean="0"/>
              <a:t>License.</a:t>
            </a:r>
          </a:p>
          <a:p>
            <a:endParaRPr lang="en-US" altLang="ja-JP" dirty="0" smtClean="0"/>
          </a:p>
          <a:p>
            <a:r>
              <a:rPr lang="en-US" altLang="ja-JP" dirty="0" err="1" smtClean="0"/>
              <a:t>Ninka</a:t>
            </a:r>
            <a:r>
              <a:rPr lang="ja-JP" altLang="en-US" dirty="0" smtClean="0"/>
              <a:t>のライセンスルール</a:t>
            </a:r>
            <a:endParaRPr lang="en-US" altLang="ja-JP" dirty="0"/>
          </a:p>
          <a:p>
            <a:r>
              <a:rPr lang="en-US" altLang="ja-JP" dirty="0"/>
              <a:t>^([^,;]+) can be freely redistributed under the terms of the GPL$</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13</a:t>
            </a:fld>
            <a:endParaRPr kumimoji="1" lang="ja-JP" altLang="en-US"/>
          </a:p>
        </p:txBody>
      </p:sp>
    </p:spTree>
    <p:extLst>
      <p:ext uri="{BB962C8B-B14F-4D97-AF65-F5344CB8AC3E}">
        <p14:creationId xmlns:p14="http://schemas.microsoft.com/office/powerpoint/2010/main" val="26076709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ライセンスルール修正型</a:t>
            </a:r>
            <a:r>
              <a:rPr lang="en-US" altLang="ja-JP" dirty="0"/>
              <a:t/>
            </a:r>
            <a:br>
              <a:rPr lang="en-US" altLang="ja-JP" dirty="0"/>
            </a:br>
            <a:r>
              <a:rPr lang="ja-JP" altLang="en-US" dirty="0" smtClean="0"/>
              <a:t>（</a:t>
            </a:r>
            <a:r>
              <a:rPr lang="ja-JP" altLang="en-US" dirty="0"/>
              <a:t>未知</a:t>
            </a:r>
            <a:r>
              <a:rPr lang="ja-JP" altLang="en-US" dirty="0" smtClean="0"/>
              <a:t>ライセンス</a:t>
            </a:r>
            <a:r>
              <a:rPr lang="ja-JP" altLang="en-US" dirty="0"/>
              <a:t>）</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実際のライセンス文</a:t>
            </a:r>
            <a:r>
              <a:rPr lang="en-US" altLang="ja-JP" dirty="0"/>
              <a:t>(</a:t>
            </a:r>
            <a:r>
              <a:rPr lang="en-US" altLang="ja-JP" dirty="0" err="1"/>
              <a:t>Debian</a:t>
            </a:r>
            <a:r>
              <a:rPr lang="en-US" altLang="ja-JP" dirty="0"/>
              <a:t>)</a:t>
            </a:r>
          </a:p>
          <a:p>
            <a:r>
              <a:rPr lang="en-US" altLang="ja-JP" dirty="0"/>
              <a:t>This module is free software; you can redistribute it </a:t>
            </a:r>
            <a:r>
              <a:rPr lang="en-US" altLang="ja-JP" dirty="0">
                <a:solidFill>
                  <a:srgbClr val="FF0000"/>
                </a:solidFill>
              </a:rPr>
              <a:t>or</a:t>
            </a:r>
            <a:r>
              <a:rPr lang="en-US" altLang="ja-JP" dirty="0"/>
              <a:t> modify it under the same terms as Perl itself.</a:t>
            </a:r>
          </a:p>
          <a:p>
            <a:endParaRPr lang="en-US" altLang="ja-JP" dirty="0" smtClean="0"/>
          </a:p>
          <a:p>
            <a:r>
              <a:rPr lang="en-US" altLang="ja-JP" dirty="0" err="1"/>
              <a:t>Ninka</a:t>
            </a:r>
            <a:r>
              <a:rPr lang="ja-JP" altLang="en-US" dirty="0"/>
              <a:t>の</a:t>
            </a:r>
            <a:r>
              <a:rPr lang="ja-JP" altLang="en-US" dirty="0" smtClean="0"/>
              <a:t>ライセンスルール</a:t>
            </a:r>
            <a:endParaRPr lang="en-US" altLang="ja-JP" dirty="0"/>
          </a:p>
          <a:p>
            <a:r>
              <a:rPr lang="en-US" altLang="ja-JP" dirty="0"/>
              <a:t>^([^,;]+) is free software; you can redistribute it </a:t>
            </a:r>
            <a:r>
              <a:rPr lang="en-US" altLang="ja-JP" dirty="0">
                <a:solidFill>
                  <a:srgbClr val="FF0000"/>
                </a:solidFill>
              </a:rPr>
              <a:t>and/or </a:t>
            </a:r>
            <a:r>
              <a:rPr lang="en-US" altLang="ja-JP" dirty="0"/>
              <a:t>modify it under the same terms as Perl itself$</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14</a:t>
            </a:fld>
            <a:endParaRPr kumimoji="1" lang="ja-JP" altLang="en-US"/>
          </a:p>
        </p:txBody>
      </p:sp>
    </p:spTree>
    <p:extLst>
      <p:ext uri="{BB962C8B-B14F-4D97-AF65-F5344CB8AC3E}">
        <p14:creationId xmlns:p14="http://schemas.microsoft.com/office/powerpoint/2010/main" val="760320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ライセンスルール追加型</a:t>
            </a:r>
            <a:r>
              <a:rPr lang="en-US" altLang="ja-JP" dirty="0"/>
              <a:t/>
            </a:r>
            <a:br>
              <a:rPr lang="en-US" altLang="ja-JP" dirty="0"/>
            </a:br>
            <a:r>
              <a:rPr lang="ja-JP" altLang="en-US" dirty="0" smtClean="0"/>
              <a:t>（</a:t>
            </a:r>
            <a:r>
              <a:rPr lang="ja-JP" altLang="en-US" dirty="0"/>
              <a:t>未知</a:t>
            </a:r>
            <a:r>
              <a:rPr lang="ja-JP" altLang="en-US" dirty="0" smtClean="0"/>
              <a:t>ライセンス</a:t>
            </a:r>
            <a:r>
              <a:rPr lang="ja-JP" altLang="en-US" dirty="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実際のライセンス文</a:t>
            </a:r>
            <a:r>
              <a:rPr lang="en-US" altLang="ja-JP" dirty="0"/>
              <a:t>(</a:t>
            </a:r>
            <a:r>
              <a:rPr lang="en-US" altLang="ja-JP" dirty="0" err="1"/>
              <a:t>Debian</a:t>
            </a:r>
            <a:r>
              <a:rPr lang="en-US" altLang="ja-JP" dirty="0" smtClean="0"/>
              <a:t>)</a:t>
            </a:r>
          </a:p>
          <a:p>
            <a:r>
              <a:rPr lang="en-US" altLang="ja-JP" dirty="0" smtClean="0"/>
              <a:t>This </a:t>
            </a:r>
            <a:r>
              <a:rPr lang="en-US" altLang="ja-JP" dirty="0"/>
              <a:t>software is subject to the provisions of the </a:t>
            </a:r>
            <a:r>
              <a:rPr lang="en-US" altLang="ja-JP" dirty="0" err="1"/>
              <a:t>Zope</a:t>
            </a:r>
            <a:r>
              <a:rPr lang="en-US" altLang="ja-JP" dirty="0"/>
              <a:t> Public License, Version 2.1 (ZPL).</a:t>
            </a:r>
          </a:p>
          <a:p>
            <a:endParaRPr lang="en-US" altLang="ja-JP" dirty="0" smtClean="0"/>
          </a:p>
          <a:p>
            <a:r>
              <a:rPr lang="en-US" altLang="ja-JP" dirty="0" err="1" smtClean="0"/>
              <a:t>Ninka</a:t>
            </a:r>
            <a:r>
              <a:rPr lang="ja-JP" altLang="en-US" dirty="0"/>
              <a:t>のライセンスルール</a:t>
            </a:r>
            <a:endParaRPr lang="en-US" altLang="ja-JP" dirty="0"/>
          </a:p>
          <a:p>
            <a:r>
              <a:rPr lang="en-US" altLang="ja-JP" dirty="0" smtClean="0"/>
              <a:t>^</a:t>
            </a:r>
            <a:r>
              <a:rPr lang="en-US" altLang="ja-JP" dirty="0"/>
              <a:t>This Source Code Form is subject to the terms of the Mozilla Public License, v&lt;dot&gt; 2&lt;dot&gt;$0:</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15</a:t>
            </a:fld>
            <a:endParaRPr kumimoji="1" lang="ja-JP" altLang="en-US"/>
          </a:p>
        </p:txBody>
      </p:sp>
    </p:spTree>
    <p:extLst>
      <p:ext uri="{BB962C8B-B14F-4D97-AF65-F5344CB8AC3E}">
        <p14:creationId xmlns:p14="http://schemas.microsoft.com/office/powerpoint/2010/main" val="41188809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データセット</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Debian-7.8.0</a:t>
            </a:r>
            <a:r>
              <a:rPr kumimoji="1" lang="ja-JP" altLang="en-US" dirty="0" smtClean="0"/>
              <a:t>のデータセットを用いる</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16</a:t>
            </a:fld>
            <a:endParaRPr kumimoji="1" lang="ja-JP" altLang="en-US"/>
          </a:p>
        </p:txBody>
      </p:sp>
    </p:spTree>
    <p:extLst>
      <p:ext uri="{BB962C8B-B14F-4D97-AF65-F5344CB8AC3E}">
        <p14:creationId xmlns:p14="http://schemas.microsoft.com/office/powerpoint/2010/main" val="2698730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なぜ傾向を把握する必要が？</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未知</a:t>
            </a:r>
            <a:r>
              <a:rPr lang="ja-JP" altLang="en-US" dirty="0" smtClean="0"/>
              <a:t>ライセンスを判定したいだけなら全てのライセンス文をライセンスルールに追加すれば理論上は全てのライセンスを判定することができる。しかし、全ての文を追加するのは膨大な時間がかかり、また、ライセンスルールを無意味に追加していくと、ライセンスルールと未知ライセンス文の判定はライセンスルールを最上部の文から一つずつ判定していくので、増えすぎると処理が重くなってしまう</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17</a:t>
            </a:fld>
            <a:endParaRPr kumimoji="1" lang="ja-JP" altLang="en-US"/>
          </a:p>
        </p:txBody>
      </p:sp>
    </p:spTree>
    <p:extLst>
      <p:ext uri="{BB962C8B-B14F-4D97-AF65-F5344CB8AC3E}">
        <p14:creationId xmlns:p14="http://schemas.microsoft.com/office/powerpoint/2010/main" val="1055114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タイプ</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t>タイプ</a:t>
            </a:r>
            <a:r>
              <a:rPr lang="en-US" altLang="ja-JP" dirty="0"/>
              <a:t>A</a:t>
            </a:r>
          </a:p>
          <a:p>
            <a:pPr lvl="1"/>
            <a:r>
              <a:rPr lang="ja-JP" altLang="en-US" dirty="0" smtClean="0"/>
              <a:t>文章、意味が既知</a:t>
            </a:r>
            <a:r>
              <a:rPr lang="ja-JP" altLang="en-US" dirty="0"/>
              <a:t>ライセンス</a:t>
            </a:r>
            <a:r>
              <a:rPr lang="ja-JP" altLang="en-US" dirty="0" smtClean="0"/>
              <a:t>と</a:t>
            </a:r>
            <a:r>
              <a:rPr lang="ja-JP" altLang="en-US" dirty="0"/>
              <a:t>類似している</a:t>
            </a:r>
            <a:endParaRPr lang="en-US" altLang="ja-JP" dirty="0"/>
          </a:p>
          <a:p>
            <a:r>
              <a:rPr lang="ja-JP" altLang="en-US" dirty="0"/>
              <a:t>タイプ</a:t>
            </a:r>
            <a:r>
              <a:rPr lang="en-US" altLang="ja-JP" dirty="0"/>
              <a:t>B</a:t>
            </a:r>
          </a:p>
          <a:p>
            <a:pPr lvl="1"/>
            <a:r>
              <a:rPr lang="ja-JP" altLang="en-US" dirty="0" smtClean="0"/>
              <a:t>文章は類似していないが、意味が既知</a:t>
            </a:r>
            <a:r>
              <a:rPr lang="ja-JP" altLang="en-US" dirty="0"/>
              <a:t>ライセンス</a:t>
            </a:r>
            <a:r>
              <a:rPr lang="ja-JP" altLang="en-US" dirty="0" smtClean="0"/>
              <a:t>と類似している</a:t>
            </a:r>
            <a:endParaRPr lang="en-US" altLang="ja-JP" dirty="0"/>
          </a:p>
          <a:p>
            <a:r>
              <a:rPr lang="ja-JP" altLang="en-US" dirty="0"/>
              <a:t>タイプ</a:t>
            </a:r>
            <a:r>
              <a:rPr lang="en-US" altLang="ja-JP" dirty="0"/>
              <a:t>C</a:t>
            </a:r>
          </a:p>
          <a:p>
            <a:pPr lvl="1"/>
            <a:r>
              <a:rPr lang="ja-JP" altLang="en-US" dirty="0" smtClean="0"/>
              <a:t>文章は類似しているが、意味が既知ライセンスと類似していない</a:t>
            </a:r>
            <a:endParaRPr lang="en-US" altLang="ja-JP" dirty="0"/>
          </a:p>
          <a:p>
            <a:r>
              <a:rPr lang="ja-JP" altLang="en-US" dirty="0"/>
              <a:t>タイプ</a:t>
            </a:r>
            <a:r>
              <a:rPr lang="en-US" altLang="ja-JP" dirty="0"/>
              <a:t>D</a:t>
            </a:r>
          </a:p>
          <a:p>
            <a:pPr lvl="1"/>
            <a:r>
              <a:rPr lang="ja-JP" altLang="en-US" dirty="0" smtClean="0"/>
              <a:t>文章、意味が既知</a:t>
            </a:r>
            <a:r>
              <a:rPr lang="ja-JP" altLang="en-US" dirty="0"/>
              <a:t>ライセンス</a:t>
            </a:r>
            <a:r>
              <a:rPr lang="ja-JP" altLang="en-US" dirty="0" smtClean="0"/>
              <a:t>と</a:t>
            </a:r>
            <a:r>
              <a:rPr lang="ja-JP" altLang="en-US" dirty="0"/>
              <a:t>類似して</a:t>
            </a:r>
            <a:r>
              <a:rPr lang="ja-JP" altLang="en-US" dirty="0" smtClean="0"/>
              <a:t>いない</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18</a:t>
            </a:fld>
            <a:endParaRPr kumimoji="1" lang="ja-JP" altLang="en-US"/>
          </a:p>
        </p:txBody>
      </p:sp>
    </p:spTree>
    <p:extLst>
      <p:ext uri="{BB962C8B-B14F-4D97-AF65-F5344CB8AC3E}">
        <p14:creationId xmlns:p14="http://schemas.microsoft.com/office/powerpoint/2010/main" val="29591302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en-US" altLang="ja-JP" dirty="0" smtClean="0"/>
              <a:t>4</a:t>
            </a:r>
            <a:r>
              <a:rPr kumimoji="1" lang="ja-JP" altLang="en-US" dirty="0" smtClean="0"/>
              <a:t>単語以上の場合は違うとする（単語でやるのは難しい）</a:t>
            </a:r>
            <a:endParaRPr kumimoji="1" lang="en-US" altLang="ja-JP" dirty="0" smtClean="0"/>
          </a:p>
          <a:p>
            <a:endParaRPr lang="en-US" altLang="ja-JP" dirty="0"/>
          </a:p>
          <a:p>
            <a:r>
              <a:rPr kumimoji="1" lang="en-US" altLang="ja-JP" dirty="0" smtClean="0"/>
              <a:t>GPL</a:t>
            </a:r>
            <a:r>
              <a:rPr lang="ja-JP" altLang="en-US" dirty="0" smtClean="0"/>
              <a:t>と</a:t>
            </a:r>
            <a:r>
              <a:rPr lang="en-US" altLang="ja-JP" dirty="0" smtClean="0"/>
              <a:t>General</a:t>
            </a:r>
            <a:r>
              <a:rPr lang="ja-JP" altLang="en-US" dirty="0"/>
              <a:t> </a:t>
            </a:r>
            <a:r>
              <a:rPr lang="en-US" altLang="ja-JP" dirty="0" smtClean="0"/>
              <a:t>Public License</a:t>
            </a:r>
            <a:r>
              <a:rPr lang="ja-JP" altLang="en-US" dirty="0" smtClean="0"/>
              <a:t>は同じとする</a:t>
            </a:r>
            <a:endParaRPr lang="en-US" altLang="ja-JP" dirty="0" smtClean="0"/>
          </a:p>
          <a:p>
            <a:endParaRPr lang="en-US" altLang="ja-JP" dirty="0"/>
          </a:p>
          <a:p>
            <a:r>
              <a:rPr lang="ja-JP" altLang="en-US" dirty="0" smtClean="0"/>
              <a:t>全体の文章が長い場合はもう少し幅広く</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19</a:t>
            </a:fld>
            <a:endParaRPr kumimoji="1" lang="ja-JP" altLang="en-US"/>
          </a:p>
        </p:txBody>
      </p:sp>
    </p:spTree>
    <p:extLst>
      <p:ext uri="{BB962C8B-B14F-4D97-AF65-F5344CB8AC3E}">
        <p14:creationId xmlns:p14="http://schemas.microsoft.com/office/powerpoint/2010/main" val="8702071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r>
              <a:rPr kumimoji="1" lang="en-US" altLang="ja-JP" dirty="0" smtClean="0"/>
              <a:t>2</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558584" y="6075144"/>
            <a:ext cx="2465396" cy="646331"/>
          </a:xfrm>
          <a:prstGeom prst="rect">
            <a:avLst/>
          </a:prstGeom>
          <a:noFill/>
          <a:ln w="38100">
            <a:solidFill>
              <a:schemeClr val="tx1"/>
            </a:solidFill>
          </a:ln>
        </p:spPr>
        <p:txBody>
          <a:bodyPr wrap="square" rtlCol="0">
            <a:spAutoFit/>
          </a:bodyPr>
          <a:lstStyle/>
          <a:p>
            <a:r>
              <a:rPr kumimoji="1" lang="ja-JP" altLang="en-US" sz="3600" dirty="0" smtClean="0"/>
              <a:t>“</a:t>
            </a:r>
            <a:r>
              <a:rPr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20</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a:t>
            </a:r>
            <a:r>
              <a:rPr kumimoji="1" lang="en-US" altLang="ja-JP" sz="2800" dirty="0" err="1" smtClean="0">
                <a:solidFill>
                  <a:srgbClr val="FF0000"/>
                </a:solidFill>
              </a:rPr>
              <a:t>Unknown</a:t>
            </a:r>
            <a:r>
              <a:rPr kumimoji="1" lang="en-US" altLang="ja-JP" sz="2800" dirty="0" err="1" smtClean="0"/>
              <a:t>,BSDcondBinary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419046"/>
            <a:ext cx="2595015" cy="646331"/>
          </a:xfrm>
          <a:prstGeom prst="rect">
            <a:avLst/>
          </a:prstGeom>
          <a:noFill/>
          <a:ln w="38100">
            <a:solidFill>
              <a:srgbClr val="FF0000"/>
            </a:solidFill>
          </a:ln>
        </p:spPr>
        <p:txBody>
          <a:bodyPr wrap="square" rtlCol="0">
            <a:spAutoFit/>
          </a:bodyPr>
          <a:lstStyle/>
          <a:p>
            <a:pPr marL="342900" indent="-342900">
              <a:buAutoNum type="arabicPeriod"/>
            </a:pPr>
            <a:r>
              <a:rPr lang="en-US" altLang="ja-JP" dirty="0"/>
              <a:t>Permission is hereby granted, free of </a:t>
            </a:r>
            <a:r>
              <a:rPr lang="ja-JP" altLang="en-US" dirty="0" smtClean="0"/>
              <a:t>～</a:t>
            </a:r>
            <a:r>
              <a:rPr lang="en-US" altLang="ja-JP" dirty="0" smtClean="0"/>
              <a:t>: </a:t>
            </a:r>
            <a:endParaRPr lang="en-US" altLang="ja-JP" dirty="0"/>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smtClean="0"/>
              <a:t>Redistributions in binary form must </a:t>
            </a:r>
            <a:r>
              <a:rPr lang="ja-JP" altLang="en-US" dirty="0" smtClean="0"/>
              <a:t>～</a:t>
            </a:r>
            <a:r>
              <a:rPr lang="en-US" altLang="ja-JP" dirty="0" smtClean="0"/>
              <a:t>.</a:t>
            </a:r>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11550948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9620"/>
            <a:ext cx="8229600" cy="1143000"/>
          </a:xfrm>
        </p:spPr>
        <p:txBody>
          <a:bodyPr/>
          <a:lstStyle/>
          <a:p>
            <a:r>
              <a:rPr kumimoji="1" lang="ja-JP" altLang="en-US" dirty="0" smtClean="0"/>
              <a:t>未知ライセンス記述目視</a:t>
            </a:r>
            <a:endParaRPr kumimoji="1" lang="ja-JP" altLang="en-US" dirty="0"/>
          </a:p>
        </p:txBody>
      </p:sp>
      <p:sp>
        <p:nvSpPr>
          <p:cNvPr id="25" name="テキスト ボックス 24"/>
          <p:cNvSpPr txBox="1"/>
          <p:nvPr/>
        </p:nvSpPr>
        <p:spPr>
          <a:xfrm>
            <a:off x="685776" y="1480787"/>
            <a:ext cx="7722494" cy="1015663"/>
          </a:xfrm>
          <a:prstGeom prst="rect">
            <a:avLst/>
          </a:prstGeom>
          <a:noFill/>
          <a:ln>
            <a:solidFill>
              <a:srgbClr val="FF0000"/>
            </a:solidFill>
          </a:ln>
        </p:spPr>
        <p:txBody>
          <a:bodyPr wrap="square" rtlCol="0">
            <a:spAutoFit/>
          </a:bodyPr>
          <a:lstStyle/>
          <a:p>
            <a:r>
              <a:rPr lang="en-US" altLang="ja-JP" sz="2000" dirty="0"/>
              <a:t>Redistribution and use in source and binary forms, with or without </a:t>
            </a:r>
            <a:r>
              <a:rPr lang="en-US" altLang="ja-JP" sz="2000" dirty="0" smtClean="0"/>
              <a:t>modification</a:t>
            </a:r>
            <a:r>
              <a:rPr lang="en-US" altLang="ja-JP" sz="2000" dirty="0"/>
              <a:t>, (subject to the limitations in the disclaimer below) </a:t>
            </a:r>
            <a:r>
              <a:rPr lang="en-US" altLang="ja-JP" sz="2000" dirty="0" smtClean="0"/>
              <a:t>are </a:t>
            </a:r>
            <a:r>
              <a:rPr lang="en-US" altLang="ja-JP" sz="2000" dirty="0"/>
              <a:t>permitted provided that the </a:t>
            </a:r>
            <a:r>
              <a:rPr lang="en-US" altLang="ja-JP" sz="2000" dirty="0" smtClean="0"/>
              <a:t>following conditions </a:t>
            </a:r>
            <a:r>
              <a:rPr lang="en-US" altLang="ja-JP" sz="2000" dirty="0"/>
              <a:t>are met:</a:t>
            </a:r>
          </a:p>
        </p:txBody>
      </p:sp>
      <p:sp>
        <p:nvSpPr>
          <p:cNvPr id="1027" name="テキスト ボックス 1026"/>
          <p:cNvSpPr txBox="1"/>
          <p:nvPr/>
        </p:nvSpPr>
        <p:spPr>
          <a:xfrm>
            <a:off x="683568" y="3184012"/>
            <a:ext cx="7754393" cy="707886"/>
          </a:xfrm>
          <a:prstGeom prst="rect">
            <a:avLst/>
          </a:prstGeom>
          <a:noFill/>
          <a:ln>
            <a:solidFill>
              <a:srgbClr val="FF0000"/>
            </a:solidFill>
          </a:ln>
        </p:spPr>
        <p:txBody>
          <a:bodyPr wrap="square" rtlCol="0">
            <a:spAutoFit/>
          </a:bodyPr>
          <a:lstStyle/>
          <a:p>
            <a:r>
              <a:rPr lang="en-US" altLang="ja-JP" sz="2000" dirty="0"/>
              <a:t>1. Redistributions of source code must retain the above copyright notice, this list of conditions and the following disclaimer</a:t>
            </a:r>
            <a:r>
              <a:rPr lang="en-US" altLang="ja-JP" sz="2000" dirty="0" smtClean="0"/>
              <a:t>.</a:t>
            </a:r>
            <a:endParaRPr lang="en-US" altLang="ja-JP" sz="2000" dirty="0"/>
          </a:p>
        </p:txBody>
      </p:sp>
      <p:sp>
        <p:nvSpPr>
          <p:cNvPr id="1028" name="テキスト ボックス 1027"/>
          <p:cNvSpPr txBox="1"/>
          <p:nvPr/>
        </p:nvSpPr>
        <p:spPr>
          <a:xfrm>
            <a:off x="644425" y="4653136"/>
            <a:ext cx="7743999" cy="923330"/>
          </a:xfrm>
          <a:prstGeom prst="rect">
            <a:avLst/>
          </a:prstGeom>
          <a:noFill/>
          <a:ln>
            <a:solidFill>
              <a:srgbClr val="FF0000"/>
            </a:solidFill>
          </a:ln>
        </p:spPr>
        <p:txBody>
          <a:bodyPr wrap="square" rtlCol="0">
            <a:spAutoFit/>
          </a:bodyPr>
          <a:lstStyle/>
          <a:p>
            <a:r>
              <a:rPr lang="en-US" altLang="ja-JP" dirty="0"/>
              <a:t>2. Redistributions in binary form must reproduce the above copyright notice, this list of conditions and the following disclaimer in the documentation and/or other materials provided with the distribution</a:t>
            </a:r>
            <a:r>
              <a:rPr lang="en-US" altLang="ja-JP" dirty="0" smtClean="0"/>
              <a:t>.</a:t>
            </a:r>
            <a:endParaRPr lang="en-US" altLang="ja-JP" dirty="0"/>
          </a:p>
        </p:txBody>
      </p:sp>
      <p:sp>
        <p:nvSpPr>
          <p:cNvPr id="1030" name="正方形/長方形 1029"/>
          <p:cNvSpPr/>
          <p:nvPr/>
        </p:nvSpPr>
        <p:spPr>
          <a:xfrm>
            <a:off x="395536" y="1225716"/>
            <a:ext cx="8280920" cy="47955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573500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4624"/>
            <a:ext cx="8229600" cy="1143000"/>
          </a:xfrm>
        </p:spPr>
        <p:txBody>
          <a:bodyPr>
            <a:normAutofit/>
          </a:bodyPr>
          <a:lstStyle/>
          <a:p>
            <a:r>
              <a:rPr lang="ja-JP" altLang="en-US" dirty="0" smtClean="0"/>
              <a:t>目視の際に必要</a:t>
            </a:r>
            <a:r>
              <a:rPr lang="ja-JP" altLang="en-US" dirty="0"/>
              <a:t>の</a:t>
            </a:r>
            <a:r>
              <a:rPr lang="ja-JP" altLang="en-US" dirty="0" smtClean="0"/>
              <a:t>ない作業</a:t>
            </a:r>
            <a:r>
              <a:rPr lang="en-US" altLang="ja-JP" dirty="0" smtClean="0"/>
              <a:t>1</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22</a:t>
            </a:fld>
            <a:endParaRPr kumimoji="1" lang="ja-JP" altLang="en-US" dirty="0"/>
          </a:p>
        </p:txBody>
      </p:sp>
      <p:sp>
        <p:nvSpPr>
          <p:cNvPr id="25" name="テキスト ボックス 24"/>
          <p:cNvSpPr txBox="1"/>
          <p:nvPr/>
        </p:nvSpPr>
        <p:spPr>
          <a:xfrm>
            <a:off x="253727" y="2056852"/>
            <a:ext cx="4948113" cy="1631216"/>
          </a:xfrm>
          <a:prstGeom prst="rect">
            <a:avLst/>
          </a:prstGeom>
          <a:noFill/>
          <a:ln>
            <a:solidFill>
              <a:schemeClr val="tx1"/>
            </a:solidFill>
          </a:ln>
        </p:spPr>
        <p:txBody>
          <a:bodyPr wrap="square" rtlCol="0">
            <a:spAutoFit/>
          </a:bodyPr>
          <a:lstStyle/>
          <a:p>
            <a:r>
              <a:rPr lang="en-US" altLang="ja-JP" sz="2000" dirty="0"/>
              <a:t>Redistribution and use in source and binary forms, with or without </a:t>
            </a:r>
            <a:r>
              <a:rPr lang="en-US" altLang="ja-JP" sz="2000" dirty="0" smtClean="0"/>
              <a:t>modification</a:t>
            </a:r>
            <a:r>
              <a:rPr lang="en-US" altLang="ja-JP" sz="2000" dirty="0"/>
              <a:t>, (subject to the limitations in the disclaimer below) </a:t>
            </a:r>
            <a:r>
              <a:rPr lang="en-US" altLang="ja-JP" sz="2000" dirty="0" smtClean="0"/>
              <a:t>are </a:t>
            </a:r>
            <a:r>
              <a:rPr lang="en-US" altLang="ja-JP" sz="2000" dirty="0"/>
              <a:t>permitted provided that the </a:t>
            </a:r>
            <a:r>
              <a:rPr lang="en-US" altLang="ja-JP" sz="2000" dirty="0" smtClean="0"/>
              <a:t>following conditions </a:t>
            </a:r>
            <a:r>
              <a:rPr lang="en-US" altLang="ja-JP" sz="2000" dirty="0"/>
              <a:t>are met:</a:t>
            </a:r>
          </a:p>
        </p:txBody>
      </p:sp>
      <p:cxnSp>
        <p:nvCxnSpPr>
          <p:cNvPr id="27" name="直線矢印コネクタ 26"/>
          <p:cNvCxnSpPr>
            <a:stCxn id="25" idx="3"/>
            <a:endCxn id="28" idx="1"/>
          </p:cNvCxnSpPr>
          <p:nvPr/>
        </p:nvCxnSpPr>
        <p:spPr>
          <a:xfrm flipV="1">
            <a:off x="5201840" y="2690336"/>
            <a:ext cx="522288" cy="1821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5724128" y="1951672"/>
            <a:ext cx="3312368" cy="1477328"/>
          </a:xfrm>
          <a:prstGeom prst="rect">
            <a:avLst/>
          </a:prstGeom>
          <a:noFill/>
          <a:ln>
            <a:solidFill>
              <a:schemeClr val="tx1"/>
            </a:solidFill>
          </a:ln>
        </p:spPr>
        <p:txBody>
          <a:bodyPr wrap="square" rtlCol="0">
            <a:spAutoFit/>
          </a:bodyPr>
          <a:lstStyle/>
          <a:p>
            <a:r>
              <a:rPr lang="ja-JP" altLang="ja-JP" dirty="0" smtClean="0"/>
              <a:t>次の条件が満たされていれば、変更の有無にかかわらず</a:t>
            </a:r>
            <a:r>
              <a:rPr lang="ja-JP" altLang="en-US" dirty="0" smtClean="0"/>
              <a:t>、　　</a:t>
            </a:r>
            <a:r>
              <a:rPr lang="ja-JP" altLang="ja-JP" dirty="0" smtClean="0"/>
              <a:t>ソースおよびバイナリ形式での再配布および使用</a:t>
            </a:r>
            <a:r>
              <a:rPr lang="ja-JP" altLang="en-US" dirty="0" smtClean="0"/>
              <a:t>（以下の免責事項に従う）</a:t>
            </a:r>
            <a:r>
              <a:rPr lang="ja-JP" altLang="ja-JP" dirty="0" smtClean="0"/>
              <a:t>は、許可されます。</a:t>
            </a:r>
            <a:endParaRPr lang="en-US" altLang="ja-JP" dirty="0" smtClean="0"/>
          </a:p>
        </p:txBody>
      </p:sp>
      <p:sp>
        <p:nvSpPr>
          <p:cNvPr id="29" name="テキスト ボックス 28"/>
          <p:cNvSpPr txBox="1"/>
          <p:nvPr/>
        </p:nvSpPr>
        <p:spPr>
          <a:xfrm>
            <a:off x="5724128" y="3934797"/>
            <a:ext cx="3312368" cy="646331"/>
          </a:xfrm>
          <a:prstGeom prst="rect">
            <a:avLst/>
          </a:prstGeom>
          <a:noFill/>
          <a:ln w="38100">
            <a:solidFill>
              <a:srgbClr val="FF0000"/>
            </a:solidFill>
          </a:ln>
        </p:spPr>
        <p:txBody>
          <a:bodyPr wrap="square" rtlCol="0">
            <a:spAutoFit/>
          </a:bodyPr>
          <a:lstStyle/>
          <a:p>
            <a:pPr algn="ctr"/>
            <a:r>
              <a:rPr lang="ja-JP" altLang="en-US" dirty="0" smtClean="0"/>
              <a:t>既知ライセンス文と同じなので　目視する必要がない</a:t>
            </a:r>
            <a:endParaRPr lang="en-US" altLang="ja-JP" dirty="0" smtClean="0"/>
          </a:p>
        </p:txBody>
      </p:sp>
      <p:cxnSp>
        <p:nvCxnSpPr>
          <p:cNvPr id="31" name="直線矢印コネクタ 30"/>
          <p:cNvCxnSpPr>
            <a:stCxn id="1027" idx="3"/>
            <a:endCxn id="29" idx="1"/>
          </p:cNvCxnSpPr>
          <p:nvPr/>
        </p:nvCxnSpPr>
        <p:spPr>
          <a:xfrm flipV="1">
            <a:off x="5220072" y="4257963"/>
            <a:ext cx="504056" cy="99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5" name="テキスト ボックス 1024"/>
          <p:cNvSpPr txBox="1"/>
          <p:nvPr/>
        </p:nvSpPr>
        <p:spPr>
          <a:xfrm>
            <a:off x="5724128" y="5302949"/>
            <a:ext cx="3312368" cy="646331"/>
          </a:xfrm>
          <a:prstGeom prst="rect">
            <a:avLst/>
          </a:prstGeom>
          <a:noFill/>
          <a:ln w="38100">
            <a:solidFill>
              <a:srgbClr val="FF0000"/>
            </a:solidFill>
          </a:ln>
        </p:spPr>
        <p:txBody>
          <a:bodyPr wrap="square" rtlCol="0">
            <a:spAutoFit/>
          </a:bodyPr>
          <a:lstStyle/>
          <a:p>
            <a:pPr algn="ctr"/>
            <a:r>
              <a:rPr lang="ja-JP" altLang="en-US" dirty="0"/>
              <a:t>既知ライセンス文と同じなので　目視する必要がない</a:t>
            </a:r>
            <a:endParaRPr lang="en-US" altLang="ja-JP" dirty="0"/>
          </a:p>
        </p:txBody>
      </p:sp>
      <p:sp>
        <p:nvSpPr>
          <p:cNvPr id="1027" name="テキスト ボックス 1026"/>
          <p:cNvSpPr txBox="1"/>
          <p:nvPr/>
        </p:nvSpPr>
        <p:spPr>
          <a:xfrm>
            <a:off x="251520" y="3760076"/>
            <a:ext cx="4968552" cy="1015663"/>
          </a:xfrm>
          <a:prstGeom prst="rect">
            <a:avLst/>
          </a:prstGeom>
          <a:noFill/>
          <a:ln w="38100">
            <a:solidFill>
              <a:srgbClr val="FF0000"/>
            </a:solidFill>
          </a:ln>
        </p:spPr>
        <p:txBody>
          <a:bodyPr wrap="square" rtlCol="0">
            <a:spAutoFit/>
          </a:bodyPr>
          <a:lstStyle/>
          <a:p>
            <a:r>
              <a:rPr lang="en-US" altLang="ja-JP" sz="2000" dirty="0"/>
              <a:t>1. Redistributions of source code must retain the above copyright notice, this list of conditions and the following disclaimer</a:t>
            </a:r>
            <a:r>
              <a:rPr lang="en-US" altLang="ja-JP" sz="2000" dirty="0" smtClean="0"/>
              <a:t>.</a:t>
            </a:r>
            <a:endParaRPr lang="en-US" altLang="ja-JP" sz="2000" dirty="0"/>
          </a:p>
        </p:txBody>
      </p:sp>
      <p:sp>
        <p:nvSpPr>
          <p:cNvPr id="1028" name="テキスト ボックス 1027"/>
          <p:cNvSpPr txBox="1"/>
          <p:nvPr/>
        </p:nvSpPr>
        <p:spPr>
          <a:xfrm>
            <a:off x="239948" y="4875036"/>
            <a:ext cx="4961892" cy="1477328"/>
          </a:xfrm>
          <a:prstGeom prst="rect">
            <a:avLst/>
          </a:prstGeom>
          <a:noFill/>
          <a:ln w="38100">
            <a:solidFill>
              <a:srgbClr val="FF0000"/>
            </a:solidFill>
          </a:ln>
        </p:spPr>
        <p:txBody>
          <a:bodyPr wrap="square" rtlCol="0">
            <a:spAutoFit/>
          </a:bodyPr>
          <a:lstStyle/>
          <a:p>
            <a:r>
              <a:rPr lang="en-US" altLang="ja-JP" dirty="0"/>
              <a:t>2. Redistributions in binary form must reproduce the above copyright notice, this list of conditions and the following disclaimer in the documentation and/or other materials provided with the distribution</a:t>
            </a:r>
            <a:r>
              <a:rPr lang="en-US" altLang="ja-JP" dirty="0" smtClean="0"/>
              <a:t>.</a:t>
            </a:r>
            <a:endParaRPr lang="en-US" altLang="ja-JP" dirty="0"/>
          </a:p>
        </p:txBody>
      </p:sp>
      <p:sp>
        <p:nvSpPr>
          <p:cNvPr id="1030" name="正方形/長方形 1029"/>
          <p:cNvSpPr/>
          <p:nvPr/>
        </p:nvSpPr>
        <p:spPr>
          <a:xfrm>
            <a:off x="107503" y="2017805"/>
            <a:ext cx="5305919" cy="45075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矢印コネクタ 40"/>
          <p:cNvCxnSpPr>
            <a:stCxn id="1028" idx="3"/>
            <a:endCxn id="1025" idx="1"/>
          </p:cNvCxnSpPr>
          <p:nvPr/>
        </p:nvCxnSpPr>
        <p:spPr>
          <a:xfrm>
            <a:off x="5201840" y="5613700"/>
            <a:ext cx="522288" cy="124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37" name="テキスト ボックス 1036"/>
          <p:cNvSpPr txBox="1"/>
          <p:nvPr/>
        </p:nvSpPr>
        <p:spPr>
          <a:xfrm>
            <a:off x="1268701" y="980728"/>
            <a:ext cx="2918164" cy="923330"/>
          </a:xfrm>
          <a:prstGeom prst="rect">
            <a:avLst/>
          </a:prstGeom>
          <a:noFill/>
        </p:spPr>
        <p:txBody>
          <a:bodyPr wrap="square" rtlCol="0">
            <a:spAutoFit/>
          </a:bodyPr>
          <a:lstStyle/>
          <a:p>
            <a:r>
              <a:rPr kumimoji="1" lang="ja-JP" altLang="en-US" dirty="0" smtClean="0"/>
              <a:t>青枠：未知ライセンス記述</a:t>
            </a:r>
            <a:endParaRPr kumimoji="1" lang="en-US" altLang="ja-JP" dirty="0" smtClean="0"/>
          </a:p>
          <a:p>
            <a:r>
              <a:rPr lang="ja-JP" altLang="en-US" dirty="0" smtClean="0"/>
              <a:t>赤枠：未知ライセンス文</a:t>
            </a:r>
            <a:endParaRPr lang="en-US" altLang="ja-JP" dirty="0" smtClean="0"/>
          </a:p>
          <a:p>
            <a:r>
              <a:rPr kumimoji="1" lang="ja-JP" altLang="en-US" dirty="0" smtClean="0"/>
              <a:t>緑枠</a:t>
            </a:r>
            <a:r>
              <a:rPr lang="ja-JP" altLang="en-US" dirty="0" smtClean="0"/>
              <a:t>：既知ライセンス文</a:t>
            </a:r>
            <a:endParaRPr kumimoji="1" lang="en-US" altLang="ja-JP" dirty="0" smtClean="0"/>
          </a:p>
        </p:txBody>
      </p:sp>
      <p:sp>
        <p:nvSpPr>
          <p:cNvPr id="3" name="テキスト ボックス 2"/>
          <p:cNvSpPr txBox="1"/>
          <p:nvPr/>
        </p:nvSpPr>
        <p:spPr>
          <a:xfrm>
            <a:off x="6804248" y="1196752"/>
            <a:ext cx="1224136" cy="369332"/>
          </a:xfrm>
          <a:prstGeom prst="rect">
            <a:avLst/>
          </a:prstGeom>
          <a:noFill/>
        </p:spPr>
        <p:txBody>
          <a:bodyPr wrap="square" rtlCol="0">
            <a:spAutoFit/>
          </a:bodyPr>
          <a:lstStyle/>
          <a:p>
            <a:r>
              <a:rPr lang="ja-JP" altLang="en-US" dirty="0"/>
              <a:t>制約</a:t>
            </a:r>
            <a:r>
              <a:rPr lang="ja-JP" altLang="en-US" dirty="0" smtClean="0"/>
              <a:t>内容</a:t>
            </a:r>
            <a:endParaRPr kumimoji="1" lang="ja-JP" altLang="en-US" dirty="0"/>
          </a:p>
        </p:txBody>
      </p:sp>
    </p:spTree>
    <p:extLst>
      <p:ext uri="{BB962C8B-B14F-4D97-AF65-F5344CB8AC3E}">
        <p14:creationId xmlns:p14="http://schemas.microsoft.com/office/powerpoint/2010/main" val="39192684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25760"/>
            <a:ext cx="8229600" cy="1143000"/>
          </a:xfrm>
        </p:spPr>
        <p:txBody>
          <a:bodyPr/>
          <a:lstStyle/>
          <a:p>
            <a:r>
              <a:rPr kumimoji="1" lang="ja-JP" altLang="en-US" dirty="0" smtClean="0"/>
              <a:t>目視の際に必要のない作業</a:t>
            </a:r>
            <a:r>
              <a:rPr kumimoji="1" lang="en-US" altLang="ja-JP" dirty="0" smtClean="0"/>
              <a:t>2</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23</a:t>
            </a:fld>
            <a:endParaRPr kumimoji="1" lang="ja-JP" altLang="en-US"/>
          </a:p>
        </p:txBody>
      </p:sp>
      <p:sp>
        <p:nvSpPr>
          <p:cNvPr id="5" name="テキスト ボックス 4"/>
          <p:cNvSpPr txBox="1"/>
          <p:nvPr/>
        </p:nvSpPr>
        <p:spPr>
          <a:xfrm>
            <a:off x="253727" y="2056852"/>
            <a:ext cx="4948113" cy="1631216"/>
          </a:xfrm>
          <a:prstGeom prst="rect">
            <a:avLst/>
          </a:prstGeom>
          <a:noFill/>
          <a:ln w="38100">
            <a:solidFill>
              <a:srgbClr val="FF0000"/>
            </a:solidFill>
          </a:ln>
        </p:spPr>
        <p:txBody>
          <a:bodyPr wrap="square" rtlCol="0">
            <a:spAutoFit/>
          </a:bodyPr>
          <a:lstStyle/>
          <a:p>
            <a:r>
              <a:rPr lang="en-US" altLang="ja-JP" sz="2000" dirty="0"/>
              <a:t>Redistribution and use in source and binary forms, with or without </a:t>
            </a:r>
            <a:r>
              <a:rPr lang="en-US" altLang="ja-JP" sz="2000" dirty="0" smtClean="0"/>
              <a:t>modification</a:t>
            </a:r>
            <a:r>
              <a:rPr lang="en-US" altLang="ja-JP" sz="2000" dirty="0"/>
              <a:t>, (subject to the limitations in the disclaimer below) </a:t>
            </a:r>
            <a:r>
              <a:rPr lang="en-US" altLang="ja-JP" sz="2000" dirty="0" smtClean="0"/>
              <a:t>are </a:t>
            </a:r>
            <a:r>
              <a:rPr lang="en-US" altLang="ja-JP" sz="2000" dirty="0"/>
              <a:t>permitted provided that the </a:t>
            </a:r>
            <a:r>
              <a:rPr lang="en-US" altLang="ja-JP" sz="2000" dirty="0" smtClean="0"/>
              <a:t>following conditions </a:t>
            </a:r>
            <a:r>
              <a:rPr lang="en-US" altLang="ja-JP" sz="2000" dirty="0"/>
              <a:t>are met:</a:t>
            </a:r>
          </a:p>
        </p:txBody>
      </p:sp>
      <p:cxnSp>
        <p:nvCxnSpPr>
          <p:cNvPr id="6" name="直線矢印コネクタ 5"/>
          <p:cNvCxnSpPr>
            <a:stCxn id="5" idx="3"/>
            <a:endCxn id="7" idx="1"/>
          </p:cNvCxnSpPr>
          <p:nvPr/>
        </p:nvCxnSpPr>
        <p:spPr>
          <a:xfrm flipV="1">
            <a:off x="5201840" y="2637076"/>
            <a:ext cx="513124" cy="235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5714964" y="2313910"/>
            <a:ext cx="3312368" cy="646331"/>
          </a:xfrm>
          <a:prstGeom prst="rect">
            <a:avLst/>
          </a:prstGeom>
          <a:noFill/>
          <a:ln w="38100">
            <a:solidFill>
              <a:srgbClr val="FF0000"/>
            </a:solidFill>
          </a:ln>
        </p:spPr>
        <p:txBody>
          <a:bodyPr wrap="square" rtlCol="0">
            <a:spAutoFit/>
          </a:bodyPr>
          <a:lstStyle/>
          <a:p>
            <a:r>
              <a:rPr lang="ja-JP" altLang="en-US" dirty="0"/>
              <a:t>正規</a:t>
            </a:r>
            <a:r>
              <a:rPr lang="ja-JP" altLang="en-US" dirty="0" smtClean="0"/>
              <a:t>表現で抽出するのは難しいが内容は既知ライセンスと同じ</a:t>
            </a:r>
            <a:endParaRPr kumimoji="1" lang="ja-JP" altLang="en-US" dirty="0"/>
          </a:p>
        </p:txBody>
      </p:sp>
      <p:sp>
        <p:nvSpPr>
          <p:cNvPr id="8" name="テキスト ボックス 7"/>
          <p:cNvSpPr txBox="1"/>
          <p:nvPr/>
        </p:nvSpPr>
        <p:spPr>
          <a:xfrm>
            <a:off x="5724128" y="3934797"/>
            <a:ext cx="3312368" cy="646331"/>
          </a:xfrm>
          <a:prstGeom prst="rect">
            <a:avLst/>
          </a:prstGeom>
          <a:noFill/>
          <a:ln>
            <a:solidFill>
              <a:schemeClr val="tx1"/>
            </a:solidFill>
          </a:ln>
        </p:spPr>
        <p:txBody>
          <a:bodyPr wrap="square" rtlCol="0">
            <a:spAutoFit/>
          </a:bodyPr>
          <a:lstStyle/>
          <a:p>
            <a:pPr algn="ctr"/>
            <a:r>
              <a:rPr lang="ja-JP" altLang="en-US" dirty="0" smtClean="0"/>
              <a:t>既知ライセンス文と同じなので　目視する必要がない</a:t>
            </a:r>
            <a:endParaRPr lang="en-US" altLang="ja-JP" dirty="0" smtClean="0"/>
          </a:p>
        </p:txBody>
      </p:sp>
      <p:cxnSp>
        <p:nvCxnSpPr>
          <p:cNvPr id="9" name="直線矢印コネクタ 8"/>
          <p:cNvCxnSpPr>
            <a:stCxn id="11" idx="3"/>
            <a:endCxn id="8" idx="1"/>
          </p:cNvCxnSpPr>
          <p:nvPr/>
        </p:nvCxnSpPr>
        <p:spPr>
          <a:xfrm flipV="1">
            <a:off x="5220072" y="4257963"/>
            <a:ext cx="504056" cy="99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724128" y="5302949"/>
            <a:ext cx="3312368" cy="646331"/>
          </a:xfrm>
          <a:prstGeom prst="rect">
            <a:avLst/>
          </a:prstGeom>
          <a:noFill/>
          <a:ln>
            <a:solidFill>
              <a:schemeClr val="tx1"/>
            </a:solidFill>
          </a:ln>
        </p:spPr>
        <p:txBody>
          <a:bodyPr wrap="square" rtlCol="0">
            <a:spAutoFit/>
          </a:bodyPr>
          <a:lstStyle/>
          <a:p>
            <a:pPr algn="ctr"/>
            <a:r>
              <a:rPr lang="ja-JP" altLang="en-US" dirty="0"/>
              <a:t>既知ライセンス文と同じなので　目視する必要がない</a:t>
            </a:r>
            <a:endParaRPr lang="en-US" altLang="ja-JP" dirty="0"/>
          </a:p>
        </p:txBody>
      </p:sp>
      <p:sp>
        <p:nvSpPr>
          <p:cNvPr id="11" name="テキスト ボックス 10"/>
          <p:cNvSpPr txBox="1"/>
          <p:nvPr/>
        </p:nvSpPr>
        <p:spPr>
          <a:xfrm>
            <a:off x="251520" y="3760076"/>
            <a:ext cx="4968552" cy="1015663"/>
          </a:xfrm>
          <a:prstGeom prst="rect">
            <a:avLst/>
          </a:prstGeom>
          <a:noFill/>
          <a:ln>
            <a:solidFill>
              <a:schemeClr val="tx1"/>
            </a:solidFill>
          </a:ln>
        </p:spPr>
        <p:txBody>
          <a:bodyPr wrap="square" rtlCol="0">
            <a:spAutoFit/>
          </a:bodyPr>
          <a:lstStyle/>
          <a:p>
            <a:r>
              <a:rPr lang="en-US" altLang="ja-JP" sz="2000" dirty="0"/>
              <a:t>1. Redistributions of source code must retain the above copyright notice, this list of conditions and the following disclaimer</a:t>
            </a:r>
            <a:r>
              <a:rPr lang="en-US" altLang="ja-JP" sz="2000" dirty="0" smtClean="0"/>
              <a:t>.</a:t>
            </a:r>
            <a:endParaRPr lang="en-US" altLang="ja-JP" sz="2000" dirty="0"/>
          </a:p>
        </p:txBody>
      </p:sp>
      <p:sp>
        <p:nvSpPr>
          <p:cNvPr id="12" name="テキスト ボックス 11"/>
          <p:cNvSpPr txBox="1"/>
          <p:nvPr/>
        </p:nvSpPr>
        <p:spPr>
          <a:xfrm>
            <a:off x="239948" y="4875036"/>
            <a:ext cx="4961892" cy="1477328"/>
          </a:xfrm>
          <a:prstGeom prst="rect">
            <a:avLst/>
          </a:prstGeom>
          <a:noFill/>
          <a:ln>
            <a:solidFill>
              <a:schemeClr val="tx1"/>
            </a:solidFill>
          </a:ln>
        </p:spPr>
        <p:txBody>
          <a:bodyPr wrap="square" rtlCol="0">
            <a:spAutoFit/>
          </a:bodyPr>
          <a:lstStyle/>
          <a:p>
            <a:r>
              <a:rPr lang="en-US" altLang="ja-JP" dirty="0"/>
              <a:t>2. Redistributions in binary form must reproduce the above copyright notice, this list of conditions and the following disclaimer in the documentation and/or other materials provided with the distribution</a:t>
            </a:r>
            <a:r>
              <a:rPr lang="en-US" altLang="ja-JP" dirty="0" smtClean="0"/>
              <a:t>.</a:t>
            </a:r>
            <a:endParaRPr lang="en-US" altLang="ja-JP" dirty="0"/>
          </a:p>
        </p:txBody>
      </p:sp>
      <p:sp>
        <p:nvSpPr>
          <p:cNvPr id="13" name="正方形/長方形 12"/>
          <p:cNvSpPr/>
          <p:nvPr/>
        </p:nvSpPr>
        <p:spPr>
          <a:xfrm>
            <a:off x="107503" y="1945797"/>
            <a:ext cx="5305919" cy="45075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p:cNvCxnSpPr>
            <a:stCxn id="12" idx="3"/>
            <a:endCxn id="10" idx="1"/>
          </p:cNvCxnSpPr>
          <p:nvPr/>
        </p:nvCxnSpPr>
        <p:spPr>
          <a:xfrm>
            <a:off x="5201840" y="5613700"/>
            <a:ext cx="522288" cy="124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1268701" y="980728"/>
            <a:ext cx="2918164" cy="923330"/>
          </a:xfrm>
          <a:prstGeom prst="rect">
            <a:avLst/>
          </a:prstGeom>
          <a:noFill/>
        </p:spPr>
        <p:txBody>
          <a:bodyPr wrap="square" rtlCol="0">
            <a:spAutoFit/>
          </a:bodyPr>
          <a:lstStyle/>
          <a:p>
            <a:r>
              <a:rPr kumimoji="1" lang="ja-JP" altLang="en-US" dirty="0" smtClean="0"/>
              <a:t>青枠：未知ライセンス記述</a:t>
            </a:r>
            <a:endParaRPr kumimoji="1" lang="en-US" altLang="ja-JP" dirty="0" smtClean="0"/>
          </a:p>
          <a:p>
            <a:r>
              <a:rPr lang="ja-JP" altLang="en-US" dirty="0" smtClean="0"/>
              <a:t>赤枠：未知ライセンス文</a:t>
            </a:r>
            <a:endParaRPr lang="en-US" altLang="ja-JP" dirty="0" smtClean="0"/>
          </a:p>
          <a:p>
            <a:r>
              <a:rPr kumimoji="1" lang="ja-JP" altLang="en-US" dirty="0" smtClean="0"/>
              <a:t>緑枠</a:t>
            </a:r>
            <a:r>
              <a:rPr lang="ja-JP" altLang="en-US" dirty="0" smtClean="0"/>
              <a:t>：既知ライセンス文</a:t>
            </a:r>
            <a:endParaRPr kumimoji="1" lang="en-US" altLang="ja-JP" dirty="0" smtClean="0"/>
          </a:p>
        </p:txBody>
      </p:sp>
      <p:sp>
        <p:nvSpPr>
          <p:cNvPr id="16" name="テキスト ボックス 15"/>
          <p:cNvSpPr txBox="1"/>
          <p:nvPr/>
        </p:nvSpPr>
        <p:spPr>
          <a:xfrm>
            <a:off x="6804248" y="1196752"/>
            <a:ext cx="1224136" cy="369332"/>
          </a:xfrm>
          <a:prstGeom prst="rect">
            <a:avLst/>
          </a:prstGeom>
          <a:noFill/>
        </p:spPr>
        <p:txBody>
          <a:bodyPr wrap="square" rtlCol="0">
            <a:spAutoFit/>
          </a:bodyPr>
          <a:lstStyle/>
          <a:p>
            <a:r>
              <a:rPr lang="ja-JP" altLang="en-US" dirty="0"/>
              <a:t>制約</a:t>
            </a:r>
            <a:r>
              <a:rPr lang="ja-JP" altLang="en-US" dirty="0" smtClean="0"/>
              <a:t>内容</a:t>
            </a:r>
            <a:endParaRPr kumimoji="1" lang="ja-JP" altLang="en-US" dirty="0"/>
          </a:p>
        </p:txBody>
      </p:sp>
    </p:spTree>
    <p:extLst>
      <p:ext uri="{BB962C8B-B14F-4D97-AF65-F5344CB8AC3E}">
        <p14:creationId xmlns:p14="http://schemas.microsoft.com/office/powerpoint/2010/main" val="21113449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研究目的</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lang="ja-JP" altLang="en-US" dirty="0"/>
              <a:t>ライセンス特定ツールを改善するための支援</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24</a:t>
            </a:fld>
            <a:endParaRPr kumimoji="1" lang="ja-JP" altLang="en-US"/>
          </a:p>
        </p:txBody>
      </p:sp>
    </p:spTree>
    <p:extLst>
      <p:ext uri="{BB962C8B-B14F-4D97-AF65-F5344CB8AC3E}">
        <p14:creationId xmlns:p14="http://schemas.microsoft.com/office/powerpoint/2010/main" val="25474358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未知ライセンス文の中身</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514350" indent="-514350">
              <a:buFont typeface="+mj-lt"/>
              <a:buAutoNum type="arabicPeriod"/>
            </a:pPr>
            <a:r>
              <a:rPr lang="ja-JP" altLang="en-US" dirty="0" smtClean="0"/>
              <a:t>文章的にも意味的にも類似している</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意味的に同じだが、文章が異なっている</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文章的には類似しているが、意味的に異なっている</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意味的にも、文章的にも異なっている</a:t>
            </a:r>
            <a:endParaRPr lang="en-US" altLang="ja-JP" dirty="0" smtClean="0"/>
          </a:p>
          <a:p>
            <a:endParaRPr kumimoji="1" lang="en-US" altLang="ja-JP" dirty="0"/>
          </a:p>
          <a:p>
            <a:pPr marL="514350" indent="-514350">
              <a:buFont typeface="+mj-lt"/>
              <a:buAutoNum type="arabicPeriod"/>
            </a:pP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25</a:t>
            </a:fld>
            <a:endParaRPr kumimoji="1" lang="ja-JP" altLang="en-US"/>
          </a:p>
        </p:txBody>
      </p:sp>
    </p:spTree>
    <p:extLst>
      <p:ext uri="{BB962C8B-B14F-4D97-AF65-F5344CB8AC3E}">
        <p14:creationId xmlns:p14="http://schemas.microsoft.com/office/powerpoint/2010/main" val="31085074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データ整形１</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err="1" smtClean="0"/>
              <a:t>Debian</a:t>
            </a:r>
            <a:r>
              <a:rPr lang="ja-JP" altLang="en-US" dirty="0" smtClean="0"/>
              <a:t>の</a:t>
            </a:r>
            <a:r>
              <a:rPr lang="en-US" altLang="ja-JP" dirty="0" smtClean="0"/>
              <a:t>12725</a:t>
            </a:r>
            <a:r>
              <a:rPr lang="ja-JP" altLang="en-US" dirty="0" smtClean="0"/>
              <a:t>の各ソフトウェアパッケージからランダムに１つのファイルを抽出し</a:t>
            </a:r>
            <a:r>
              <a:rPr lang="en-US" altLang="ja-JP" dirty="0" err="1" smtClean="0"/>
              <a:t>Ninka</a:t>
            </a:r>
            <a:r>
              <a:rPr lang="ja-JP" altLang="en-US" dirty="0" smtClean="0"/>
              <a:t>にかけ</a:t>
            </a:r>
            <a:r>
              <a:rPr lang="en-US" altLang="ja-JP" dirty="0" smtClean="0"/>
              <a:t>Unknown</a:t>
            </a:r>
            <a:r>
              <a:rPr lang="ja-JP" altLang="en-US" dirty="0" smtClean="0"/>
              <a:t>と判定されたものを用いる（</a:t>
            </a:r>
            <a:r>
              <a:rPr lang="en-US" altLang="ja-JP" dirty="0" smtClean="0"/>
              <a:t>2838</a:t>
            </a:r>
            <a:r>
              <a:rPr lang="ja-JP" altLang="en-US" dirty="0" smtClean="0"/>
              <a:t>）</a:t>
            </a:r>
            <a:endParaRPr lang="en-US" altLang="ja-JP" dirty="0" smtClean="0"/>
          </a:p>
          <a:p>
            <a:endParaRPr lang="en-US" altLang="ja-JP" dirty="0"/>
          </a:p>
          <a:p>
            <a:r>
              <a:rPr lang="en-US" altLang="ja-JP" dirty="0" smtClean="0"/>
              <a:t>Unknown</a:t>
            </a:r>
            <a:r>
              <a:rPr lang="ja-JP" altLang="en-US" dirty="0" smtClean="0"/>
              <a:t>と判定されたライセンス記述を文単位</a:t>
            </a:r>
            <a:r>
              <a:rPr lang="ja-JP" altLang="en-US" dirty="0"/>
              <a:t>で</a:t>
            </a:r>
            <a:r>
              <a:rPr lang="ja-JP" altLang="en-US" dirty="0" smtClean="0"/>
              <a:t>分割（</a:t>
            </a:r>
            <a:r>
              <a:rPr lang="en-US" altLang="ja-JP" dirty="0" smtClean="0"/>
              <a:t>9487</a:t>
            </a:r>
            <a:r>
              <a:rPr lang="ja-JP" altLang="en-US" dirty="0" smtClean="0"/>
              <a:t>）</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26</a:t>
            </a:fld>
            <a:endParaRPr kumimoji="1" lang="ja-JP" altLang="en-US"/>
          </a:p>
        </p:txBody>
      </p:sp>
    </p:spTree>
    <p:extLst>
      <p:ext uri="{BB962C8B-B14F-4D97-AF65-F5344CB8AC3E}">
        <p14:creationId xmlns:p14="http://schemas.microsoft.com/office/powerpoint/2010/main" val="30819048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データ</a:t>
            </a:r>
            <a:r>
              <a:rPr lang="ja-JP" altLang="en-US" dirty="0" smtClean="0"/>
              <a:t>整形２</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行</a:t>
            </a:r>
            <a:r>
              <a:rPr lang="ja-JP" altLang="en-US" dirty="0"/>
              <a:t>毎に分割したデータセットから</a:t>
            </a:r>
            <a:r>
              <a:rPr lang="en-US" altLang="ja-JP" dirty="0"/>
              <a:t>Unknown</a:t>
            </a:r>
            <a:r>
              <a:rPr lang="ja-JP" altLang="en-US" dirty="0"/>
              <a:t>と判定されたライセンス文を抽出（</a:t>
            </a:r>
            <a:r>
              <a:rPr lang="en-US" altLang="ja-JP" dirty="0"/>
              <a:t>5164</a:t>
            </a:r>
            <a:r>
              <a:rPr lang="ja-JP" altLang="en-US" dirty="0" smtClean="0"/>
              <a:t>）</a:t>
            </a:r>
            <a:endParaRPr lang="en-US" altLang="ja-JP" dirty="0"/>
          </a:p>
          <a:p>
            <a:endParaRPr kumimoji="1" lang="en-US" altLang="ja-JP" dirty="0" smtClean="0"/>
          </a:p>
          <a:p>
            <a:endParaRPr lang="en-US" altLang="ja-JP" dirty="0"/>
          </a:p>
          <a:p>
            <a:r>
              <a:rPr kumimoji="1" lang="en-US" altLang="ja-JP" dirty="0" smtClean="0"/>
              <a:t>Unknown</a:t>
            </a:r>
            <a:r>
              <a:rPr kumimoji="1" lang="ja-JP" altLang="en-US" dirty="0" smtClean="0"/>
              <a:t>と判定された文の重複</a:t>
            </a:r>
            <a:r>
              <a:rPr kumimoji="1" lang="en-US" altLang="ja-JP" dirty="0" smtClean="0"/>
              <a:t>(1618)</a:t>
            </a:r>
            <a:r>
              <a:rPr kumimoji="1" lang="ja-JP" altLang="en-US" dirty="0" smtClean="0"/>
              <a:t>を削除</a:t>
            </a:r>
            <a:r>
              <a:rPr lang="ja-JP" altLang="en-US" dirty="0" smtClean="0"/>
              <a:t>             </a:t>
            </a:r>
            <a:r>
              <a:rPr lang="en-US" altLang="ja-JP" dirty="0" smtClean="0"/>
              <a:t>(3546)</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27</a:t>
            </a:fld>
            <a:endParaRPr kumimoji="1" lang="ja-JP" altLang="en-US"/>
          </a:p>
        </p:txBody>
      </p:sp>
    </p:spTree>
    <p:extLst>
      <p:ext uri="{BB962C8B-B14F-4D97-AF65-F5344CB8AC3E}">
        <p14:creationId xmlns:p14="http://schemas.microsoft.com/office/powerpoint/2010/main" val="15283622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データの分類</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と判定された文</a:t>
            </a:r>
            <a:r>
              <a:rPr kumimoji="1" lang="en-US" altLang="ja-JP" dirty="0" smtClean="0"/>
              <a:t>3546</a:t>
            </a:r>
            <a:r>
              <a:rPr kumimoji="1" lang="ja-JP" altLang="en-US" dirty="0" smtClean="0"/>
              <a:t>と</a:t>
            </a:r>
            <a:r>
              <a:rPr kumimoji="1" lang="en-US" altLang="ja-JP" dirty="0" err="1" smtClean="0"/>
              <a:t>Ninka</a:t>
            </a:r>
            <a:r>
              <a:rPr lang="ja-JP" altLang="en-US" dirty="0" smtClean="0"/>
              <a:t>のライセンスルール</a:t>
            </a:r>
            <a:r>
              <a:rPr lang="en-US" altLang="ja-JP" dirty="0" smtClean="0"/>
              <a:t>551</a:t>
            </a:r>
            <a:r>
              <a:rPr lang="ja-JP" altLang="en-US" dirty="0" smtClean="0"/>
              <a:t>を目視で比較していき、意味的な違い、文字列的な違いで分類する</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28</a:t>
            </a:fld>
            <a:endParaRPr kumimoji="1" lang="ja-JP" altLang="en-US"/>
          </a:p>
        </p:txBody>
      </p:sp>
    </p:spTree>
    <p:extLst>
      <p:ext uri="{BB962C8B-B14F-4D97-AF65-F5344CB8AC3E}">
        <p14:creationId xmlns:p14="http://schemas.microsoft.com/office/powerpoint/2010/main" val="29610434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Unknown</a:t>
            </a:r>
            <a:r>
              <a:rPr lang="ja-JP" altLang="en-US" dirty="0" smtClean="0"/>
              <a:t>のタイプ</a:t>
            </a:r>
            <a:endParaRPr kumimoji="1" lang="ja-JP" altLang="en-US" dirty="0"/>
          </a:p>
        </p:txBody>
      </p:sp>
      <p:cxnSp>
        <p:nvCxnSpPr>
          <p:cNvPr id="7" name="直線コネクタ 6"/>
          <p:cNvCxnSpPr/>
          <p:nvPr/>
        </p:nvCxnSpPr>
        <p:spPr>
          <a:xfrm>
            <a:off x="4547420" y="1772816"/>
            <a:ext cx="0" cy="3888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991136" y="3717032"/>
            <a:ext cx="51125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3473012" y="1255475"/>
            <a:ext cx="2148816" cy="369332"/>
          </a:xfrm>
          <a:prstGeom prst="rect">
            <a:avLst/>
          </a:prstGeom>
          <a:noFill/>
        </p:spPr>
        <p:txBody>
          <a:bodyPr wrap="square" rtlCol="0">
            <a:spAutoFit/>
          </a:bodyPr>
          <a:lstStyle/>
          <a:p>
            <a:r>
              <a:rPr kumimoji="1" lang="ja-JP" altLang="en-US" dirty="0" smtClean="0"/>
              <a:t>意味的</a:t>
            </a:r>
            <a:r>
              <a:rPr lang="ja-JP" altLang="en-US" dirty="0" smtClean="0"/>
              <a:t>一致</a:t>
            </a:r>
            <a:r>
              <a:rPr lang="ja-JP" altLang="en-US" dirty="0"/>
              <a:t>　</a:t>
            </a:r>
            <a:r>
              <a:rPr lang="ja-JP" altLang="en-US" dirty="0" smtClean="0"/>
              <a:t>高</a:t>
            </a:r>
            <a:endParaRPr kumimoji="1" lang="ja-JP" altLang="en-US" dirty="0"/>
          </a:p>
        </p:txBody>
      </p:sp>
      <p:sp>
        <p:nvSpPr>
          <p:cNvPr id="16" name="円/楕円 15"/>
          <p:cNvSpPr/>
          <p:nvPr/>
        </p:nvSpPr>
        <p:spPr>
          <a:xfrm>
            <a:off x="4871448"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dirty="0" smtClean="0">
                <a:solidFill>
                  <a:schemeClr val="tx1"/>
                </a:solidFill>
              </a:rPr>
              <a:t>A</a:t>
            </a:r>
            <a:endParaRPr kumimoji="1" lang="ja-JP" altLang="en-US" sz="4800" dirty="0">
              <a:solidFill>
                <a:schemeClr val="tx1"/>
              </a:solidFill>
            </a:endParaRPr>
          </a:p>
        </p:txBody>
      </p:sp>
      <p:sp>
        <p:nvSpPr>
          <p:cNvPr id="17" name="円/楕円 16"/>
          <p:cNvSpPr/>
          <p:nvPr/>
        </p:nvSpPr>
        <p:spPr>
          <a:xfrm>
            <a:off x="2267744"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b="1" dirty="0" smtClean="0">
                <a:solidFill>
                  <a:schemeClr val="tx1"/>
                </a:solidFill>
              </a:rPr>
              <a:t>B</a:t>
            </a:r>
            <a:endParaRPr kumimoji="1" lang="ja-JP" altLang="en-US" sz="4800" b="1" dirty="0">
              <a:solidFill>
                <a:schemeClr val="tx1"/>
              </a:solidFill>
            </a:endParaRPr>
          </a:p>
        </p:txBody>
      </p:sp>
      <p:sp>
        <p:nvSpPr>
          <p:cNvPr id="18" name="円/楕円 17"/>
          <p:cNvSpPr/>
          <p:nvPr/>
        </p:nvSpPr>
        <p:spPr>
          <a:xfrm>
            <a:off x="2267744" y="380011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D</a:t>
            </a:r>
            <a:endParaRPr kumimoji="1" lang="ja-JP" altLang="en-US" sz="4800" b="1" dirty="0">
              <a:solidFill>
                <a:schemeClr val="tx1"/>
              </a:solidFill>
            </a:endParaRPr>
          </a:p>
        </p:txBody>
      </p:sp>
      <p:sp>
        <p:nvSpPr>
          <p:cNvPr id="19" name="円/楕円 18"/>
          <p:cNvSpPr/>
          <p:nvPr/>
        </p:nvSpPr>
        <p:spPr>
          <a:xfrm>
            <a:off x="4871448" y="3797424"/>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C</a:t>
            </a:r>
            <a:endParaRPr kumimoji="1" lang="ja-JP" altLang="en-US" sz="4800" b="1" dirty="0">
              <a:solidFill>
                <a:schemeClr val="tx1"/>
              </a:solidFill>
            </a:endParaRPr>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29</a:t>
            </a:fld>
            <a:endParaRPr kumimoji="1" lang="ja-JP" altLang="en-US"/>
          </a:p>
        </p:txBody>
      </p:sp>
      <p:sp>
        <p:nvSpPr>
          <p:cNvPr id="21" name="テキスト ボックス 20"/>
          <p:cNvSpPr txBox="1"/>
          <p:nvPr/>
        </p:nvSpPr>
        <p:spPr>
          <a:xfrm>
            <a:off x="107504" y="3532366"/>
            <a:ext cx="1775112" cy="369332"/>
          </a:xfrm>
          <a:prstGeom prst="rect">
            <a:avLst/>
          </a:prstGeom>
          <a:noFill/>
        </p:spPr>
        <p:txBody>
          <a:bodyPr wrap="square" rtlCol="0">
            <a:spAutoFit/>
          </a:bodyPr>
          <a:lstStyle/>
          <a:p>
            <a:r>
              <a:rPr kumimoji="1" lang="ja-JP" altLang="en-US" dirty="0" smtClean="0"/>
              <a:t>文字類似度　低</a:t>
            </a:r>
            <a:endParaRPr kumimoji="1" lang="ja-JP" altLang="en-US" dirty="0"/>
          </a:p>
        </p:txBody>
      </p:sp>
      <p:sp>
        <p:nvSpPr>
          <p:cNvPr id="22" name="テキスト ボックス 21"/>
          <p:cNvSpPr txBox="1"/>
          <p:nvPr/>
        </p:nvSpPr>
        <p:spPr>
          <a:xfrm>
            <a:off x="3554454" y="5726241"/>
            <a:ext cx="1985932" cy="369332"/>
          </a:xfrm>
          <a:prstGeom prst="rect">
            <a:avLst/>
          </a:prstGeom>
          <a:noFill/>
        </p:spPr>
        <p:txBody>
          <a:bodyPr wrap="square" rtlCol="0">
            <a:spAutoFit/>
          </a:bodyPr>
          <a:lstStyle/>
          <a:p>
            <a:r>
              <a:rPr kumimoji="1" lang="ja-JP" altLang="en-US" dirty="0" smtClean="0"/>
              <a:t>意味的一致　低</a:t>
            </a:r>
            <a:endParaRPr kumimoji="1" lang="ja-JP" altLang="en-US" dirty="0"/>
          </a:p>
        </p:txBody>
      </p:sp>
      <p:sp>
        <p:nvSpPr>
          <p:cNvPr id="23" name="テキスト ボックス 22"/>
          <p:cNvSpPr txBox="1"/>
          <p:nvPr/>
        </p:nvSpPr>
        <p:spPr>
          <a:xfrm>
            <a:off x="7236296" y="3532366"/>
            <a:ext cx="1775112" cy="369332"/>
          </a:xfrm>
          <a:prstGeom prst="rect">
            <a:avLst/>
          </a:prstGeom>
          <a:noFill/>
        </p:spPr>
        <p:txBody>
          <a:bodyPr wrap="square" rtlCol="0">
            <a:spAutoFit/>
          </a:bodyPr>
          <a:lstStyle/>
          <a:p>
            <a:r>
              <a:rPr kumimoji="1" lang="ja-JP" altLang="en-US" dirty="0" smtClean="0"/>
              <a:t>文字類似度　高</a:t>
            </a:r>
            <a:endParaRPr kumimoji="1" lang="ja-JP" altLang="en-US" dirty="0"/>
          </a:p>
        </p:txBody>
      </p:sp>
    </p:spTree>
    <p:extLst>
      <p:ext uri="{BB962C8B-B14F-4D97-AF65-F5344CB8AC3E}">
        <p14:creationId xmlns:p14="http://schemas.microsoft.com/office/powerpoint/2010/main" val="42785312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B</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実際のライセンス文</a:t>
            </a:r>
            <a:r>
              <a:rPr lang="en-US" altLang="ja-JP" dirty="0" smtClean="0"/>
              <a:t>(</a:t>
            </a:r>
            <a:r>
              <a:rPr lang="en-US" altLang="ja-JP" dirty="0" err="1" smtClean="0"/>
              <a:t>Debian</a:t>
            </a:r>
            <a:r>
              <a:rPr lang="en-US" altLang="ja-JP" dirty="0" smtClean="0"/>
              <a:t>)</a:t>
            </a:r>
          </a:p>
          <a:p>
            <a:r>
              <a:rPr lang="en-US" altLang="ja-JP" dirty="0" smtClean="0"/>
              <a:t>Redistribution </a:t>
            </a:r>
            <a:r>
              <a:rPr lang="en-US" altLang="ja-JP" dirty="0"/>
              <a:t>of this file is permitted under the GNU Public </a:t>
            </a:r>
            <a:r>
              <a:rPr lang="en-US" altLang="ja-JP" dirty="0" smtClean="0"/>
              <a:t>License.</a:t>
            </a:r>
          </a:p>
          <a:p>
            <a:endParaRPr lang="en-US" altLang="ja-JP" dirty="0" smtClean="0"/>
          </a:p>
          <a:p>
            <a:r>
              <a:rPr lang="en-US" altLang="ja-JP" dirty="0" err="1" smtClean="0"/>
              <a:t>Ninka</a:t>
            </a:r>
            <a:r>
              <a:rPr lang="ja-JP" altLang="en-US" dirty="0" smtClean="0"/>
              <a:t>のライセンスルール</a:t>
            </a:r>
            <a:endParaRPr lang="en-US" altLang="ja-JP" dirty="0"/>
          </a:p>
          <a:p>
            <a:r>
              <a:rPr lang="en-US" altLang="ja-JP" dirty="0"/>
              <a:t>^([^,;]+) can be freely redistributed under the terms of the GPL$</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30</a:t>
            </a:fld>
            <a:endParaRPr kumimoji="1" lang="ja-JP" altLang="en-US"/>
          </a:p>
        </p:txBody>
      </p:sp>
    </p:spTree>
    <p:extLst>
      <p:ext uri="{BB962C8B-B14F-4D97-AF65-F5344CB8AC3E}">
        <p14:creationId xmlns:p14="http://schemas.microsoft.com/office/powerpoint/2010/main" val="10939388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実際のライセンス文</a:t>
            </a:r>
            <a:r>
              <a:rPr lang="en-US" altLang="ja-JP" dirty="0"/>
              <a:t>(</a:t>
            </a:r>
            <a:r>
              <a:rPr lang="en-US" altLang="ja-JP" dirty="0" err="1"/>
              <a:t>Debian</a:t>
            </a:r>
            <a:r>
              <a:rPr lang="en-US" altLang="ja-JP" dirty="0"/>
              <a:t>)</a:t>
            </a:r>
          </a:p>
          <a:p>
            <a:r>
              <a:rPr lang="en-US" altLang="ja-JP" dirty="0"/>
              <a:t>This module is free software; you can redistribute it </a:t>
            </a:r>
            <a:r>
              <a:rPr lang="en-US" altLang="ja-JP" dirty="0">
                <a:solidFill>
                  <a:srgbClr val="FF0000"/>
                </a:solidFill>
              </a:rPr>
              <a:t>or</a:t>
            </a:r>
            <a:r>
              <a:rPr lang="en-US" altLang="ja-JP" dirty="0"/>
              <a:t> modify it under the same terms as Perl itself.</a:t>
            </a:r>
          </a:p>
          <a:p>
            <a:endParaRPr lang="en-US" altLang="ja-JP" dirty="0" smtClean="0"/>
          </a:p>
          <a:p>
            <a:r>
              <a:rPr lang="en-US" altLang="ja-JP" dirty="0" err="1"/>
              <a:t>Ninka</a:t>
            </a:r>
            <a:r>
              <a:rPr lang="ja-JP" altLang="en-US" dirty="0"/>
              <a:t>の</a:t>
            </a:r>
            <a:r>
              <a:rPr lang="ja-JP" altLang="en-US" dirty="0" smtClean="0"/>
              <a:t>ライセンスルール</a:t>
            </a:r>
            <a:endParaRPr lang="en-US" altLang="ja-JP" dirty="0"/>
          </a:p>
          <a:p>
            <a:r>
              <a:rPr lang="en-US" altLang="ja-JP" dirty="0"/>
              <a:t>^([^,;]+) is free software; you can redistribute it </a:t>
            </a:r>
            <a:r>
              <a:rPr lang="en-US" altLang="ja-JP" dirty="0">
                <a:solidFill>
                  <a:srgbClr val="FF0000"/>
                </a:solidFill>
              </a:rPr>
              <a:t>and/or </a:t>
            </a:r>
            <a:r>
              <a:rPr lang="en-US" altLang="ja-JP" dirty="0"/>
              <a:t>modify it under the same terms as Perl itself$</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31</a:t>
            </a:fld>
            <a:endParaRPr kumimoji="1" lang="ja-JP" altLang="en-US"/>
          </a:p>
        </p:txBody>
      </p:sp>
    </p:spTree>
    <p:extLst>
      <p:ext uri="{BB962C8B-B14F-4D97-AF65-F5344CB8AC3E}">
        <p14:creationId xmlns:p14="http://schemas.microsoft.com/office/powerpoint/2010/main" val="8354688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a:t>
            </a:r>
            <a:r>
              <a:rPr kumimoji="1" lang="ja-JP" altLang="en-US" dirty="0" smtClean="0"/>
              <a:t>タイプのライセンス文：例</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実際のライセンス文</a:t>
            </a:r>
            <a:r>
              <a:rPr lang="en-US" altLang="ja-JP" dirty="0"/>
              <a:t>(</a:t>
            </a:r>
            <a:r>
              <a:rPr lang="en-US" altLang="ja-JP" dirty="0" err="1"/>
              <a:t>Debian</a:t>
            </a:r>
            <a:r>
              <a:rPr lang="en-US" altLang="ja-JP" dirty="0" smtClean="0"/>
              <a:t>)</a:t>
            </a:r>
          </a:p>
          <a:p>
            <a:r>
              <a:rPr lang="en-US" altLang="ja-JP" dirty="0" smtClean="0"/>
              <a:t>This </a:t>
            </a:r>
            <a:r>
              <a:rPr lang="en-US" altLang="ja-JP" dirty="0"/>
              <a:t>software is subject to the provisions of the </a:t>
            </a:r>
            <a:r>
              <a:rPr lang="en-US" altLang="ja-JP" dirty="0" err="1"/>
              <a:t>Zope</a:t>
            </a:r>
            <a:r>
              <a:rPr lang="en-US" altLang="ja-JP" dirty="0"/>
              <a:t> Public License, Version 2.1 (ZPL).</a:t>
            </a:r>
          </a:p>
          <a:p>
            <a:endParaRPr lang="en-US" altLang="ja-JP" dirty="0" smtClean="0"/>
          </a:p>
          <a:p>
            <a:r>
              <a:rPr lang="en-US" altLang="ja-JP" dirty="0" err="1" smtClean="0"/>
              <a:t>Ninka</a:t>
            </a:r>
            <a:r>
              <a:rPr lang="ja-JP" altLang="en-US" dirty="0"/>
              <a:t>のライセンスルール</a:t>
            </a:r>
            <a:endParaRPr lang="en-US" altLang="ja-JP" dirty="0"/>
          </a:p>
          <a:p>
            <a:r>
              <a:rPr lang="en-US" altLang="ja-JP" dirty="0" smtClean="0"/>
              <a:t>^</a:t>
            </a:r>
            <a:r>
              <a:rPr lang="en-US" altLang="ja-JP" dirty="0"/>
              <a:t>This Source Code Form is subject to the terms of the Mozilla Public License, v&lt;dot&gt; 2&lt;dot&gt;$0:</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32</a:t>
            </a:fld>
            <a:endParaRPr kumimoji="1" lang="ja-JP" altLang="en-US"/>
          </a:p>
        </p:txBody>
      </p:sp>
    </p:spTree>
    <p:extLst>
      <p:ext uri="{BB962C8B-B14F-4D97-AF65-F5344CB8AC3E}">
        <p14:creationId xmlns:p14="http://schemas.microsoft.com/office/powerpoint/2010/main" val="6766241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ライセンス判定ツール</a:t>
            </a:r>
            <a:r>
              <a:rPr kumimoji="1" lang="en-US" altLang="ja-JP" dirty="0" smtClean="0"/>
              <a:t>(</a:t>
            </a:r>
            <a:r>
              <a:rPr kumimoji="1" lang="en-US" altLang="ja-JP" dirty="0" err="1" smtClean="0"/>
              <a:t>Ninka</a:t>
            </a:r>
            <a:r>
              <a:rPr kumimoji="1" lang="en-US" altLang="ja-JP" dirty="0" smtClean="0"/>
              <a:t>)</a:t>
            </a:r>
            <a:endParaRPr kumimoji="1" lang="ja-JP" altLang="en-US" dirty="0"/>
          </a:p>
        </p:txBody>
      </p:sp>
      <p:sp>
        <p:nvSpPr>
          <p:cNvPr id="3" name="コンテンツ プレースホルダー 2"/>
          <p:cNvSpPr>
            <a:spLocks noGrp="1"/>
          </p:cNvSpPr>
          <p:nvPr>
            <p:ph idx="1"/>
          </p:nvPr>
        </p:nvSpPr>
        <p:spPr>
          <a:xfrm>
            <a:off x="535672" y="1282134"/>
            <a:ext cx="8229600" cy="1212396"/>
          </a:xfrm>
        </p:spPr>
        <p:txBody>
          <a:bodyPr/>
          <a:lstStyle/>
          <a:p>
            <a:r>
              <a:rPr lang="ja-JP" altLang="en-US" dirty="0" smtClean="0"/>
              <a:t>目視</a:t>
            </a:r>
            <a:r>
              <a:rPr lang="ja-JP" altLang="en-US" dirty="0"/>
              <a:t>の時間を削減するために、ライセンス判定ツールが存在</a:t>
            </a:r>
            <a:r>
              <a:rPr lang="ja-JP" altLang="en-US" dirty="0" smtClean="0"/>
              <a:t>する</a:t>
            </a:r>
            <a:endParaRPr lang="en-US" altLang="ja-JP" dirty="0" smtClean="0"/>
          </a:p>
          <a:p>
            <a:endParaRPr lang="en-US" altLang="ja-JP" dirty="0"/>
          </a:p>
          <a:p>
            <a:endParaRPr lang="en-US" altLang="ja-JP"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33</a:t>
            </a:fld>
            <a:endParaRPr kumimoji="1" lang="ja-JP" altLang="en-US"/>
          </a:p>
        </p:txBody>
      </p:sp>
      <p:sp>
        <p:nvSpPr>
          <p:cNvPr id="5" name="正方形/長方形 4"/>
          <p:cNvSpPr/>
          <p:nvPr/>
        </p:nvSpPr>
        <p:spPr>
          <a:xfrm>
            <a:off x="433992" y="3113067"/>
            <a:ext cx="1440161" cy="17281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p:cNvCxnSpPr/>
          <p:nvPr/>
        </p:nvCxnSpPr>
        <p:spPr>
          <a:xfrm>
            <a:off x="577641" y="3293988"/>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577641" y="3545115"/>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577641" y="3761139"/>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577641" y="4172294"/>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577641" y="4388318"/>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577641" y="4604342"/>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577642" y="3934499"/>
            <a:ext cx="11521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右矢印 12"/>
          <p:cNvSpPr/>
          <p:nvPr/>
        </p:nvSpPr>
        <p:spPr>
          <a:xfrm>
            <a:off x="2180496" y="3584905"/>
            <a:ext cx="773776" cy="699187"/>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pic>
        <p:nvPicPr>
          <p:cNvPr id="14" name="Picture 2" descr="サーチアイコン 調べもの 画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4272" y="2962581"/>
            <a:ext cx="2232248" cy="2029164"/>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3479564" y="5010001"/>
            <a:ext cx="1181664" cy="584775"/>
          </a:xfrm>
          <a:prstGeom prst="rect">
            <a:avLst/>
          </a:prstGeom>
          <a:noFill/>
        </p:spPr>
        <p:txBody>
          <a:bodyPr wrap="square" rtlCol="0">
            <a:spAutoFit/>
          </a:bodyPr>
          <a:lstStyle/>
          <a:p>
            <a:r>
              <a:rPr kumimoji="1" lang="en-US" altLang="ja-JP" sz="3200" dirty="0" err="1" smtClean="0"/>
              <a:t>Ninka</a:t>
            </a:r>
            <a:endParaRPr kumimoji="1" lang="ja-JP" altLang="en-US" sz="3200" dirty="0"/>
          </a:p>
        </p:txBody>
      </p:sp>
      <p:sp>
        <p:nvSpPr>
          <p:cNvPr id="16" name="円/楕円 15"/>
          <p:cNvSpPr/>
          <p:nvPr/>
        </p:nvSpPr>
        <p:spPr>
          <a:xfrm>
            <a:off x="6086466" y="2494529"/>
            <a:ext cx="2232248"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t>BSD</a:t>
            </a:r>
            <a:endParaRPr kumimoji="1" lang="ja-JP" altLang="en-US" sz="2800" dirty="0"/>
          </a:p>
        </p:txBody>
      </p:sp>
      <p:sp>
        <p:nvSpPr>
          <p:cNvPr id="17" name="円/楕円 16"/>
          <p:cNvSpPr/>
          <p:nvPr/>
        </p:nvSpPr>
        <p:spPr>
          <a:xfrm>
            <a:off x="6086466" y="4366284"/>
            <a:ext cx="2232248"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t>unknown</a:t>
            </a:r>
            <a:endParaRPr kumimoji="1" lang="ja-JP" altLang="en-US" sz="2800" dirty="0"/>
          </a:p>
        </p:txBody>
      </p:sp>
      <p:sp>
        <p:nvSpPr>
          <p:cNvPr id="18" name="右矢印 17"/>
          <p:cNvSpPr/>
          <p:nvPr/>
        </p:nvSpPr>
        <p:spPr>
          <a:xfrm rot="20025131">
            <a:off x="5065339" y="3106597"/>
            <a:ext cx="940036" cy="648072"/>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右矢印 18"/>
          <p:cNvSpPr/>
          <p:nvPr/>
        </p:nvSpPr>
        <p:spPr>
          <a:xfrm rot="1529211">
            <a:off x="5066488" y="4147880"/>
            <a:ext cx="940036" cy="648072"/>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4661228" y="5114137"/>
            <a:ext cx="2095184" cy="369332"/>
          </a:xfrm>
          <a:prstGeom prst="rect">
            <a:avLst/>
          </a:prstGeom>
          <a:noFill/>
        </p:spPr>
        <p:txBody>
          <a:bodyPr wrap="square" rtlCol="0">
            <a:spAutoFit/>
          </a:bodyPr>
          <a:lstStyle/>
          <a:p>
            <a:r>
              <a:rPr kumimoji="1" lang="ja-JP" altLang="en-US" dirty="0" smtClean="0"/>
              <a:t>存在していない</a:t>
            </a:r>
            <a:endParaRPr kumimoji="1" lang="ja-JP" altLang="en-US" dirty="0"/>
          </a:p>
        </p:txBody>
      </p:sp>
      <p:sp>
        <p:nvSpPr>
          <p:cNvPr id="21" name="テキスト ボックス 20"/>
          <p:cNvSpPr txBox="1"/>
          <p:nvPr/>
        </p:nvSpPr>
        <p:spPr>
          <a:xfrm>
            <a:off x="4754472" y="2616138"/>
            <a:ext cx="1578264" cy="369332"/>
          </a:xfrm>
          <a:prstGeom prst="rect">
            <a:avLst/>
          </a:prstGeom>
          <a:noFill/>
        </p:spPr>
        <p:txBody>
          <a:bodyPr wrap="square" rtlCol="0">
            <a:spAutoFit/>
          </a:bodyPr>
          <a:lstStyle/>
          <a:p>
            <a:r>
              <a:rPr kumimoji="1" lang="ja-JP" altLang="en-US" dirty="0" smtClean="0"/>
              <a:t>存在している</a:t>
            </a:r>
            <a:endParaRPr kumimoji="1" lang="ja-JP" altLang="en-US" dirty="0"/>
          </a:p>
        </p:txBody>
      </p:sp>
      <p:sp>
        <p:nvSpPr>
          <p:cNvPr id="22" name="テキスト ボックス 21"/>
          <p:cNvSpPr txBox="1"/>
          <p:nvPr/>
        </p:nvSpPr>
        <p:spPr>
          <a:xfrm>
            <a:off x="244816" y="4948445"/>
            <a:ext cx="1818512" cy="646331"/>
          </a:xfrm>
          <a:prstGeom prst="rect">
            <a:avLst/>
          </a:prstGeom>
          <a:noFill/>
        </p:spPr>
        <p:txBody>
          <a:bodyPr wrap="square" rtlCol="0">
            <a:spAutoFit/>
          </a:bodyPr>
          <a:lstStyle/>
          <a:p>
            <a:pPr algn="ctr"/>
            <a:r>
              <a:rPr kumimoji="1" lang="ja-JP" altLang="en-US" dirty="0" smtClean="0"/>
              <a:t>ソースファイルのライセンス記述</a:t>
            </a:r>
            <a:endParaRPr kumimoji="1" lang="ja-JP" altLang="en-US" dirty="0"/>
          </a:p>
        </p:txBody>
      </p:sp>
      <p:sp>
        <p:nvSpPr>
          <p:cNvPr id="23" name="テキスト ボックス 22"/>
          <p:cNvSpPr txBox="1"/>
          <p:nvPr/>
        </p:nvSpPr>
        <p:spPr>
          <a:xfrm>
            <a:off x="2063328" y="5558757"/>
            <a:ext cx="4104456" cy="646331"/>
          </a:xfrm>
          <a:prstGeom prst="rect">
            <a:avLst/>
          </a:prstGeom>
          <a:noFill/>
        </p:spPr>
        <p:txBody>
          <a:bodyPr wrap="square" rtlCol="0">
            <a:spAutoFit/>
          </a:bodyPr>
          <a:lstStyle/>
          <a:p>
            <a:pPr algn="ctr"/>
            <a:r>
              <a:rPr kumimoji="1" lang="ja-JP" altLang="en-US" dirty="0" smtClean="0"/>
              <a:t>対応する</a:t>
            </a:r>
            <a:r>
              <a:rPr kumimoji="1" lang="ja-JP" altLang="en-US" dirty="0" smtClean="0">
                <a:solidFill>
                  <a:srgbClr val="FF0000"/>
                </a:solidFill>
              </a:rPr>
              <a:t>ライセンスルール</a:t>
            </a:r>
            <a:r>
              <a:rPr kumimoji="1" lang="ja-JP" altLang="en-US" dirty="0" smtClean="0"/>
              <a:t>が</a:t>
            </a:r>
            <a:endParaRPr kumimoji="1" lang="en-US" altLang="ja-JP" dirty="0" smtClean="0"/>
          </a:p>
          <a:p>
            <a:pPr algn="ctr"/>
            <a:r>
              <a:rPr kumimoji="1" lang="ja-JP" altLang="en-US" dirty="0" smtClean="0"/>
              <a:t>存在するか？</a:t>
            </a:r>
            <a:endParaRPr kumimoji="1" lang="ja-JP" altLang="en-US" dirty="0"/>
          </a:p>
        </p:txBody>
      </p:sp>
      <p:sp>
        <p:nvSpPr>
          <p:cNvPr id="24" name="テキスト ボックス 23"/>
          <p:cNvSpPr txBox="1"/>
          <p:nvPr/>
        </p:nvSpPr>
        <p:spPr>
          <a:xfrm>
            <a:off x="5906600" y="3557401"/>
            <a:ext cx="2891523" cy="369332"/>
          </a:xfrm>
          <a:prstGeom prst="rect">
            <a:avLst/>
          </a:prstGeom>
          <a:noFill/>
        </p:spPr>
        <p:txBody>
          <a:bodyPr wrap="square" rtlCol="0">
            <a:spAutoFit/>
          </a:bodyPr>
          <a:lstStyle/>
          <a:p>
            <a:r>
              <a:rPr kumimoji="1" lang="ja-JP" altLang="en-US" dirty="0" smtClean="0"/>
              <a:t>対応するライセンスを出力</a:t>
            </a:r>
            <a:endParaRPr kumimoji="1" lang="ja-JP" altLang="en-US" dirty="0"/>
          </a:p>
        </p:txBody>
      </p:sp>
      <p:sp>
        <p:nvSpPr>
          <p:cNvPr id="25" name="テキスト ボックス 24"/>
          <p:cNvSpPr txBox="1"/>
          <p:nvPr/>
        </p:nvSpPr>
        <p:spPr>
          <a:xfrm>
            <a:off x="6365923" y="5445079"/>
            <a:ext cx="2160240" cy="369332"/>
          </a:xfrm>
          <a:prstGeom prst="rect">
            <a:avLst/>
          </a:prstGeom>
          <a:noFill/>
        </p:spPr>
        <p:txBody>
          <a:bodyPr wrap="square" rtlCol="0">
            <a:spAutoFit/>
          </a:bodyPr>
          <a:lstStyle/>
          <a:p>
            <a:r>
              <a:rPr lang="ja-JP" altLang="en-US" dirty="0"/>
              <a:t>未知ライセンス</a:t>
            </a:r>
            <a:endParaRPr kumimoji="1" lang="ja-JP" altLang="en-US" dirty="0"/>
          </a:p>
        </p:txBody>
      </p:sp>
      <p:sp>
        <p:nvSpPr>
          <p:cNvPr id="26" name="正方形/長方形 25"/>
          <p:cNvSpPr/>
          <p:nvPr/>
        </p:nvSpPr>
        <p:spPr>
          <a:xfrm>
            <a:off x="535672" y="3216451"/>
            <a:ext cx="1236065" cy="428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664527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研究目的</a:t>
            </a:r>
            <a:endParaRPr kumimoji="1" lang="ja-JP" altLang="en-US" dirty="0"/>
          </a:p>
        </p:txBody>
      </p:sp>
      <p:sp>
        <p:nvSpPr>
          <p:cNvPr id="3" name="コンテンツ プレースホルダー 2"/>
          <p:cNvSpPr>
            <a:spLocks noGrp="1"/>
          </p:cNvSpPr>
          <p:nvPr>
            <p:ph idx="1"/>
          </p:nvPr>
        </p:nvSpPr>
        <p:spPr>
          <a:xfrm>
            <a:off x="323528" y="1556792"/>
            <a:ext cx="8507288" cy="4525963"/>
          </a:xfrm>
        </p:spPr>
        <p:txBody>
          <a:bodyPr/>
          <a:lstStyle/>
          <a:p>
            <a:pPr marL="0" indent="0">
              <a:buNone/>
            </a:pPr>
            <a:endParaRPr lang="en-US" altLang="ja-JP" dirty="0"/>
          </a:p>
          <a:p>
            <a:r>
              <a:rPr kumimoji="1" lang="ja-JP" altLang="en-US" dirty="0" smtClean="0"/>
              <a:t>未知ライセンス記述を目視する負担をさげたい</a:t>
            </a:r>
            <a:endParaRPr lang="en-US" altLang="ja-JP" dirty="0"/>
          </a:p>
          <a:p>
            <a:r>
              <a:rPr lang="ja-JP" altLang="en-US" dirty="0" smtClean="0"/>
              <a:t>（こう書くと手法を実装しないといけない？）</a:t>
            </a:r>
            <a:endParaRPr lang="en-US" altLang="ja-JP" dirty="0" smtClean="0"/>
          </a:p>
          <a:p>
            <a:endParaRPr kumimoji="1" lang="en-US" altLang="ja-JP" dirty="0"/>
          </a:p>
          <a:p>
            <a:r>
              <a:rPr lang="ja-JP" altLang="en-US" dirty="0" smtClean="0"/>
              <a:t>（目視する負担をさげるためには未知ライセンスがどのようになっているか知らなければならないのでそれを知りたい）</a:t>
            </a: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34</a:t>
            </a:fld>
            <a:endParaRPr kumimoji="1" lang="ja-JP" altLang="en-US"/>
          </a:p>
        </p:txBody>
      </p:sp>
    </p:spTree>
    <p:extLst>
      <p:ext uri="{BB962C8B-B14F-4D97-AF65-F5344CB8AC3E}">
        <p14:creationId xmlns:p14="http://schemas.microsoft.com/office/powerpoint/2010/main" val="37851902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22904"/>
            <a:ext cx="8229600" cy="1143000"/>
          </a:xfrm>
        </p:spPr>
        <p:txBody>
          <a:bodyPr/>
          <a:lstStyle/>
          <a:p>
            <a:r>
              <a:rPr kumimoji="1" lang="ja-JP" altLang="en-US" dirty="0" smtClean="0"/>
              <a:t>ライセンスルール</a:t>
            </a:r>
            <a:endParaRPr kumimoji="1" lang="ja-JP" altLang="en-US" dirty="0"/>
          </a:p>
        </p:txBody>
      </p:sp>
      <p:sp>
        <p:nvSpPr>
          <p:cNvPr id="3" name="コンテンツ プレースホルダー 2"/>
          <p:cNvSpPr>
            <a:spLocks noGrp="1"/>
          </p:cNvSpPr>
          <p:nvPr>
            <p:ph idx="1"/>
          </p:nvPr>
        </p:nvSpPr>
        <p:spPr>
          <a:xfrm>
            <a:off x="107504" y="2204864"/>
            <a:ext cx="9001000" cy="1152128"/>
          </a:xfrm>
          <a:ln w="38100">
            <a:solidFill>
              <a:schemeClr val="tx1"/>
            </a:solidFill>
          </a:ln>
        </p:spPr>
        <p:txBody>
          <a:bodyPr>
            <a:normAutofit/>
          </a:bodyPr>
          <a:lstStyle/>
          <a:p>
            <a:pPr marL="0" indent="0" algn="ctr">
              <a:buNone/>
            </a:pPr>
            <a:r>
              <a:rPr lang="en-US" altLang="ja-JP" sz="2600" dirty="0" smtClean="0"/>
              <a:t>Redistributions </a:t>
            </a:r>
            <a:r>
              <a:rPr lang="en-US" altLang="ja-JP" sz="2600" dirty="0"/>
              <a:t>of source code must retain the above copyright notice, this list of conditions and the following disclaimer. </a:t>
            </a:r>
            <a:endParaRPr lang="en-US" altLang="ja-JP" sz="2600"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35</a:t>
            </a:fld>
            <a:endParaRPr kumimoji="1" lang="ja-JP" altLang="en-US"/>
          </a:p>
        </p:txBody>
      </p:sp>
      <p:sp>
        <p:nvSpPr>
          <p:cNvPr id="5" name="テキスト ボックス 4"/>
          <p:cNvSpPr txBox="1"/>
          <p:nvPr/>
        </p:nvSpPr>
        <p:spPr>
          <a:xfrm>
            <a:off x="1835152" y="1061467"/>
            <a:ext cx="5941168" cy="800219"/>
          </a:xfrm>
          <a:prstGeom prst="rect">
            <a:avLst/>
          </a:prstGeom>
          <a:noFill/>
        </p:spPr>
        <p:txBody>
          <a:bodyPr wrap="square" rtlCol="0">
            <a:spAutoFit/>
          </a:bodyPr>
          <a:lstStyle/>
          <a:p>
            <a:pPr algn="ctr"/>
            <a:r>
              <a:rPr lang="ja-JP" altLang="en-US" sz="2800" dirty="0"/>
              <a:t>ライセンスを特定するための正規表現</a:t>
            </a:r>
            <a:endParaRPr lang="en-US" altLang="ja-JP" dirty="0"/>
          </a:p>
          <a:p>
            <a:pPr algn="ctr"/>
            <a:endParaRPr kumimoji="1" lang="ja-JP" altLang="en-US" dirty="0"/>
          </a:p>
        </p:txBody>
      </p:sp>
      <p:sp>
        <p:nvSpPr>
          <p:cNvPr id="6" name="テキスト ボックス 5"/>
          <p:cNvSpPr txBox="1"/>
          <p:nvPr/>
        </p:nvSpPr>
        <p:spPr>
          <a:xfrm>
            <a:off x="2672934" y="1644188"/>
            <a:ext cx="4265604" cy="461665"/>
          </a:xfrm>
          <a:prstGeom prst="rect">
            <a:avLst/>
          </a:prstGeom>
          <a:noFill/>
        </p:spPr>
        <p:txBody>
          <a:bodyPr wrap="square" rtlCol="0">
            <a:spAutoFit/>
          </a:bodyPr>
          <a:lstStyle/>
          <a:p>
            <a:pPr algn="ctr"/>
            <a:r>
              <a:rPr lang="ja-JP" altLang="en-US" sz="2400" dirty="0" smtClean="0"/>
              <a:t>実際の</a:t>
            </a:r>
            <a:r>
              <a:rPr lang="en-US" altLang="ja-JP" sz="2400" dirty="0" smtClean="0"/>
              <a:t>BSD</a:t>
            </a:r>
            <a:r>
              <a:rPr lang="ja-JP" altLang="en-US" sz="2400" dirty="0" smtClean="0"/>
              <a:t>のライセンス記述</a:t>
            </a:r>
            <a:endParaRPr lang="en-US" altLang="ja-JP" sz="2400" dirty="0"/>
          </a:p>
        </p:txBody>
      </p:sp>
      <p:sp>
        <p:nvSpPr>
          <p:cNvPr id="7" name="テキスト ボックス 6"/>
          <p:cNvSpPr txBox="1"/>
          <p:nvPr/>
        </p:nvSpPr>
        <p:spPr>
          <a:xfrm>
            <a:off x="107504" y="4581128"/>
            <a:ext cx="8928992" cy="1200329"/>
          </a:xfrm>
          <a:prstGeom prst="rect">
            <a:avLst/>
          </a:prstGeom>
          <a:noFill/>
          <a:ln w="38100">
            <a:solidFill>
              <a:schemeClr val="tx1"/>
            </a:solidFill>
          </a:ln>
        </p:spPr>
        <p:txBody>
          <a:bodyPr wrap="square" rtlCol="0">
            <a:spAutoFit/>
          </a:bodyPr>
          <a:lstStyle/>
          <a:p>
            <a:pPr algn="ctr"/>
            <a:r>
              <a:rPr lang="en-US" altLang="ja-JP" sz="2400" dirty="0"/>
              <a:t>Redistributions? of source code must retain the (above )?copyright notice, this list of conditions(,)? and the following disclaimer(, without modification)?:</a:t>
            </a:r>
            <a:endParaRPr kumimoji="1" lang="ja-JP" altLang="en-US" sz="2400" dirty="0"/>
          </a:p>
        </p:txBody>
      </p:sp>
      <p:sp>
        <p:nvSpPr>
          <p:cNvPr id="8" name="テキスト ボックス 7"/>
          <p:cNvSpPr txBox="1"/>
          <p:nvPr/>
        </p:nvSpPr>
        <p:spPr>
          <a:xfrm>
            <a:off x="2483768" y="4077072"/>
            <a:ext cx="4643936" cy="738664"/>
          </a:xfrm>
          <a:prstGeom prst="rect">
            <a:avLst/>
          </a:prstGeom>
          <a:noFill/>
        </p:spPr>
        <p:txBody>
          <a:bodyPr wrap="square" rtlCol="0">
            <a:spAutoFit/>
          </a:bodyPr>
          <a:lstStyle/>
          <a:p>
            <a:pPr algn="ctr"/>
            <a:r>
              <a:rPr lang="ja-JP" altLang="en-US" sz="2400" dirty="0" smtClean="0"/>
              <a:t>ライセンスルール：</a:t>
            </a:r>
            <a:r>
              <a:rPr lang="en-US" altLang="ja-JP" sz="2400" dirty="0" err="1" smtClean="0"/>
              <a:t>BSDcondSource</a:t>
            </a:r>
            <a:endParaRPr lang="en-US" altLang="ja-JP" sz="2400" dirty="0"/>
          </a:p>
          <a:p>
            <a:pPr algn="ctr"/>
            <a:endParaRPr kumimoji="1" lang="ja-JP" altLang="en-US" dirty="0"/>
          </a:p>
        </p:txBody>
      </p:sp>
    </p:spTree>
    <p:extLst>
      <p:ext uri="{BB962C8B-B14F-4D97-AF65-F5344CB8AC3E}">
        <p14:creationId xmlns:p14="http://schemas.microsoft.com/office/powerpoint/2010/main" val="40259392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714976" y="6077154"/>
            <a:ext cx="1752609" cy="646331"/>
          </a:xfrm>
          <a:prstGeom prst="rect">
            <a:avLst/>
          </a:prstGeom>
          <a:noFill/>
          <a:ln w="38100">
            <a:solidFill>
              <a:schemeClr val="tx1"/>
            </a:solidFill>
          </a:ln>
        </p:spPr>
        <p:txBody>
          <a:bodyPr wrap="square" rtlCol="0">
            <a:spAutoFit/>
          </a:bodyPr>
          <a:lstStyle/>
          <a:p>
            <a:r>
              <a:rPr kumimoji="1" lang="ja-JP" altLang="en-US" sz="3600" dirty="0" smtClean="0"/>
              <a:t>“</a:t>
            </a:r>
            <a:r>
              <a:rPr kumimoji="1" lang="en-US" altLang="ja-JP" sz="3600" dirty="0" smtClean="0"/>
              <a:t>BSD2</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36</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BSDpre,BSDcondSource,BSDcondBinary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361062"/>
            <a:ext cx="2595015"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chemeClr val="tx1"/>
            </a:solidFill>
          </a:ln>
        </p:spPr>
        <p:txBody>
          <a:bodyPr wrap="square" rtlCol="0">
            <a:spAutoFit/>
          </a:bodyPr>
          <a:lstStyle/>
          <a:p>
            <a:r>
              <a:rPr lang="en-US" altLang="ja-JP" dirty="0" err="1" smtClean="0"/>
              <a:t>BSDcondSource</a:t>
            </a:r>
            <a:endParaRPr lang="en-US" altLang="ja-JP" dirty="0" smtClean="0"/>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31754230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558584" y="6075144"/>
            <a:ext cx="2465396" cy="646331"/>
          </a:xfrm>
          <a:prstGeom prst="rect">
            <a:avLst/>
          </a:prstGeom>
          <a:noFill/>
          <a:ln w="38100">
            <a:solidFill>
              <a:schemeClr val="tx1"/>
            </a:solidFill>
          </a:ln>
        </p:spPr>
        <p:txBody>
          <a:bodyPr wrap="square" rtlCol="0">
            <a:spAutoFit/>
          </a:bodyPr>
          <a:lstStyle/>
          <a:p>
            <a:r>
              <a:rPr kumimoji="1" lang="ja-JP" altLang="en-US" sz="3600" dirty="0" smtClean="0"/>
              <a:t>“</a:t>
            </a:r>
            <a:r>
              <a:rPr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37</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a:t>
            </a:r>
            <a:r>
              <a:rPr kumimoji="1" lang="en-US" altLang="ja-JP" sz="2800" dirty="0" err="1" smtClean="0">
                <a:solidFill>
                  <a:srgbClr val="FF0000"/>
                </a:solidFill>
              </a:rPr>
              <a:t>Unknown</a:t>
            </a:r>
            <a:r>
              <a:rPr kumimoji="1" lang="en-US" altLang="ja-JP" sz="2800" dirty="0" err="1" smtClean="0"/>
              <a:t>,BSDcondBinary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419046"/>
            <a:ext cx="2595015" cy="646331"/>
          </a:xfrm>
          <a:prstGeom prst="rect">
            <a:avLst/>
          </a:prstGeom>
          <a:noFill/>
          <a:ln w="38100">
            <a:solidFill>
              <a:srgbClr val="FF0000"/>
            </a:solidFill>
          </a:ln>
        </p:spPr>
        <p:txBody>
          <a:bodyPr wrap="square" rtlCol="0">
            <a:spAutoFit/>
          </a:bodyPr>
          <a:lstStyle/>
          <a:p>
            <a:pPr marL="342900" indent="-342900">
              <a:buAutoNum type="arabicPeriod"/>
            </a:pPr>
            <a:r>
              <a:rPr lang="en-US" altLang="ja-JP" dirty="0"/>
              <a:t>Permission is hereby granted, free of </a:t>
            </a:r>
            <a:r>
              <a:rPr lang="ja-JP" altLang="en-US" dirty="0" smtClean="0"/>
              <a:t>～</a:t>
            </a:r>
            <a:r>
              <a:rPr lang="en-US" altLang="ja-JP" dirty="0" smtClean="0"/>
              <a:t>: </a:t>
            </a:r>
            <a:endParaRPr lang="en-US" altLang="ja-JP" dirty="0"/>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smtClean="0"/>
              <a:t>Redistributions in binary form must </a:t>
            </a:r>
            <a:r>
              <a:rPr lang="ja-JP" altLang="en-US" dirty="0" smtClean="0"/>
              <a:t>～</a:t>
            </a:r>
            <a:r>
              <a:rPr lang="en-US" altLang="ja-JP" dirty="0" smtClean="0"/>
              <a:t>.</a:t>
            </a:r>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2818565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のライセンス判定</a:t>
            </a:r>
            <a:r>
              <a:rPr kumimoji="1" lang="en-US" altLang="ja-JP" dirty="0" smtClean="0"/>
              <a:t>:</a:t>
            </a:r>
            <a:r>
              <a:rPr kumimoji="1" lang="ja-JP" altLang="en-US" dirty="0" smtClean="0"/>
              <a:t>例</a:t>
            </a:r>
            <a:endParaRPr kumimoji="1" lang="ja-JP" altLang="en-US" dirty="0"/>
          </a:p>
        </p:txBody>
      </p:sp>
      <p:sp>
        <p:nvSpPr>
          <p:cNvPr id="11" name="テキスト ボックス 10"/>
          <p:cNvSpPr txBox="1"/>
          <p:nvPr/>
        </p:nvSpPr>
        <p:spPr>
          <a:xfrm>
            <a:off x="404905" y="1866140"/>
            <a:ext cx="2643987" cy="369332"/>
          </a:xfrm>
          <a:prstGeom prst="rect">
            <a:avLst/>
          </a:prstGeom>
          <a:noFill/>
          <a:ln w="38100">
            <a:solidFill>
              <a:srgbClr val="FF0000"/>
            </a:solidFill>
          </a:ln>
        </p:spPr>
        <p:txBody>
          <a:bodyPr wrap="square" rtlCol="0">
            <a:spAutoFit/>
          </a:bodyPr>
          <a:lstStyle/>
          <a:p>
            <a:r>
              <a:rPr lang="en-US" altLang="ja-JP" dirty="0"/>
              <a:t>U</a:t>
            </a:r>
            <a:r>
              <a:rPr lang="en-US" altLang="ja-JP" dirty="0" smtClean="0"/>
              <a:t>se and redistribution</a:t>
            </a:r>
            <a:r>
              <a:rPr lang="ja-JP" altLang="en-US" dirty="0" smtClean="0"/>
              <a:t>～</a:t>
            </a:r>
            <a:r>
              <a:rPr lang="en-US" altLang="ja-JP" dirty="0" smtClean="0"/>
              <a:t> </a:t>
            </a:r>
            <a:r>
              <a:rPr lang="en-US" altLang="ja-JP" dirty="0"/>
              <a:t>:</a:t>
            </a:r>
            <a:endParaRPr lang="en-US" altLang="ja-JP" dirty="0" smtClean="0"/>
          </a:p>
        </p:txBody>
      </p:sp>
      <p:sp>
        <p:nvSpPr>
          <p:cNvPr id="17" name="テキスト ボックス 16"/>
          <p:cNvSpPr txBox="1"/>
          <p:nvPr/>
        </p:nvSpPr>
        <p:spPr>
          <a:xfrm>
            <a:off x="3481934" y="6052350"/>
            <a:ext cx="2530226" cy="646331"/>
          </a:xfrm>
          <a:prstGeom prst="rect">
            <a:avLst/>
          </a:prstGeom>
          <a:noFill/>
          <a:ln w="38100">
            <a:solidFill>
              <a:schemeClr val="tx1"/>
            </a:solidFill>
          </a:ln>
        </p:spPr>
        <p:txBody>
          <a:bodyPr wrap="square" rtlCol="0">
            <a:spAutoFit/>
          </a:bodyPr>
          <a:lstStyle/>
          <a:p>
            <a:r>
              <a:rPr kumimoji="1" lang="ja-JP" altLang="en-US" sz="3600" dirty="0" smtClean="0"/>
              <a:t>“</a:t>
            </a:r>
            <a:r>
              <a:rPr kumimoji="1"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38</a:t>
            </a:fld>
            <a:endParaRPr kumimoji="1" lang="ja-JP" altLang="en-US"/>
          </a:p>
        </p:txBody>
      </p:sp>
      <p:sp>
        <p:nvSpPr>
          <p:cNvPr id="6" name="テキスト ボックス 5"/>
          <p:cNvSpPr txBox="1"/>
          <p:nvPr/>
        </p:nvSpPr>
        <p:spPr>
          <a:xfrm>
            <a:off x="1588326" y="3892198"/>
            <a:ext cx="6405912"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solidFill>
                  <a:srgbClr val="FF0000"/>
                </a:solidFill>
              </a:rPr>
              <a:t>Unknown</a:t>
            </a:r>
            <a:r>
              <a:rPr kumimoji="1" lang="en-US" altLang="ja-JP" sz="2800" dirty="0" err="1" smtClean="0"/>
              <a:t>,BSDcondSource,BSDcondBinary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361062"/>
            <a:ext cx="2643987"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404906" y="3132983"/>
            <a:ext cx="264398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6533673" y="1933111"/>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0" name="テキスト ボックス 19"/>
          <p:cNvSpPr txBox="1"/>
          <p:nvPr/>
        </p:nvSpPr>
        <p:spPr>
          <a:xfrm>
            <a:off x="6533673" y="2573142"/>
            <a:ext cx="1860113" cy="369332"/>
          </a:xfrm>
          <a:prstGeom prst="rect">
            <a:avLst/>
          </a:prstGeom>
          <a:noFill/>
          <a:ln w="38100">
            <a:solidFill>
              <a:schemeClr val="tx1"/>
            </a:solidFill>
          </a:ln>
        </p:spPr>
        <p:txBody>
          <a:bodyPr wrap="square" rtlCol="0">
            <a:spAutoFit/>
          </a:bodyPr>
          <a:lstStyle/>
          <a:p>
            <a:r>
              <a:rPr lang="en-US" altLang="ja-JP" dirty="0" err="1" smtClean="0"/>
              <a:t>BSDcondSource</a:t>
            </a:r>
            <a:endParaRPr lang="en-US" altLang="ja-JP" dirty="0" smtClean="0"/>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74858" y="4972025"/>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39446579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既存</a:t>
            </a:r>
            <a:r>
              <a:rPr lang="ja-JP" altLang="en-US" dirty="0" smtClean="0"/>
              <a:t>研究</a:t>
            </a:r>
            <a:endParaRPr kumimoji="1" lang="ja-JP" altLang="en-US" dirty="0"/>
          </a:p>
        </p:txBody>
      </p:sp>
      <p:sp>
        <p:nvSpPr>
          <p:cNvPr id="3" name="コンテンツ プレースホルダー 2"/>
          <p:cNvSpPr>
            <a:spLocks noGrp="1"/>
          </p:cNvSpPr>
          <p:nvPr>
            <p:ph idx="1"/>
          </p:nvPr>
        </p:nvSpPr>
        <p:spPr>
          <a:xfrm>
            <a:off x="221840" y="1628800"/>
            <a:ext cx="4450276" cy="2808311"/>
          </a:xfrm>
        </p:spPr>
        <p:txBody>
          <a:bodyPr>
            <a:normAutofit/>
          </a:bodyPr>
          <a:lstStyle/>
          <a:p>
            <a:r>
              <a:rPr lang="en-US" altLang="ja-JP" dirty="0" smtClean="0"/>
              <a:t>Unknown</a:t>
            </a:r>
            <a:r>
              <a:rPr lang="ja-JP" altLang="en-US" dirty="0" smtClean="0"/>
              <a:t>ライセンスから、一種類のライセンスとして特定できるようにするためのクラスタリング</a:t>
            </a:r>
            <a:r>
              <a:rPr lang="ja-JP" altLang="en-US" dirty="0"/>
              <a:t>手法</a:t>
            </a:r>
            <a:r>
              <a:rPr lang="en-US" altLang="ja-JP" dirty="0" smtClean="0"/>
              <a:t>[1]</a:t>
            </a:r>
          </a:p>
        </p:txBody>
      </p:sp>
      <p:sp>
        <p:nvSpPr>
          <p:cNvPr id="5" name="スライド番号プレースホルダー 4"/>
          <p:cNvSpPr>
            <a:spLocks noGrp="1"/>
          </p:cNvSpPr>
          <p:nvPr>
            <p:ph type="sldNum" sz="quarter" idx="12"/>
          </p:nvPr>
        </p:nvSpPr>
        <p:spPr/>
        <p:txBody>
          <a:bodyPr/>
          <a:lstStyle/>
          <a:p>
            <a:fld id="{0B441025-1C42-4EA0-846C-41C5E1A816ED}" type="slidenum">
              <a:rPr kumimoji="1" lang="ja-JP" altLang="en-US" smtClean="0"/>
              <a:t>39</a:t>
            </a:fld>
            <a:endParaRPr kumimoji="1" lang="ja-JP" altLang="en-US"/>
          </a:p>
        </p:txBody>
      </p:sp>
      <p:sp>
        <p:nvSpPr>
          <p:cNvPr id="6" name="テキスト ボックス 5"/>
          <p:cNvSpPr txBox="1"/>
          <p:nvPr/>
        </p:nvSpPr>
        <p:spPr>
          <a:xfrm>
            <a:off x="107504" y="5700926"/>
            <a:ext cx="8928992" cy="1200329"/>
          </a:xfrm>
          <a:prstGeom prst="rect">
            <a:avLst/>
          </a:prstGeom>
          <a:noFill/>
        </p:spPr>
        <p:txBody>
          <a:bodyPr wrap="square" rtlCol="0">
            <a:spAutoFit/>
          </a:bodyPr>
          <a:lstStyle/>
          <a:p>
            <a:r>
              <a:rPr lang="en-US" altLang="ja-JP" dirty="0" smtClean="0"/>
              <a:t>[1]</a:t>
            </a:r>
            <a:r>
              <a:rPr lang="en-US" altLang="ja-JP" dirty="0" err="1" smtClean="0"/>
              <a:t>Yunosuke</a:t>
            </a:r>
            <a:r>
              <a:rPr lang="en-US" altLang="ja-JP" dirty="0" smtClean="0"/>
              <a:t> </a:t>
            </a:r>
            <a:r>
              <a:rPr lang="en-US" altLang="ja-JP" dirty="0"/>
              <a:t>Higashi </a:t>
            </a:r>
            <a:r>
              <a:rPr lang="en-US" altLang="ja-JP" dirty="0" smtClean="0"/>
              <a:t>and Yuki </a:t>
            </a:r>
            <a:r>
              <a:rPr lang="en-US" altLang="ja-JP" dirty="0" err="1"/>
              <a:t>Manabe</a:t>
            </a:r>
            <a:r>
              <a:rPr lang="en-US" altLang="ja-JP" dirty="0"/>
              <a:t> </a:t>
            </a:r>
            <a:r>
              <a:rPr lang="en-US" altLang="ja-JP" dirty="0" smtClean="0"/>
              <a:t>and </a:t>
            </a:r>
            <a:r>
              <a:rPr lang="en-US" altLang="ja-JP" dirty="0"/>
              <a:t>Masao </a:t>
            </a:r>
            <a:r>
              <a:rPr lang="en-US" altLang="ja-JP" dirty="0" err="1" smtClean="0"/>
              <a:t>Ohira</a:t>
            </a:r>
            <a:r>
              <a:rPr lang="en-US" altLang="ja-JP" dirty="0" smtClean="0"/>
              <a:t> </a:t>
            </a:r>
            <a:r>
              <a:rPr lang="en-US" altLang="ja-JP" b="1" dirty="0"/>
              <a:t>Clustering OSS License Statements toward Automatic Generation of License </a:t>
            </a:r>
            <a:r>
              <a:rPr lang="en-US" altLang="ja-JP" b="1" dirty="0" smtClean="0"/>
              <a:t>Rules,</a:t>
            </a:r>
            <a:r>
              <a:rPr lang="en-US" altLang="ja-JP" dirty="0"/>
              <a:t> Proceedings - 7th International Workshop on Empirical Software Engineering in Practice, IWESEP </a:t>
            </a:r>
            <a:r>
              <a:rPr lang="en-US" altLang="ja-JP" dirty="0" smtClean="0"/>
              <a:t>2016,pp</a:t>
            </a:r>
            <a:r>
              <a:rPr lang="en-US" altLang="ja-JP" dirty="0"/>
              <a:t>30-35</a:t>
            </a:r>
            <a:endParaRPr lang="en-US" altLang="ja-JP" b="1" dirty="0"/>
          </a:p>
          <a:p>
            <a:endParaRPr kumimoji="1" lang="ja-JP" altLang="en-US" dirty="0"/>
          </a:p>
        </p:txBody>
      </p:sp>
      <p:sp>
        <p:nvSpPr>
          <p:cNvPr id="7" name="テキスト ボックス 6"/>
          <p:cNvSpPr txBox="1"/>
          <p:nvPr/>
        </p:nvSpPr>
        <p:spPr>
          <a:xfrm>
            <a:off x="1151620" y="4726925"/>
            <a:ext cx="6840760" cy="954107"/>
          </a:xfrm>
          <a:prstGeom prst="rect">
            <a:avLst/>
          </a:prstGeom>
          <a:noFill/>
          <a:ln w="28575">
            <a:solidFill>
              <a:srgbClr val="FF0000"/>
            </a:solidFill>
          </a:ln>
        </p:spPr>
        <p:txBody>
          <a:bodyPr wrap="square" rtlCol="0">
            <a:spAutoFit/>
          </a:bodyPr>
          <a:lstStyle/>
          <a:p>
            <a:pPr algn="ctr"/>
            <a:r>
              <a:rPr kumimoji="1" lang="ja-JP" altLang="en-US" sz="2800" dirty="0" smtClean="0"/>
              <a:t>ライセンスルールを作成し　　　　　　　　　</a:t>
            </a:r>
            <a:r>
              <a:rPr kumimoji="1" lang="en-US" altLang="ja-JP" sz="2800" dirty="0" err="1" smtClean="0"/>
              <a:t>Ninka</a:t>
            </a:r>
            <a:r>
              <a:rPr kumimoji="1" lang="ja-JP" altLang="en-US" sz="2800" dirty="0" smtClean="0"/>
              <a:t>にフィードバックする研究</a:t>
            </a:r>
            <a:endParaRPr kumimoji="1" lang="ja-JP" altLang="en-US" sz="2800" dirty="0"/>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1796" y="1268760"/>
            <a:ext cx="3902652" cy="3265331"/>
          </a:xfrm>
          <a:prstGeom prst="rect">
            <a:avLst/>
          </a:prstGeom>
        </p:spPr>
      </p:pic>
    </p:spTree>
    <p:extLst>
      <p:ext uri="{BB962C8B-B14F-4D97-AF65-F5344CB8AC3E}">
        <p14:creationId xmlns:p14="http://schemas.microsoft.com/office/powerpoint/2010/main" val="5408999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既存</a:t>
            </a:r>
            <a:r>
              <a:rPr kumimoji="1" lang="ja-JP" altLang="en-US" dirty="0" smtClean="0"/>
              <a:t>研究の特徴</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ja-JP" altLang="en-US" dirty="0" smtClean="0"/>
              <a:t>複数存在する記述パターンからライセンスルールを作成する</a:t>
            </a:r>
            <a:endParaRPr kumimoji="1" lang="en-US" altLang="ja-JP" dirty="0" smtClean="0"/>
          </a:p>
          <a:p>
            <a:pPr lvl="1"/>
            <a:r>
              <a:rPr lang="ja-JP" altLang="en-US" dirty="0" smtClean="0"/>
              <a:t>複数存在する記述パターンが少ないとライセンスルールが作成できないので、ファイル数が少なくなるほど、ライセンスルールが作成できなくなり、未知ライセンスをルール化できない</a:t>
            </a:r>
            <a:endParaRPr lang="en-US" altLang="ja-JP" dirty="0" smtClean="0"/>
          </a:p>
          <a:p>
            <a:pPr lvl="1"/>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40</a:t>
            </a:fld>
            <a:endParaRPr kumimoji="1" lang="ja-JP" altLang="en-US"/>
          </a:p>
        </p:txBody>
      </p:sp>
      <p:sp>
        <p:nvSpPr>
          <p:cNvPr id="5" name="テキスト ボックス 4"/>
          <p:cNvSpPr txBox="1"/>
          <p:nvPr/>
        </p:nvSpPr>
        <p:spPr>
          <a:xfrm>
            <a:off x="1403648" y="5301208"/>
            <a:ext cx="6696744" cy="1200329"/>
          </a:xfrm>
          <a:prstGeom prst="rect">
            <a:avLst/>
          </a:prstGeom>
          <a:noFill/>
        </p:spPr>
        <p:txBody>
          <a:bodyPr wrap="square" rtlCol="0">
            <a:spAutoFit/>
          </a:bodyPr>
          <a:lstStyle/>
          <a:p>
            <a:pPr algn="ctr"/>
            <a:r>
              <a:rPr lang="ja-JP" altLang="en-US" sz="2400" dirty="0">
                <a:solidFill>
                  <a:srgbClr val="FF0000"/>
                </a:solidFill>
              </a:rPr>
              <a:t>全て</a:t>
            </a:r>
            <a:r>
              <a:rPr lang="ja-JP" altLang="en-US" sz="2400" dirty="0" smtClean="0">
                <a:solidFill>
                  <a:srgbClr val="FF0000"/>
                </a:solidFill>
              </a:rPr>
              <a:t>の未知ライセンスをルール化できるわけではなく、まだ目視しなければならない　　　　　　　　　　ライセンス記述が存在する</a:t>
            </a:r>
            <a:endParaRPr kumimoji="1" lang="ja-JP" altLang="en-US" sz="2400" dirty="0">
              <a:solidFill>
                <a:srgbClr val="FF0000"/>
              </a:solidFill>
            </a:endParaRPr>
          </a:p>
        </p:txBody>
      </p:sp>
    </p:spTree>
    <p:extLst>
      <p:ext uri="{BB962C8B-B14F-4D97-AF65-F5344CB8AC3E}">
        <p14:creationId xmlns:p14="http://schemas.microsoft.com/office/powerpoint/2010/main" val="15774746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既存研究の問題点</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41</a:t>
            </a:fld>
            <a:endParaRPr kumimoji="1" lang="ja-JP" altLang="en-US"/>
          </a:p>
        </p:txBody>
      </p:sp>
      <p:cxnSp>
        <p:nvCxnSpPr>
          <p:cNvPr id="5" name="直線コネクタ 4"/>
          <p:cNvCxnSpPr/>
          <p:nvPr/>
        </p:nvCxnSpPr>
        <p:spPr>
          <a:xfrm>
            <a:off x="1835696" y="3757682"/>
            <a:ext cx="55446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35496" y="3434516"/>
            <a:ext cx="1800200" cy="646331"/>
          </a:xfrm>
          <a:prstGeom prst="rect">
            <a:avLst/>
          </a:prstGeom>
          <a:noFill/>
        </p:spPr>
        <p:txBody>
          <a:bodyPr wrap="square" rtlCol="0">
            <a:spAutoFit/>
          </a:bodyPr>
          <a:lstStyle/>
          <a:p>
            <a:pPr algn="ctr"/>
            <a:r>
              <a:rPr kumimoji="1" lang="ja-JP" altLang="en-US" dirty="0" smtClean="0"/>
              <a:t>未知ライセンスファイル数少</a:t>
            </a:r>
            <a:endParaRPr kumimoji="1" lang="ja-JP" altLang="en-US" dirty="0"/>
          </a:p>
        </p:txBody>
      </p:sp>
      <p:cxnSp>
        <p:nvCxnSpPr>
          <p:cNvPr id="8" name="直線コネクタ 7"/>
          <p:cNvCxnSpPr/>
          <p:nvPr/>
        </p:nvCxnSpPr>
        <p:spPr>
          <a:xfrm>
            <a:off x="5724128" y="3335318"/>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3419872" y="3338004"/>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920408" y="2291308"/>
            <a:ext cx="1656184" cy="646331"/>
          </a:xfrm>
          <a:prstGeom prst="rect">
            <a:avLst/>
          </a:prstGeom>
          <a:noFill/>
        </p:spPr>
        <p:txBody>
          <a:bodyPr wrap="square" rtlCol="0">
            <a:spAutoFit/>
          </a:bodyPr>
          <a:lstStyle/>
          <a:p>
            <a:pPr algn="ctr"/>
            <a:r>
              <a:rPr kumimoji="1" lang="ja-JP" altLang="en-US" dirty="0" smtClean="0"/>
              <a:t>関連研究を用いることを推奨</a:t>
            </a:r>
            <a:endParaRPr kumimoji="1" lang="ja-JP" altLang="en-US" dirty="0"/>
          </a:p>
        </p:txBody>
      </p:sp>
      <p:sp>
        <p:nvSpPr>
          <p:cNvPr id="11" name="テキスト ボックス 10"/>
          <p:cNvSpPr txBox="1"/>
          <p:nvPr/>
        </p:nvSpPr>
        <p:spPr>
          <a:xfrm>
            <a:off x="3334383" y="1916832"/>
            <a:ext cx="2500536" cy="1200329"/>
          </a:xfrm>
          <a:prstGeom prst="rect">
            <a:avLst/>
          </a:prstGeom>
          <a:noFill/>
          <a:ln w="38100">
            <a:solidFill>
              <a:srgbClr val="FF0000"/>
            </a:solidFill>
          </a:ln>
        </p:spPr>
        <p:txBody>
          <a:bodyPr wrap="square" rtlCol="0">
            <a:spAutoFit/>
          </a:bodyPr>
          <a:lstStyle/>
          <a:p>
            <a:pPr algn="ctr"/>
            <a:r>
              <a:rPr lang="ja-JP" altLang="en-US" dirty="0"/>
              <a:t>関連</a:t>
            </a:r>
            <a:r>
              <a:rPr lang="ja-JP" altLang="en-US" dirty="0" smtClean="0"/>
              <a:t>研究を用いてもライセンスルールを作成するのが困難で目視をするには負担な部分</a:t>
            </a:r>
            <a:endParaRPr lang="en-US" altLang="ja-JP" dirty="0" smtClean="0"/>
          </a:p>
        </p:txBody>
      </p:sp>
      <p:sp>
        <p:nvSpPr>
          <p:cNvPr id="12" name="テキスト ボックス 11"/>
          <p:cNvSpPr txBox="1"/>
          <p:nvPr/>
        </p:nvSpPr>
        <p:spPr>
          <a:xfrm>
            <a:off x="1328455" y="2429808"/>
            <a:ext cx="2016224" cy="369332"/>
          </a:xfrm>
          <a:prstGeom prst="rect">
            <a:avLst/>
          </a:prstGeom>
          <a:noFill/>
        </p:spPr>
        <p:txBody>
          <a:bodyPr wrap="square" rtlCol="0">
            <a:spAutoFit/>
          </a:bodyPr>
          <a:lstStyle/>
          <a:p>
            <a:pPr algn="ctr"/>
            <a:r>
              <a:rPr lang="ja-JP" altLang="en-US" dirty="0" smtClean="0"/>
              <a:t>目視を推奨</a:t>
            </a:r>
            <a:endParaRPr kumimoji="1" lang="ja-JP" altLang="en-US" dirty="0"/>
          </a:p>
        </p:txBody>
      </p:sp>
      <p:sp>
        <p:nvSpPr>
          <p:cNvPr id="13" name="テキスト ボックス 12"/>
          <p:cNvSpPr txBox="1"/>
          <p:nvPr/>
        </p:nvSpPr>
        <p:spPr>
          <a:xfrm>
            <a:off x="3131840" y="4358145"/>
            <a:ext cx="576064" cy="369332"/>
          </a:xfrm>
          <a:prstGeom prst="rect">
            <a:avLst/>
          </a:prstGeom>
          <a:noFill/>
        </p:spPr>
        <p:txBody>
          <a:bodyPr wrap="square" rtlCol="0">
            <a:spAutoFit/>
          </a:bodyPr>
          <a:lstStyle/>
          <a:p>
            <a:r>
              <a:rPr kumimoji="1" lang="en-US" altLang="ja-JP" dirty="0" smtClean="0"/>
              <a:t>100</a:t>
            </a:r>
            <a:endParaRPr kumimoji="1" lang="ja-JP" altLang="en-US" dirty="0"/>
          </a:p>
        </p:txBody>
      </p:sp>
      <p:sp>
        <p:nvSpPr>
          <p:cNvPr id="14" name="テキスト ボックス 13"/>
          <p:cNvSpPr txBox="1"/>
          <p:nvPr/>
        </p:nvSpPr>
        <p:spPr>
          <a:xfrm>
            <a:off x="5364088" y="4357158"/>
            <a:ext cx="720080" cy="369332"/>
          </a:xfrm>
          <a:prstGeom prst="rect">
            <a:avLst/>
          </a:prstGeom>
          <a:noFill/>
        </p:spPr>
        <p:txBody>
          <a:bodyPr wrap="square" rtlCol="0">
            <a:spAutoFit/>
          </a:bodyPr>
          <a:lstStyle/>
          <a:p>
            <a:r>
              <a:rPr kumimoji="1" lang="en-US" altLang="ja-JP" dirty="0" smtClean="0"/>
              <a:t>1000</a:t>
            </a:r>
            <a:endParaRPr kumimoji="1" lang="ja-JP" altLang="en-US" dirty="0"/>
          </a:p>
        </p:txBody>
      </p:sp>
      <p:sp>
        <p:nvSpPr>
          <p:cNvPr id="15" name="テキスト ボックス 14"/>
          <p:cNvSpPr txBox="1"/>
          <p:nvPr/>
        </p:nvSpPr>
        <p:spPr>
          <a:xfrm>
            <a:off x="7380312" y="3434515"/>
            <a:ext cx="1800200" cy="646331"/>
          </a:xfrm>
          <a:prstGeom prst="rect">
            <a:avLst/>
          </a:prstGeom>
          <a:noFill/>
        </p:spPr>
        <p:txBody>
          <a:bodyPr wrap="square" rtlCol="0">
            <a:spAutoFit/>
          </a:bodyPr>
          <a:lstStyle/>
          <a:p>
            <a:pPr algn="ctr"/>
            <a:r>
              <a:rPr kumimoji="1" lang="ja-JP" altLang="en-US" dirty="0" smtClean="0"/>
              <a:t>未知ライセンスファイル数</a:t>
            </a:r>
            <a:r>
              <a:rPr lang="ja-JP" altLang="en-US" dirty="0" smtClean="0"/>
              <a:t>多</a:t>
            </a:r>
            <a:endParaRPr kumimoji="1" lang="ja-JP" altLang="en-US" dirty="0"/>
          </a:p>
        </p:txBody>
      </p:sp>
    </p:spTree>
    <p:extLst>
      <p:ext uri="{BB962C8B-B14F-4D97-AF65-F5344CB8AC3E}">
        <p14:creationId xmlns:p14="http://schemas.microsoft.com/office/powerpoint/2010/main" val="6250964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目視しなければならないライセンスの負担を下げたい</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42</a:t>
            </a:fld>
            <a:endParaRPr kumimoji="1" lang="ja-JP" altLang="en-US"/>
          </a:p>
        </p:txBody>
      </p:sp>
    </p:spTree>
    <p:extLst>
      <p:ext uri="{BB962C8B-B14F-4D97-AF65-F5344CB8AC3E}">
        <p14:creationId xmlns:p14="http://schemas.microsoft.com/office/powerpoint/2010/main" val="32113414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ファイル数における推奨される部分</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43</a:t>
            </a:fld>
            <a:endParaRPr kumimoji="1" lang="ja-JP" altLang="en-US"/>
          </a:p>
        </p:txBody>
      </p:sp>
      <p:cxnSp>
        <p:nvCxnSpPr>
          <p:cNvPr id="8" name="直線コネクタ 7"/>
          <p:cNvCxnSpPr/>
          <p:nvPr/>
        </p:nvCxnSpPr>
        <p:spPr>
          <a:xfrm>
            <a:off x="1835696" y="3757682"/>
            <a:ext cx="554461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7380312" y="3573016"/>
            <a:ext cx="1584176" cy="369332"/>
          </a:xfrm>
          <a:prstGeom prst="rect">
            <a:avLst/>
          </a:prstGeom>
          <a:noFill/>
        </p:spPr>
        <p:txBody>
          <a:bodyPr wrap="square" rtlCol="0">
            <a:spAutoFit/>
          </a:bodyPr>
          <a:lstStyle/>
          <a:p>
            <a:r>
              <a:rPr kumimoji="1" lang="ja-JP" altLang="en-US" dirty="0" smtClean="0"/>
              <a:t>ファイル数多</a:t>
            </a:r>
            <a:endParaRPr kumimoji="1" lang="ja-JP" altLang="en-US" dirty="0"/>
          </a:p>
        </p:txBody>
      </p:sp>
      <p:sp>
        <p:nvSpPr>
          <p:cNvPr id="11" name="テキスト ボックス 10"/>
          <p:cNvSpPr txBox="1"/>
          <p:nvPr/>
        </p:nvSpPr>
        <p:spPr>
          <a:xfrm>
            <a:off x="179512" y="3565418"/>
            <a:ext cx="1584176" cy="369332"/>
          </a:xfrm>
          <a:prstGeom prst="rect">
            <a:avLst/>
          </a:prstGeom>
          <a:noFill/>
        </p:spPr>
        <p:txBody>
          <a:bodyPr wrap="square" rtlCol="0">
            <a:spAutoFit/>
          </a:bodyPr>
          <a:lstStyle/>
          <a:p>
            <a:r>
              <a:rPr kumimoji="1" lang="ja-JP" altLang="en-US" dirty="0" smtClean="0"/>
              <a:t>ファイル数少</a:t>
            </a:r>
            <a:endParaRPr kumimoji="1" lang="ja-JP" altLang="en-US" dirty="0"/>
          </a:p>
        </p:txBody>
      </p:sp>
      <p:cxnSp>
        <p:nvCxnSpPr>
          <p:cNvPr id="13" name="直線コネクタ 12"/>
          <p:cNvCxnSpPr/>
          <p:nvPr/>
        </p:nvCxnSpPr>
        <p:spPr>
          <a:xfrm>
            <a:off x="5724128" y="3335318"/>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3419872" y="3338004"/>
            <a:ext cx="0" cy="86409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5920408" y="2291308"/>
            <a:ext cx="1656184" cy="646331"/>
          </a:xfrm>
          <a:prstGeom prst="rect">
            <a:avLst/>
          </a:prstGeom>
          <a:noFill/>
        </p:spPr>
        <p:txBody>
          <a:bodyPr wrap="square" rtlCol="0">
            <a:spAutoFit/>
          </a:bodyPr>
          <a:lstStyle/>
          <a:p>
            <a:pPr algn="ctr"/>
            <a:r>
              <a:rPr kumimoji="1" lang="ja-JP" altLang="en-US" dirty="0" smtClean="0"/>
              <a:t>関連研究を用いることを推奨</a:t>
            </a:r>
            <a:endParaRPr kumimoji="1" lang="ja-JP" altLang="en-US" dirty="0"/>
          </a:p>
        </p:txBody>
      </p:sp>
      <p:sp>
        <p:nvSpPr>
          <p:cNvPr id="17" name="テキスト ボックス 16"/>
          <p:cNvSpPr txBox="1"/>
          <p:nvPr/>
        </p:nvSpPr>
        <p:spPr>
          <a:xfrm>
            <a:off x="3334383" y="1916832"/>
            <a:ext cx="2500536" cy="1200329"/>
          </a:xfrm>
          <a:prstGeom prst="rect">
            <a:avLst/>
          </a:prstGeom>
          <a:noFill/>
          <a:ln w="38100">
            <a:solidFill>
              <a:srgbClr val="FF0000"/>
            </a:solidFill>
          </a:ln>
        </p:spPr>
        <p:txBody>
          <a:bodyPr wrap="square" rtlCol="0">
            <a:spAutoFit/>
          </a:bodyPr>
          <a:lstStyle/>
          <a:p>
            <a:pPr algn="ctr"/>
            <a:r>
              <a:rPr lang="ja-JP" altLang="en-US" dirty="0"/>
              <a:t>関連</a:t>
            </a:r>
            <a:r>
              <a:rPr lang="ja-JP" altLang="en-US" dirty="0" smtClean="0"/>
              <a:t>研究を用いてもライセンスルールを作成するのが困難で目視をするには負担な部分</a:t>
            </a:r>
            <a:endParaRPr lang="en-US" altLang="ja-JP" dirty="0" smtClean="0"/>
          </a:p>
        </p:txBody>
      </p:sp>
      <p:sp>
        <p:nvSpPr>
          <p:cNvPr id="18" name="テキスト ボックス 17"/>
          <p:cNvSpPr txBox="1"/>
          <p:nvPr/>
        </p:nvSpPr>
        <p:spPr>
          <a:xfrm>
            <a:off x="1328455" y="2429808"/>
            <a:ext cx="2016224" cy="369332"/>
          </a:xfrm>
          <a:prstGeom prst="rect">
            <a:avLst/>
          </a:prstGeom>
          <a:noFill/>
        </p:spPr>
        <p:txBody>
          <a:bodyPr wrap="square" rtlCol="0">
            <a:spAutoFit/>
          </a:bodyPr>
          <a:lstStyle/>
          <a:p>
            <a:pPr algn="ctr"/>
            <a:r>
              <a:rPr lang="ja-JP" altLang="en-US" dirty="0" smtClean="0"/>
              <a:t>目視を推奨</a:t>
            </a:r>
            <a:endParaRPr kumimoji="1" lang="ja-JP" altLang="en-US" dirty="0"/>
          </a:p>
        </p:txBody>
      </p:sp>
      <p:sp>
        <p:nvSpPr>
          <p:cNvPr id="19" name="テキスト ボックス 18"/>
          <p:cNvSpPr txBox="1"/>
          <p:nvPr/>
        </p:nvSpPr>
        <p:spPr>
          <a:xfrm>
            <a:off x="3131840" y="4358145"/>
            <a:ext cx="576064" cy="369332"/>
          </a:xfrm>
          <a:prstGeom prst="rect">
            <a:avLst/>
          </a:prstGeom>
          <a:noFill/>
        </p:spPr>
        <p:txBody>
          <a:bodyPr wrap="square" rtlCol="0">
            <a:spAutoFit/>
          </a:bodyPr>
          <a:lstStyle/>
          <a:p>
            <a:r>
              <a:rPr kumimoji="1" lang="en-US" altLang="ja-JP" dirty="0" smtClean="0"/>
              <a:t>100</a:t>
            </a:r>
            <a:endParaRPr kumimoji="1" lang="ja-JP" altLang="en-US" dirty="0"/>
          </a:p>
        </p:txBody>
      </p:sp>
      <p:sp>
        <p:nvSpPr>
          <p:cNvPr id="20" name="テキスト ボックス 19"/>
          <p:cNvSpPr txBox="1"/>
          <p:nvPr/>
        </p:nvSpPr>
        <p:spPr>
          <a:xfrm>
            <a:off x="5364088" y="4357158"/>
            <a:ext cx="720080" cy="369332"/>
          </a:xfrm>
          <a:prstGeom prst="rect">
            <a:avLst/>
          </a:prstGeom>
          <a:noFill/>
        </p:spPr>
        <p:txBody>
          <a:bodyPr wrap="square" rtlCol="0">
            <a:spAutoFit/>
          </a:bodyPr>
          <a:lstStyle/>
          <a:p>
            <a:r>
              <a:rPr kumimoji="1" lang="en-US" altLang="ja-JP" dirty="0" smtClean="0"/>
              <a:t>1000</a:t>
            </a:r>
            <a:endParaRPr kumimoji="1" lang="ja-JP" altLang="en-US" dirty="0"/>
          </a:p>
        </p:txBody>
      </p:sp>
      <p:sp>
        <p:nvSpPr>
          <p:cNvPr id="21" name="コンテンツ プレースホルダー 2"/>
          <p:cNvSpPr>
            <a:spLocks noGrp="1"/>
          </p:cNvSpPr>
          <p:nvPr>
            <p:ph idx="1"/>
          </p:nvPr>
        </p:nvSpPr>
        <p:spPr>
          <a:xfrm>
            <a:off x="611560" y="4869160"/>
            <a:ext cx="8229600" cy="1180728"/>
          </a:xfrm>
        </p:spPr>
        <p:txBody>
          <a:bodyPr/>
          <a:lstStyle/>
          <a:p>
            <a:endParaRPr kumimoji="1" lang="ja-JP" altLang="en-US" dirty="0"/>
          </a:p>
        </p:txBody>
      </p:sp>
    </p:spTree>
    <p:extLst>
      <p:ext uri="{BB962C8B-B14F-4D97-AF65-F5344CB8AC3E}">
        <p14:creationId xmlns:p14="http://schemas.microsoft.com/office/powerpoint/2010/main" val="33376647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a:xfrm>
            <a:off x="467544" y="2852936"/>
            <a:ext cx="8229600" cy="1468760"/>
          </a:xfrm>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44</a:t>
            </a:fld>
            <a:endParaRPr kumimoji="1" lang="ja-JP" altLang="en-US"/>
          </a:p>
        </p:txBody>
      </p:sp>
    </p:spTree>
    <p:extLst>
      <p:ext uri="{BB962C8B-B14F-4D97-AF65-F5344CB8AC3E}">
        <p14:creationId xmlns:p14="http://schemas.microsoft.com/office/powerpoint/2010/main" val="17193461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143000"/>
          </a:xfrm>
        </p:spPr>
        <p:txBody>
          <a:bodyPr>
            <a:normAutofit/>
          </a:bodyPr>
          <a:lstStyle/>
          <a:p>
            <a:r>
              <a:rPr lang="ja-JP" altLang="en-US" dirty="0" smtClean="0"/>
              <a:t>未知</a:t>
            </a:r>
            <a:r>
              <a:rPr lang="ja-JP" altLang="en-US" dirty="0"/>
              <a:t>ライセンス記述</a:t>
            </a:r>
            <a:r>
              <a:rPr lang="ja-JP" altLang="en-US" dirty="0" smtClean="0"/>
              <a:t>の</a:t>
            </a:r>
            <a:r>
              <a:rPr lang="ja-JP" altLang="en-US" dirty="0"/>
              <a:t>内容</a:t>
            </a:r>
            <a:r>
              <a:rPr lang="ja-JP" altLang="en-US" dirty="0" smtClean="0"/>
              <a:t>が不明</a:t>
            </a:r>
            <a:endParaRPr kumimoji="1" lang="ja-JP" altLang="en-US" dirty="0"/>
          </a:p>
        </p:txBody>
      </p:sp>
      <p:sp>
        <p:nvSpPr>
          <p:cNvPr id="3" name="コンテンツ プレースホルダー 2"/>
          <p:cNvSpPr>
            <a:spLocks noGrp="1"/>
          </p:cNvSpPr>
          <p:nvPr>
            <p:ph idx="1"/>
          </p:nvPr>
        </p:nvSpPr>
        <p:spPr>
          <a:xfrm>
            <a:off x="457200" y="1600200"/>
            <a:ext cx="8363272" cy="4525963"/>
          </a:xfrm>
        </p:spPr>
        <p:txBody>
          <a:bodyPr/>
          <a:lstStyle/>
          <a:p>
            <a:endParaRPr kumimoji="1" lang="en-US" altLang="ja-JP" dirty="0" smtClean="0"/>
          </a:p>
          <a:p>
            <a:r>
              <a:rPr kumimoji="1" lang="ja-JP" altLang="en-US" dirty="0" smtClean="0"/>
              <a:t>未知ライセンスファイル中に読む必要のないライセンス文がどの程度存在しているのか不明</a:t>
            </a:r>
            <a:endParaRPr kumimoji="1" lang="en-US" altLang="ja-JP" dirty="0" smtClean="0"/>
          </a:p>
          <a:p>
            <a:endParaRPr lang="en-US" altLang="ja-JP" dirty="0"/>
          </a:p>
          <a:p>
            <a:r>
              <a:rPr lang="ja-JP" altLang="en-US" dirty="0" smtClean="0"/>
              <a:t>仮に先ほど述べたような手法が作成されたとしても、</a:t>
            </a:r>
            <a:r>
              <a:rPr kumimoji="1" lang="ja-JP" altLang="en-US" dirty="0" smtClean="0">
                <a:solidFill>
                  <a:srgbClr val="FF0000"/>
                </a:solidFill>
              </a:rPr>
              <a:t>正解集合が分からないので必要のない文を正しく除去できたのか分からない</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45</a:t>
            </a:fld>
            <a:endParaRPr kumimoji="1" lang="ja-JP" altLang="en-US"/>
          </a:p>
        </p:txBody>
      </p:sp>
    </p:spTree>
    <p:extLst>
      <p:ext uri="{BB962C8B-B14F-4D97-AF65-F5344CB8AC3E}">
        <p14:creationId xmlns:p14="http://schemas.microsoft.com/office/powerpoint/2010/main" val="40574503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本研究の問題点</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既知のライセンス文と似ている文がどの程度存在するか分からない</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46</a:t>
            </a:fld>
            <a:endParaRPr kumimoji="1" lang="ja-JP" altLang="en-US"/>
          </a:p>
        </p:txBody>
      </p:sp>
    </p:spTree>
    <p:extLst>
      <p:ext uri="{BB962C8B-B14F-4D97-AF65-F5344CB8AC3E}">
        <p14:creationId xmlns:p14="http://schemas.microsoft.com/office/powerpoint/2010/main" val="39369658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目視</a:t>
            </a:r>
            <a:r>
              <a:rPr lang="ja-JP" altLang="en-US" dirty="0" smtClean="0"/>
              <a:t>の負担</a:t>
            </a:r>
            <a:r>
              <a:rPr lang="ja-JP" altLang="en-US" dirty="0"/>
              <a:t>（ファイル数、文章量</a:t>
            </a:r>
            <a:r>
              <a:rPr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ライセンス特定ツールにかけるファイル数が多くなるにつれて未知ライセンス記述も多くなる</a:t>
            </a:r>
            <a:endParaRPr lang="en-US" altLang="ja-JP" dirty="0" smtClean="0"/>
          </a:p>
          <a:p>
            <a:endParaRPr lang="en-US" altLang="ja-JP" dirty="0"/>
          </a:p>
          <a:p>
            <a:r>
              <a:rPr lang="ja-JP" altLang="en-US" dirty="0" smtClean="0"/>
              <a:t>未知ライセンス文が多くなると</a:t>
            </a:r>
            <a:r>
              <a:rPr lang="ja-JP" altLang="en-US" dirty="0"/>
              <a:t>目視</a:t>
            </a:r>
            <a:r>
              <a:rPr lang="ja-JP" altLang="en-US" dirty="0" smtClean="0"/>
              <a:t>する量が多くなるので、負担になっていく</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47</a:t>
            </a:fld>
            <a:endParaRPr kumimoji="1" lang="ja-JP" altLang="en-US"/>
          </a:p>
        </p:txBody>
      </p:sp>
    </p:spTree>
    <p:extLst>
      <p:ext uri="{BB962C8B-B14F-4D97-AF65-F5344CB8AC3E}">
        <p14:creationId xmlns:p14="http://schemas.microsoft.com/office/powerpoint/2010/main" val="10049534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本研究の問題</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t>既知の</a:t>
            </a:r>
            <a:r>
              <a:rPr lang="ja-JP" altLang="en-US" dirty="0" smtClean="0"/>
              <a:t>ライセンスと類似しているライセンス文が把握できていないとなにが問題なのか？</a:t>
            </a:r>
            <a:endParaRPr lang="en-US" altLang="ja-JP" dirty="0" smtClean="0"/>
          </a:p>
          <a:p>
            <a:endParaRPr kumimoji="1" lang="en-US" altLang="ja-JP" dirty="0"/>
          </a:p>
          <a:p>
            <a:r>
              <a:rPr lang="ja-JP" altLang="en-US" dirty="0" smtClean="0"/>
              <a:t>そもそも既知のライセンス文と類似しているライセンス文が存在していないなら類似している文を抽出する必要がない</a:t>
            </a:r>
            <a:endParaRPr lang="en-US" altLang="ja-JP" dirty="0" smtClean="0"/>
          </a:p>
          <a:p>
            <a:endParaRPr lang="en-US" altLang="ja-JP" dirty="0"/>
          </a:p>
          <a:p>
            <a:r>
              <a:rPr kumimoji="1" lang="ja-JP" altLang="en-US" dirty="0" smtClean="0"/>
              <a:t>既知ライセンス文が存在しない、もしくは数がそれほど多くないならば提案手法が必要がない</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48</a:t>
            </a:fld>
            <a:endParaRPr kumimoji="1" lang="ja-JP" altLang="en-US"/>
          </a:p>
        </p:txBody>
      </p:sp>
    </p:spTree>
    <p:extLst>
      <p:ext uri="{BB962C8B-B14F-4D97-AF65-F5344CB8AC3E}">
        <p14:creationId xmlns:p14="http://schemas.microsoft.com/office/powerpoint/2010/main" val="14496925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負担を減らさないとどうなる？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49</a:t>
            </a:fld>
            <a:endParaRPr kumimoji="1" lang="ja-JP" altLang="en-US"/>
          </a:p>
        </p:txBody>
      </p:sp>
    </p:spTree>
    <p:extLst>
      <p:ext uri="{BB962C8B-B14F-4D97-AF65-F5344CB8AC3E}">
        <p14:creationId xmlns:p14="http://schemas.microsoft.com/office/powerpoint/2010/main" val="14680379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OSS</a:t>
            </a:r>
            <a:r>
              <a:rPr kumimoji="1" lang="ja-JP" altLang="en-US" dirty="0" smtClean="0"/>
              <a:t>の</a:t>
            </a:r>
            <a:r>
              <a:rPr kumimoji="1" lang="en-US" altLang="ja-JP" dirty="0" smtClean="0"/>
              <a:t>Unknown</a:t>
            </a:r>
            <a:r>
              <a:rPr kumimoji="1" lang="ja-JP" altLang="en-US" dirty="0" smtClean="0"/>
              <a:t>の目視に必要な時間を下げる</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50</a:t>
            </a:fld>
            <a:endParaRPr kumimoji="1" lang="ja-JP" altLang="en-US"/>
          </a:p>
        </p:txBody>
      </p:sp>
    </p:spTree>
    <p:extLst>
      <p:ext uri="{BB962C8B-B14F-4D97-AF65-F5344CB8AC3E}">
        <p14:creationId xmlns:p14="http://schemas.microsoft.com/office/powerpoint/2010/main" val="33265520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と判定されたライセンス文の総数、既知のライセンス文と意味的に似ているライセンス文がどの程度存在しているのか不明</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51</a:t>
            </a:fld>
            <a:endParaRPr kumimoji="1" lang="ja-JP" altLang="en-US"/>
          </a:p>
        </p:txBody>
      </p:sp>
    </p:spTree>
    <p:extLst>
      <p:ext uri="{BB962C8B-B14F-4D97-AF65-F5344CB8AC3E}">
        <p14:creationId xmlns:p14="http://schemas.microsoft.com/office/powerpoint/2010/main" val="41707182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なにをするのか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52</a:t>
            </a:fld>
            <a:endParaRPr kumimoji="1" lang="ja-JP" altLang="en-US"/>
          </a:p>
        </p:txBody>
      </p:sp>
    </p:spTree>
    <p:extLst>
      <p:ext uri="{BB962C8B-B14F-4D97-AF65-F5344CB8AC3E}">
        <p14:creationId xmlns:p14="http://schemas.microsoft.com/office/powerpoint/2010/main" val="7775971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どのようなことを明らかにするするのか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53</a:t>
            </a:fld>
            <a:endParaRPr kumimoji="1" lang="ja-JP" altLang="en-US"/>
          </a:p>
        </p:txBody>
      </p:sp>
    </p:spTree>
    <p:extLst>
      <p:ext uri="{BB962C8B-B14F-4D97-AF65-F5344CB8AC3E}">
        <p14:creationId xmlns:p14="http://schemas.microsoft.com/office/powerpoint/2010/main" val="19027694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目視する際に必要でない負担</a:t>
            </a:r>
            <a:endParaRPr kumimoji="1" lang="ja-JP" altLang="en-US" dirty="0"/>
          </a:p>
        </p:txBody>
      </p:sp>
      <p:sp>
        <p:nvSpPr>
          <p:cNvPr id="11" name="テキスト ボックス 10"/>
          <p:cNvSpPr txBox="1"/>
          <p:nvPr/>
        </p:nvSpPr>
        <p:spPr>
          <a:xfrm>
            <a:off x="404905" y="1866140"/>
            <a:ext cx="2595015" cy="369332"/>
          </a:xfrm>
          <a:prstGeom prst="rect">
            <a:avLst/>
          </a:prstGeom>
          <a:noFill/>
          <a:ln w="38100">
            <a:solidFill>
              <a:schemeClr val="tx1"/>
            </a:solidFill>
          </a:ln>
        </p:spPr>
        <p:txBody>
          <a:bodyPr wrap="square" rtlCol="0">
            <a:spAutoFit/>
          </a:bodyPr>
          <a:lstStyle/>
          <a:p>
            <a:r>
              <a:rPr lang="en-US" altLang="ja-JP" dirty="0" smtClean="0"/>
              <a:t>Redistribution and use</a:t>
            </a:r>
            <a:r>
              <a:rPr lang="ja-JP" altLang="en-US" dirty="0" smtClean="0"/>
              <a:t>～</a:t>
            </a:r>
            <a:r>
              <a:rPr lang="en-US" altLang="ja-JP" dirty="0" smtClean="0"/>
              <a:t>:</a:t>
            </a:r>
          </a:p>
        </p:txBody>
      </p:sp>
      <p:sp>
        <p:nvSpPr>
          <p:cNvPr id="17" name="テキスト ボックス 16"/>
          <p:cNvSpPr txBox="1"/>
          <p:nvPr/>
        </p:nvSpPr>
        <p:spPr>
          <a:xfrm>
            <a:off x="3558584" y="6075144"/>
            <a:ext cx="2465396" cy="646331"/>
          </a:xfrm>
          <a:prstGeom prst="rect">
            <a:avLst/>
          </a:prstGeom>
          <a:noFill/>
          <a:ln w="38100">
            <a:solidFill>
              <a:schemeClr val="tx1"/>
            </a:solidFill>
          </a:ln>
        </p:spPr>
        <p:txBody>
          <a:bodyPr wrap="square" rtlCol="0">
            <a:spAutoFit/>
          </a:bodyPr>
          <a:lstStyle/>
          <a:p>
            <a:r>
              <a:rPr kumimoji="1" lang="ja-JP" altLang="en-US" sz="3600" dirty="0" smtClean="0"/>
              <a:t>“</a:t>
            </a:r>
            <a:r>
              <a:rPr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54</a:t>
            </a:fld>
            <a:endParaRPr kumimoji="1" lang="ja-JP" altLang="en-US"/>
          </a:p>
        </p:txBody>
      </p:sp>
      <p:sp>
        <p:nvSpPr>
          <p:cNvPr id="6" name="テキスト ボックス 5"/>
          <p:cNvSpPr txBox="1"/>
          <p:nvPr/>
        </p:nvSpPr>
        <p:spPr>
          <a:xfrm>
            <a:off x="1550464" y="3892198"/>
            <a:ext cx="6081634"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t>BSDpre,</a:t>
            </a:r>
            <a:r>
              <a:rPr kumimoji="1" lang="en-US" altLang="ja-JP" sz="2800" dirty="0" err="1" smtClean="0">
                <a:solidFill>
                  <a:srgbClr val="FF0000"/>
                </a:solidFill>
              </a:rPr>
              <a:t>Unknown</a:t>
            </a:r>
            <a:r>
              <a:rPr kumimoji="1" lang="en-US" altLang="ja-JP" sz="2800" dirty="0" err="1" smtClean="0"/>
              <a:t>,BSDcondBinary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419046"/>
            <a:ext cx="2595015" cy="646331"/>
          </a:xfrm>
          <a:prstGeom prst="rect">
            <a:avLst/>
          </a:prstGeom>
          <a:noFill/>
          <a:ln w="38100">
            <a:solidFill>
              <a:srgbClr val="FF0000"/>
            </a:solidFill>
          </a:ln>
        </p:spPr>
        <p:txBody>
          <a:bodyPr wrap="square" rtlCol="0">
            <a:spAutoFit/>
          </a:bodyPr>
          <a:lstStyle/>
          <a:p>
            <a:pPr marL="342900" indent="-342900">
              <a:buAutoNum type="arabicPeriod"/>
            </a:pPr>
            <a:r>
              <a:rPr lang="en-US" altLang="ja-JP" dirty="0"/>
              <a:t>Permission is hereby granted, free of </a:t>
            </a:r>
            <a:r>
              <a:rPr lang="ja-JP" altLang="en-US" dirty="0" smtClean="0"/>
              <a:t>～</a:t>
            </a:r>
            <a:r>
              <a:rPr lang="en-US" altLang="ja-JP" dirty="0" smtClean="0"/>
              <a:t>: </a:t>
            </a:r>
            <a:endParaRPr lang="en-US" altLang="ja-JP" dirty="0"/>
          </a:p>
        </p:txBody>
      </p:sp>
      <p:sp>
        <p:nvSpPr>
          <p:cNvPr id="16" name="テキスト ボックス 15"/>
          <p:cNvSpPr txBox="1"/>
          <p:nvPr/>
        </p:nvSpPr>
        <p:spPr>
          <a:xfrm>
            <a:off x="404906" y="3132983"/>
            <a:ext cx="259501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smtClean="0"/>
              <a:t>Redistributions in binary form must </a:t>
            </a:r>
            <a:r>
              <a:rPr lang="ja-JP" altLang="en-US" dirty="0" smtClean="0"/>
              <a:t>～</a:t>
            </a:r>
            <a:r>
              <a:rPr lang="en-US" altLang="ja-JP" dirty="0" smtClean="0"/>
              <a:t>.</a:t>
            </a:r>
          </a:p>
        </p:txBody>
      </p:sp>
      <p:sp>
        <p:nvSpPr>
          <p:cNvPr id="18" name="テキスト ボックス 17"/>
          <p:cNvSpPr txBox="1"/>
          <p:nvPr/>
        </p:nvSpPr>
        <p:spPr>
          <a:xfrm>
            <a:off x="6533673" y="1933111"/>
            <a:ext cx="1860113" cy="369332"/>
          </a:xfrm>
          <a:prstGeom prst="rect">
            <a:avLst/>
          </a:prstGeom>
          <a:noFill/>
          <a:ln w="38100">
            <a:solidFill>
              <a:schemeClr val="tx1"/>
            </a:solidFill>
          </a:ln>
        </p:spPr>
        <p:txBody>
          <a:bodyPr wrap="square" rtlCol="0">
            <a:spAutoFit/>
          </a:bodyPr>
          <a:lstStyle/>
          <a:p>
            <a:r>
              <a:rPr lang="en-US" altLang="ja-JP" dirty="0" err="1" smtClean="0"/>
              <a:t>BSDpre</a:t>
            </a:r>
            <a:endParaRPr lang="en-US" altLang="ja-JP" dirty="0" smtClean="0"/>
          </a:p>
        </p:txBody>
      </p:sp>
      <p:sp>
        <p:nvSpPr>
          <p:cNvPr id="20" name="テキスト ボックス 19"/>
          <p:cNvSpPr txBox="1"/>
          <p:nvPr/>
        </p:nvSpPr>
        <p:spPr>
          <a:xfrm>
            <a:off x="6533673" y="2573142"/>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55576" y="4959189"/>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18131493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目視する際に必要でない負担</a:t>
            </a:r>
            <a:endParaRPr kumimoji="1" lang="ja-JP" altLang="en-US" dirty="0"/>
          </a:p>
        </p:txBody>
      </p:sp>
      <p:sp>
        <p:nvSpPr>
          <p:cNvPr id="11" name="テキスト ボックス 10"/>
          <p:cNvSpPr txBox="1"/>
          <p:nvPr/>
        </p:nvSpPr>
        <p:spPr>
          <a:xfrm>
            <a:off x="404905" y="1866140"/>
            <a:ext cx="2643987" cy="369332"/>
          </a:xfrm>
          <a:prstGeom prst="rect">
            <a:avLst/>
          </a:prstGeom>
          <a:noFill/>
          <a:ln w="38100">
            <a:solidFill>
              <a:srgbClr val="FF0000"/>
            </a:solidFill>
          </a:ln>
        </p:spPr>
        <p:txBody>
          <a:bodyPr wrap="square" rtlCol="0">
            <a:spAutoFit/>
          </a:bodyPr>
          <a:lstStyle/>
          <a:p>
            <a:r>
              <a:rPr lang="en-US" altLang="ja-JP" dirty="0"/>
              <a:t>U</a:t>
            </a:r>
            <a:r>
              <a:rPr lang="en-US" altLang="ja-JP" dirty="0" smtClean="0"/>
              <a:t>se and redistribution</a:t>
            </a:r>
            <a:r>
              <a:rPr lang="ja-JP" altLang="en-US" dirty="0" smtClean="0"/>
              <a:t>～</a:t>
            </a:r>
            <a:r>
              <a:rPr lang="en-US" altLang="ja-JP" dirty="0" smtClean="0"/>
              <a:t> </a:t>
            </a:r>
            <a:r>
              <a:rPr lang="en-US" altLang="ja-JP" dirty="0"/>
              <a:t>:</a:t>
            </a:r>
            <a:endParaRPr lang="en-US" altLang="ja-JP" dirty="0" smtClean="0"/>
          </a:p>
        </p:txBody>
      </p:sp>
      <p:sp>
        <p:nvSpPr>
          <p:cNvPr id="17" name="テキスト ボックス 16"/>
          <p:cNvSpPr txBox="1"/>
          <p:nvPr/>
        </p:nvSpPr>
        <p:spPr>
          <a:xfrm>
            <a:off x="3481934" y="6052350"/>
            <a:ext cx="2530226" cy="646331"/>
          </a:xfrm>
          <a:prstGeom prst="rect">
            <a:avLst/>
          </a:prstGeom>
          <a:noFill/>
          <a:ln w="38100">
            <a:solidFill>
              <a:schemeClr val="tx1"/>
            </a:solidFill>
          </a:ln>
        </p:spPr>
        <p:txBody>
          <a:bodyPr wrap="square" rtlCol="0">
            <a:spAutoFit/>
          </a:bodyPr>
          <a:lstStyle/>
          <a:p>
            <a:r>
              <a:rPr kumimoji="1" lang="ja-JP" altLang="en-US" sz="3600" dirty="0" smtClean="0"/>
              <a:t>“</a:t>
            </a:r>
            <a:r>
              <a:rPr kumimoji="1" lang="en-US" altLang="ja-JP" sz="3600" dirty="0" smtClean="0"/>
              <a:t>Unknown</a:t>
            </a:r>
            <a:r>
              <a:rPr kumimoji="1" lang="ja-JP" altLang="en-US" sz="3600" dirty="0" smtClean="0"/>
              <a:t>”</a:t>
            </a:r>
            <a:endParaRPr kumimoji="1" lang="ja-JP" altLang="en-US" sz="3600" dirty="0"/>
          </a:p>
        </p:txBody>
      </p:sp>
      <p:sp>
        <p:nvSpPr>
          <p:cNvPr id="22" name="テキスト ボックス 21"/>
          <p:cNvSpPr txBox="1"/>
          <p:nvPr/>
        </p:nvSpPr>
        <p:spPr>
          <a:xfrm>
            <a:off x="627873" y="1391517"/>
            <a:ext cx="2149082" cy="369332"/>
          </a:xfrm>
          <a:prstGeom prst="rect">
            <a:avLst/>
          </a:prstGeom>
          <a:noFill/>
        </p:spPr>
        <p:txBody>
          <a:bodyPr wrap="square" rtlCol="0">
            <a:spAutoFit/>
          </a:bodyPr>
          <a:lstStyle/>
          <a:p>
            <a:pPr algn="ctr"/>
            <a:r>
              <a:rPr kumimoji="1" lang="ja-JP" altLang="en-US" dirty="0" smtClean="0"/>
              <a:t>ライセンス記述</a:t>
            </a:r>
            <a:endParaRPr kumimoji="1" lang="ja-JP" altLang="en-US" dirty="0"/>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55</a:t>
            </a:fld>
            <a:endParaRPr kumimoji="1" lang="ja-JP" altLang="en-US"/>
          </a:p>
        </p:txBody>
      </p:sp>
      <p:sp>
        <p:nvSpPr>
          <p:cNvPr id="6" name="テキスト ボックス 5"/>
          <p:cNvSpPr txBox="1"/>
          <p:nvPr/>
        </p:nvSpPr>
        <p:spPr>
          <a:xfrm>
            <a:off x="1588326" y="3892198"/>
            <a:ext cx="6405912" cy="954107"/>
          </a:xfrm>
          <a:prstGeom prst="rect">
            <a:avLst/>
          </a:prstGeom>
          <a:noFill/>
          <a:ln w="38100">
            <a:solidFill>
              <a:schemeClr val="accent6">
                <a:lumMod val="75000"/>
              </a:schemeClr>
            </a:solidFill>
          </a:ln>
        </p:spPr>
        <p:txBody>
          <a:bodyPr wrap="square" rtlCol="0">
            <a:spAutoFit/>
          </a:bodyPr>
          <a:lstStyle/>
          <a:p>
            <a:pPr algn="ctr"/>
            <a:r>
              <a:rPr lang="ja-JP" altLang="en-US" sz="2800" dirty="0" smtClean="0"/>
              <a:t>読み込んだ文の構成</a:t>
            </a:r>
            <a:endParaRPr lang="en-US" altLang="ja-JP" sz="2800" dirty="0" smtClean="0"/>
          </a:p>
          <a:p>
            <a:pPr algn="ctr"/>
            <a:r>
              <a:rPr kumimoji="1" lang="en-US" altLang="ja-JP" sz="2800" dirty="0" err="1" smtClean="0">
                <a:solidFill>
                  <a:srgbClr val="FF0000"/>
                </a:solidFill>
              </a:rPr>
              <a:t>Unknown</a:t>
            </a:r>
            <a:r>
              <a:rPr kumimoji="1" lang="en-US" altLang="ja-JP" sz="2800" dirty="0" err="1" smtClean="0"/>
              <a:t>,BSDcondSource,BSDcondBinary</a:t>
            </a:r>
            <a:endParaRPr kumimoji="1" lang="ja-JP" altLang="en-US" sz="2800" dirty="0"/>
          </a:p>
        </p:txBody>
      </p:sp>
      <p:sp>
        <p:nvSpPr>
          <p:cNvPr id="4" name="右矢印 3"/>
          <p:cNvSpPr/>
          <p:nvPr/>
        </p:nvSpPr>
        <p:spPr>
          <a:xfrm>
            <a:off x="3282374" y="1886157"/>
            <a:ext cx="3017817"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987824" y="1253017"/>
            <a:ext cx="3192548" cy="646331"/>
          </a:xfrm>
          <a:prstGeom prst="rect">
            <a:avLst/>
          </a:prstGeom>
          <a:noFill/>
        </p:spPr>
        <p:txBody>
          <a:bodyPr wrap="square" rtlCol="0">
            <a:spAutoFit/>
          </a:bodyPr>
          <a:lstStyle/>
          <a:p>
            <a:pPr algn="ctr"/>
            <a:r>
              <a:rPr kumimoji="1" lang="ja-JP" altLang="en-US" dirty="0" smtClean="0"/>
              <a:t>対応する正規表現（ライセンスルール）を検索する</a:t>
            </a:r>
            <a:endParaRPr kumimoji="1" lang="ja-JP" altLang="en-US" dirty="0"/>
          </a:p>
        </p:txBody>
      </p:sp>
      <p:sp>
        <p:nvSpPr>
          <p:cNvPr id="15" name="テキスト ボックス 14"/>
          <p:cNvSpPr txBox="1"/>
          <p:nvPr/>
        </p:nvSpPr>
        <p:spPr>
          <a:xfrm>
            <a:off x="404905" y="2361062"/>
            <a:ext cx="2643987" cy="646331"/>
          </a:xfrm>
          <a:prstGeom prst="rect">
            <a:avLst/>
          </a:prstGeom>
          <a:noFill/>
          <a:ln w="38100">
            <a:solidFill>
              <a:schemeClr val="tx1"/>
            </a:solidFill>
          </a:ln>
        </p:spPr>
        <p:txBody>
          <a:bodyPr wrap="square" rtlCol="0">
            <a:spAutoFit/>
          </a:bodyPr>
          <a:lstStyle/>
          <a:p>
            <a:pPr marL="342900" indent="-342900">
              <a:buFontTx/>
              <a:buAutoNum type="arabicPeriod"/>
            </a:pPr>
            <a:r>
              <a:rPr lang="en-US" altLang="ja-JP" dirty="0"/>
              <a:t>Redistributions of source code must </a:t>
            </a:r>
            <a:r>
              <a:rPr lang="ja-JP" altLang="en-US" dirty="0"/>
              <a:t>～</a:t>
            </a:r>
            <a:r>
              <a:rPr lang="en-US" altLang="ja-JP" dirty="0"/>
              <a:t>. </a:t>
            </a:r>
          </a:p>
        </p:txBody>
      </p:sp>
      <p:sp>
        <p:nvSpPr>
          <p:cNvPr id="16" name="テキスト ボックス 15"/>
          <p:cNvSpPr txBox="1"/>
          <p:nvPr/>
        </p:nvSpPr>
        <p:spPr>
          <a:xfrm>
            <a:off x="404906" y="3132983"/>
            <a:ext cx="2643985" cy="646331"/>
          </a:xfrm>
          <a:prstGeom prst="rect">
            <a:avLst/>
          </a:prstGeom>
          <a:noFill/>
          <a:ln w="38100">
            <a:solidFill>
              <a:schemeClr val="tx1"/>
            </a:solidFill>
          </a:ln>
        </p:spPr>
        <p:txBody>
          <a:bodyPr wrap="square" rtlCol="0">
            <a:spAutoFit/>
          </a:bodyPr>
          <a:lstStyle/>
          <a:p>
            <a:pPr marL="342900" indent="-342900">
              <a:buFont typeface="+mj-lt"/>
              <a:buAutoNum type="arabicPeriod" startAt="2"/>
            </a:pPr>
            <a:r>
              <a:rPr lang="en-US" altLang="ja-JP" dirty="0"/>
              <a:t>Redistributions in </a:t>
            </a:r>
            <a:r>
              <a:rPr lang="en-US" altLang="ja-JP" dirty="0" smtClean="0"/>
              <a:t>binary form </a:t>
            </a:r>
            <a:r>
              <a:rPr lang="en-US" altLang="ja-JP" dirty="0"/>
              <a:t>must </a:t>
            </a:r>
            <a:r>
              <a:rPr lang="ja-JP" altLang="en-US" dirty="0" smtClean="0"/>
              <a:t>～</a:t>
            </a:r>
            <a:r>
              <a:rPr lang="en-US" altLang="ja-JP" dirty="0"/>
              <a:t>.</a:t>
            </a:r>
            <a:endParaRPr lang="en-US" altLang="ja-JP" dirty="0" smtClean="0"/>
          </a:p>
        </p:txBody>
      </p:sp>
      <p:sp>
        <p:nvSpPr>
          <p:cNvPr id="18" name="テキスト ボックス 17"/>
          <p:cNvSpPr txBox="1"/>
          <p:nvPr/>
        </p:nvSpPr>
        <p:spPr>
          <a:xfrm>
            <a:off x="6533673" y="1933111"/>
            <a:ext cx="1860113" cy="369332"/>
          </a:xfrm>
          <a:prstGeom prst="rect">
            <a:avLst/>
          </a:prstGeom>
          <a:noFill/>
          <a:ln w="38100">
            <a:solidFill>
              <a:srgbClr val="FF0000"/>
            </a:solidFill>
          </a:ln>
        </p:spPr>
        <p:txBody>
          <a:bodyPr wrap="square" rtlCol="0">
            <a:spAutoFit/>
          </a:bodyPr>
          <a:lstStyle/>
          <a:p>
            <a:r>
              <a:rPr lang="en-US" altLang="ja-JP" dirty="0" smtClean="0"/>
              <a:t>Unknown</a:t>
            </a:r>
          </a:p>
        </p:txBody>
      </p:sp>
      <p:sp>
        <p:nvSpPr>
          <p:cNvPr id="20" name="テキスト ボックス 19"/>
          <p:cNvSpPr txBox="1"/>
          <p:nvPr/>
        </p:nvSpPr>
        <p:spPr>
          <a:xfrm>
            <a:off x="6533673" y="2573142"/>
            <a:ext cx="1860113" cy="369332"/>
          </a:xfrm>
          <a:prstGeom prst="rect">
            <a:avLst/>
          </a:prstGeom>
          <a:noFill/>
          <a:ln w="38100">
            <a:solidFill>
              <a:schemeClr val="tx1"/>
            </a:solidFill>
          </a:ln>
        </p:spPr>
        <p:txBody>
          <a:bodyPr wrap="square" rtlCol="0">
            <a:spAutoFit/>
          </a:bodyPr>
          <a:lstStyle/>
          <a:p>
            <a:r>
              <a:rPr lang="en-US" altLang="ja-JP" dirty="0" err="1" smtClean="0"/>
              <a:t>BSDcondSource</a:t>
            </a:r>
            <a:endParaRPr lang="en-US" altLang="ja-JP" dirty="0" smtClean="0"/>
          </a:p>
        </p:txBody>
      </p:sp>
      <p:sp>
        <p:nvSpPr>
          <p:cNvPr id="21" name="テキスト ボックス 20"/>
          <p:cNvSpPr txBox="1"/>
          <p:nvPr/>
        </p:nvSpPr>
        <p:spPr>
          <a:xfrm>
            <a:off x="6533673" y="3287078"/>
            <a:ext cx="1860113" cy="369332"/>
          </a:xfrm>
          <a:prstGeom prst="rect">
            <a:avLst/>
          </a:prstGeom>
          <a:noFill/>
          <a:ln w="38100">
            <a:solidFill>
              <a:schemeClr val="tx1"/>
            </a:solidFill>
          </a:ln>
        </p:spPr>
        <p:txBody>
          <a:bodyPr wrap="square" rtlCol="0">
            <a:spAutoFit/>
          </a:bodyPr>
          <a:lstStyle/>
          <a:p>
            <a:r>
              <a:rPr lang="en-US" altLang="ja-JP" dirty="0" err="1" smtClean="0"/>
              <a:t>BSDcondBinary</a:t>
            </a:r>
            <a:endParaRPr lang="en-US" altLang="ja-JP" dirty="0" smtClean="0"/>
          </a:p>
        </p:txBody>
      </p:sp>
      <p:sp>
        <p:nvSpPr>
          <p:cNvPr id="24" name="右矢印 23"/>
          <p:cNvSpPr/>
          <p:nvPr/>
        </p:nvSpPr>
        <p:spPr>
          <a:xfrm>
            <a:off x="3282375" y="2526188"/>
            <a:ext cx="3017816"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右矢印 24"/>
          <p:cNvSpPr/>
          <p:nvPr/>
        </p:nvSpPr>
        <p:spPr>
          <a:xfrm>
            <a:off x="3282373" y="3240124"/>
            <a:ext cx="3017818" cy="432048"/>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74858" y="4972025"/>
            <a:ext cx="7632848" cy="954107"/>
          </a:xfrm>
          <a:prstGeom prst="rect">
            <a:avLst/>
          </a:prstGeom>
          <a:noFill/>
          <a:ln w="38100">
            <a:solidFill>
              <a:schemeClr val="accent1">
                <a:lumMod val="50000"/>
              </a:schemeClr>
            </a:solidFill>
          </a:ln>
        </p:spPr>
        <p:txBody>
          <a:bodyPr wrap="square" rtlCol="0">
            <a:spAutoFit/>
          </a:bodyPr>
          <a:lstStyle/>
          <a:p>
            <a:pPr algn="ctr"/>
            <a:r>
              <a:rPr kumimoji="1" lang="en-US" altLang="ja-JP" sz="2800" dirty="0" smtClean="0"/>
              <a:t>BSD2</a:t>
            </a:r>
            <a:r>
              <a:rPr kumimoji="1" lang="ja-JP" altLang="en-US" sz="2800" dirty="0" smtClean="0"/>
              <a:t>の構成</a:t>
            </a:r>
            <a:endParaRPr kumimoji="1" lang="en-US" altLang="ja-JP" sz="2800" dirty="0" smtClean="0"/>
          </a:p>
          <a:p>
            <a:pPr algn="ctr"/>
            <a:r>
              <a:rPr lang="en-US" altLang="ja-JP" sz="2800" dirty="0" err="1" smtClean="0"/>
              <a:t>BSDpre,BSDcondSource,BSDcondBinary</a:t>
            </a:r>
            <a:endParaRPr kumimoji="1" lang="ja-JP" altLang="en-US" sz="2800" dirty="0"/>
          </a:p>
        </p:txBody>
      </p:sp>
      <p:sp>
        <p:nvSpPr>
          <p:cNvPr id="26" name="テキスト ボックス 25"/>
          <p:cNvSpPr txBox="1"/>
          <p:nvPr/>
        </p:nvSpPr>
        <p:spPr>
          <a:xfrm>
            <a:off x="5901326" y="1473827"/>
            <a:ext cx="3437347" cy="369332"/>
          </a:xfrm>
          <a:prstGeom prst="rect">
            <a:avLst/>
          </a:prstGeom>
          <a:noFill/>
        </p:spPr>
        <p:txBody>
          <a:bodyPr wrap="square" rtlCol="0">
            <a:spAutoFit/>
          </a:bodyPr>
          <a:lstStyle/>
          <a:p>
            <a:pPr algn="ctr"/>
            <a:r>
              <a:rPr lang="ja-JP" altLang="en-US" dirty="0" smtClean="0"/>
              <a:t>ライセンスルール出力結果</a:t>
            </a:r>
            <a:endParaRPr kumimoji="1" lang="ja-JP" altLang="en-US" dirty="0"/>
          </a:p>
        </p:txBody>
      </p:sp>
    </p:spTree>
    <p:extLst>
      <p:ext uri="{BB962C8B-B14F-4D97-AF65-F5344CB8AC3E}">
        <p14:creationId xmlns:p14="http://schemas.microsoft.com/office/powerpoint/2010/main" val="3092269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endParaRPr kumimoji="1" lang="en-US" altLang="ja-JP" dirty="0" smtClean="0"/>
          </a:p>
          <a:p>
            <a:pPr marL="514350" indent="-514350">
              <a:buFont typeface="+mj-lt"/>
              <a:buAutoNum type="arabicPeriod"/>
            </a:pPr>
            <a:r>
              <a:rPr kumimoji="1" lang="ja-JP" altLang="en-US" dirty="0" smtClean="0"/>
              <a:t>ライセンス記述から</a:t>
            </a:r>
            <a:r>
              <a:rPr kumimoji="1" lang="en-US" altLang="ja-JP" dirty="0" smtClean="0"/>
              <a:t>Unknown</a:t>
            </a:r>
            <a:r>
              <a:rPr lang="ja-JP" altLang="en-US" dirty="0" smtClean="0"/>
              <a:t>と判定されたライセンス文を抽出する</a:t>
            </a:r>
            <a:endParaRPr lang="en-US" altLang="ja-JP" dirty="0" smtClean="0"/>
          </a:p>
          <a:p>
            <a:pPr marL="514350" indent="-514350">
              <a:buFont typeface="+mj-lt"/>
              <a:buAutoNum type="arabicPeriod"/>
            </a:pPr>
            <a:r>
              <a:rPr lang="ja-JP" altLang="en-US" dirty="0" smtClean="0"/>
              <a:t>抽出した文から意味的に似ているライセンス文を除外する</a:t>
            </a:r>
            <a:endParaRPr lang="en-US" altLang="ja-JP" dirty="0" smtClean="0"/>
          </a:p>
          <a:p>
            <a:pPr marL="514350" indent="-514350">
              <a:buFont typeface="+mj-lt"/>
              <a:buAutoNum type="arabicPeriod"/>
            </a:pPr>
            <a:r>
              <a:rPr lang="ja-JP" altLang="en-US" dirty="0" smtClean="0"/>
              <a:t>結果を出力する</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56</a:t>
            </a:fld>
            <a:endParaRPr kumimoji="1" lang="ja-JP" altLang="en-US"/>
          </a:p>
        </p:txBody>
      </p:sp>
    </p:spTree>
    <p:extLst>
      <p:ext uri="{BB962C8B-B14F-4D97-AF65-F5344CB8AC3E}">
        <p14:creationId xmlns:p14="http://schemas.microsoft.com/office/powerpoint/2010/main" val="38254803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と判定されたライセンス文の総数、既知のライセンス文と意味的に似ているライセンス文がどの程度存在しているのか不明</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57</a:t>
            </a:fld>
            <a:endParaRPr kumimoji="1" lang="ja-JP" altLang="en-US"/>
          </a:p>
        </p:txBody>
      </p:sp>
    </p:spTree>
    <p:extLst>
      <p:ext uri="{BB962C8B-B14F-4D97-AF65-F5344CB8AC3E}">
        <p14:creationId xmlns:p14="http://schemas.microsoft.com/office/powerpoint/2010/main" val="27021848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調査の流れ</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kumimoji="1" lang="ja-JP" altLang="en-US" dirty="0" smtClean="0"/>
              <a:t>データ整形</a:t>
            </a: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データの分類</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58</a:t>
            </a:fld>
            <a:endParaRPr kumimoji="1" lang="ja-JP" altLang="en-US"/>
          </a:p>
        </p:txBody>
      </p:sp>
    </p:spTree>
    <p:extLst>
      <p:ext uri="{BB962C8B-B14F-4D97-AF65-F5344CB8AC3E}">
        <p14:creationId xmlns:p14="http://schemas.microsoft.com/office/powerpoint/2010/main" val="11596487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データ整形１</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err="1" smtClean="0"/>
              <a:t>Debian</a:t>
            </a:r>
            <a:r>
              <a:rPr lang="ja-JP" altLang="en-US" dirty="0" smtClean="0"/>
              <a:t>の</a:t>
            </a:r>
            <a:r>
              <a:rPr lang="en-US" altLang="ja-JP" dirty="0" smtClean="0"/>
              <a:t>12725</a:t>
            </a:r>
            <a:r>
              <a:rPr lang="ja-JP" altLang="en-US" dirty="0" smtClean="0"/>
              <a:t>の各ソフトウェアパッケージからランダムに１つのファイルを抽出し</a:t>
            </a:r>
            <a:r>
              <a:rPr lang="en-US" altLang="ja-JP" dirty="0" err="1" smtClean="0"/>
              <a:t>Ninka</a:t>
            </a:r>
            <a:r>
              <a:rPr lang="ja-JP" altLang="en-US" dirty="0" smtClean="0"/>
              <a:t>にかけ</a:t>
            </a:r>
            <a:r>
              <a:rPr lang="en-US" altLang="ja-JP" dirty="0" smtClean="0"/>
              <a:t>Unknown</a:t>
            </a:r>
            <a:r>
              <a:rPr lang="ja-JP" altLang="en-US" dirty="0" smtClean="0"/>
              <a:t>と判定されたものを用いる（</a:t>
            </a:r>
            <a:r>
              <a:rPr lang="en-US" altLang="ja-JP" dirty="0" smtClean="0"/>
              <a:t>2838</a:t>
            </a:r>
            <a:r>
              <a:rPr lang="ja-JP" altLang="en-US" dirty="0" smtClean="0"/>
              <a:t>）</a:t>
            </a:r>
            <a:endParaRPr lang="en-US" altLang="ja-JP" dirty="0" smtClean="0"/>
          </a:p>
          <a:p>
            <a:endParaRPr lang="en-US" altLang="ja-JP" dirty="0"/>
          </a:p>
          <a:p>
            <a:r>
              <a:rPr lang="en-US" altLang="ja-JP" dirty="0" smtClean="0"/>
              <a:t>Unknown</a:t>
            </a:r>
            <a:r>
              <a:rPr lang="ja-JP" altLang="en-US" dirty="0" smtClean="0"/>
              <a:t>と判定されたライセンス記述を文単位</a:t>
            </a:r>
            <a:r>
              <a:rPr lang="ja-JP" altLang="en-US" dirty="0"/>
              <a:t>で</a:t>
            </a:r>
            <a:r>
              <a:rPr lang="ja-JP" altLang="en-US" dirty="0" smtClean="0"/>
              <a:t>分割（</a:t>
            </a:r>
            <a:r>
              <a:rPr lang="en-US" altLang="ja-JP" dirty="0" smtClean="0"/>
              <a:t>9487</a:t>
            </a:r>
            <a:r>
              <a:rPr lang="ja-JP" altLang="en-US" dirty="0" smtClean="0"/>
              <a:t>）</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59</a:t>
            </a:fld>
            <a:endParaRPr kumimoji="1" lang="ja-JP" altLang="en-US"/>
          </a:p>
        </p:txBody>
      </p:sp>
    </p:spTree>
    <p:extLst>
      <p:ext uri="{BB962C8B-B14F-4D97-AF65-F5344CB8AC3E}">
        <p14:creationId xmlns:p14="http://schemas.microsoft.com/office/powerpoint/2010/main" val="4784902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データ</a:t>
            </a:r>
            <a:r>
              <a:rPr lang="ja-JP" altLang="en-US" dirty="0" smtClean="0"/>
              <a:t>整形２</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行</a:t>
            </a:r>
            <a:r>
              <a:rPr lang="ja-JP" altLang="en-US" dirty="0"/>
              <a:t>毎に分割したデータセットから</a:t>
            </a:r>
            <a:r>
              <a:rPr lang="en-US" altLang="ja-JP" dirty="0"/>
              <a:t>Unknown</a:t>
            </a:r>
            <a:r>
              <a:rPr lang="ja-JP" altLang="en-US" dirty="0"/>
              <a:t>と判定されたライセンス文を抽出（</a:t>
            </a:r>
            <a:r>
              <a:rPr lang="en-US" altLang="ja-JP" dirty="0"/>
              <a:t>5164</a:t>
            </a:r>
            <a:r>
              <a:rPr lang="ja-JP" altLang="en-US" dirty="0" smtClean="0"/>
              <a:t>）</a:t>
            </a:r>
            <a:endParaRPr lang="en-US" altLang="ja-JP" dirty="0"/>
          </a:p>
          <a:p>
            <a:endParaRPr kumimoji="1" lang="en-US" altLang="ja-JP" dirty="0" smtClean="0"/>
          </a:p>
          <a:p>
            <a:endParaRPr lang="en-US" altLang="ja-JP" dirty="0"/>
          </a:p>
          <a:p>
            <a:r>
              <a:rPr kumimoji="1" lang="en-US" altLang="ja-JP" dirty="0" smtClean="0"/>
              <a:t>Unknown</a:t>
            </a:r>
            <a:r>
              <a:rPr kumimoji="1" lang="ja-JP" altLang="en-US" dirty="0" smtClean="0"/>
              <a:t>と判定された文の重複</a:t>
            </a:r>
            <a:r>
              <a:rPr kumimoji="1" lang="en-US" altLang="ja-JP" dirty="0" smtClean="0"/>
              <a:t>(1618)</a:t>
            </a:r>
            <a:r>
              <a:rPr kumimoji="1" lang="ja-JP" altLang="en-US" dirty="0" smtClean="0"/>
              <a:t>を削除</a:t>
            </a:r>
            <a:r>
              <a:rPr lang="ja-JP" altLang="en-US" dirty="0" smtClean="0"/>
              <a:t>             </a:t>
            </a:r>
            <a:r>
              <a:rPr lang="en-US" altLang="ja-JP" dirty="0" smtClean="0"/>
              <a:t>(3546)</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60</a:t>
            </a:fld>
            <a:endParaRPr kumimoji="1" lang="ja-JP" altLang="en-US"/>
          </a:p>
        </p:txBody>
      </p:sp>
    </p:spTree>
    <p:extLst>
      <p:ext uri="{BB962C8B-B14F-4D97-AF65-F5344CB8AC3E}">
        <p14:creationId xmlns:p14="http://schemas.microsoft.com/office/powerpoint/2010/main" val="42442029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データの分類</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Unknown</a:t>
            </a:r>
            <a:r>
              <a:rPr kumimoji="1" lang="ja-JP" altLang="en-US" dirty="0" smtClean="0"/>
              <a:t>と判定された文</a:t>
            </a:r>
            <a:r>
              <a:rPr kumimoji="1" lang="en-US" altLang="ja-JP" dirty="0" smtClean="0"/>
              <a:t>3546</a:t>
            </a:r>
            <a:r>
              <a:rPr kumimoji="1" lang="ja-JP" altLang="en-US" dirty="0" smtClean="0"/>
              <a:t>と</a:t>
            </a:r>
            <a:r>
              <a:rPr kumimoji="1" lang="en-US" altLang="ja-JP" dirty="0" err="1" smtClean="0"/>
              <a:t>Ninka</a:t>
            </a:r>
            <a:r>
              <a:rPr lang="ja-JP" altLang="en-US" dirty="0" smtClean="0"/>
              <a:t>のライセンスルール</a:t>
            </a:r>
            <a:r>
              <a:rPr lang="en-US" altLang="ja-JP" dirty="0" smtClean="0"/>
              <a:t>551</a:t>
            </a:r>
            <a:r>
              <a:rPr lang="ja-JP" altLang="en-US" dirty="0" smtClean="0"/>
              <a:t>を目視で比較していき、意味的な違い、文字列的な違いで分類する</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61</a:t>
            </a:fld>
            <a:endParaRPr kumimoji="1" lang="ja-JP" altLang="en-US"/>
          </a:p>
        </p:txBody>
      </p:sp>
    </p:spTree>
    <p:extLst>
      <p:ext uri="{BB962C8B-B14F-4D97-AF65-F5344CB8AC3E}">
        <p14:creationId xmlns:p14="http://schemas.microsoft.com/office/powerpoint/2010/main" val="38815607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Unknown</a:t>
            </a:r>
            <a:r>
              <a:rPr lang="ja-JP" altLang="en-US" dirty="0" smtClean="0"/>
              <a:t>のタイプ</a:t>
            </a:r>
            <a:endParaRPr kumimoji="1" lang="ja-JP" altLang="en-US" dirty="0"/>
          </a:p>
        </p:txBody>
      </p:sp>
      <p:cxnSp>
        <p:nvCxnSpPr>
          <p:cNvPr id="7" name="直線コネクタ 6"/>
          <p:cNvCxnSpPr/>
          <p:nvPr/>
        </p:nvCxnSpPr>
        <p:spPr>
          <a:xfrm>
            <a:off x="4547420" y="1772816"/>
            <a:ext cx="0" cy="3888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991136" y="3717032"/>
            <a:ext cx="51125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3473012" y="1255475"/>
            <a:ext cx="2148816" cy="369332"/>
          </a:xfrm>
          <a:prstGeom prst="rect">
            <a:avLst/>
          </a:prstGeom>
          <a:noFill/>
        </p:spPr>
        <p:txBody>
          <a:bodyPr wrap="square" rtlCol="0">
            <a:spAutoFit/>
          </a:bodyPr>
          <a:lstStyle/>
          <a:p>
            <a:r>
              <a:rPr kumimoji="1" lang="ja-JP" altLang="en-US" dirty="0" smtClean="0"/>
              <a:t>意味的</a:t>
            </a:r>
            <a:r>
              <a:rPr lang="ja-JP" altLang="en-US" dirty="0" smtClean="0"/>
              <a:t>一致</a:t>
            </a:r>
            <a:r>
              <a:rPr lang="ja-JP" altLang="en-US" dirty="0"/>
              <a:t>　</a:t>
            </a:r>
            <a:r>
              <a:rPr lang="ja-JP" altLang="en-US" dirty="0" smtClean="0"/>
              <a:t>高</a:t>
            </a:r>
            <a:endParaRPr kumimoji="1" lang="ja-JP" altLang="en-US" dirty="0"/>
          </a:p>
        </p:txBody>
      </p:sp>
      <p:sp>
        <p:nvSpPr>
          <p:cNvPr id="16" name="円/楕円 15"/>
          <p:cNvSpPr/>
          <p:nvPr/>
        </p:nvSpPr>
        <p:spPr>
          <a:xfrm>
            <a:off x="4871448"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dirty="0" smtClean="0">
                <a:solidFill>
                  <a:schemeClr val="tx1"/>
                </a:solidFill>
              </a:rPr>
              <a:t>A</a:t>
            </a:r>
            <a:endParaRPr kumimoji="1" lang="ja-JP" altLang="en-US" sz="4800" dirty="0">
              <a:solidFill>
                <a:schemeClr val="tx1"/>
              </a:solidFill>
            </a:endParaRPr>
          </a:p>
        </p:txBody>
      </p:sp>
      <p:sp>
        <p:nvSpPr>
          <p:cNvPr id="17" name="円/楕円 16"/>
          <p:cNvSpPr/>
          <p:nvPr/>
        </p:nvSpPr>
        <p:spPr>
          <a:xfrm>
            <a:off x="2267744" y="191683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4800" b="1" dirty="0" smtClean="0">
                <a:solidFill>
                  <a:schemeClr val="tx1"/>
                </a:solidFill>
              </a:rPr>
              <a:t>B</a:t>
            </a:r>
            <a:endParaRPr kumimoji="1" lang="ja-JP" altLang="en-US" sz="4800" b="1" dirty="0">
              <a:solidFill>
                <a:schemeClr val="tx1"/>
              </a:solidFill>
            </a:endParaRPr>
          </a:p>
        </p:txBody>
      </p:sp>
      <p:sp>
        <p:nvSpPr>
          <p:cNvPr id="18" name="円/楕円 17"/>
          <p:cNvSpPr/>
          <p:nvPr/>
        </p:nvSpPr>
        <p:spPr>
          <a:xfrm>
            <a:off x="2267744" y="3800112"/>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D</a:t>
            </a:r>
            <a:endParaRPr kumimoji="1" lang="ja-JP" altLang="en-US" sz="4800" b="1" dirty="0">
              <a:solidFill>
                <a:schemeClr val="tx1"/>
              </a:solidFill>
            </a:endParaRPr>
          </a:p>
        </p:txBody>
      </p:sp>
      <p:sp>
        <p:nvSpPr>
          <p:cNvPr id="19" name="円/楕円 18"/>
          <p:cNvSpPr/>
          <p:nvPr/>
        </p:nvSpPr>
        <p:spPr>
          <a:xfrm>
            <a:off x="4871448" y="3797424"/>
            <a:ext cx="1872208" cy="172819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800" b="1" dirty="0">
                <a:solidFill>
                  <a:schemeClr val="tx1"/>
                </a:solidFill>
              </a:rPr>
              <a:t>C</a:t>
            </a:r>
            <a:endParaRPr kumimoji="1" lang="ja-JP" altLang="en-US" sz="4800" b="1" dirty="0">
              <a:solidFill>
                <a:schemeClr val="tx1"/>
              </a:solidFill>
            </a:endParaRPr>
          </a:p>
        </p:txBody>
      </p:sp>
      <p:sp>
        <p:nvSpPr>
          <p:cNvPr id="3" name="スライド番号プレースホルダー 2"/>
          <p:cNvSpPr>
            <a:spLocks noGrp="1"/>
          </p:cNvSpPr>
          <p:nvPr>
            <p:ph type="sldNum" sz="quarter" idx="12"/>
          </p:nvPr>
        </p:nvSpPr>
        <p:spPr/>
        <p:txBody>
          <a:bodyPr/>
          <a:lstStyle/>
          <a:p>
            <a:fld id="{0B441025-1C42-4EA0-846C-41C5E1A816ED}" type="slidenum">
              <a:rPr kumimoji="1" lang="ja-JP" altLang="en-US" smtClean="0"/>
              <a:t>62</a:t>
            </a:fld>
            <a:endParaRPr kumimoji="1" lang="ja-JP" altLang="en-US"/>
          </a:p>
        </p:txBody>
      </p:sp>
      <p:sp>
        <p:nvSpPr>
          <p:cNvPr id="21" name="テキスト ボックス 20"/>
          <p:cNvSpPr txBox="1"/>
          <p:nvPr/>
        </p:nvSpPr>
        <p:spPr>
          <a:xfrm>
            <a:off x="107504" y="3532366"/>
            <a:ext cx="1775112" cy="369332"/>
          </a:xfrm>
          <a:prstGeom prst="rect">
            <a:avLst/>
          </a:prstGeom>
          <a:noFill/>
        </p:spPr>
        <p:txBody>
          <a:bodyPr wrap="square" rtlCol="0">
            <a:spAutoFit/>
          </a:bodyPr>
          <a:lstStyle/>
          <a:p>
            <a:r>
              <a:rPr kumimoji="1" lang="ja-JP" altLang="en-US" dirty="0" smtClean="0"/>
              <a:t>文字類似度　低</a:t>
            </a:r>
            <a:endParaRPr kumimoji="1" lang="ja-JP" altLang="en-US" dirty="0"/>
          </a:p>
        </p:txBody>
      </p:sp>
      <p:sp>
        <p:nvSpPr>
          <p:cNvPr id="22" name="テキスト ボックス 21"/>
          <p:cNvSpPr txBox="1"/>
          <p:nvPr/>
        </p:nvSpPr>
        <p:spPr>
          <a:xfrm>
            <a:off x="3554454" y="5726241"/>
            <a:ext cx="1985932" cy="369332"/>
          </a:xfrm>
          <a:prstGeom prst="rect">
            <a:avLst/>
          </a:prstGeom>
          <a:noFill/>
        </p:spPr>
        <p:txBody>
          <a:bodyPr wrap="square" rtlCol="0">
            <a:spAutoFit/>
          </a:bodyPr>
          <a:lstStyle/>
          <a:p>
            <a:r>
              <a:rPr kumimoji="1" lang="ja-JP" altLang="en-US" dirty="0" smtClean="0"/>
              <a:t>意味的一致　低</a:t>
            </a:r>
            <a:endParaRPr kumimoji="1" lang="ja-JP" altLang="en-US" dirty="0"/>
          </a:p>
        </p:txBody>
      </p:sp>
      <p:sp>
        <p:nvSpPr>
          <p:cNvPr id="23" name="テキスト ボックス 22"/>
          <p:cNvSpPr txBox="1"/>
          <p:nvPr/>
        </p:nvSpPr>
        <p:spPr>
          <a:xfrm>
            <a:off x="7236296" y="3532366"/>
            <a:ext cx="1775112" cy="369332"/>
          </a:xfrm>
          <a:prstGeom prst="rect">
            <a:avLst/>
          </a:prstGeom>
          <a:noFill/>
        </p:spPr>
        <p:txBody>
          <a:bodyPr wrap="square" rtlCol="0">
            <a:spAutoFit/>
          </a:bodyPr>
          <a:lstStyle/>
          <a:p>
            <a:r>
              <a:rPr kumimoji="1" lang="ja-JP" altLang="en-US" dirty="0" smtClean="0"/>
              <a:t>文字類似度　高</a:t>
            </a:r>
            <a:endParaRPr kumimoji="1" lang="ja-JP" altLang="en-US" dirty="0"/>
          </a:p>
        </p:txBody>
      </p:sp>
    </p:spTree>
    <p:extLst>
      <p:ext uri="{BB962C8B-B14F-4D97-AF65-F5344CB8AC3E}">
        <p14:creationId xmlns:p14="http://schemas.microsoft.com/office/powerpoint/2010/main" val="17451862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タイプ</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a:t>タイプ</a:t>
            </a:r>
            <a:r>
              <a:rPr lang="en-US" altLang="ja-JP" dirty="0"/>
              <a:t>A</a:t>
            </a:r>
          </a:p>
          <a:p>
            <a:pPr lvl="1"/>
            <a:r>
              <a:rPr lang="ja-JP" altLang="en-US" dirty="0" smtClean="0"/>
              <a:t>文章、意味が既知</a:t>
            </a:r>
            <a:r>
              <a:rPr lang="ja-JP" altLang="en-US" dirty="0"/>
              <a:t>ライセンス</a:t>
            </a:r>
            <a:r>
              <a:rPr lang="ja-JP" altLang="en-US" dirty="0" smtClean="0"/>
              <a:t>と</a:t>
            </a:r>
            <a:r>
              <a:rPr lang="ja-JP" altLang="en-US" dirty="0"/>
              <a:t>類似している</a:t>
            </a:r>
            <a:endParaRPr lang="en-US" altLang="ja-JP" dirty="0"/>
          </a:p>
          <a:p>
            <a:r>
              <a:rPr lang="ja-JP" altLang="en-US" dirty="0"/>
              <a:t>タイプ</a:t>
            </a:r>
            <a:r>
              <a:rPr lang="en-US" altLang="ja-JP" dirty="0"/>
              <a:t>B</a:t>
            </a:r>
          </a:p>
          <a:p>
            <a:pPr lvl="1"/>
            <a:r>
              <a:rPr lang="ja-JP" altLang="en-US" dirty="0" smtClean="0"/>
              <a:t>文章は類似していないが、意味が既知</a:t>
            </a:r>
            <a:r>
              <a:rPr lang="ja-JP" altLang="en-US" dirty="0"/>
              <a:t>ライセンス</a:t>
            </a:r>
            <a:r>
              <a:rPr lang="ja-JP" altLang="en-US" dirty="0" smtClean="0"/>
              <a:t>と類似している</a:t>
            </a:r>
            <a:endParaRPr lang="en-US" altLang="ja-JP" dirty="0"/>
          </a:p>
          <a:p>
            <a:r>
              <a:rPr lang="ja-JP" altLang="en-US" dirty="0"/>
              <a:t>タイプ</a:t>
            </a:r>
            <a:r>
              <a:rPr lang="en-US" altLang="ja-JP" dirty="0"/>
              <a:t>C</a:t>
            </a:r>
          </a:p>
          <a:p>
            <a:pPr lvl="1"/>
            <a:r>
              <a:rPr lang="ja-JP" altLang="en-US" dirty="0" smtClean="0"/>
              <a:t>文章は類似しているが、意味が既知ライセンスと類似していない</a:t>
            </a:r>
            <a:endParaRPr lang="en-US" altLang="ja-JP" dirty="0"/>
          </a:p>
          <a:p>
            <a:r>
              <a:rPr lang="ja-JP" altLang="en-US" dirty="0"/>
              <a:t>タイプ</a:t>
            </a:r>
            <a:r>
              <a:rPr lang="en-US" altLang="ja-JP" dirty="0"/>
              <a:t>D</a:t>
            </a:r>
          </a:p>
          <a:p>
            <a:pPr lvl="1"/>
            <a:r>
              <a:rPr lang="ja-JP" altLang="en-US" dirty="0" smtClean="0"/>
              <a:t>文章、意味が既知</a:t>
            </a:r>
            <a:r>
              <a:rPr lang="ja-JP" altLang="en-US" dirty="0"/>
              <a:t>ライセンス</a:t>
            </a:r>
            <a:r>
              <a:rPr lang="ja-JP" altLang="en-US" dirty="0" smtClean="0"/>
              <a:t>と</a:t>
            </a:r>
            <a:r>
              <a:rPr lang="ja-JP" altLang="en-US" dirty="0"/>
              <a:t>類似して</a:t>
            </a:r>
            <a:r>
              <a:rPr lang="ja-JP" altLang="en-US" dirty="0" smtClean="0"/>
              <a:t>いない</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63</a:t>
            </a:fld>
            <a:endParaRPr kumimoji="1" lang="ja-JP" altLang="en-US"/>
          </a:p>
        </p:txBody>
      </p:sp>
    </p:spTree>
    <p:extLst>
      <p:ext uri="{BB962C8B-B14F-4D97-AF65-F5344CB8AC3E}">
        <p14:creationId xmlns:p14="http://schemas.microsoft.com/office/powerpoint/2010/main" val="100174436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現在の進捗</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en-US" altLang="ja-JP" dirty="0" smtClean="0"/>
              <a:t>586/3546</a:t>
            </a:r>
          </a:p>
          <a:p>
            <a:endParaRPr kumimoji="1" lang="en-US" altLang="ja-JP" dirty="0"/>
          </a:p>
          <a:p>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64</a:t>
            </a:fld>
            <a:endParaRPr kumimoji="1" lang="ja-JP" altLang="en-US"/>
          </a:p>
        </p:txBody>
      </p:sp>
    </p:spTree>
    <p:extLst>
      <p:ext uri="{BB962C8B-B14F-4D97-AF65-F5344CB8AC3E}">
        <p14:creationId xmlns:p14="http://schemas.microsoft.com/office/powerpoint/2010/main" val="7978089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現在の知見</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Same as </a:t>
            </a:r>
            <a:r>
              <a:rPr kumimoji="1" lang="en-US" altLang="ja-JP" dirty="0" err="1" smtClean="0"/>
              <a:t>perl</a:t>
            </a:r>
            <a:r>
              <a:rPr kumimoji="1" lang="ja-JP" altLang="en-US" dirty="0" smtClean="0"/>
              <a:t>のライセンスルールは一つしか存在しないが</a:t>
            </a:r>
            <a:r>
              <a:rPr lang="ja-JP" altLang="en-US" dirty="0" smtClean="0"/>
              <a:t>実際のライセンス記述には様々な記述表記が存在している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65</a:t>
            </a:fld>
            <a:endParaRPr kumimoji="1" lang="ja-JP" altLang="en-US"/>
          </a:p>
        </p:txBody>
      </p:sp>
    </p:spTree>
    <p:extLst>
      <p:ext uri="{BB962C8B-B14F-4D97-AF65-F5344CB8AC3E}">
        <p14:creationId xmlns:p14="http://schemas.microsoft.com/office/powerpoint/2010/main" val="38472506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Unknown</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smtClean="0"/>
          </a:p>
          <a:p>
            <a:pPr marL="0" indent="0">
              <a:buNone/>
            </a:pPr>
            <a:endParaRPr lang="en-US" altLang="ja-JP" dirty="0"/>
          </a:p>
          <a:p>
            <a:r>
              <a:rPr kumimoji="1" lang="en-US" altLang="ja-JP" dirty="0" err="1" smtClean="0"/>
              <a:t>Ninka</a:t>
            </a:r>
            <a:r>
              <a:rPr kumimoji="1" lang="ja-JP" altLang="en-US" dirty="0" smtClean="0"/>
              <a:t>がライセンスルールを用いてライセンス判定を行った際に、判定ができなかったライセンス</a:t>
            </a:r>
            <a:endParaRPr lang="en-US" altLang="ja-JP" dirty="0"/>
          </a:p>
          <a:p>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66</a:t>
            </a:fld>
            <a:endParaRPr kumimoji="1" lang="ja-JP" altLang="en-US"/>
          </a:p>
        </p:txBody>
      </p:sp>
    </p:spTree>
    <p:extLst>
      <p:ext uri="{BB962C8B-B14F-4D97-AF65-F5344CB8AC3E}">
        <p14:creationId xmlns:p14="http://schemas.microsoft.com/office/powerpoint/2010/main" val="17154178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normAutofit fontScale="92500" lnSpcReduction="20000"/>
          </a:bodyPr>
          <a:lstStyle/>
          <a:p>
            <a:r>
              <a:rPr lang="ja-JP" altLang="en-US" dirty="0" smtClean="0"/>
              <a:t>ライセンスを目視するのは負担</a:t>
            </a:r>
            <a:endParaRPr lang="en-US" altLang="ja-JP" dirty="0" smtClean="0"/>
          </a:p>
          <a:p>
            <a:r>
              <a:rPr kumimoji="1" lang="ja-JP" altLang="en-US" dirty="0" smtClean="0"/>
              <a:t>負担軽減のためライセンスツールを利用する</a:t>
            </a:r>
            <a:endParaRPr kumimoji="1" lang="en-US" altLang="ja-JP" dirty="0" smtClean="0"/>
          </a:p>
          <a:p>
            <a:r>
              <a:rPr kumimoji="1" lang="ja-JP" altLang="en-US" dirty="0" smtClean="0"/>
              <a:t>ライセンスツールでは判定できないライセンス記述が存在する</a:t>
            </a:r>
            <a:endParaRPr kumimoji="1" lang="en-US" altLang="ja-JP" dirty="0" smtClean="0"/>
          </a:p>
          <a:p>
            <a:r>
              <a:rPr lang="ja-JP" altLang="en-US" dirty="0" smtClean="0"/>
              <a:t>その対策として関連研究は判定できないライセンス記述からライセンスルールを作成する方法を提案</a:t>
            </a:r>
            <a:endParaRPr lang="en-US" altLang="ja-JP" dirty="0" smtClean="0"/>
          </a:p>
          <a:p>
            <a:r>
              <a:rPr kumimoji="1" lang="ja-JP" altLang="en-US" dirty="0" smtClean="0"/>
              <a:t>自分</a:t>
            </a:r>
            <a:r>
              <a:rPr lang="ja-JP" altLang="en-US" dirty="0" smtClean="0"/>
              <a:t>の研究は別のアプローチとして、</a:t>
            </a:r>
            <a:r>
              <a:rPr lang="en-US" altLang="ja-JP" dirty="0" smtClean="0"/>
              <a:t>Unknown</a:t>
            </a:r>
            <a:r>
              <a:rPr lang="ja-JP" altLang="en-US" dirty="0" smtClean="0"/>
              <a:t>中の本来読む必要がある文のみを抽出する方法を提案</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67</a:t>
            </a:fld>
            <a:endParaRPr kumimoji="1" lang="ja-JP" altLang="en-US"/>
          </a:p>
        </p:txBody>
      </p:sp>
    </p:spTree>
    <p:extLst>
      <p:ext uri="{BB962C8B-B14F-4D97-AF65-F5344CB8AC3E}">
        <p14:creationId xmlns:p14="http://schemas.microsoft.com/office/powerpoint/2010/main" val="32702006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どのようなライセンス文が読む必要がないのか？</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既知のライセンス文と制約内容が同じもの</a:t>
            </a:r>
            <a:endParaRPr kumimoji="1" lang="en-US" altLang="ja-JP" dirty="0" smtClean="0"/>
          </a:p>
          <a:p>
            <a:r>
              <a:rPr lang="ja-JP" altLang="en-US" dirty="0"/>
              <a:t>既知ライセンス</a:t>
            </a:r>
            <a:r>
              <a:rPr lang="ja-JP" altLang="en-US" dirty="0" smtClean="0"/>
              <a:t>文</a:t>
            </a:r>
            <a:r>
              <a:rPr lang="en-US" altLang="ja-JP" dirty="0" smtClean="0"/>
              <a:t>A</a:t>
            </a:r>
            <a:r>
              <a:rPr lang="ja-JP" altLang="en-US" dirty="0" smtClean="0"/>
              <a:t>と制約内容が同じ未知ライセンス文</a:t>
            </a:r>
            <a:r>
              <a:rPr lang="en-US" altLang="ja-JP" dirty="0" smtClean="0"/>
              <a:t>B</a:t>
            </a:r>
            <a:endParaRPr lang="en-US" altLang="ja-JP" dirty="0"/>
          </a:p>
          <a:p>
            <a:r>
              <a:rPr lang="en-US" altLang="ja-JP" dirty="0" smtClean="0"/>
              <a:t>B</a:t>
            </a:r>
            <a:r>
              <a:rPr lang="ja-JP" altLang="en-US" dirty="0" smtClean="0"/>
              <a:t>は</a:t>
            </a:r>
            <a:r>
              <a:rPr lang="en-US" altLang="ja-JP" dirty="0" smtClean="0"/>
              <a:t>A</a:t>
            </a:r>
            <a:r>
              <a:rPr lang="ja-JP" altLang="en-US" dirty="0" smtClean="0"/>
              <a:t>と制約内容が同じ</a:t>
            </a:r>
            <a:endParaRPr lang="en-US" altLang="ja-JP" dirty="0" smtClean="0"/>
          </a:p>
          <a:p>
            <a:r>
              <a:rPr kumimoji="1" lang="ja-JP" altLang="en-US" dirty="0" err="1" smtClean="0"/>
              <a:t>のように</a:t>
            </a:r>
            <a:r>
              <a:rPr kumimoji="1" lang="ja-JP" altLang="en-US" dirty="0" smtClean="0"/>
              <a:t>出力する</a:t>
            </a:r>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68</a:t>
            </a:fld>
            <a:endParaRPr kumimoji="1" lang="ja-JP" altLang="en-US"/>
          </a:p>
        </p:txBody>
      </p:sp>
    </p:spTree>
    <p:extLst>
      <p:ext uri="{BB962C8B-B14F-4D97-AF65-F5344CB8AC3E}">
        <p14:creationId xmlns:p14="http://schemas.microsoft.com/office/powerpoint/2010/main" val="5647577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では、存在していないライセンス文では？</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LesserGPL</a:t>
            </a:r>
            <a:r>
              <a:rPr kumimoji="1" lang="ja-JP" altLang="en-US" dirty="0" err="1" smtClean="0"/>
              <a:t>ｖ</a:t>
            </a:r>
            <a:r>
              <a:rPr kumimoji="1" lang="en-US" altLang="ja-JP" dirty="0" smtClean="0"/>
              <a:t>2</a:t>
            </a:r>
            <a:r>
              <a:rPr kumimoji="1" lang="ja-JP" altLang="en-US" dirty="0" err="1" smtClean="0"/>
              <a:t>は存</a:t>
            </a:r>
            <a:r>
              <a:rPr kumimoji="1" lang="ja-JP" altLang="en-US" dirty="0" smtClean="0"/>
              <a:t>在していない</a:t>
            </a:r>
            <a:endParaRPr kumimoji="1" lang="en-US" altLang="ja-JP" dirty="0" smtClean="0"/>
          </a:p>
          <a:p>
            <a:r>
              <a:rPr lang="ja-JP" altLang="en-US" dirty="0" smtClean="0"/>
              <a:t>しかし、</a:t>
            </a:r>
            <a:r>
              <a:rPr lang="en-US" altLang="ja-JP" dirty="0" smtClean="0"/>
              <a:t>LesserGPLv2</a:t>
            </a:r>
            <a:r>
              <a:rPr lang="ja-JP" altLang="en-US" dirty="0" smtClean="0"/>
              <a:t>をよく間違える文ということで、ライセンスルールが存在する</a:t>
            </a:r>
            <a:endParaRPr lang="en-US" altLang="ja-JP" dirty="0" smtClean="0"/>
          </a:p>
          <a:p>
            <a:endParaRPr lang="en-US" altLang="ja-JP" dirty="0"/>
          </a:p>
          <a:p>
            <a:r>
              <a:rPr lang="ja-JP" altLang="en-US" dirty="0" smtClean="0"/>
              <a:t>これは制約内容と関係があるか？</a:t>
            </a:r>
            <a:endParaRPr lang="en-US" altLang="ja-JP" dirty="0" smtClean="0"/>
          </a:p>
          <a:p>
            <a:r>
              <a:rPr lang="ja-JP" altLang="en-US" dirty="0" smtClean="0"/>
              <a:t>間違いと同じという出力をするのだからきにするひつようなし</a:t>
            </a:r>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69</a:t>
            </a:fld>
            <a:endParaRPr kumimoji="1" lang="ja-JP" altLang="en-US"/>
          </a:p>
        </p:txBody>
      </p:sp>
    </p:spTree>
    <p:extLst>
      <p:ext uri="{BB962C8B-B14F-4D97-AF65-F5344CB8AC3E}">
        <p14:creationId xmlns:p14="http://schemas.microsoft.com/office/powerpoint/2010/main" val="5959847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ライセンス特定ツールの存在</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kumimoji="1" lang="en-US" altLang="ja-JP" dirty="0" smtClean="0"/>
          </a:p>
          <a:p>
            <a:r>
              <a:rPr kumimoji="1" lang="en-US" altLang="ja-JP" dirty="0" smtClean="0"/>
              <a:t>OSS</a:t>
            </a:r>
            <a:r>
              <a:rPr kumimoji="1" lang="ja-JP" altLang="en-US" dirty="0" smtClean="0"/>
              <a:t>のソースファイルは膨大に存在するので全てのライセンス内容を目視で理解していくのは負担</a:t>
            </a:r>
            <a:endParaRPr kumimoji="1" lang="en-US" altLang="ja-JP" dirty="0" smtClean="0"/>
          </a:p>
          <a:p>
            <a:endParaRPr lang="en-US" altLang="ja-JP" dirty="0"/>
          </a:p>
          <a:p>
            <a:r>
              <a:rPr kumimoji="1" lang="ja-JP" altLang="en-US" dirty="0" smtClean="0"/>
              <a:t>目視の負担を下げるために</a:t>
            </a:r>
            <a:r>
              <a:rPr kumimoji="1" lang="ja-JP" altLang="en-US" dirty="0" smtClean="0">
                <a:solidFill>
                  <a:srgbClr val="FF0000"/>
                </a:solidFill>
              </a:rPr>
              <a:t>ライセンス特定ツールが存在する</a:t>
            </a:r>
            <a:endParaRPr kumimoji="1" lang="ja-JP" altLang="en-US" dirty="0">
              <a:solidFill>
                <a:srgbClr val="FF0000"/>
              </a:solidFill>
            </a:endParaRPr>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70</a:t>
            </a:fld>
            <a:endParaRPr kumimoji="1" lang="ja-JP" altLang="en-US"/>
          </a:p>
        </p:txBody>
      </p:sp>
    </p:spTree>
    <p:extLst>
      <p:ext uri="{BB962C8B-B14F-4D97-AF65-F5344CB8AC3E}">
        <p14:creationId xmlns:p14="http://schemas.microsoft.com/office/powerpoint/2010/main" val="4620048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新しい話の展開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ライセンス特定ツールで正規表現を用いる際に時期が経過すると、どれだけ特定できないライセンスが増加するか</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71</a:t>
            </a:fld>
            <a:endParaRPr kumimoji="1" lang="ja-JP" altLang="en-US"/>
          </a:p>
        </p:txBody>
      </p:sp>
    </p:spTree>
    <p:extLst>
      <p:ext uri="{BB962C8B-B14F-4D97-AF65-F5344CB8AC3E}">
        <p14:creationId xmlns:p14="http://schemas.microsoft.com/office/powerpoint/2010/main" val="7797254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normAutofit/>
          </a:bodyPr>
          <a:lstStyle/>
          <a:p>
            <a:r>
              <a:rPr kumimoji="1" lang="en-US" altLang="ja-JP" dirty="0" smtClean="0"/>
              <a:t>OSS</a:t>
            </a:r>
            <a:r>
              <a:rPr kumimoji="1" lang="ja-JP" altLang="en-US" dirty="0" smtClean="0"/>
              <a:t>の再利用</a:t>
            </a:r>
            <a:endParaRPr kumimoji="1" lang="en-US" altLang="ja-JP" dirty="0" smtClean="0"/>
          </a:p>
          <a:p>
            <a:r>
              <a:rPr lang="ja-JP" altLang="en-US" dirty="0" smtClean="0"/>
              <a:t>主流のライセンス</a:t>
            </a:r>
            <a:r>
              <a:rPr lang="ja-JP" altLang="en-US" dirty="0"/>
              <a:t>特定</a:t>
            </a:r>
            <a:r>
              <a:rPr lang="ja-JP" altLang="en-US" dirty="0" smtClean="0"/>
              <a:t>ツール</a:t>
            </a:r>
            <a:endParaRPr lang="en-US" altLang="ja-JP" dirty="0" smtClean="0"/>
          </a:p>
          <a:p>
            <a:r>
              <a:rPr kumimoji="1" lang="ja-JP" altLang="en-US" dirty="0" smtClean="0"/>
              <a:t>未知ライセンス</a:t>
            </a:r>
            <a:r>
              <a:rPr lang="ja-JP" altLang="en-US" dirty="0" smtClean="0"/>
              <a:t>の目視</a:t>
            </a:r>
            <a:endParaRPr lang="en-US" altLang="ja-JP" dirty="0" smtClean="0"/>
          </a:p>
          <a:p>
            <a:r>
              <a:rPr lang="ja-JP" altLang="en-US" dirty="0" smtClean="0"/>
              <a:t>時期</a:t>
            </a:r>
            <a:r>
              <a:rPr lang="ja-JP" altLang="en-US" dirty="0"/>
              <a:t>が経過するにつれて未知ライセンスは増加</a:t>
            </a:r>
            <a:r>
              <a:rPr lang="ja-JP" altLang="en-US" dirty="0" smtClean="0"/>
              <a:t>するので定期的にライセンスルール（正規表現）を追加していかなければならない</a:t>
            </a:r>
            <a:endParaRPr lang="en-US" altLang="ja-JP" dirty="0" smtClean="0"/>
          </a:p>
          <a:p>
            <a:endParaRPr lang="en-US" altLang="ja-JP" dirty="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72</a:t>
            </a:fld>
            <a:endParaRPr kumimoji="1" lang="ja-JP" altLang="en-US"/>
          </a:p>
        </p:txBody>
      </p:sp>
    </p:spTree>
    <p:extLst>
      <p:ext uri="{BB962C8B-B14F-4D97-AF65-F5344CB8AC3E}">
        <p14:creationId xmlns:p14="http://schemas.microsoft.com/office/powerpoint/2010/main" val="4285604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B441025-1C42-4EA0-846C-41C5E1A816ED}" type="slidenum">
              <a:rPr kumimoji="1" lang="ja-JP" altLang="en-US" smtClean="0"/>
              <a:t>73</a:t>
            </a:fld>
            <a:endParaRPr kumimoji="1" lang="ja-JP" altLang="en-US"/>
          </a:p>
        </p:txBody>
      </p:sp>
    </p:spTree>
    <p:extLst>
      <p:ext uri="{BB962C8B-B14F-4D97-AF65-F5344CB8AC3E}">
        <p14:creationId xmlns:p14="http://schemas.microsoft.com/office/powerpoint/2010/main" val="31305660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28683</TotalTime>
  <Words>3572</Words>
  <Application>Microsoft Office PowerPoint</Application>
  <PresentationFormat>画面に合わせる (4:3)</PresentationFormat>
  <Paragraphs>600</Paragraphs>
  <Slides>73</Slides>
  <Notes>9</Notes>
  <HiddenSlides>57</HiddenSlides>
  <MMClips>0</MMClips>
  <ScaleCrop>false</ScaleCrop>
  <HeadingPairs>
    <vt:vector size="4" baseType="variant">
      <vt:variant>
        <vt:lpstr>テーマ</vt:lpstr>
      </vt:variant>
      <vt:variant>
        <vt:i4>1</vt:i4>
      </vt:variant>
      <vt:variant>
        <vt:lpstr>スライド タイトル</vt:lpstr>
      </vt:variant>
      <vt:variant>
        <vt:i4>73</vt:i4>
      </vt:variant>
    </vt:vector>
  </HeadingPairs>
  <TitlesOfParts>
    <vt:vector size="74" baseType="lpstr">
      <vt:lpstr>Office ​​テーマ</vt:lpstr>
      <vt:lpstr>ライセンスルール更新にむけた　未知ライセンス文調査</vt:lpstr>
      <vt:lpstr>全体の流れ</vt:lpstr>
      <vt:lpstr>OSSの再利用</vt:lpstr>
      <vt:lpstr>主流のライセンス特定ツール</vt:lpstr>
      <vt:lpstr>ライセンス判定:例1</vt:lpstr>
      <vt:lpstr>ライセンス判定:例2</vt:lpstr>
      <vt:lpstr>未知ライセンス記述の問題</vt:lpstr>
      <vt:lpstr>未知ライセンス記述削減方法</vt:lpstr>
      <vt:lpstr>ライセンスルール更新</vt:lpstr>
      <vt:lpstr>研究目的</vt:lpstr>
      <vt:lpstr>アプローチ</vt:lpstr>
      <vt:lpstr>ライセンスルール修正型 （既知ライセンス）</vt:lpstr>
      <vt:lpstr>ライセンスルール追加型 （既知ライセンス）</vt:lpstr>
      <vt:lpstr>ライセンスルール修正型 （未知ライセンス）</vt:lpstr>
      <vt:lpstr>ライセンスルール追加型 （未知ライセンス）</vt:lpstr>
      <vt:lpstr>データセット</vt:lpstr>
      <vt:lpstr>なぜ傾向を把握する必要が？</vt:lpstr>
      <vt:lpstr>タイプ</vt:lpstr>
      <vt:lpstr>PowerPoint プレゼンテーション</vt:lpstr>
      <vt:lpstr>Ninkaのライセンス判定:例2</vt:lpstr>
      <vt:lpstr>未知ライセンス記述目視</vt:lpstr>
      <vt:lpstr>目視の際に必要のない作業1</vt:lpstr>
      <vt:lpstr>目視の際に必要のない作業2</vt:lpstr>
      <vt:lpstr>研究目的</vt:lpstr>
      <vt:lpstr>未知ライセンス文の中身</vt:lpstr>
      <vt:lpstr>データ整形１</vt:lpstr>
      <vt:lpstr>データ整形２</vt:lpstr>
      <vt:lpstr>データの分類</vt:lpstr>
      <vt:lpstr>Unknownのタイプ</vt:lpstr>
      <vt:lpstr>Bタイプのライセンス文：例</vt:lpstr>
      <vt:lpstr>Cタイプのライセンス文：例</vt:lpstr>
      <vt:lpstr>Dタイプのライセンス文：例</vt:lpstr>
      <vt:lpstr>ライセンス判定ツール(Ninka)</vt:lpstr>
      <vt:lpstr>研究目的</vt:lpstr>
      <vt:lpstr>ライセンスルール</vt:lpstr>
      <vt:lpstr>Ninkaのライセンス判定:例</vt:lpstr>
      <vt:lpstr>Ninkaのライセンス判定:例</vt:lpstr>
      <vt:lpstr>Ninkaのライセンス判定:例</vt:lpstr>
      <vt:lpstr>既存研究</vt:lpstr>
      <vt:lpstr>既存研究の特徴</vt:lpstr>
      <vt:lpstr>既存研究の問題点</vt:lpstr>
      <vt:lpstr>PowerPoint プレゼンテーション</vt:lpstr>
      <vt:lpstr>ファイル数における推奨される部分</vt:lpstr>
      <vt:lpstr>PowerPoint プレゼンテーション</vt:lpstr>
      <vt:lpstr>未知ライセンス記述の内容が不明</vt:lpstr>
      <vt:lpstr>本研究の問題点</vt:lpstr>
      <vt:lpstr>目視の負担（ファイル数、文章量）</vt:lpstr>
      <vt:lpstr>本研究の問題</vt:lpstr>
      <vt:lpstr>負担を減らさないとどうなる？</vt:lpstr>
      <vt:lpstr>目的</vt:lpstr>
      <vt:lpstr>問題</vt:lpstr>
      <vt:lpstr>なにをするのか</vt:lpstr>
      <vt:lpstr>どのようなことを明らかにするするのか</vt:lpstr>
      <vt:lpstr>目視する際に必要でない負担</vt:lpstr>
      <vt:lpstr>目視する際に必要でない負担</vt:lpstr>
      <vt:lpstr>提案手法</vt:lpstr>
      <vt:lpstr>問題</vt:lpstr>
      <vt:lpstr>調査の流れ</vt:lpstr>
      <vt:lpstr>データ整形１</vt:lpstr>
      <vt:lpstr>データ整形２</vt:lpstr>
      <vt:lpstr>データの分類</vt:lpstr>
      <vt:lpstr>Unknownのタイプ</vt:lpstr>
      <vt:lpstr>タイプ</vt:lpstr>
      <vt:lpstr>現在の進捗</vt:lpstr>
      <vt:lpstr>現在の知見</vt:lpstr>
      <vt:lpstr>Unknownとは</vt:lpstr>
      <vt:lpstr>PowerPoint プレゼンテーション</vt:lpstr>
      <vt:lpstr>どのようなライセンス文が読む必要がないのか？</vt:lpstr>
      <vt:lpstr>では、存在していないライセンス文では？</vt:lpstr>
      <vt:lpstr>ライセンス特定ツールの存在</vt:lpstr>
      <vt:lpstr>新しい話の展開</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研究発表</dc:title>
  <dc:creator>matsuura</dc:creator>
  <cp:lastModifiedBy>matsuura</cp:lastModifiedBy>
  <cp:revision>167</cp:revision>
  <dcterms:created xsi:type="dcterms:W3CDTF">2016-10-21T02:28:40Z</dcterms:created>
  <dcterms:modified xsi:type="dcterms:W3CDTF">2017-01-25T01:04:37Z</dcterms:modified>
</cp:coreProperties>
</file>