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8" r:id="rId3"/>
    <p:sldId id="259" r:id="rId4"/>
    <p:sldId id="265" r:id="rId5"/>
    <p:sldId id="266" r:id="rId6"/>
    <p:sldId id="261" r:id="rId7"/>
    <p:sldId id="262" r:id="rId8"/>
    <p:sldId id="263" r:id="rId9"/>
    <p:sldId id="264" r:id="rId10"/>
    <p:sldId id="257" r:id="rId11"/>
    <p:sldId id="260" r:id="rId12"/>
    <p:sldId id="267" r:id="rId13"/>
    <p:sldId id="268" r:id="rId14"/>
    <p:sldId id="269" r:id="rId15"/>
    <p:sldId id="270"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8228" autoAdjust="0"/>
  </p:normalViewPr>
  <p:slideViewPr>
    <p:cSldViewPr snapToGrid="0">
      <p:cViewPr varScale="1">
        <p:scale>
          <a:sx n="57" d="100"/>
          <a:sy n="57" d="100"/>
        </p:scale>
        <p:origin x="912" y="62"/>
      </p:cViewPr>
      <p:guideLst/>
    </p:cSldViewPr>
  </p:slideViewPr>
  <p:notesTextViewPr>
    <p:cViewPr>
      <p:scale>
        <a:sx n="1" d="1"/>
        <a:sy n="1" d="1"/>
      </p:scale>
      <p:origin x="0" y="-43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891E99-F7F7-4E72-9DAD-10EC2524B31F}" type="datetimeFigureOut">
              <a:rPr kumimoji="1" lang="ja-JP" altLang="en-US" smtClean="0"/>
              <a:t>2018/12/21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B70859-5746-41B3-B84B-E4BFDDB22094}" type="slidenum">
              <a:rPr kumimoji="1" lang="ja-JP" altLang="en-US" smtClean="0"/>
              <a:t>‹#›</a:t>
            </a:fld>
            <a:endParaRPr kumimoji="1" lang="ja-JP" altLang="en-US"/>
          </a:p>
        </p:txBody>
      </p:sp>
    </p:spTree>
    <p:extLst>
      <p:ext uri="{BB962C8B-B14F-4D97-AF65-F5344CB8AC3E}">
        <p14:creationId xmlns:p14="http://schemas.microsoft.com/office/powerpoint/2010/main" val="32646079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探索的テスト：ソフトウェアの理解とテスト設計とテスト実行を同時に行う</a:t>
            </a:r>
            <a:r>
              <a:rPr kumimoji="1" lang="en-US" altLang="ja-JP" dirty="0"/>
              <a:t>.</a:t>
            </a:r>
            <a:r>
              <a:rPr kumimoji="1" lang="ja-JP" altLang="en-US" dirty="0"/>
              <a:t>ドメイン知識必要</a:t>
            </a:r>
            <a:r>
              <a:rPr kumimoji="1" lang="en-US" altLang="ja-JP" dirty="0"/>
              <a:t>.</a:t>
            </a:r>
          </a:p>
          <a:p>
            <a:r>
              <a:rPr kumimoji="1" lang="ja-JP" altLang="en-US" dirty="0"/>
              <a:t>→優秀なテスターが個人ですべて並行処理してもらうのが一番効率が良い</a:t>
            </a:r>
            <a:r>
              <a:rPr kumimoji="1" lang="en-US" altLang="ja-JP" dirty="0"/>
              <a:t>.</a:t>
            </a:r>
          </a:p>
          <a:p>
            <a:r>
              <a:rPr kumimoji="1" lang="ja-JP" altLang="en-US" dirty="0"/>
              <a:t>テストケース実行で見つかるバグは</a:t>
            </a:r>
            <a:r>
              <a:rPr kumimoji="1" lang="en-US" altLang="ja-JP" dirty="0"/>
              <a:t>50</a:t>
            </a:r>
            <a:r>
              <a:rPr kumimoji="1" lang="ja-JP" altLang="en-US" dirty="0"/>
              <a:t>％以下である</a:t>
            </a:r>
            <a:r>
              <a:rPr kumimoji="1" lang="en-US" altLang="ja-JP" dirty="0"/>
              <a:t>.</a:t>
            </a:r>
          </a:p>
          <a:p>
            <a:r>
              <a:rPr kumimoji="1" lang="ja-JP" altLang="en-US" dirty="0"/>
              <a:t>探索的テストを行える技量はどの程度なのか</a:t>
            </a:r>
            <a:r>
              <a:rPr kumimoji="1" lang="en-US" altLang="ja-JP" dirty="0"/>
              <a:t>.</a:t>
            </a:r>
          </a:p>
          <a:p>
            <a:r>
              <a:rPr kumimoji="1" lang="ja-JP" altLang="en-US" dirty="0"/>
              <a:t>なんども同じテストケースをためすことはそれほど効果的ではない</a:t>
            </a:r>
            <a:r>
              <a:rPr kumimoji="1" lang="en-US" altLang="ja-JP" dirty="0"/>
              <a:t>.</a:t>
            </a:r>
          </a:p>
          <a:p>
            <a:r>
              <a:rPr kumimoji="1" lang="ja-JP" altLang="en-US" dirty="0"/>
              <a:t>入力値「０」のテストケースは常にバグになりやすく</a:t>
            </a:r>
            <a:r>
              <a:rPr kumimoji="1" lang="en-US" altLang="ja-JP" dirty="0"/>
              <a:t>,</a:t>
            </a:r>
            <a:r>
              <a:rPr kumimoji="1" lang="ja-JP" altLang="en-US" dirty="0"/>
              <a:t>境界であるか否かとは無関係に入力が期待される</a:t>
            </a:r>
            <a:r>
              <a:rPr kumimoji="1" lang="en-US" altLang="ja-JP" dirty="0"/>
              <a:t>.</a:t>
            </a:r>
          </a:p>
          <a:p>
            <a:endParaRPr kumimoji="1" lang="en-US" altLang="ja-JP" dirty="0"/>
          </a:p>
          <a:p>
            <a:endParaRPr kumimoji="1" lang="en-US" altLang="ja-JP" dirty="0"/>
          </a:p>
          <a:p>
            <a:r>
              <a:rPr kumimoji="1" lang="en-US" altLang="ja-JP" dirty="0"/>
              <a:t>【</a:t>
            </a:r>
            <a:r>
              <a:rPr kumimoji="1" lang="ja-JP" altLang="en-US" dirty="0"/>
              <a:t>用語</a:t>
            </a:r>
            <a:r>
              <a:rPr kumimoji="1" lang="en-US" altLang="ja-JP" dirty="0"/>
              <a:t>】</a:t>
            </a:r>
          </a:p>
          <a:p>
            <a:r>
              <a:rPr kumimoji="1" lang="ja-JP" altLang="en-US" dirty="0"/>
              <a:t>クラッシュ：外的要因もしくはウイルス感染などの内的要因によってデータの書き込み呼び出しができなくなること</a:t>
            </a:r>
            <a:r>
              <a:rPr kumimoji="1" lang="en-US" altLang="ja-JP" dirty="0"/>
              <a:t>.</a:t>
            </a:r>
          </a:p>
          <a:p>
            <a:r>
              <a:rPr kumimoji="1" lang="ja-JP" altLang="en-US" dirty="0"/>
              <a:t>ハングアップ：ハングとも</a:t>
            </a:r>
            <a:r>
              <a:rPr kumimoji="1" lang="en-US" altLang="ja-JP" dirty="0"/>
              <a:t>.</a:t>
            </a:r>
            <a:r>
              <a:rPr kumimoji="1" lang="ja-JP" altLang="en-US" dirty="0"/>
              <a:t>フリーズと同義</a:t>
            </a:r>
            <a:r>
              <a:rPr kumimoji="1" lang="en-US" altLang="ja-JP" dirty="0"/>
              <a:t>.PC</a:t>
            </a:r>
            <a:r>
              <a:rPr kumimoji="1" lang="ja-JP" altLang="en-US" dirty="0"/>
              <a:t>が固まってキーボードなどの入力を受け付けない状況のこと</a:t>
            </a:r>
            <a:r>
              <a:rPr kumimoji="1" lang="en-US" altLang="ja-JP" dirty="0"/>
              <a:t>.</a:t>
            </a:r>
          </a:p>
          <a:p>
            <a:r>
              <a:rPr kumimoji="1" lang="ja-JP" altLang="en-US" dirty="0"/>
              <a:t>クライテリア：</a:t>
            </a:r>
            <a:r>
              <a:rPr kumimoji="1" lang="en-US" altLang="ja-JP" dirty="0"/>
              <a:t>criteria.</a:t>
            </a:r>
            <a:r>
              <a:rPr kumimoji="1" lang="ja-JP" altLang="en-US" dirty="0"/>
              <a:t>判定基準</a:t>
            </a:r>
            <a:r>
              <a:rPr kumimoji="1" lang="en-US" altLang="ja-JP" dirty="0"/>
              <a:t>.</a:t>
            </a:r>
          </a:p>
          <a:p>
            <a:r>
              <a:rPr kumimoji="1" lang="en-US" altLang="ja-JP" dirty="0"/>
              <a:t>GUI</a:t>
            </a:r>
            <a:r>
              <a:rPr kumimoji="1" lang="ja-JP" altLang="en-US" dirty="0"/>
              <a:t>：</a:t>
            </a:r>
            <a:r>
              <a:rPr kumimoji="1" lang="en-US" altLang="ja-JP" dirty="0"/>
              <a:t>Graphical User Interface.</a:t>
            </a:r>
            <a:r>
              <a:rPr kumimoji="1" lang="ja-JP" altLang="en-US" dirty="0"/>
              <a:t>マウスを使って画面上にあるものをつかんだりボタン押したりできる画面</a:t>
            </a:r>
            <a:r>
              <a:rPr kumimoji="1" lang="en-US" altLang="ja-JP" dirty="0"/>
              <a:t>.</a:t>
            </a:r>
            <a:r>
              <a:rPr kumimoji="1" lang="ja-JP" altLang="en-US" dirty="0"/>
              <a:t>直感的に理解している画面のこと</a:t>
            </a:r>
            <a:r>
              <a:rPr kumimoji="1" lang="en-US" altLang="ja-JP" dirty="0"/>
              <a:t>.</a:t>
            </a:r>
          </a:p>
          <a:p>
            <a:r>
              <a:rPr kumimoji="1" lang="en-US" altLang="ja-JP" dirty="0"/>
              <a:t>CUI</a:t>
            </a:r>
            <a:r>
              <a:rPr kumimoji="1" lang="ja-JP" altLang="en-US" dirty="0"/>
              <a:t>：</a:t>
            </a:r>
            <a:r>
              <a:rPr kumimoji="1" lang="en-US" altLang="ja-JP" dirty="0"/>
              <a:t>Character User Interface.</a:t>
            </a:r>
            <a:r>
              <a:rPr kumimoji="1" lang="ja-JP" altLang="en-US" dirty="0"/>
              <a:t> </a:t>
            </a:r>
            <a:r>
              <a:rPr kumimoji="1" lang="en-US" altLang="ja-JP" dirty="0"/>
              <a:t>Windows</a:t>
            </a:r>
            <a:r>
              <a:rPr kumimoji="1" lang="ja-JP" altLang="en-US" dirty="0"/>
              <a:t>のコマンドプロンプトなど</a:t>
            </a:r>
            <a:r>
              <a:rPr kumimoji="1" lang="en-US" altLang="ja-JP" dirty="0"/>
              <a:t>.</a:t>
            </a:r>
          </a:p>
          <a:p>
            <a:r>
              <a:rPr kumimoji="1" lang="ja-JP" altLang="en-US" dirty="0"/>
              <a:t>品質特性：信頼性とか機能性とかの「</a:t>
            </a:r>
            <a:r>
              <a:rPr kumimoji="1" lang="en-US" altLang="ja-JP" dirty="0"/>
              <a:t>--</a:t>
            </a:r>
            <a:r>
              <a:rPr kumimoji="1" lang="ja-JP" altLang="en-US" dirty="0"/>
              <a:t>性」とかいうやつ</a:t>
            </a:r>
            <a:r>
              <a:rPr kumimoji="1" lang="en-US" altLang="ja-JP" dirty="0"/>
              <a:t>.</a:t>
            </a:r>
            <a:r>
              <a:rPr kumimoji="1" lang="ja-JP" altLang="en-US" dirty="0"/>
              <a:t>英語表記では「</a:t>
            </a:r>
            <a:r>
              <a:rPr kumimoji="1" lang="en-US" altLang="ja-JP" dirty="0"/>
              <a:t>x-ability</a:t>
            </a:r>
            <a:r>
              <a:rPr kumimoji="1" lang="ja-JP" altLang="en-US" dirty="0"/>
              <a:t>」と表記される</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2</a:t>
            </a:fld>
            <a:endParaRPr kumimoji="1" lang="ja-JP" altLang="en-US"/>
          </a:p>
        </p:txBody>
      </p:sp>
    </p:spTree>
    <p:extLst>
      <p:ext uri="{BB962C8B-B14F-4D97-AF65-F5344CB8AC3E}">
        <p14:creationId xmlns:p14="http://schemas.microsoft.com/office/powerpoint/2010/main" val="884159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ホワイトボックステスト</a:t>
            </a:r>
            <a:r>
              <a:rPr kumimoji="1" lang="en-US" altLang="ja-JP" dirty="0"/>
              <a:t>:</a:t>
            </a:r>
            <a:r>
              <a:rPr kumimoji="1" lang="ja-JP" altLang="en-US" dirty="0"/>
              <a:t>プログラムの論理構造が正しいかを解析するテスト</a:t>
            </a:r>
            <a:endParaRPr kumimoji="1" lang="en-US" altLang="ja-JP" dirty="0"/>
          </a:p>
          <a:p>
            <a:r>
              <a:rPr kumimoji="1" lang="en-US" altLang="ja-JP" dirty="0"/>
              <a:t>	</a:t>
            </a:r>
            <a:r>
              <a:rPr kumimoji="1" lang="ja-JP" altLang="en-US" dirty="0"/>
              <a:t>　　　カバレッジテスト（プログラムのループに関するバグ・要求仕様自体が間違っていたり機能が備わっていないバグ・データに関するバグ・タイミングに関するバグなどは見つけられない</a:t>
            </a:r>
            <a:r>
              <a:rPr kumimoji="1" lang="en-US" altLang="ja-JP" dirty="0"/>
              <a:t>s</a:t>
            </a:r>
            <a:r>
              <a:rPr kumimoji="1" lang="ja-JP" altLang="en-US" dirty="0"/>
              <a:t>）</a:t>
            </a:r>
            <a:endParaRPr kumimoji="1" lang="en-US" altLang="ja-JP" dirty="0"/>
          </a:p>
          <a:p>
            <a:r>
              <a:rPr kumimoji="1" lang="en-US" altLang="ja-JP" dirty="0"/>
              <a:t>TDD(Test Driven Development)</a:t>
            </a:r>
            <a:r>
              <a:rPr kumimoji="1" lang="ja-JP" altLang="en-US" dirty="0"/>
              <a:t>の単体テスト：赤</a:t>
            </a:r>
            <a:r>
              <a:rPr kumimoji="1" lang="en-US" altLang="ja-JP" dirty="0"/>
              <a:t>(</a:t>
            </a:r>
            <a:r>
              <a:rPr kumimoji="1" lang="ja-JP" altLang="en-US" dirty="0"/>
              <a:t>小さい動作しないコードを書く・コンパイル通らなくともいい</a:t>
            </a:r>
            <a:r>
              <a:rPr kumimoji="1" lang="en-US" altLang="ja-JP" dirty="0"/>
              <a:t>)</a:t>
            </a:r>
            <a:r>
              <a:rPr kumimoji="1" lang="ja-JP" altLang="en-US" dirty="0"/>
              <a:t>・緑</a:t>
            </a:r>
            <a:r>
              <a:rPr kumimoji="1" lang="en-US" altLang="ja-JP" dirty="0"/>
              <a:t>(</a:t>
            </a:r>
            <a:r>
              <a:rPr kumimoji="1" lang="ja-JP" altLang="en-US" dirty="0"/>
              <a:t>テストを通すコードを書く</a:t>
            </a:r>
            <a:r>
              <a:rPr kumimoji="1" lang="en-US" altLang="ja-JP" dirty="0"/>
              <a:t>)</a:t>
            </a:r>
            <a:r>
              <a:rPr kumimoji="1" lang="ja-JP" altLang="en-US" dirty="0"/>
              <a:t>・リファクター</a:t>
            </a:r>
            <a:r>
              <a:rPr kumimoji="1" lang="en-US" altLang="ja-JP" dirty="0"/>
              <a:t>(</a:t>
            </a:r>
            <a:r>
              <a:rPr kumimoji="1" lang="ja-JP" altLang="en-US" dirty="0"/>
              <a:t>重複したコードの削除</a:t>
            </a:r>
            <a:r>
              <a:rPr kumimoji="1" lang="en-US" altLang="ja-JP" dirty="0"/>
              <a:t>)</a:t>
            </a:r>
          </a:p>
          <a:p>
            <a:endParaRPr kumimoji="1" lang="en-US" altLang="ja-JP" dirty="0"/>
          </a:p>
          <a:p>
            <a:r>
              <a:rPr kumimoji="1" lang="ja-JP" altLang="en-US" dirty="0"/>
              <a:t>ブラックボックステスト：プログラムの入力と出力に着目しテストを行う手法</a:t>
            </a:r>
            <a:r>
              <a:rPr kumimoji="1" lang="en-US" altLang="ja-JP" dirty="0"/>
              <a:t>.(</a:t>
            </a:r>
            <a:r>
              <a:rPr kumimoji="1" lang="ja-JP" altLang="en-US" dirty="0"/>
              <a:t>同値分割と境界値分析の考え方は</a:t>
            </a:r>
            <a:r>
              <a:rPr kumimoji="1" lang="en-US" altLang="ja-JP" dirty="0"/>
              <a:t>2</a:t>
            </a:r>
            <a:r>
              <a:rPr kumimoji="1" lang="ja-JP" altLang="en-US" dirty="0"/>
              <a:t>つで</a:t>
            </a:r>
            <a:r>
              <a:rPr kumimoji="1" lang="en-US" altLang="ja-JP" dirty="0"/>
              <a:t>1</a:t>
            </a:r>
            <a:r>
              <a:rPr kumimoji="1" lang="ja-JP" altLang="en-US" dirty="0"/>
              <a:t>つみたいな</a:t>
            </a:r>
            <a:r>
              <a:rPr kumimoji="1" lang="en-US" altLang="ja-JP" dirty="0"/>
              <a:t>)</a:t>
            </a:r>
          </a:p>
          <a:p>
            <a:r>
              <a:rPr kumimoji="1" lang="en-US" altLang="ja-JP" dirty="0"/>
              <a:t>	</a:t>
            </a:r>
            <a:r>
              <a:rPr kumimoji="1" lang="ja-JP" altLang="en-US" dirty="0"/>
              <a:t>　　　同値分割は</a:t>
            </a:r>
            <a:r>
              <a:rPr kumimoji="1" lang="en-US" altLang="ja-JP" dirty="0"/>
              <a:t>1</a:t>
            </a:r>
            <a:r>
              <a:rPr kumimoji="1" lang="ja-JP" altLang="en-US" dirty="0" err="1"/>
              <a:t>つの</a:t>
            </a:r>
            <a:r>
              <a:rPr kumimoji="1" lang="ja-JP" altLang="en-US" dirty="0"/>
              <a:t>テストケースで多くの範囲をカバーできるようにする手法のこと</a:t>
            </a:r>
            <a:r>
              <a:rPr kumimoji="1" lang="en-US" altLang="ja-JP" dirty="0"/>
              <a:t>.</a:t>
            </a:r>
          </a:p>
          <a:p>
            <a:r>
              <a:rPr kumimoji="1" lang="en-US" altLang="ja-JP" dirty="0"/>
              <a:t>	</a:t>
            </a:r>
            <a:r>
              <a:rPr kumimoji="1" lang="ja-JP" altLang="en-US" dirty="0"/>
              <a:t>　　　境界値分析はその名の通り境界値とその前後を値をテストする手法</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ディシジョンテーブルテスト：すべての入力の組み合わせを表にし</a:t>
            </a:r>
            <a:r>
              <a:rPr kumimoji="1" lang="en-US" altLang="ja-JP" dirty="0"/>
              <a:t>,</a:t>
            </a:r>
            <a:r>
              <a:rPr kumimoji="1" lang="ja-JP" altLang="en-US" dirty="0"/>
              <a:t>その入力に対する動作もしくは出力を明記する</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	</a:t>
            </a:r>
            <a:r>
              <a:rPr kumimoji="1" lang="ja-JP" altLang="en-US" dirty="0"/>
              <a:t>　　　　　　　項目が少なくかつ複雑な動きをするソフトウェアに有効</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テストケースベースのテスト</a:t>
            </a:r>
            <a:r>
              <a:rPr kumimoji="1" lang="en-US" altLang="ja-JP" dirty="0"/>
              <a:t>】</a:t>
            </a:r>
          </a:p>
          <a:p>
            <a:r>
              <a:rPr kumimoji="1" lang="ja-JP" altLang="en-US" dirty="0"/>
              <a:t>探索的テスト：ソフトウェアの理解とテスト設計・実行を同時に行うテスト方法</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	</a:t>
            </a:r>
            <a:r>
              <a:rPr kumimoji="1" lang="ja-JP" altLang="en-US" dirty="0"/>
              <a:t>→優秀なテスターが個人ですべて並行処理してもらうのが一番効率が良い</a:t>
            </a:r>
            <a:r>
              <a:rPr kumimoji="1" lang="en-US" altLang="ja-JP" dirty="0"/>
              <a:t>.</a:t>
            </a:r>
          </a:p>
          <a:p>
            <a:endParaRPr kumimoji="1" lang="en-US" altLang="ja-JP" dirty="0"/>
          </a:p>
          <a:p>
            <a:r>
              <a:rPr kumimoji="1" lang="en-US" altLang="ja-JP" dirty="0"/>
              <a:t>【</a:t>
            </a:r>
            <a:r>
              <a:rPr kumimoji="1" lang="ja-JP" altLang="en-US" dirty="0"/>
              <a:t>非機能要求のテスト</a:t>
            </a:r>
            <a:r>
              <a:rPr kumimoji="1" lang="en-US" altLang="ja-JP" dirty="0"/>
              <a:t>】</a:t>
            </a:r>
          </a:p>
          <a:p>
            <a:r>
              <a:rPr kumimoji="1" lang="ja-JP" altLang="en-US" dirty="0"/>
              <a:t>パフォーマンステスト：ソフトウェア設計もしくは企画する段階で設定されたソフトウェアの性能が期待されていた通り出ているのかをチェックするためのテスト</a:t>
            </a:r>
            <a:r>
              <a:rPr kumimoji="1" lang="en-US" altLang="ja-JP" dirty="0"/>
              <a:t>.</a:t>
            </a:r>
          </a:p>
          <a:p>
            <a:r>
              <a:rPr kumimoji="1" lang="en-US" altLang="ja-JP" dirty="0"/>
              <a:t>	</a:t>
            </a:r>
            <a:r>
              <a:rPr kumimoji="1" lang="ja-JP" altLang="en-US" dirty="0"/>
              <a:t>　　　このテストでは境界値のテストが特に重要</a:t>
            </a:r>
            <a:r>
              <a:rPr kumimoji="1" lang="en-US" altLang="ja-JP" dirty="0"/>
              <a:t>.</a:t>
            </a:r>
            <a:r>
              <a:rPr kumimoji="1" lang="ja-JP" altLang="en-US" dirty="0"/>
              <a:t>定期的に行うべし</a:t>
            </a:r>
            <a:r>
              <a:rPr kumimoji="1" lang="en-US" altLang="ja-JP" dirty="0"/>
              <a:t>.20M</a:t>
            </a:r>
            <a:r>
              <a:rPr kumimoji="1" lang="ja-JP" altLang="en-US" dirty="0"/>
              <a:t>を</a:t>
            </a:r>
            <a:r>
              <a:rPr kumimoji="1" lang="en-US" altLang="ja-JP" dirty="0"/>
              <a:t>10s</a:t>
            </a:r>
            <a:r>
              <a:rPr kumimoji="1" lang="ja-JP" altLang="en-US" dirty="0"/>
              <a:t>で処理するのが目標であるときに</a:t>
            </a:r>
            <a:r>
              <a:rPr kumimoji="1" lang="en-US" altLang="ja-JP" dirty="0"/>
              <a:t>1M</a:t>
            </a:r>
            <a:r>
              <a:rPr kumimoji="1" lang="ja-JP" altLang="en-US" dirty="0"/>
              <a:t>処理するのに</a:t>
            </a:r>
            <a:r>
              <a:rPr kumimoji="1" lang="en-US" altLang="ja-JP" dirty="0"/>
              <a:t>10s</a:t>
            </a:r>
            <a:r>
              <a:rPr kumimoji="1" lang="ja-JP" altLang="en-US" dirty="0"/>
              <a:t>かかるとか</a:t>
            </a:r>
            <a:r>
              <a:rPr kumimoji="1" lang="en-US" altLang="ja-JP" dirty="0"/>
              <a:t>21M</a:t>
            </a:r>
            <a:r>
              <a:rPr kumimoji="1" lang="ja-JP" altLang="en-US" dirty="0"/>
              <a:t>処理するのに</a:t>
            </a:r>
            <a:r>
              <a:rPr kumimoji="1" lang="en-US" altLang="ja-JP" dirty="0"/>
              <a:t>30s</a:t>
            </a:r>
            <a:r>
              <a:rPr kumimoji="1" lang="ja-JP" altLang="en-US" dirty="0"/>
              <a:t>かかるというのはバグである</a:t>
            </a:r>
            <a:r>
              <a:rPr kumimoji="1" lang="en-US" altLang="ja-JP" dirty="0"/>
              <a:t>.</a:t>
            </a:r>
          </a:p>
          <a:p>
            <a:endParaRPr kumimoji="1" lang="en-US" altLang="ja-JP" dirty="0"/>
          </a:p>
          <a:p>
            <a:r>
              <a:rPr kumimoji="1" lang="en-US" altLang="ja-JP" dirty="0"/>
              <a:t>【</a:t>
            </a:r>
            <a:r>
              <a:rPr kumimoji="1" lang="ja-JP" altLang="en-US" dirty="0"/>
              <a:t>セキュリティテスト</a:t>
            </a:r>
            <a:r>
              <a:rPr kumimoji="1" lang="en-US" altLang="ja-JP" dirty="0"/>
              <a:t>】</a:t>
            </a:r>
          </a:p>
          <a:p>
            <a:r>
              <a:rPr kumimoji="1" lang="ja-JP" altLang="en-US" dirty="0"/>
              <a:t>セキュリティテスト：解析</a:t>
            </a:r>
            <a:r>
              <a:rPr kumimoji="1" lang="en-US" altLang="ja-JP" dirty="0"/>
              <a:t>,</a:t>
            </a:r>
            <a:r>
              <a:rPr kumimoji="1" lang="ja-JP" altLang="en-US" dirty="0"/>
              <a:t>変更もしくは削除</a:t>
            </a:r>
            <a:r>
              <a:rPr kumimoji="1" lang="en-US" altLang="ja-JP" dirty="0"/>
              <a:t>,</a:t>
            </a:r>
            <a:r>
              <a:rPr kumimoji="1" lang="ja-JP" altLang="en-US" dirty="0"/>
              <a:t>監視の</a:t>
            </a:r>
            <a:r>
              <a:rPr kumimoji="1" lang="en-US" altLang="ja-JP" dirty="0"/>
              <a:t>3</a:t>
            </a:r>
            <a:r>
              <a:rPr kumimoji="1" lang="ja-JP" altLang="en-US" dirty="0" err="1"/>
              <a:t>つの</a:t>
            </a:r>
            <a:r>
              <a:rPr kumimoji="1" lang="ja-JP" altLang="en-US" dirty="0"/>
              <a:t>セキュリティ機能を満たすかをテストする</a:t>
            </a:r>
            <a:r>
              <a:rPr kumimoji="1" lang="en-US" altLang="ja-JP" dirty="0"/>
              <a:t>.</a:t>
            </a:r>
            <a:r>
              <a:rPr kumimoji="1" lang="ja-JP" altLang="en-US" dirty="0"/>
              <a:t>現状ではランダムテストが一番有効でありセキュリティ分野のランダムテストをファズテストという</a:t>
            </a:r>
            <a:r>
              <a:rPr kumimoji="1" lang="en-US" altLang="ja-JP" dirty="0"/>
              <a:t>.</a:t>
            </a:r>
          </a:p>
          <a:p>
            <a:r>
              <a:rPr kumimoji="1" lang="ja-JP" altLang="en-US" dirty="0"/>
              <a:t>・解析：システムに入ってきたデータやコードがシステムが期待するものであるかどうか判断する</a:t>
            </a:r>
            <a:r>
              <a:rPr kumimoji="1" lang="en-US" altLang="ja-JP" dirty="0"/>
              <a:t>.</a:t>
            </a:r>
          </a:p>
          <a:p>
            <a:r>
              <a:rPr kumimoji="1" lang="ja-JP" altLang="en-US" dirty="0"/>
              <a:t>ファズテスト：モジュールの入力を定義するのが困難なので徹底的に調べ上げる</a:t>
            </a:r>
            <a:r>
              <a:rPr kumimoji="1" lang="en-US" altLang="ja-JP" dirty="0"/>
              <a:t>.</a:t>
            </a:r>
            <a:r>
              <a:rPr kumimoji="1" lang="ja-JP" altLang="en-US" dirty="0"/>
              <a:t>明示的な入力とそうでない入力がある</a:t>
            </a:r>
            <a:r>
              <a:rPr kumimoji="1" lang="en-US" altLang="ja-JP" dirty="0"/>
              <a:t>.</a:t>
            </a:r>
            <a:r>
              <a:rPr kumimoji="1" lang="ja-JP" altLang="en-US" dirty="0"/>
              <a:t>明示的でない入力に環境変数などがある</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3</a:t>
            </a:fld>
            <a:endParaRPr kumimoji="1" lang="ja-JP" altLang="en-US"/>
          </a:p>
        </p:txBody>
      </p:sp>
    </p:spTree>
    <p:extLst>
      <p:ext uri="{BB962C8B-B14F-4D97-AF65-F5344CB8AC3E}">
        <p14:creationId xmlns:p14="http://schemas.microsoft.com/office/powerpoint/2010/main" val="1683060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ホワイトボックステスト</a:t>
            </a:r>
            <a:r>
              <a:rPr kumimoji="1" lang="en-US" altLang="ja-JP" dirty="0"/>
              <a:t>:</a:t>
            </a:r>
            <a:r>
              <a:rPr kumimoji="1" lang="ja-JP" altLang="en-US" dirty="0"/>
              <a:t>プログラムの論理構造が正しいかを解析するテスト</a:t>
            </a:r>
            <a:endParaRPr kumimoji="1" lang="en-US" altLang="ja-JP" dirty="0"/>
          </a:p>
          <a:p>
            <a:r>
              <a:rPr kumimoji="1" lang="en-US" altLang="ja-JP" dirty="0"/>
              <a:t>	</a:t>
            </a:r>
            <a:r>
              <a:rPr kumimoji="1" lang="ja-JP" altLang="en-US" dirty="0"/>
              <a:t>　　　カバレッジテスト（プログラムのループに関するバグ・要求仕様自体が間違っていたり機能が備わっていないバグ・データに関するバグ・タイミングに関するバグなどは見つけられない</a:t>
            </a:r>
            <a:r>
              <a:rPr kumimoji="1" lang="en-US" altLang="ja-JP" dirty="0"/>
              <a:t>s</a:t>
            </a:r>
            <a:r>
              <a:rPr kumimoji="1" lang="ja-JP" altLang="en-US" dirty="0"/>
              <a:t>）</a:t>
            </a:r>
            <a:endParaRPr kumimoji="1" lang="en-US" altLang="ja-JP" dirty="0"/>
          </a:p>
          <a:p>
            <a:r>
              <a:rPr kumimoji="1" lang="en-US" altLang="ja-JP" dirty="0"/>
              <a:t>TDD(Test Driven Development)</a:t>
            </a:r>
            <a:r>
              <a:rPr kumimoji="1" lang="ja-JP" altLang="en-US" dirty="0"/>
              <a:t>の単体テスト：赤</a:t>
            </a:r>
            <a:r>
              <a:rPr kumimoji="1" lang="en-US" altLang="ja-JP" dirty="0"/>
              <a:t>(</a:t>
            </a:r>
            <a:r>
              <a:rPr kumimoji="1" lang="ja-JP" altLang="en-US" dirty="0"/>
              <a:t>小さい動作しないコードを書く・コンパイル通らなくともいい</a:t>
            </a:r>
            <a:r>
              <a:rPr kumimoji="1" lang="en-US" altLang="ja-JP" dirty="0"/>
              <a:t>)</a:t>
            </a:r>
            <a:r>
              <a:rPr kumimoji="1" lang="ja-JP" altLang="en-US" dirty="0"/>
              <a:t>・緑</a:t>
            </a:r>
            <a:r>
              <a:rPr kumimoji="1" lang="en-US" altLang="ja-JP" dirty="0"/>
              <a:t>(</a:t>
            </a:r>
            <a:r>
              <a:rPr kumimoji="1" lang="ja-JP" altLang="en-US" dirty="0"/>
              <a:t>テストを通すコードを書く</a:t>
            </a:r>
            <a:r>
              <a:rPr kumimoji="1" lang="en-US" altLang="ja-JP" dirty="0"/>
              <a:t>)</a:t>
            </a:r>
            <a:r>
              <a:rPr kumimoji="1" lang="ja-JP" altLang="en-US" dirty="0"/>
              <a:t>・リファクター</a:t>
            </a:r>
            <a:r>
              <a:rPr kumimoji="1" lang="en-US" altLang="ja-JP" dirty="0"/>
              <a:t>(</a:t>
            </a:r>
            <a:r>
              <a:rPr kumimoji="1" lang="ja-JP" altLang="en-US" dirty="0"/>
              <a:t>重複したコードの削除</a:t>
            </a:r>
            <a:r>
              <a:rPr kumimoji="1" lang="en-US" altLang="ja-JP" dirty="0"/>
              <a:t>)</a:t>
            </a:r>
          </a:p>
          <a:p>
            <a:endParaRPr kumimoji="1" lang="en-US" altLang="ja-JP" dirty="0"/>
          </a:p>
          <a:p>
            <a:r>
              <a:rPr kumimoji="1" lang="ja-JP" altLang="en-US" dirty="0"/>
              <a:t>ブラックボックステスト：プログラムの入力と出力に着目しテストを行う手法</a:t>
            </a:r>
            <a:r>
              <a:rPr kumimoji="1" lang="en-US" altLang="ja-JP" dirty="0"/>
              <a:t>.(</a:t>
            </a:r>
            <a:r>
              <a:rPr kumimoji="1" lang="ja-JP" altLang="en-US" dirty="0"/>
              <a:t>同値分割と境界値分析の考え方は</a:t>
            </a:r>
            <a:r>
              <a:rPr kumimoji="1" lang="en-US" altLang="ja-JP" dirty="0"/>
              <a:t>2</a:t>
            </a:r>
            <a:r>
              <a:rPr kumimoji="1" lang="ja-JP" altLang="en-US" dirty="0"/>
              <a:t>つで</a:t>
            </a:r>
            <a:r>
              <a:rPr kumimoji="1" lang="en-US" altLang="ja-JP" dirty="0"/>
              <a:t>1</a:t>
            </a:r>
            <a:r>
              <a:rPr kumimoji="1" lang="ja-JP" altLang="en-US" dirty="0"/>
              <a:t>つみたいな</a:t>
            </a:r>
            <a:r>
              <a:rPr kumimoji="1" lang="en-US" altLang="ja-JP" dirty="0"/>
              <a:t>)</a:t>
            </a:r>
          </a:p>
          <a:p>
            <a:r>
              <a:rPr kumimoji="1" lang="en-US" altLang="ja-JP" dirty="0"/>
              <a:t>	</a:t>
            </a:r>
            <a:r>
              <a:rPr kumimoji="1" lang="ja-JP" altLang="en-US" dirty="0"/>
              <a:t>　　　同値分割は</a:t>
            </a:r>
            <a:r>
              <a:rPr kumimoji="1" lang="en-US" altLang="ja-JP" dirty="0"/>
              <a:t>1</a:t>
            </a:r>
            <a:r>
              <a:rPr kumimoji="1" lang="ja-JP" altLang="en-US" dirty="0" err="1"/>
              <a:t>つの</a:t>
            </a:r>
            <a:r>
              <a:rPr kumimoji="1" lang="ja-JP" altLang="en-US" dirty="0"/>
              <a:t>テストケースで多くの範囲をカバーできるようにする手法のこと</a:t>
            </a:r>
            <a:r>
              <a:rPr kumimoji="1" lang="en-US" altLang="ja-JP" dirty="0"/>
              <a:t>.</a:t>
            </a:r>
          </a:p>
          <a:p>
            <a:r>
              <a:rPr kumimoji="1" lang="en-US" altLang="ja-JP" dirty="0"/>
              <a:t>	</a:t>
            </a:r>
            <a:r>
              <a:rPr kumimoji="1" lang="ja-JP" altLang="en-US" dirty="0"/>
              <a:t>　　　境界値分析はその名の通り境界値とその前後を値をテストする手法</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ディシジョンテーブルテスト：すべての入力の組み合わせを表にし</a:t>
            </a:r>
            <a:r>
              <a:rPr kumimoji="1" lang="en-US" altLang="ja-JP" dirty="0"/>
              <a:t>,</a:t>
            </a:r>
            <a:r>
              <a:rPr kumimoji="1" lang="ja-JP" altLang="en-US" dirty="0"/>
              <a:t>その入力に対する動作もしくは出力を明記する</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	</a:t>
            </a:r>
            <a:r>
              <a:rPr kumimoji="1" lang="ja-JP" altLang="en-US" dirty="0"/>
              <a:t>　　　　　　　項目が少なくかつ複雑な動きをするソフトウェアに有効</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a:t>
            </a:r>
            <a:r>
              <a:rPr kumimoji="1" lang="ja-JP" altLang="en-US" dirty="0"/>
              <a:t>テストケースベースのテスト</a:t>
            </a:r>
            <a:r>
              <a:rPr kumimoji="1" lang="en-US" altLang="ja-JP" dirty="0"/>
              <a:t>】</a:t>
            </a:r>
          </a:p>
          <a:p>
            <a:r>
              <a:rPr kumimoji="1" lang="ja-JP" altLang="en-US" dirty="0"/>
              <a:t>探索的テスト：ソフトウェアの理解とテスト設計・実行を同時に行うテスト方法</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	</a:t>
            </a:r>
            <a:r>
              <a:rPr kumimoji="1" lang="ja-JP" altLang="en-US" dirty="0"/>
              <a:t>→優秀なテスターが個人ですべて並行処理してもらうのが一番効率が良い</a:t>
            </a:r>
            <a:r>
              <a:rPr kumimoji="1" lang="en-US" altLang="ja-JP" dirty="0"/>
              <a:t>.</a:t>
            </a:r>
          </a:p>
          <a:p>
            <a:endParaRPr kumimoji="1" lang="en-US" altLang="ja-JP" dirty="0"/>
          </a:p>
          <a:p>
            <a:r>
              <a:rPr kumimoji="1" lang="en-US" altLang="ja-JP" dirty="0"/>
              <a:t>【</a:t>
            </a:r>
            <a:r>
              <a:rPr kumimoji="1" lang="ja-JP" altLang="en-US" dirty="0"/>
              <a:t>非機能要求のテスト</a:t>
            </a:r>
            <a:r>
              <a:rPr kumimoji="1" lang="en-US" altLang="ja-JP" dirty="0"/>
              <a:t>】</a:t>
            </a:r>
          </a:p>
          <a:p>
            <a:r>
              <a:rPr kumimoji="1" lang="ja-JP" altLang="en-US" dirty="0"/>
              <a:t>パフォーマンステスト：ソフトウェア設計もしくは企画する段階で設定されたソフトウェアの性能が期待されていた通り出ているのかをチェックするためのテスト</a:t>
            </a:r>
            <a:r>
              <a:rPr kumimoji="1" lang="en-US" altLang="ja-JP" dirty="0"/>
              <a:t>.</a:t>
            </a:r>
          </a:p>
          <a:p>
            <a:r>
              <a:rPr kumimoji="1" lang="en-US" altLang="ja-JP" dirty="0"/>
              <a:t>	</a:t>
            </a:r>
            <a:r>
              <a:rPr kumimoji="1" lang="ja-JP" altLang="en-US" dirty="0"/>
              <a:t>　　　このテストでは境界値のテストが特に重要</a:t>
            </a:r>
            <a:r>
              <a:rPr kumimoji="1" lang="en-US" altLang="ja-JP" dirty="0"/>
              <a:t>.</a:t>
            </a:r>
            <a:r>
              <a:rPr kumimoji="1" lang="ja-JP" altLang="en-US" dirty="0"/>
              <a:t>定期的に行うべし</a:t>
            </a:r>
            <a:r>
              <a:rPr kumimoji="1" lang="en-US" altLang="ja-JP" dirty="0"/>
              <a:t>.20M</a:t>
            </a:r>
            <a:r>
              <a:rPr kumimoji="1" lang="ja-JP" altLang="en-US" dirty="0"/>
              <a:t>を</a:t>
            </a:r>
            <a:r>
              <a:rPr kumimoji="1" lang="en-US" altLang="ja-JP" dirty="0"/>
              <a:t>10s</a:t>
            </a:r>
            <a:r>
              <a:rPr kumimoji="1" lang="ja-JP" altLang="en-US" dirty="0"/>
              <a:t>で処理するのが目標であるときに</a:t>
            </a:r>
            <a:r>
              <a:rPr kumimoji="1" lang="en-US" altLang="ja-JP" dirty="0"/>
              <a:t>1M</a:t>
            </a:r>
            <a:r>
              <a:rPr kumimoji="1" lang="ja-JP" altLang="en-US" dirty="0"/>
              <a:t>処理するのに</a:t>
            </a:r>
            <a:r>
              <a:rPr kumimoji="1" lang="en-US" altLang="ja-JP" dirty="0"/>
              <a:t>10s</a:t>
            </a:r>
            <a:r>
              <a:rPr kumimoji="1" lang="ja-JP" altLang="en-US" dirty="0"/>
              <a:t>かかるとか</a:t>
            </a:r>
            <a:r>
              <a:rPr kumimoji="1" lang="en-US" altLang="ja-JP" dirty="0"/>
              <a:t>21M</a:t>
            </a:r>
            <a:r>
              <a:rPr kumimoji="1" lang="ja-JP" altLang="en-US" dirty="0"/>
              <a:t>処理するのに</a:t>
            </a:r>
            <a:r>
              <a:rPr kumimoji="1" lang="en-US" altLang="ja-JP" dirty="0"/>
              <a:t>30s</a:t>
            </a:r>
            <a:r>
              <a:rPr kumimoji="1" lang="ja-JP" altLang="en-US" dirty="0"/>
              <a:t>かかるというのはバグである</a:t>
            </a:r>
            <a:r>
              <a:rPr kumimoji="1" lang="en-US" altLang="ja-JP" dirty="0"/>
              <a:t>.</a:t>
            </a:r>
          </a:p>
          <a:p>
            <a:endParaRPr kumimoji="1" lang="en-US" altLang="ja-JP" dirty="0"/>
          </a:p>
          <a:p>
            <a:r>
              <a:rPr kumimoji="1" lang="en-US" altLang="ja-JP" dirty="0"/>
              <a:t>【</a:t>
            </a:r>
            <a:r>
              <a:rPr kumimoji="1" lang="ja-JP" altLang="en-US" dirty="0"/>
              <a:t>セキュリティテスト</a:t>
            </a:r>
            <a:r>
              <a:rPr kumimoji="1" lang="en-US" altLang="ja-JP" dirty="0"/>
              <a:t>】</a:t>
            </a:r>
          </a:p>
          <a:p>
            <a:r>
              <a:rPr kumimoji="1" lang="ja-JP" altLang="en-US" dirty="0"/>
              <a:t>セキュリティテスト：解析</a:t>
            </a:r>
            <a:r>
              <a:rPr kumimoji="1" lang="en-US" altLang="ja-JP" dirty="0"/>
              <a:t>,</a:t>
            </a:r>
            <a:r>
              <a:rPr kumimoji="1" lang="ja-JP" altLang="en-US" dirty="0"/>
              <a:t>変更もしくは削除</a:t>
            </a:r>
            <a:r>
              <a:rPr kumimoji="1" lang="en-US" altLang="ja-JP" dirty="0"/>
              <a:t>,</a:t>
            </a:r>
            <a:r>
              <a:rPr kumimoji="1" lang="ja-JP" altLang="en-US" dirty="0"/>
              <a:t>監視の</a:t>
            </a:r>
            <a:r>
              <a:rPr kumimoji="1" lang="en-US" altLang="ja-JP" dirty="0"/>
              <a:t>3</a:t>
            </a:r>
            <a:r>
              <a:rPr kumimoji="1" lang="ja-JP" altLang="en-US" dirty="0" err="1"/>
              <a:t>つの</a:t>
            </a:r>
            <a:r>
              <a:rPr kumimoji="1" lang="ja-JP" altLang="en-US" dirty="0"/>
              <a:t>セキュリティ機能を満たすかをテストする</a:t>
            </a:r>
            <a:r>
              <a:rPr kumimoji="1" lang="en-US" altLang="ja-JP" dirty="0"/>
              <a:t>.</a:t>
            </a:r>
            <a:r>
              <a:rPr kumimoji="1" lang="ja-JP" altLang="en-US" dirty="0"/>
              <a:t>現状ではランダムテストが一番有効でありセキュリティ分野のランダムテストをファズテストという</a:t>
            </a:r>
            <a:r>
              <a:rPr kumimoji="1" lang="en-US" altLang="ja-JP" dirty="0"/>
              <a:t>.</a:t>
            </a:r>
          </a:p>
          <a:p>
            <a:endParaRPr kumimoji="1" lang="en-US" altLang="ja-JP" dirty="0"/>
          </a:p>
          <a:p>
            <a:r>
              <a:rPr kumimoji="1" lang="ja-JP" altLang="en-US" dirty="0"/>
              <a:t>・解析：システムに入ってきたデータやコードがシステムが期待するものであるかどうか判断する</a:t>
            </a:r>
            <a:r>
              <a:rPr kumimoji="1" lang="en-US" altLang="ja-JP" dirty="0"/>
              <a:t>.</a:t>
            </a:r>
          </a:p>
          <a:p>
            <a:r>
              <a:rPr kumimoji="1" lang="ja-JP" altLang="en-US" dirty="0"/>
              <a:t>・変更</a:t>
            </a:r>
            <a:r>
              <a:rPr kumimoji="1" lang="en-US" altLang="ja-JP" dirty="0"/>
              <a:t>or</a:t>
            </a:r>
            <a:r>
              <a:rPr kumimoji="1" lang="ja-JP" altLang="en-US" dirty="0"/>
              <a:t>削除：外部から入ったコードやデータがシステムにセキュリティ上の問題を与えると判断した際にコードやデータを安全な形に書き換えるか削除する。</a:t>
            </a:r>
            <a:r>
              <a:rPr kumimoji="1" lang="en-US" altLang="ja-JP" dirty="0"/>
              <a:t>XSS</a:t>
            </a:r>
            <a:r>
              <a:rPr kumimoji="1" lang="ja-JP" altLang="en-US" dirty="0"/>
              <a:t>攻撃に対して用いられる。</a:t>
            </a:r>
            <a:endParaRPr kumimoji="1" lang="en-US" altLang="ja-JP" dirty="0"/>
          </a:p>
          <a:p>
            <a:r>
              <a:rPr kumimoji="1" lang="ja-JP" altLang="en-US" dirty="0"/>
              <a:t>・監視：コードやデータの実行中にどのようなふるまいをするかをモニターする。</a:t>
            </a:r>
            <a:endParaRPr kumimoji="1" lang="en-US" altLang="ja-JP" dirty="0"/>
          </a:p>
          <a:p>
            <a:endParaRPr kumimoji="1" lang="en-US" altLang="ja-JP" dirty="0"/>
          </a:p>
          <a:p>
            <a:r>
              <a:rPr kumimoji="1" lang="ja-JP" altLang="en-US" dirty="0"/>
              <a:t>ファズテスト：モジュールの入力を定義するのが困難なので徹底的に調べ上げる</a:t>
            </a:r>
            <a:r>
              <a:rPr kumimoji="1" lang="en-US" altLang="ja-JP" dirty="0"/>
              <a:t>.</a:t>
            </a:r>
            <a:r>
              <a:rPr kumimoji="1" lang="ja-JP" altLang="en-US" dirty="0"/>
              <a:t>明示的な入力とそうでない入力がある</a:t>
            </a:r>
            <a:r>
              <a:rPr kumimoji="1" lang="en-US" altLang="ja-JP" dirty="0"/>
              <a:t>.</a:t>
            </a:r>
            <a:r>
              <a:rPr kumimoji="1" lang="ja-JP" altLang="en-US" dirty="0"/>
              <a:t>明示的でない入力に環境変数などがある</a:t>
            </a:r>
            <a:r>
              <a:rPr kumimoji="1" lang="en-US" altLang="ja-JP" dirty="0"/>
              <a:t>.</a:t>
            </a:r>
          </a:p>
          <a:p>
            <a:endParaRPr kumimoji="1" lang="en-US" altLang="ja-JP" dirty="0"/>
          </a:p>
          <a:p>
            <a:r>
              <a:rPr kumimoji="1" lang="ja-JP" altLang="en-US" dirty="0"/>
              <a:t>アーティファクト：開発で生まれる副産物</a:t>
            </a:r>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4</a:t>
            </a:fld>
            <a:endParaRPr kumimoji="1" lang="ja-JP" altLang="en-US"/>
          </a:p>
        </p:txBody>
      </p:sp>
    </p:spTree>
    <p:extLst>
      <p:ext uri="{BB962C8B-B14F-4D97-AF65-F5344CB8AC3E}">
        <p14:creationId xmlns:p14="http://schemas.microsoft.com/office/powerpoint/2010/main" val="2455966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ファズテスト：モジュールの入力を定義するのが困難なので徹底的に調べ上げる</a:t>
            </a:r>
            <a:r>
              <a:rPr kumimoji="1" lang="en-US" altLang="ja-JP" dirty="0"/>
              <a:t>.</a:t>
            </a:r>
            <a:r>
              <a:rPr kumimoji="1" lang="ja-JP" altLang="en-US" dirty="0"/>
              <a:t>明示的な入力とそうでない入力がある</a:t>
            </a:r>
            <a:r>
              <a:rPr kumimoji="1" lang="en-US" altLang="ja-JP" dirty="0"/>
              <a:t>.</a:t>
            </a:r>
            <a:r>
              <a:rPr kumimoji="1" lang="ja-JP" altLang="en-US" dirty="0"/>
              <a:t>明示的でない入力に環境変数などがある</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5</a:t>
            </a:fld>
            <a:endParaRPr kumimoji="1" lang="ja-JP" altLang="en-US"/>
          </a:p>
        </p:txBody>
      </p:sp>
    </p:spTree>
    <p:extLst>
      <p:ext uri="{BB962C8B-B14F-4D97-AF65-F5344CB8AC3E}">
        <p14:creationId xmlns:p14="http://schemas.microsoft.com/office/powerpoint/2010/main" val="1287548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ソフトウェアテスト運用の基本</a:t>
            </a:r>
            <a:r>
              <a:rPr kumimoji="1" lang="en-US" altLang="ja-JP" dirty="0"/>
              <a:t>】</a:t>
            </a:r>
          </a:p>
          <a:p>
            <a:endParaRPr kumimoji="1" lang="en-US" altLang="ja-JP" dirty="0"/>
          </a:p>
          <a:p>
            <a:r>
              <a:rPr kumimoji="1" lang="en-US" altLang="ja-JP" dirty="0"/>
              <a:t>【</a:t>
            </a:r>
            <a:r>
              <a:rPr kumimoji="1" lang="ja-JP" altLang="en-US" dirty="0"/>
              <a:t>テストプラン</a:t>
            </a:r>
            <a:r>
              <a:rPr kumimoji="1" lang="en-US" altLang="ja-JP" dirty="0"/>
              <a:t>】</a:t>
            </a:r>
          </a:p>
          <a:p>
            <a:r>
              <a:rPr kumimoji="1" lang="ja-JP" altLang="en-US" dirty="0"/>
              <a:t>例外</a:t>
            </a:r>
            <a:r>
              <a:rPr kumimoji="1" lang="en-US" altLang="ja-JP" dirty="0"/>
              <a:t>(</a:t>
            </a:r>
            <a:r>
              <a:rPr kumimoji="1" lang="ja-JP" altLang="en-US" dirty="0"/>
              <a:t>問題</a:t>
            </a:r>
            <a:r>
              <a:rPr kumimoji="1" lang="en-US" altLang="ja-JP" dirty="0"/>
              <a:t>)</a:t>
            </a:r>
            <a:r>
              <a:rPr kumimoji="1" lang="ja-JP" altLang="en-US" dirty="0"/>
              <a:t>が発生した場合にそれが本当に致命的問題であるのか</a:t>
            </a:r>
            <a:r>
              <a:rPr kumimoji="1" lang="en-US" altLang="ja-JP" dirty="0"/>
              <a:t>,</a:t>
            </a:r>
            <a:r>
              <a:rPr kumimoji="1" lang="ja-JP" altLang="en-US" dirty="0"/>
              <a:t>それとも軽微で修正する必要がないのかを判断するのが非常に難しい</a:t>
            </a:r>
            <a:r>
              <a:rPr kumimoji="1" lang="en-US" altLang="ja-JP" dirty="0"/>
              <a:t>.</a:t>
            </a:r>
          </a:p>
          <a:p>
            <a:r>
              <a:rPr kumimoji="1" lang="ja-JP" altLang="en-US" dirty="0"/>
              <a:t>マーフィの法則：遅れの出てくるソフトウェア開発プロジェクトに人員を追加するとさらに遅れる</a:t>
            </a:r>
            <a:r>
              <a:rPr kumimoji="1" lang="en-US" altLang="ja-JP" dirty="0"/>
              <a:t>.</a:t>
            </a:r>
          </a:p>
          <a:p>
            <a:r>
              <a:rPr kumimoji="1" lang="en-US" altLang="ja-JP" dirty="0"/>
              <a:t>	</a:t>
            </a:r>
            <a:r>
              <a:rPr kumimoji="1" lang="ja-JP" altLang="en-US" dirty="0"/>
              <a:t>新しい環境に人員が慣れるまで時間がかかる</a:t>
            </a:r>
            <a:r>
              <a:rPr kumimoji="1" lang="en-US" altLang="ja-JP" dirty="0"/>
              <a:t>.</a:t>
            </a:r>
            <a:r>
              <a:rPr kumimoji="1" lang="ja-JP" altLang="en-US" dirty="0"/>
              <a:t>特にプロジェクトが遅れているところとなるとより混沌としていて時間がかかる</a:t>
            </a:r>
            <a:r>
              <a:rPr kumimoji="1" lang="en-US" altLang="ja-JP" dirty="0"/>
              <a:t>.</a:t>
            </a:r>
          </a:p>
          <a:p>
            <a:r>
              <a:rPr kumimoji="1" lang="en-US" altLang="ja-JP" dirty="0"/>
              <a:t>	</a:t>
            </a:r>
            <a:r>
              <a:rPr kumimoji="1" lang="ja-JP" altLang="en-US" dirty="0"/>
              <a:t>また暗黙の了解であるその場での決まり</a:t>
            </a:r>
            <a:r>
              <a:rPr kumimoji="1" lang="en-US" altLang="ja-JP" dirty="0"/>
              <a:t>(</a:t>
            </a:r>
            <a:r>
              <a:rPr kumimoji="1" lang="ja-JP" altLang="en-US" dirty="0"/>
              <a:t>ソースコードの書き方やドキュメントの管理方法など</a:t>
            </a:r>
            <a:r>
              <a:rPr kumimoji="1" lang="en-US" altLang="ja-JP" dirty="0"/>
              <a:t>)</a:t>
            </a:r>
            <a:r>
              <a:rPr kumimoji="1" lang="ja-JP" altLang="en-US" dirty="0"/>
              <a:t>を知っていない場合が多く成果物の差が大きくなり手直しの時間が必要になる</a:t>
            </a:r>
            <a:r>
              <a:rPr kumimoji="1" lang="en-US" altLang="ja-JP" dirty="0"/>
              <a:t>.</a:t>
            </a:r>
          </a:p>
          <a:p>
            <a:r>
              <a:rPr kumimoji="1" lang="ja-JP" altLang="en-US" dirty="0"/>
              <a:t>テスト責任者は明確に予算策定とコストに対する意識をもっておく必要がある</a:t>
            </a:r>
            <a:r>
              <a:rPr kumimoji="1" lang="en-US" altLang="ja-JP" dirty="0"/>
              <a:t>.</a:t>
            </a:r>
            <a:r>
              <a:rPr kumimoji="1" lang="ja-JP" altLang="en-US" dirty="0"/>
              <a:t>それは品質とコストは相関関係にあるため</a:t>
            </a:r>
            <a:r>
              <a:rPr kumimoji="1" lang="en-US" altLang="ja-JP" dirty="0"/>
              <a:t>.</a:t>
            </a:r>
          </a:p>
          <a:p>
            <a:endParaRPr kumimoji="1" lang="en-US" altLang="ja-JP" dirty="0"/>
          </a:p>
          <a:p>
            <a:r>
              <a:rPr kumimoji="1" lang="ja-JP" altLang="en-US" dirty="0"/>
              <a:t>スケジュールをたてることは非常に難しい</a:t>
            </a:r>
            <a:r>
              <a:rPr kumimoji="1" lang="en-US" altLang="ja-JP" dirty="0"/>
              <a:t>.</a:t>
            </a:r>
            <a:r>
              <a:rPr kumimoji="1" lang="ja-JP" altLang="en-US" dirty="0"/>
              <a:t>特にテストのスケジュールは開発スケジュールに依存しているのでより困難</a:t>
            </a:r>
            <a:r>
              <a:rPr kumimoji="1" lang="en-US" altLang="ja-JP" dirty="0"/>
              <a:t>.</a:t>
            </a:r>
          </a:p>
          <a:p>
            <a:r>
              <a:rPr kumimoji="1" lang="ja-JP" altLang="en-US" dirty="0"/>
              <a:t>プランなしには何事も進まない</a:t>
            </a:r>
            <a:r>
              <a:rPr kumimoji="1" lang="en-US" altLang="ja-JP" dirty="0"/>
              <a:t>.</a:t>
            </a:r>
            <a:r>
              <a:rPr kumimoji="1" lang="ja-JP" altLang="en-US" dirty="0"/>
              <a:t>しかしソフトウェアテストという作業はプランなしに進みがち</a:t>
            </a:r>
            <a:r>
              <a:rPr kumimoji="1" lang="en-US" altLang="ja-JP" dirty="0"/>
              <a:t>.</a:t>
            </a:r>
          </a:p>
          <a:p>
            <a:r>
              <a:rPr kumimoji="1" lang="ja-JP" altLang="en-US" dirty="0"/>
              <a:t>正確なスケジュールではなくコントロールできるプランが大切</a:t>
            </a:r>
            <a:r>
              <a:rPr kumimoji="1" lang="en-US" altLang="ja-JP" dirty="0"/>
              <a:t>.</a:t>
            </a:r>
          </a:p>
          <a:p>
            <a:endParaRPr kumimoji="1" lang="en-US" altLang="ja-JP" dirty="0"/>
          </a:p>
          <a:p>
            <a:r>
              <a:rPr kumimoji="1" lang="en-US" altLang="ja-JP" dirty="0"/>
              <a:t>IEEE829</a:t>
            </a:r>
            <a:r>
              <a:rPr kumimoji="1" lang="ja-JP" altLang="en-US" dirty="0"/>
              <a:t>のテストプランテンプレートをベースに使う</a:t>
            </a:r>
            <a:r>
              <a:rPr kumimoji="1" lang="en-US" altLang="ja-JP" dirty="0"/>
              <a:t>.</a:t>
            </a:r>
          </a:p>
          <a:p>
            <a:r>
              <a:rPr kumimoji="1" lang="ja-JP" altLang="en-US" dirty="0"/>
              <a:t>テストする必要のない機能を列挙するのは大切</a:t>
            </a:r>
            <a:r>
              <a:rPr kumimoji="1" lang="en-US" altLang="ja-JP" dirty="0"/>
              <a:t>.</a:t>
            </a:r>
            <a:r>
              <a:rPr kumimoji="1" lang="ja-JP" altLang="en-US" dirty="0"/>
              <a:t>上長に報告し品質の責任は自分の範疇にないということをはっきりさせておく</a:t>
            </a:r>
            <a:r>
              <a:rPr kumimoji="1" lang="en-US" altLang="ja-JP" dirty="0"/>
              <a:t>.</a:t>
            </a:r>
          </a:p>
          <a:p>
            <a:r>
              <a:rPr kumimoji="1" lang="ja-JP" altLang="en-US" dirty="0"/>
              <a:t>テストする順番：重要な機能がある箇所→テストが簡単である箇所→残り</a:t>
            </a:r>
            <a:endParaRPr kumimoji="1" lang="en-US" altLang="ja-JP" dirty="0"/>
          </a:p>
          <a:p>
            <a:r>
              <a:rPr kumimoji="1" lang="en-US" altLang="ja-JP" dirty="0"/>
              <a:t>	</a:t>
            </a:r>
            <a:r>
              <a:rPr kumimoji="1" lang="ja-JP" altLang="en-US" dirty="0"/>
              <a:t>上記の順番で行うとトータルコストを削減することができる</a:t>
            </a:r>
            <a:r>
              <a:rPr kumimoji="1" lang="en-US" altLang="ja-JP" dirty="0"/>
              <a:t>.</a:t>
            </a:r>
          </a:p>
          <a:p>
            <a:endParaRPr kumimoji="1" lang="en-US" altLang="ja-JP" dirty="0"/>
          </a:p>
          <a:p>
            <a:r>
              <a:rPr kumimoji="1" lang="ja-JP" altLang="en-US" dirty="0"/>
              <a:t>構成管理対象物：いわゆるソースコードと同様にバージョン管理などを行って大事にしまっておくもの</a:t>
            </a:r>
            <a:r>
              <a:rPr kumimoji="1" lang="en-US" altLang="ja-JP" dirty="0"/>
              <a:t>.</a:t>
            </a:r>
            <a:r>
              <a:rPr kumimoji="1" lang="ja-JP" altLang="en-US" dirty="0"/>
              <a:t>決して自分のハードディスクにおいておくだけのものではないという意味</a:t>
            </a:r>
            <a:r>
              <a:rPr kumimoji="1" lang="en-US" altLang="ja-JP" dirty="0"/>
              <a:t>.</a:t>
            </a:r>
          </a:p>
          <a:p>
            <a:r>
              <a:rPr kumimoji="1" lang="ja-JP" altLang="en-US" dirty="0"/>
              <a:t>リファレンス：</a:t>
            </a:r>
            <a:r>
              <a:rPr kumimoji="1" lang="en-US" altLang="ja-JP" dirty="0" err="1"/>
              <a:t>Refarence</a:t>
            </a:r>
            <a:r>
              <a:rPr kumimoji="1" lang="en-US" altLang="ja-JP" dirty="0"/>
              <a:t>.</a:t>
            </a:r>
            <a:r>
              <a:rPr kumimoji="1" lang="ja-JP" altLang="en-US" dirty="0"/>
              <a:t>テストプランに関連するドキュメントを列挙する</a:t>
            </a:r>
            <a:r>
              <a:rPr kumimoji="1" lang="en-US" altLang="ja-JP" dirty="0"/>
              <a:t>.</a:t>
            </a:r>
          </a:p>
          <a:p>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6</a:t>
            </a:fld>
            <a:endParaRPr kumimoji="1" lang="ja-JP" altLang="en-US"/>
          </a:p>
        </p:txBody>
      </p:sp>
    </p:spTree>
    <p:extLst>
      <p:ext uri="{BB962C8B-B14F-4D97-AF65-F5344CB8AC3E}">
        <p14:creationId xmlns:p14="http://schemas.microsoft.com/office/powerpoint/2010/main" val="3085857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IEEE829</a:t>
            </a:r>
            <a:r>
              <a:rPr kumimoji="1" lang="ja-JP" altLang="en-US" dirty="0"/>
              <a:t>のテストプランテンプレートをベースに使う</a:t>
            </a:r>
            <a:r>
              <a:rPr kumimoji="1" lang="en-US" altLang="ja-JP" dirty="0"/>
              <a:t>.</a:t>
            </a:r>
          </a:p>
          <a:p>
            <a:r>
              <a:rPr kumimoji="1" lang="ja-JP" altLang="en-US" dirty="0"/>
              <a:t>テストする必要のない機能を列挙するのは大切</a:t>
            </a:r>
            <a:r>
              <a:rPr kumimoji="1" lang="en-US" altLang="ja-JP" dirty="0"/>
              <a:t>.</a:t>
            </a:r>
            <a:r>
              <a:rPr kumimoji="1" lang="ja-JP" altLang="en-US" dirty="0"/>
              <a:t>上長に報告し品質の責任は自分の範疇にないということをはっきりさせておく</a:t>
            </a:r>
            <a:r>
              <a:rPr kumimoji="1" lang="en-US" altLang="ja-JP" dirty="0"/>
              <a:t>.</a:t>
            </a:r>
          </a:p>
          <a:p>
            <a:r>
              <a:rPr kumimoji="1" lang="ja-JP" altLang="en-US" dirty="0"/>
              <a:t>テストする順番：重要な機能がある箇所→テストが簡単である箇所→残り</a:t>
            </a:r>
            <a:endParaRPr kumimoji="1" lang="en-US" altLang="ja-JP" dirty="0"/>
          </a:p>
          <a:p>
            <a:r>
              <a:rPr kumimoji="1" lang="en-US" altLang="ja-JP" dirty="0"/>
              <a:t>	</a:t>
            </a:r>
            <a:r>
              <a:rPr kumimoji="1" lang="ja-JP" altLang="en-US" dirty="0"/>
              <a:t>上記の順番で行うとトータルコストを削減することができる</a:t>
            </a:r>
            <a:r>
              <a:rPr kumimoji="1" lang="en-US" altLang="ja-JP" dirty="0"/>
              <a:t>.</a:t>
            </a:r>
          </a:p>
          <a:p>
            <a:endParaRPr kumimoji="1" lang="en-US" altLang="ja-JP" dirty="0"/>
          </a:p>
          <a:p>
            <a:r>
              <a:rPr kumimoji="1" lang="ja-JP" altLang="en-US" dirty="0"/>
              <a:t>構成管理対象物：いわゆるソースコードと同様にバージョン管理などを行って大事にしまっておくもの</a:t>
            </a:r>
            <a:r>
              <a:rPr kumimoji="1" lang="en-US" altLang="ja-JP" dirty="0"/>
              <a:t>.</a:t>
            </a:r>
            <a:r>
              <a:rPr kumimoji="1" lang="ja-JP" altLang="en-US" dirty="0"/>
              <a:t>決して自分のハードディスクにおいておくだけのものではないという意味</a:t>
            </a:r>
            <a:r>
              <a:rPr kumimoji="1" lang="en-US" altLang="ja-JP" dirty="0"/>
              <a:t>.</a:t>
            </a:r>
          </a:p>
          <a:p>
            <a:r>
              <a:rPr kumimoji="1" lang="ja-JP" altLang="en-US" dirty="0"/>
              <a:t>リファレンス：</a:t>
            </a:r>
            <a:r>
              <a:rPr kumimoji="1" lang="en-US" altLang="ja-JP" dirty="0" err="1"/>
              <a:t>Refarence</a:t>
            </a:r>
            <a:r>
              <a:rPr kumimoji="1" lang="en-US" altLang="ja-JP" dirty="0"/>
              <a:t>.</a:t>
            </a:r>
            <a:r>
              <a:rPr kumimoji="1" lang="ja-JP" altLang="en-US" dirty="0"/>
              <a:t>テストプランに関連するドキュメントを列挙する</a:t>
            </a:r>
            <a:r>
              <a:rPr kumimoji="1" lang="en-US" altLang="ja-JP" dirty="0"/>
              <a:t>.</a:t>
            </a:r>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7</a:t>
            </a:fld>
            <a:endParaRPr kumimoji="1" lang="ja-JP" altLang="en-US"/>
          </a:p>
        </p:txBody>
      </p:sp>
    </p:spTree>
    <p:extLst>
      <p:ext uri="{BB962C8B-B14F-4D97-AF65-F5344CB8AC3E}">
        <p14:creationId xmlns:p14="http://schemas.microsoft.com/office/powerpoint/2010/main" val="3011936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自動化の主たる目的はコストを削減すること</a:t>
            </a:r>
            <a:r>
              <a:rPr kumimoji="1" lang="en-US" altLang="ja-JP" dirty="0"/>
              <a:t>.100</a:t>
            </a:r>
            <a:r>
              <a:rPr kumimoji="1" lang="ja-JP" altLang="en-US" dirty="0"/>
              <a:t>％自動化すればコストはかからないなんて夢物語は存在しない</a:t>
            </a:r>
            <a:r>
              <a:rPr kumimoji="1" lang="en-US" altLang="ja-JP" dirty="0"/>
              <a:t>.</a:t>
            </a:r>
          </a:p>
          <a:p>
            <a:r>
              <a:rPr kumimoji="1" lang="ja-JP" altLang="en-US" dirty="0"/>
              <a:t>ある部分のテストは自動化するよりも手動のほうがコストがかからない場合があることを認識しなければならない</a:t>
            </a:r>
            <a:r>
              <a:rPr kumimoji="1" lang="en-US" altLang="ja-JP" dirty="0"/>
              <a:t>.</a:t>
            </a:r>
          </a:p>
          <a:p>
            <a:r>
              <a:rPr kumimoji="1" lang="ja-JP" altLang="en-US" dirty="0"/>
              <a:t>いつまでたっても自動化コードをメンテナンスしなければならないのでコスト削減に寄与しないばかりか</a:t>
            </a:r>
            <a:r>
              <a:rPr kumimoji="1" lang="en-US" altLang="ja-JP" dirty="0"/>
              <a:t>,</a:t>
            </a:r>
            <a:r>
              <a:rPr kumimoji="1" lang="ja-JP" altLang="en-US" dirty="0"/>
              <a:t>手動でやったほうが安く上がる場合も多々ある</a:t>
            </a:r>
            <a:r>
              <a:rPr kumimoji="1" lang="en-US" altLang="ja-JP" dirty="0"/>
              <a:t>.(</a:t>
            </a:r>
            <a:r>
              <a:rPr kumimoji="1" lang="ja-JP" altLang="en-US" dirty="0"/>
              <a:t>メンテナンスのコストを考えなければならない</a:t>
            </a:r>
            <a:r>
              <a:rPr kumimoji="1" lang="en-US" altLang="ja-JP" dirty="0"/>
              <a:t>)</a:t>
            </a:r>
          </a:p>
          <a:p>
            <a:r>
              <a:rPr kumimoji="1" lang="ja-JP" altLang="en-US" dirty="0"/>
              <a:t>昨今の外資系会社もしくは実績主義をとるようになった日本の会社では</a:t>
            </a:r>
            <a:r>
              <a:rPr kumimoji="1" lang="en-US" altLang="ja-JP" dirty="0"/>
              <a:t>1</a:t>
            </a:r>
            <a:r>
              <a:rPr kumimoji="1" lang="ja-JP" altLang="en-US" dirty="0"/>
              <a:t>年間どのように仕事を効率化したかを評価する傾向にある</a:t>
            </a:r>
            <a:r>
              <a:rPr kumimoji="1" lang="en-US" altLang="ja-JP" dirty="0"/>
              <a:t>.</a:t>
            </a:r>
          </a:p>
          <a:p>
            <a:r>
              <a:rPr kumimoji="1" lang="ja-JP" altLang="en-US" dirty="0"/>
              <a:t>→自動化というのはテストの仕事の成果をアピールするうえで非常にわかりやすいといいメリットがある</a:t>
            </a:r>
            <a:r>
              <a:rPr kumimoji="1" lang="en-US" altLang="ja-JP" dirty="0"/>
              <a:t>.</a:t>
            </a:r>
          </a:p>
          <a:p>
            <a:r>
              <a:rPr kumimoji="1" lang="ja-JP" altLang="en-US" dirty="0"/>
              <a:t>「我々のチームはテストケースを</a:t>
            </a:r>
            <a:r>
              <a:rPr kumimoji="1" lang="en-US" altLang="ja-JP" dirty="0"/>
              <a:t>80</a:t>
            </a:r>
            <a:r>
              <a:rPr kumimoji="1" lang="ja-JP" altLang="en-US" dirty="0"/>
              <a:t>％自動化しています」よりも「自動化していますよ</a:t>
            </a:r>
            <a:r>
              <a:rPr kumimoji="1" lang="en-US" altLang="ja-JP" dirty="0"/>
              <a:t>.</a:t>
            </a:r>
            <a:r>
              <a:rPr kumimoji="1" lang="ja-JP" altLang="en-US" dirty="0"/>
              <a:t>必要かつ効率化できる部分は」という主張のほうが信頼できる</a:t>
            </a:r>
            <a:r>
              <a:rPr kumimoji="1" lang="en-US" altLang="ja-JP" dirty="0"/>
              <a:t>.</a:t>
            </a:r>
          </a:p>
          <a:p>
            <a:r>
              <a:rPr kumimoji="1" lang="ja-JP" altLang="en-US" dirty="0"/>
              <a:t>テストの自動化を成功させるためには自動化コードの保守コストを低く保つことが大切</a:t>
            </a:r>
            <a:r>
              <a:rPr kumimoji="1" lang="en-US" altLang="ja-JP" dirty="0"/>
              <a:t>.</a:t>
            </a:r>
          </a:p>
          <a:p>
            <a:r>
              <a:rPr kumimoji="1" lang="en-US" altLang="ja-JP" dirty="0"/>
              <a:t>STAR(http://www.sqe.com/)</a:t>
            </a:r>
            <a:r>
              <a:rPr kumimoji="1" lang="ja-JP" altLang="en-US" dirty="0"/>
              <a:t>というカンファレンスで</a:t>
            </a:r>
            <a:r>
              <a:rPr kumimoji="1" lang="en-US" altLang="ja-JP" dirty="0"/>
              <a:t>10</a:t>
            </a:r>
            <a:r>
              <a:rPr kumimoji="1" lang="ja-JP" altLang="en-US" dirty="0"/>
              <a:t>年前から発表されている</a:t>
            </a:r>
            <a:r>
              <a:rPr kumimoji="1" lang="en-US" altLang="ja-JP" dirty="0"/>
              <a:t>.</a:t>
            </a:r>
          </a:p>
          <a:p>
            <a:r>
              <a:rPr kumimoji="1" lang="ja-JP" altLang="en-US" dirty="0"/>
              <a:t>日本従事者のためのテストカンファレンス</a:t>
            </a:r>
            <a:r>
              <a:rPr kumimoji="1" lang="en-US" altLang="ja-JP" dirty="0"/>
              <a:t>(http://www.jasst.jp/)</a:t>
            </a:r>
          </a:p>
          <a:p>
            <a:r>
              <a:rPr kumimoji="1" lang="ja-JP" altLang="en-US" dirty="0"/>
              <a:t>自動化する手順としては自動化コードのメンテナンスコストが小さいものから順に</a:t>
            </a:r>
            <a:r>
              <a:rPr kumimoji="1" lang="en-US" altLang="ja-JP" dirty="0"/>
              <a:t>.</a:t>
            </a:r>
          </a:p>
          <a:p>
            <a:endParaRPr kumimoji="1" lang="en-US" altLang="ja-JP" dirty="0"/>
          </a:p>
          <a:p>
            <a:r>
              <a:rPr kumimoji="1" lang="ja-JP" altLang="en-US" dirty="0"/>
              <a:t>テストツールは</a:t>
            </a:r>
            <a:r>
              <a:rPr kumimoji="1" lang="en-US" altLang="ja-JP" dirty="0"/>
              <a:t>Selenium(http://www.selenumhp.org)</a:t>
            </a:r>
            <a:r>
              <a:rPr kumimoji="1" lang="ja-JP" altLang="en-US" dirty="0"/>
              <a:t>はいい感じ</a:t>
            </a:r>
            <a:r>
              <a:rPr kumimoji="1" lang="en-US" altLang="ja-JP" dirty="0"/>
              <a:t>.OSS.</a:t>
            </a:r>
          </a:p>
          <a:p>
            <a:r>
              <a:rPr kumimoji="1" lang="ja-JP" altLang="en-US" dirty="0"/>
              <a:t>自作は安上がりで結構簡単に作成することができる</a:t>
            </a:r>
            <a:r>
              <a:rPr kumimoji="1" lang="en-US" altLang="ja-JP" dirty="0"/>
              <a:t>.</a:t>
            </a:r>
          </a:p>
          <a:p>
            <a:endParaRPr kumimoji="1" lang="en-US" altLang="ja-JP" dirty="0"/>
          </a:p>
          <a:p>
            <a:r>
              <a:rPr kumimoji="1" lang="en-US" altLang="ja-JP" dirty="0"/>
              <a:t>Google</a:t>
            </a:r>
            <a:r>
              <a:rPr kumimoji="1" lang="ja-JP" altLang="en-US" dirty="0"/>
              <a:t>アルゴリズムを使うとその</a:t>
            </a:r>
            <a:r>
              <a:rPr kumimoji="1" lang="en-US" altLang="ja-JP" dirty="0"/>
              <a:t>score</a:t>
            </a:r>
            <a:r>
              <a:rPr kumimoji="1" lang="ja-JP" altLang="en-US" dirty="0"/>
              <a:t>が高いファイルに</a:t>
            </a:r>
            <a:r>
              <a:rPr kumimoji="1" lang="en-US" altLang="ja-JP" dirty="0"/>
              <a:t>70</a:t>
            </a:r>
            <a:r>
              <a:rPr kumimoji="1" lang="ja-JP" altLang="en-US" dirty="0"/>
              <a:t>％の確率でバグが存在する</a:t>
            </a:r>
            <a:r>
              <a:rPr kumimoji="1" lang="en-US" altLang="ja-JP" dirty="0"/>
              <a:t>.</a:t>
            </a:r>
          </a:p>
          <a:p>
            <a:r>
              <a:rPr kumimoji="1" lang="ja-JP" altLang="en-US" dirty="0"/>
              <a:t>いかに近々にたくさん変更されているかをファイルごとにカウントする</a:t>
            </a:r>
            <a:r>
              <a:rPr kumimoji="1" lang="en-US" altLang="ja-JP" dirty="0"/>
              <a:t>.</a:t>
            </a:r>
            <a:r>
              <a:rPr kumimoji="1" lang="ja-JP" altLang="en-US" dirty="0"/>
              <a:t>これを使うことで的確にバグの位置を把握し単体テストやテストレビューを効率的に行うことができる</a:t>
            </a:r>
            <a:r>
              <a:rPr kumimoji="1" lang="en-US" altLang="ja-JP" dirty="0"/>
              <a:t>.</a:t>
            </a:r>
          </a:p>
          <a:p>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8</a:t>
            </a:fld>
            <a:endParaRPr kumimoji="1" lang="ja-JP" altLang="en-US"/>
          </a:p>
        </p:txBody>
      </p:sp>
    </p:spTree>
    <p:extLst>
      <p:ext uri="{BB962C8B-B14F-4D97-AF65-F5344CB8AC3E}">
        <p14:creationId xmlns:p14="http://schemas.microsoft.com/office/powerpoint/2010/main" val="1029411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自動化に向くテスト</a:t>
            </a:r>
            <a:r>
              <a:rPr kumimoji="1" lang="en-US" altLang="ja-JP" dirty="0"/>
              <a:t>】</a:t>
            </a:r>
          </a:p>
          <a:p>
            <a:r>
              <a:rPr kumimoji="1" lang="ja-JP" altLang="en-US" dirty="0"/>
              <a:t>ステークテスト：たくさんの回数を繰り返すため</a:t>
            </a:r>
            <a:r>
              <a:rPr kumimoji="1" lang="en-US" altLang="ja-JP" dirty="0"/>
              <a:t>.</a:t>
            </a:r>
          </a:p>
          <a:p>
            <a:r>
              <a:rPr kumimoji="1" lang="ja-JP" altLang="en-US" dirty="0"/>
              <a:t>パフォーマンステスト：たくさんの人を集めるよりツールでたくさんの人をシミュレーションしたほうがいい</a:t>
            </a:r>
            <a:r>
              <a:rPr kumimoji="1" lang="en-US" altLang="ja-JP" dirty="0"/>
              <a:t>.</a:t>
            </a:r>
          </a:p>
          <a:p>
            <a:r>
              <a:rPr kumimoji="1" lang="en-US" altLang="ja-JP" dirty="0"/>
              <a:t>API</a:t>
            </a:r>
            <a:r>
              <a:rPr kumimoji="1" lang="ja-JP" altLang="en-US" dirty="0"/>
              <a:t>のテスト：</a:t>
            </a:r>
            <a:r>
              <a:rPr kumimoji="1" lang="en-US" altLang="ja-JP" dirty="0"/>
              <a:t>API</a:t>
            </a:r>
            <a:r>
              <a:rPr kumimoji="1" lang="ja-JP" altLang="en-US" dirty="0"/>
              <a:t>はそれほどかわらないため</a:t>
            </a:r>
            <a:r>
              <a:rPr kumimoji="1" lang="en-US" altLang="ja-JP" dirty="0"/>
              <a:t>.</a:t>
            </a:r>
          </a:p>
          <a:p>
            <a:endParaRPr kumimoji="1" lang="en-US" altLang="ja-JP" dirty="0"/>
          </a:p>
          <a:p>
            <a:r>
              <a:rPr kumimoji="1" lang="en-US" altLang="ja-JP" dirty="0"/>
              <a:t>【</a:t>
            </a:r>
            <a:r>
              <a:rPr kumimoji="1" lang="ja-JP" altLang="en-US" dirty="0"/>
              <a:t>自動化に向かないテスト</a:t>
            </a:r>
            <a:r>
              <a:rPr kumimoji="1" lang="en-US" altLang="ja-JP" dirty="0"/>
              <a:t>】</a:t>
            </a:r>
          </a:p>
          <a:p>
            <a:r>
              <a:rPr kumimoji="1" lang="ja-JP" altLang="en-US" dirty="0"/>
              <a:t>グラフィックを多用するアプリケーションの自動化はあきらめるべき</a:t>
            </a:r>
            <a:r>
              <a:rPr kumimoji="1" lang="en-US" altLang="ja-JP" dirty="0"/>
              <a:t>.</a:t>
            </a:r>
            <a:r>
              <a:rPr kumimoji="1" lang="ja-JP" altLang="en-US" dirty="0"/>
              <a:t>自動カスクリプトを作成した時はいいが継続的なメンテナンスが全く不可能であるから</a:t>
            </a:r>
            <a:r>
              <a:rPr kumimoji="1" lang="en-US" altLang="ja-JP" dirty="0"/>
              <a:t>.</a:t>
            </a:r>
          </a:p>
          <a:p>
            <a:r>
              <a:rPr kumimoji="1" lang="ja-JP" altLang="en-US" dirty="0"/>
              <a:t>回帰テスト：自動化してから数か月するとプログラムの積み重なるユーザインターフェースの変更のせいで自動化プログラムが半分は動かなくなる</a:t>
            </a:r>
            <a:r>
              <a:rPr kumimoji="1" lang="en-US" altLang="ja-JP" dirty="0"/>
              <a:t>.</a:t>
            </a:r>
            <a:r>
              <a:rPr kumimoji="1" lang="ja-JP" altLang="en-US" dirty="0"/>
              <a:t>既存のメンテナンスで手いっぱいになる</a:t>
            </a:r>
            <a:r>
              <a:rPr kumimoji="1" lang="en-US" altLang="ja-JP" dirty="0"/>
              <a:t>.</a:t>
            </a:r>
          </a:p>
          <a:p>
            <a:r>
              <a:rPr kumimoji="1" lang="ja-JP" altLang="en-US" dirty="0"/>
              <a:t>グラフィックスやサウンドなどメディア関係のテスト</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9</a:t>
            </a:fld>
            <a:endParaRPr kumimoji="1" lang="ja-JP" altLang="en-US"/>
          </a:p>
        </p:txBody>
      </p:sp>
    </p:spTree>
    <p:extLst>
      <p:ext uri="{BB962C8B-B14F-4D97-AF65-F5344CB8AC3E}">
        <p14:creationId xmlns:p14="http://schemas.microsoft.com/office/powerpoint/2010/main" val="3773459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構造的に弱い</a:t>
            </a:r>
            <a:r>
              <a:rPr kumimoji="1" lang="en-US" altLang="ja-JP" dirty="0"/>
              <a:t>.</a:t>
            </a:r>
          </a:p>
          <a:p>
            <a:r>
              <a:rPr kumimoji="1" lang="ja-JP" altLang="en-US" dirty="0"/>
              <a:t>→複雑度が高い</a:t>
            </a:r>
            <a:r>
              <a:rPr kumimoji="1" lang="en-US" altLang="ja-JP" dirty="0"/>
              <a:t>.</a:t>
            </a:r>
            <a:r>
              <a:rPr kumimoji="1" lang="ja-JP" altLang="en-US" dirty="0"/>
              <a:t>条件分岐が入れ子になっていたり多い</a:t>
            </a:r>
            <a:r>
              <a:rPr kumimoji="1" lang="en-US" altLang="ja-JP" dirty="0"/>
              <a:t>.</a:t>
            </a:r>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10</a:t>
            </a:fld>
            <a:endParaRPr kumimoji="1" lang="ja-JP" altLang="en-US"/>
          </a:p>
        </p:txBody>
      </p:sp>
    </p:spTree>
    <p:extLst>
      <p:ext uri="{BB962C8B-B14F-4D97-AF65-F5344CB8AC3E}">
        <p14:creationId xmlns:p14="http://schemas.microsoft.com/office/powerpoint/2010/main" val="2831070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日立が言うにはコード</a:t>
            </a:r>
            <a:r>
              <a:rPr kumimoji="1" lang="en-US" altLang="ja-JP" dirty="0"/>
              <a:t>10-15</a:t>
            </a:r>
            <a:r>
              <a:rPr kumimoji="1" lang="ja-JP" altLang="en-US" dirty="0"/>
              <a:t>行でテストコード</a:t>
            </a:r>
            <a:r>
              <a:rPr kumimoji="1" lang="en-US" altLang="ja-JP" dirty="0"/>
              <a:t>1</a:t>
            </a:r>
            <a:r>
              <a:rPr kumimoji="1" lang="ja-JP" altLang="en-US" dirty="0"/>
              <a:t>つ</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11</a:t>
            </a:fld>
            <a:endParaRPr kumimoji="1" lang="ja-JP" altLang="en-US"/>
          </a:p>
        </p:txBody>
      </p:sp>
    </p:spTree>
    <p:extLst>
      <p:ext uri="{BB962C8B-B14F-4D97-AF65-F5344CB8AC3E}">
        <p14:creationId xmlns:p14="http://schemas.microsoft.com/office/powerpoint/2010/main" val="579333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日本従事者のためのテストカンファレンス</a:t>
            </a:r>
            <a:r>
              <a:rPr lang="en-US" altLang="ja-JP" dirty="0"/>
              <a:t>(http://www.jasst.jp/)</a:t>
            </a:r>
            <a:endParaRPr kumimoji="1" lang="en-US" altLang="ja-JP" dirty="0"/>
          </a:p>
          <a:p>
            <a:endParaRPr kumimoji="1" lang="en-US" altLang="ja-JP" dirty="0"/>
          </a:p>
          <a:p>
            <a:r>
              <a:rPr kumimoji="1" lang="ja-JP" altLang="en-US" dirty="0"/>
              <a:t>テストツールは</a:t>
            </a:r>
            <a:r>
              <a:rPr kumimoji="1" lang="en-US" altLang="ja-JP" dirty="0"/>
              <a:t>Selenium(http://www.selenumhp.org)</a:t>
            </a:r>
            <a:r>
              <a:rPr kumimoji="1" lang="ja-JP" altLang="en-US" dirty="0"/>
              <a:t>はいい感じ</a:t>
            </a:r>
            <a:r>
              <a:rPr kumimoji="1" lang="en-US" altLang="ja-JP" dirty="0"/>
              <a:t>.OSS.</a:t>
            </a:r>
          </a:p>
          <a:p>
            <a:r>
              <a:rPr kumimoji="1" lang="ja-JP" altLang="en-US" dirty="0"/>
              <a:t>自作は安上がりで結構簡単に作成することができる</a:t>
            </a:r>
            <a:r>
              <a:rPr kumimoji="1" lang="en-US" altLang="ja-JP" dirty="0"/>
              <a:t>.</a:t>
            </a:r>
          </a:p>
          <a:p>
            <a:endParaRPr kumimoji="1" lang="en-US" altLang="ja-JP" dirty="0"/>
          </a:p>
          <a:p>
            <a:r>
              <a:rPr kumimoji="1" lang="en-US" altLang="ja-JP" dirty="0"/>
              <a:t>Google</a:t>
            </a:r>
            <a:r>
              <a:rPr kumimoji="1" lang="ja-JP" altLang="en-US" dirty="0"/>
              <a:t>アルゴリズムを使うとその</a:t>
            </a:r>
            <a:r>
              <a:rPr kumimoji="1" lang="en-US" altLang="ja-JP" dirty="0"/>
              <a:t>score</a:t>
            </a:r>
            <a:r>
              <a:rPr kumimoji="1" lang="ja-JP" altLang="en-US" dirty="0"/>
              <a:t>が高いファイルに</a:t>
            </a:r>
            <a:r>
              <a:rPr kumimoji="1" lang="en-US" altLang="ja-JP" dirty="0"/>
              <a:t>70</a:t>
            </a:r>
            <a:r>
              <a:rPr kumimoji="1" lang="ja-JP" altLang="en-US" dirty="0"/>
              <a:t>％の確率でバグが存在する</a:t>
            </a:r>
            <a:r>
              <a:rPr kumimoji="1" lang="en-US" altLang="ja-JP" dirty="0"/>
              <a:t>.</a:t>
            </a:r>
          </a:p>
          <a:p>
            <a:r>
              <a:rPr kumimoji="1" lang="ja-JP" altLang="en-US" dirty="0"/>
              <a:t>いかに近々にたくさん変更されているかをファイルごとにカウントする</a:t>
            </a:r>
            <a:r>
              <a:rPr kumimoji="1" lang="en-US" altLang="ja-JP" dirty="0"/>
              <a:t>.</a:t>
            </a:r>
            <a:r>
              <a:rPr kumimoji="1" lang="ja-JP" altLang="en-US" dirty="0"/>
              <a:t>これを使うことで的確にバグの位置を把握し単体テストやテストレビューを効率的に行うことができる</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13</a:t>
            </a:fld>
            <a:endParaRPr kumimoji="1" lang="ja-JP" altLang="en-US"/>
          </a:p>
        </p:txBody>
      </p:sp>
    </p:spTree>
    <p:extLst>
      <p:ext uri="{BB962C8B-B14F-4D97-AF65-F5344CB8AC3E}">
        <p14:creationId xmlns:p14="http://schemas.microsoft.com/office/powerpoint/2010/main" val="114964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セキュリティ問題</a:t>
            </a:r>
            <a:endParaRPr kumimoji="1" lang="en-US" altLang="ja-JP" dirty="0"/>
          </a:p>
          <a:p>
            <a:r>
              <a:rPr kumimoji="1" lang="ja-JP" altLang="en-US" dirty="0"/>
              <a:t>・プログラム構造の不備をつきそのプログラムの制御を奪ったり不能にする。</a:t>
            </a:r>
            <a:endParaRPr kumimoji="1" lang="en-US" altLang="ja-JP" dirty="0"/>
          </a:p>
          <a:p>
            <a:r>
              <a:rPr kumimoji="1" lang="ja-JP" altLang="en-US" dirty="0"/>
              <a:t>・プログラムのデータの不備を突きそのデータを改ざんする。</a:t>
            </a:r>
            <a:endParaRPr kumimoji="1" lang="en-US" altLang="ja-JP" dirty="0"/>
          </a:p>
          <a:p>
            <a:endParaRPr kumimoji="1" lang="en-US" altLang="ja-JP" dirty="0"/>
          </a:p>
          <a:p>
            <a:r>
              <a:rPr kumimoji="1" lang="ja-JP" altLang="en-US" dirty="0"/>
              <a:t>上記のテストをするには</a:t>
            </a:r>
            <a:endParaRPr kumimoji="1" lang="en-US" altLang="ja-JP" dirty="0"/>
          </a:p>
          <a:p>
            <a:r>
              <a:rPr kumimoji="1" lang="ja-JP" altLang="en-US" dirty="0"/>
              <a:t>アプリケーションを基本モジュールに分解する。</a:t>
            </a:r>
            <a:r>
              <a:rPr kumimoji="1" lang="en-US" altLang="ja-JP" dirty="0"/>
              <a:t>(</a:t>
            </a:r>
            <a:r>
              <a:rPr kumimoji="1" lang="ja-JP" altLang="en-US" dirty="0"/>
              <a:t>ファジングテスト</a:t>
            </a:r>
            <a:r>
              <a:rPr kumimoji="1" lang="en-US" altLang="ja-JP" dirty="0"/>
              <a:t>)</a:t>
            </a:r>
          </a:p>
          <a:p>
            <a:r>
              <a:rPr kumimoji="1" lang="ja-JP" altLang="en-US" dirty="0"/>
              <a:t>モジュールに対して入力を定義する</a:t>
            </a:r>
            <a:r>
              <a:rPr kumimoji="1" lang="en-US" altLang="ja-JP" dirty="0"/>
              <a:t>(</a:t>
            </a:r>
            <a:r>
              <a:rPr kumimoji="1" lang="ja-JP" altLang="en-US" dirty="0"/>
              <a:t>一番難しい。ここで入力のケースを徹底的に調べ上げる必要がある</a:t>
            </a:r>
            <a:r>
              <a:rPr kumimoji="1" lang="en-US" altLang="ja-JP" dirty="0"/>
              <a:t>)</a:t>
            </a:r>
          </a:p>
          <a:p>
            <a:r>
              <a:rPr kumimoji="1" lang="ja-JP" altLang="en-US" dirty="0"/>
              <a:t>その入力によってモジュールの脆弱性が露見するかどうか判断する</a:t>
            </a:r>
            <a:endParaRPr kumimoji="1" lang="en-US" altLang="ja-JP" dirty="0"/>
          </a:p>
          <a:p>
            <a:r>
              <a:rPr kumimoji="1" lang="ja-JP" altLang="en-US" dirty="0"/>
              <a:t>脆弱性があると考えられるモジュールにさまざまなデータを入力する</a:t>
            </a:r>
            <a:endParaRPr kumimoji="1" lang="en-US" altLang="ja-JP" dirty="0"/>
          </a:p>
          <a:p>
            <a:endParaRPr kumimoji="1" lang="en-US" altLang="ja-JP" b="1" dirty="0"/>
          </a:p>
          <a:p>
            <a:r>
              <a:rPr kumimoji="1" lang="ja-JP" altLang="en-US" b="1" dirty="0"/>
              <a:t>従来のソフトウェアテストは開発者がうまくプログラムできなかったソフトウェアの障害を未然に防ぐ方法論。</a:t>
            </a:r>
            <a:endParaRPr kumimoji="1" lang="en-US" altLang="ja-JP" b="1" dirty="0"/>
          </a:p>
          <a:p>
            <a:r>
              <a:rPr kumimoji="1" lang="ja-JP" altLang="en-US" b="1" dirty="0"/>
              <a:t>セキュリティは悪意のある攻撃が引き起こす問題を見つけることはソフトウェアテストの範疇にはいままで含まれていなかった。</a:t>
            </a:r>
            <a:endParaRPr kumimoji="1" lang="en-US" altLang="ja-JP" b="1"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0B70859-5746-41B3-B84B-E4BFDDB22094}" type="slidenum">
              <a:rPr kumimoji="1" lang="ja-JP" altLang="en-US" smtClean="0"/>
              <a:t>15</a:t>
            </a:fld>
            <a:endParaRPr kumimoji="1" lang="ja-JP" altLang="en-US"/>
          </a:p>
        </p:txBody>
      </p:sp>
    </p:spTree>
    <p:extLst>
      <p:ext uri="{BB962C8B-B14F-4D97-AF65-F5344CB8AC3E}">
        <p14:creationId xmlns:p14="http://schemas.microsoft.com/office/powerpoint/2010/main" val="4215431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F53DB7B-CB33-4307-BD30-FE2C2581990D}" type="datetime1">
              <a:rPr kumimoji="1" lang="ja-JP" altLang="en-US" smtClean="0"/>
              <a:t>2018/12/21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2938262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984D7B4-C2A6-4F16-8BCC-65BFF66507F6}" type="datetime1">
              <a:rPr kumimoji="1" lang="ja-JP" altLang="en-US" smtClean="0"/>
              <a:t>2018/12/21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173152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9D4FB31-1F27-4CB1-8E18-D5D42BD2E742}" type="datetime1">
              <a:rPr kumimoji="1" lang="ja-JP" altLang="en-US" smtClean="0"/>
              <a:t>2018/12/21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3798160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71D8118-B1B2-4346-8155-D7B0AA7E46EC}" type="datetime1">
              <a:rPr kumimoji="1" lang="ja-JP" altLang="en-US" smtClean="0"/>
              <a:t>2018/12/21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4170406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D687E03-E604-4F5C-8148-11B7AD1BFB37}" type="datetime1">
              <a:rPr kumimoji="1" lang="ja-JP" altLang="en-US" smtClean="0"/>
              <a:t>2018/12/21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947585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3E1B150-391E-4422-8155-AC9DDDE09364}" type="datetime1">
              <a:rPr kumimoji="1" lang="ja-JP" altLang="en-US" smtClean="0"/>
              <a:t>2018/12/21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633575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730F2D-030B-4F7E-B26A-768D7B258C66}" type="datetime1">
              <a:rPr kumimoji="1" lang="ja-JP" altLang="en-US" smtClean="0"/>
              <a:t>2018/12/21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166243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17E6B55-88B9-4DED-9086-62B1B52ABBF1}" type="datetime1">
              <a:rPr kumimoji="1" lang="ja-JP" altLang="en-US" smtClean="0"/>
              <a:t>2018/12/21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1084943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61FA8F9-B838-4065-BAF9-42E6A7A408D5}" type="datetime1">
              <a:rPr kumimoji="1" lang="ja-JP" altLang="en-US" smtClean="0"/>
              <a:t>2018/12/21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235153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487ABB-4F2D-4644-8F02-78FAECDC1C2E}" type="datetime1">
              <a:rPr kumimoji="1" lang="ja-JP" altLang="en-US" smtClean="0"/>
              <a:t>2018/12/21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2148535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CD96EC7-00C8-4B96-AE3B-95E96088F3B6}" type="datetime1">
              <a:rPr kumimoji="1" lang="ja-JP" altLang="en-US" smtClean="0"/>
              <a:t>2018/12/21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2526789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BDDDC-0A36-4782-A01E-211CCD8637B5}" type="datetime1">
              <a:rPr kumimoji="1" lang="ja-JP" altLang="en-US" smtClean="0"/>
              <a:t>2018/12/21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2A5A84-80D8-46D9-80EB-16471A2FA595}" type="slidenum">
              <a:rPr kumimoji="1" lang="ja-JP" altLang="en-US" smtClean="0"/>
              <a:t>‹#›</a:t>
            </a:fld>
            <a:endParaRPr kumimoji="1" lang="ja-JP" altLang="en-US"/>
          </a:p>
        </p:txBody>
      </p:sp>
    </p:spTree>
    <p:extLst>
      <p:ext uri="{BB962C8B-B14F-4D97-AF65-F5344CB8AC3E}">
        <p14:creationId xmlns:p14="http://schemas.microsoft.com/office/powerpoint/2010/main" val="1062325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jasst.jp/"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75406A-0813-4A86-852B-F6A6F909DAC2}"/>
              </a:ext>
            </a:extLst>
          </p:cNvPr>
          <p:cNvSpPr>
            <a:spLocks noGrp="1"/>
          </p:cNvSpPr>
          <p:nvPr>
            <p:ph type="ctrTitle"/>
          </p:nvPr>
        </p:nvSpPr>
        <p:spPr>
          <a:xfrm>
            <a:off x="-298174" y="809227"/>
            <a:ext cx="10485783" cy="2387600"/>
          </a:xfrm>
        </p:spPr>
        <p:txBody>
          <a:bodyPr>
            <a:normAutofit/>
          </a:bodyPr>
          <a:lstStyle/>
          <a:p>
            <a:r>
              <a:rPr kumimoji="1" lang="ja-JP" altLang="en-US" sz="4400" dirty="0"/>
              <a:t>知識ゼロから学ぶ</a:t>
            </a:r>
            <a:br>
              <a:rPr kumimoji="1" lang="en-US" altLang="ja-JP" sz="4400" dirty="0"/>
            </a:br>
            <a:r>
              <a:rPr kumimoji="1" lang="ja-JP" altLang="en-US" sz="4400" dirty="0"/>
              <a:t>ソフトウェアテスト</a:t>
            </a:r>
            <a:r>
              <a:rPr kumimoji="1" lang="en-US" altLang="ja-JP" sz="4400" dirty="0"/>
              <a:t>【</a:t>
            </a:r>
            <a:r>
              <a:rPr kumimoji="1" lang="ja-JP" altLang="en-US" sz="4400" dirty="0"/>
              <a:t>改訂版</a:t>
            </a:r>
            <a:r>
              <a:rPr kumimoji="1" lang="en-US" altLang="ja-JP" sz="4400" dirty="0"/>
              <a:t>】</a:t>
            </a:r>
            <a:endParaRPr kumimoji="1" lang="ja-JP" altLang="en-US" sz="4400" dirty="0"/>
          </a:p>
        </p:txBody>
      </p:sp>
      <p:sp>
        <p:nvSpPr>
          <p:cNvPr id="3" name="字幕 2">
            <a:extLst>
              <a:ext uri="{FF2B5EF4-FFF2-40B4-BE49-F238E27FC236}">
                <a16:creationId xmlns:a16="http://schemas.microsoft.com/office/drawing/2014/main" id="{B7722F54-0827-4D4E-81C7-A6347AEB40B9}"/>
              </a:ext>
            </a:extLst>
          </p:cNvPr>
          <p:cNvSpPr>
            <a:spLocks noGrp="1"/>
          </p:cNvSpPr>
          <p:nvPr>
            <p:ph type="subTitle" idx="1"/>
          </p:nvPr>
        </p:nvSpPr>
        <p:spPr>
          <a:xfrm>
            <a:off x="1143000" y="3558778"/>
            <a:ext cx="6858000" cy="1241822"/>
          </a:xfrm>
        </p:spPr>
        <p:txBody>
          <a:bodyPr/>
          <a:lstStyle/>
          <a:p>
            <a:r>
              <a:rPr kumimoji="1" lang="en-US" altLang="ja-JP" dirty="0"/>
              <a:t>60216114</a:t>
            </a:r>
            <a:r>
              <a:rPr kumimoji="1" lang="ja-JP" altLang="en-US" dirty="0"/>
              <a:t>　作島大智</a:t>
            </a:r>
          </a:p>
        </p:txBody>
      </p:sp>
      <p:sp>
        <p:nvSpPr>
          <p:cNvPr id="4" name="スライド番号プレースホルダー 3">
            <a:extLst>
              <a:ext uri="{FF2B5EF4-FFF2-40B4-BE49-F238E27FC236}">
                <a16:creationId xmlns:a16="http://schemas.microsoft.com/office/drawing/2014/main" id="{A90C6849-F2E7-4A5C-BC53-B62CD36017AB}"/>
              </a:ext>
            </a:extLst>
          </p:cNvPr>
          <p:cNvSpPr>
            <a:spLocks noGrp="1"/>
          </p:cNvSpPr>
          <p:nvPr>
            <p:ph type="sldNum" sz="quarter" idx="12"/>
          </p:nvPr>
        </p:nvSpPr>
        <p:spPr/>
        <p:txBody>
          <a:bodyPr/>
          <a:lstStyle/>
          <a:p>
            <a:fld id="{612A5A84-80D8-46D9-80EB-16471A2FA595}" type="slidenum">
              <a:rPr kumimoji="1" lang="ja-JP" altLang="en-US" smtClean="0"/>
              <a:t>1</a:t>
            </a:fld>
            <a:endParaRPr kumimoji="1" lang="ja-JP" altLang="en-US"/>
          </a:p>
        </p:txBody>
      </p:sp>
    </p:spTree>
    <p:extLst>
      <p:ext uri="{BB962C8B-B14F-4D97-AF65-F5344CB8AC3E}">
        <p14:creationId xmlns:p14="http://schemas.microsoft.com/office/powerpoint/2010/main" val="175179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C91D1B-4108-4566-8EFB-2B6C648DD08E}"/>
              </a:ext>
            </a:extLst>
          </p:cNvPr>
          <p:cNvSpPr>
            <a:spLocks noGrp="1"/>
          </p:cNvSpPr>
          <p:nvPr>
            <p:ph type="title"/>
          </p:nvPr>
        </p:nvSpPr>
        <p:spPr/>
        <p:txBody>
          <a:bodyPr/>
          <a:lstStyle/>
          <a:p>
            <a:r>
              <a:rPr kumimoji="1" lang="ja-JP" altLang="en-US" dirty="0"/>
              <a:t>テスト作成</a:t>
            </a:r>
          </a:p>
        </p:txBody>
      </p:sp>
      <p:sp>
        <p:nvSpPr>
          <p:cNvPr id="3" name="コンテンツ プレースホルダー 2">
            <a:extLst>
              <a:ext uri="{FF2B5EF4-FFF2-40B4-BE49-F238E27FC236}">
                <a16:creationId xmlns:a16="http://schemas.microsoft.com/office/drawing/2014/main" id="{73A9F26E-5100-4C7D-AB29-67F7B91F08D0}"/>
              </a:ext>
            </a:extLst>
          </p:cNvPr>
          <p:cNvSpPr>
            <a:spLocks noGrp="1"/>
          </p:cNvSpPr>
          <p:nvPr>
            <p:ph idx="1"/>
          </p:nvPr>
        </p:nvSpPr>
        <p:spPr>
          <a:xfrm>
            <a:off x="628650" y="2226469"/>
            <a:ext cx="7886700" cy="3263504"/>
          </a:xfrm>
        </p:spPr>
        <p:txBody>
          <a:bodyPr/>
          <a:lstStyle/>
          <a:p>
            <a:r>
              <a:rPr lang="ja-JP" altLang="en-US" dirty="0"/>
              <a:t>テストは構造的の弱くバグの多い</a:t>
            </a:r>
            <a:r>
              <a:rPr lang="en-US" altLang="ja-JP" dirty="0"/>
              <a:t>2</a:t>
            </a:r>
            <a:r>
              <a:rPr lang="ja-JP" altLang="en-US" dirty="0"/>
              <a:t>割から</a:t>
            </a:r>
            <a:br>
              <a:rPr lang="en-US" altLang="ja-JP" dirty="0"/>
            </a:br>
            <a:r>
              <a:rPr lang="en-US" altLang="ja-JP" dirty="0"/>
              <a:t>8</a:t>
            </a:r>
            <a:r>
              <a:rPr lang="ja-JP" altLang="en-US" dirty="0"/>
              <a:t>割のバグを見つけることが重要</a:t>
            </a:r>
            <a:r>
              <a:rPr lang="en-US" altLang="ja-JP" dirty="0"/>
              <a:t>.</a:t>
            </a:r>
          </a:p>
          <a:p>
            <a:r>
              <a:rPr lang="ja-JP" altLang="en-US" dirty="0"/>
              <a:t>ソフトウェア開発者とは逆にソフトウェアテスト担当者は数学的知識の有無がその優秀度合いに大きく作用している</a:t>
            </a:r>
            <a:r>
              <a:rPr lang="en-US" altLang="ja-JP" dirty="0"/>
              <a:t>.</a:t>
            </a:r>
          </a:p>
          <a:p>
            <a:pPr marL="0" indent="0">
              <a:buNone/>
            </a:pP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D7167542-0CEA-428D-BB33-AB3A7E0744F2}"/>
              </a:ext>
            </a:extLst>
          </p:cNvPr>
          <p:cNvSpPr>
            <a:spLocks noGrp="1"/>
          </p:cNvSpPr>
          <p:nvPr>
            <p:ph type="sldNum" sz="quarter" idx="12"/>
          </p:nvPr>
        </p:nvSpPr>
        <p:spPr/>
        <p:txBody>
          <a:bodyPr/>
          <a:lstStyle/>
          <a:p>
            <a:fld id="{612A5A84-80D8-46D9-80EB-16471A2FA595}" type="slidenum">
              <a:rPr kumimoji="1" lang="ja-JP" altLang="en-US" smtClean="0"/>
              <a:t>2</a:t>
            </a:fld>
            <a:endParaRPr kumimoji="1" lang="ja-JP" altLang="en-US"/>
          </a:p>
        </p:txBody>
      </p:sp>
    </p:spTree>
    <p:extLst>
      <p:ext uri="{BB962C8B-B14F-4D97-AF65-F5344CB8AC3E}">
        <p14:creationId xmlns:p14="http://schemas.microsoft.com/office/powerpoint/2010/main" val="1509285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C91D1B-4108-4566-8EFB-2B6C648DD08E}"/>
              </a:ext>
            </a:extLst>
          </p:cNvPr>
          <p:cNvSpPr>
            <a:spLocks noGrp="1"/>
          </p:cNvSpPr>
          <p:nvPr>
            <p:ph type="title"/>
          </p:nvPr>
        </p:nvSpPr>
        <p:spPr/>
        <p:txBody>
          <a:bodyPr/>
          <a:lstStyle/>
          <a:p>
            <a:r>
              <a:rPr kumimoji="1" lang="ja-JP" altLang="en-US" dirty="0"/>
              <a:t>テストの種類</a:t>
            </a:r>
          </a:p>
        </p:txBody>
      </p:sp>
      <p:sp>
        <p:nvSpPr>
          <p:cNvPr id="3" name="コンテンツ プレースホルダー 2">
            <a:extLst>
              <a:ext uri="{FF2B5EF4-FFF2-40B4-BE49-F238E27FC236}">
                <a16:creationId xmlns:a16="http://schemas.microsoft.com/office/drawing/2014/main" id="{73A9F26E-5100-4C7D-AB29-67F7B91F08D0}"/>
              </a:ext>
            </a:extLst>
          </p:cNvPr>
          <p:cNvSpPr>
            <a:spLocks noGrp="1"/>
          </p:cNvSpPr>
          <p:nvPr>
            <p:ph idx="1"/>
          </p:nvPr>
        </p:nvSpPr>
        <p:spPr>
          <a:xfrm>
            <a:off x="628650" y="1610242"/>
            <a:ext cx="7886700" cy="4671287"/>
          </a:xfrm>
        </p:spPr>
        <p:txBody>
          <a:bodyPr>
            <a:normAutofit/>
          </a:bodyPr>
          <a:lstStyle/>
          <a:p>
            <a:pPr marL="0" indent="0">
              <a:buNone/>
            </a:pPr>
            <a:r>
              <a:rPr lang="ja-JP" altLang="en-US" u="sng" dirty="0"/>
              <a:t>ホワイトボックステスト</a:t>
            </a:r>
            <a:endParaRPr lang="en-US" altLang="ja-JP" u="sng" dirty="0"/>
          </a:p>
          <a:p>
            <a:pPr marL="0" indent="0">
              <a:buNone/>
            </a:pPr>
            <a:r>
              <a:rPr lang="ja-JP" altLang="en-US" dirty="0"/>
              <a:t>→プログラムの論理構造が正しいか</a:t>
            </a:r>
            <a:endParaRPr lang="en-US" altLang="ja-JP" dirty="0"/>
          </a:p>
          <a:p>
            <a:pPr marL="0" indent="0">
              <a:buNone/>
            </a:pPr>
            <a:endParaRPr lang="en-US" altLang="ja-JP" dirty="0"/>
          </a:p>
          <a:p>
            <a:pPr marL="0" indent="0">
              <a:buNone/>
            </a:pPr>
            <a:r>
              <a:rPr lang="ja-JP" altLang="en-US" u="sng" dirty="0"/>
              <a:t>ブラックボックステスト</a:t>
            </a:r>
            <a:endParaRPr lang="en-US" altLang="ja-JP" u="sng" dirty="0"/>
          </a:p>
          <a:p>
            <a:pPr marL="0" indent="0">
              <a:buNone/>
            </a:pPr>
            <a:r>
              <a:rPr lang="ja-JP" altLang="en-US" dirty="0"/>
              <a:t>→プログラムの入力処理に対する</a:t>
            </a:r>
            <a:br>
              <a:rPr lang="en-US" altLang="ja-JP" dirty="0"/>
            </a:br>
            <a:r>
              <a:rPr lang="ja-JP" altLang="en-US" dirty="0"/>
              <a:t>　出力処理が適切か</a:t>
            </a:r>
            <a:endParaRPr lang="en-US" altLang="ja-JP" dirty="0"/>
          </a:p>
          <a:p>
            <a:pPr marL="0" indent="0">
              <a:buNone/>
            </a:pPr>
            <a:endParaRPr lang="en-US" altLang="ja-JP" dirty="0"/>
          </a:p>
          <a:p>
            <a:pPr marL="0" indent="0">
              <a:buNone/>
            </a:pPr>
            <a:r>
              <a:rPr lang="ja-JP" altLang="en-US" u="sng" dirty="0"/>
              <a:t>探索的テスト</a:t>
            </a:r>
            <a:endParaRPr lang="en-US" altLang="ja-JP" u="sng" dirty="0"/>
          </a:p>
          <a:p>
            <a:pPr marL="0" indent="0">
              <a:buNone/>
            </a:pPr>
            <a:r>
              <a:rPr lang="ja-JP" altLang="en-US" dirty="0"/>
              <a:t>→テストケースベースのテスト</a:t>
            </a:r>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D7167542-0CEA-428D-BB33-AB3A7E0744F2}"/>
              </a:ext>
            </a:extLst>
          </p:cNvPr>
          <p:cNvSpPr>
            <a:spLocks noGrp="1"/>
          </p:cNvSpPr>
          <p:nvPr>
            <p:ph type="sldNum" sz="quarter" idx="12"/>
          </p:nvPr>
        </p:nvSpPr>
        <p:spPr/>
        <p:txBody>
          <a:bodyPr/>
          <a:lstStyle/>
          <a:p>
            <a:fld id="{612A5A84-80D8-46D9-80EB-16471A2FA595}" type="slidenum">
              <a:rPr kumimoji="1" lang="ja-JP" altLang="en-US" smtClean="0"/>
              <a:t>3</a:t>
            </a:fld>
            <a:endParaRPr kumimoji="1" lang="ja-JP" altLang="en-US" dirty="0"/>
          </a:p>
        </p:txBody>
      </p:sp>
    </p:spTree>
    <p:extLst>
      <p:ext uri="{BB962C8B-B14F-4D97-AF65-F5344CB8AC3E}">
        <p14:creationId xmlns:p14="http://schemas.microsoft.com/office/powerpoint/2010/main" val="183227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C91D1B-4108-4566-8EFB-2B6C648DD08E}"/>
              </a:ext>
            </a:extLst>
          </p:cNvPr>
          <p:cNvSpPr>
            <a:spLocks noGrp="1"/>
          </p:cNvSpPr>
          <p:nvPr>
            <p:ph type="title"/>
          </p:nvPr>
        </p:nvSpPr>
        <p:spPr/>
        <p:txBody>
          <a:bodyPr/>
          <a:lstStyle/>
          <a:p>
            <a:r>
              <a:rPr kumimoji="1" lang="ja-JP" altLang="en-US" dirty="0"/>
              <a:t>テストの種類</a:t>
            </a:r>
          </a:p>
        </p:txBody>
      </p:sp>
      <p:sp>
        <p:nvSpPr>
          <p:cNvPr id="3" name="コンテンツ プレースホルダー 2">
            <a:extLst>
              <a:ext uri="{FF2B5EF4-FFF2-40B4-BE49-F238E27FC236}">
                <a16:creationId xmlns:a16="http://schemas.microsoft.com/office/drawing/2014/main" id="{73A9F26E-5100-4C7D-AB29-67F7B91F08D0}"/>
              </a:ext>
            </a:extLst>
          </p:cNvPr>
          <p:cNvSpPr>
            <a:spLocks noGrp="1"/>
          </p:cNvSpPr>
          <p:nvPr>
            <p:ph idx="1"/>
          </p:nvPr>
        </p:nvSpPr>
        <p:spPr>
          <a:xfrm>
            <a:off x="628650" y="2226469"/>
            <a:ext cx="7886700" cy="3263504"/>
          </a:xfrm>
        </p:spPr>
        <p:txBody>
          <a:bodyPr>
            <a:normAutofit/>
          </a:bodyPr>
          <a:lstStyle/>
          <a:p>
            <a:pPr marL="0" indent="0">
              <a:buNone/>
            </a:pPr>
            <a:r>
              <a:rPr lang="ja-JP" altLang="en-US" u="sng" dirty="0"/>
              <a:t>パフォーマンステスト</a:t>
            </a:r>
            <a:endParaRPr lang="en-US" altLang="ja-JP" u="sng" dirty="0"/>
          </a:p>
          <a:p>
            <a:pPr marL="0" indent="0">
              <a:buNone/>
            </a:pPr>
            <a:r>
              <a:rPr lang="ja-JP" altLang="en-US" dirty="0"/>
              <a:t>→非機能要求のテスト</a:t>
            </a:r>
            <a:endParaRPr lang="en-US" altLang="ja-JP" dirty="0"/>
          </a:p>
          <a:p>
            <a:pPr marL="0" indent="0">
              <a:buNone/>
            </a:pPr>
            <a:endParaRPr lang="en-US" altLang="ja-JP" dirty="0"/>
          </a:p>
          <a:p>
            <a:pPr marL="0" indent="0">
              <a:buNone/>
            </a:pPr>
            <a:r>
              <a:rPr lang="ja-JP" altLang="en-US" u="sng" dirty="0"/>
              <a:t>セキュリティテスト</a:t>
            </a:r>
            <a:endParaRPr lang="en-US" altLang="ja-JP" u="sng" dirty="0"/>
          </a:p>
          <a:p>
            <a:pPr marL="0" indent="0">
              <a:buNone/>
            </a:pPr>
            <a:r>
              <a:rPr lang="ja-JP" altLang="en-US" dirty="0"/>
              <a:t>→解析・変更</a:t>
            </a:r>
            <a:r>
              <a:rPr lang="en-US" altLang="ja-JP" dirty="0"/>
              <a:t>or</a:t>
            </a:r>
            <a:r>
              <a:rPr lang="ja-JP" altLang="en-US" dirty="0"/>
              <a:t>削除・監視の機能を３つすべて</a:t>
            </a:r>
            <a:endParaRPr lang="en-US" altLang="ja-JP" dirty="0"/>
          </a:p>
          <a:p>
            <a:pPr marL="0" indent="0">
              <a:buNone/>
            </a:pPr>
            <a:r>
              <a:rPr lang="ja-JP" altLang="en-US" dirty="0"/>
              <a:t>　満たすか</a:t>
            </a:r>
            <a:endParaRPr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D7167542-0CEA-428D-BB33-AB3A7E0744F2}"/>
              </a:ext>
            </a:extLst>
          </p:cNvPr>
          <p:cNvSpPr>
            <a:spLocks noGrp="1"/>
          </p:cNvSpPr>
          <p:nvPr>
            <p:ph type="sldNum" sz="quarter" idx="12"/>
          </p:nvPr>
        </p:nvSpPr>
        <p:spPr/>
        <p:txBody>
          <a:bodyPr/>
          <a:lstStyle/>
          <a:p>
            <a:fld id="{612A5A84-80D8-46D9-80EB-16471A2FA595}" type="slidenum">
              <a:rPr kumimoji="1" lang="ja-JP" altLang="en-US" smtClean="0"/>
              <a:t>4</a:t>
            </a:fld>
            <a:endParaRPr kumimoji="1" lang="ja-JP" altLang="en-US"/>
          </a:p>
        </p:txBody>
      </p:sp>
    </p:spTree>
    <p:extLst>
      <p:ext uri="{BB962C8B-B14F-4D97-AF65-F5344CB8AC3E}">
        <p14:creationId xmlns:p14="http://schemas.microsoft.com/office/powerpoint/2010/main" val="1441087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D4966C-3633-4BAA-AE2A-4ED94BA35D5E}"/>
              </a:ext>
            </a:extLst>
          </p:cNvPr>
          <p:cNvSpPr>
            <a:spLocks noGrp="1"/>
          </p:cNvSpPr>
          <p:nvPr>
            <p:ph type="title"/>
          </p:nvPr>
        </p:nvSpPr>
        <p:spPr/>
        <p:txBody>
          <a:bodyPr/>
          <a:lstStyle/>
          <a:p>
            <a:r>
              <a:rPr kumimoji="1" lang="ja-JP" altLang="en-US" dirty="0"/>
              <a:t>ファズテスト</a:t>
            </a:r>
          </a:p>
        </p:txBody>
      </p:sp>
      <p:sp>
        <p:nvSpPr>
          <p:cNvPr id="3" name="コンテンツ プレースホルダー 2">
            <a:extLst>
              <a:ext uri="{FF2B5EF4-FFF2-40B4-BE49-F238E27FC236}">
                <a16:creationId xmlns:a16="http://schemas.microsoft.com/office/drawing/2014/main" id="{57746278-E25E-4235-808F-DAA59696D323}"/>
              </a:ext>
            </a:extLst>
          </p:cNvPr>
          <p:cNvSpPr>
            <a:spLocks noGrp="1"/>
          </p:cNvSpPr>
          <p:nvPr>
            <p:ph idx="1"/>
          </p:nvPr>
        </p:nvSpPr>
        <p:spPr/>
        <p:txBody>
          <a:bodyPr/>
          <a:lstStyle/>
          <a:p>
            <a:pPr marL="0" indent="0">
              <a:buNone/>
            </a:pPr>
            <a:r>
              <a:rPr lang="ja-JP" altLang="en-US" dirty="0"/>
              <a:t>セキュリティ分野でのランダムテストを指す</a:t>
            </a:r>
            <a:r>
              <a:rPr lang="en-US" altLang="ja-JP" dirty="0"/>
              <a:t>.</a:t>
            </a:r>
          </a:p>
          <a:p>
            <a:pPr marL="0" indent="0">
              <a:buNone/>
            </a:pPr>
            <a:endParaRPr lang="en-US" altLang="ja-JP" dirty="0"/>
          </a:p>
          <a:p>
            <a:pPr marL="0" indent="0">
              <a:buNone/>
            </a:pPr>
            <a:r>
              <a:rPr lang="ja-JP" altLang="en-US" dirty="0"/>
              <a:t>アプリケーションを基本コンポーネントに</a:t>
            </a:r>
            <a:br>
              <a:rPr lang="en-US" altLang="ja-JP" dirty="0"/>
            </a:br>
            <a:r>
              <a:rPr lang="ja-JP" altLang="en-US" dirty="0"/>
              <a:t>分解し徹底的に調べ上げる</a:t>
            </a:r>
            <a:r>
              <a:rPr lang="en-US" altLang="ja-JP" dirty="0"/>
              <a:t>.</a:t>
            </a:r>
          </a:p>
          <a:p>
            <a:pPr marL="0" indent="0">
              <a:buNone/>
            </a:pP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5DA48837-AE8C-4123-8990-36264F7BC11C}"/>
              </a:ext>
            </a:extLst>
          </p:cNvPr>
          <p:cNvSpPr>
            <a:spLocks noGrp="1"/>
          </p:cNvSpPr>
          <p:nvPr>
            <p:ph type="sldNum" sz="quarter" idx="12"/>
          </p:nvPr>
        </p:nvSpPr>
        <p:spPr/>
        <p:txBody>
          <a:bodyPr/>
          <a:lstStyle/>
          <a:p>
            <a:fld id="{612A5A84-80D8-46D9-80EB-16471A2FA595}" type="slidenum">
              <a:rPr kumimoji="1" lang="ja-JP" altLang="en-US" smtClean="0"/>
              <a:t>5</a:t>
            </a:fld>
            <a:endParaRPr kumimoji="1" lang="ja-JP" altLang="en-US"/>
          </a:p>
        </p:txBody>
      </p:sp>
    </p:spTree>
    <p:extLst>
      <p:ext uri="{BB962C8B-B14F-4D97-AF65-F5344CB8AC3E}">
        <p14:creationId xmlns:p14="http://schemas.microsoft.com/office/powerpoint/2010/main" val="3234227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249520-6D6E-4BD2-B6F2-B561F15383F1}"/>
              </a:ext>
            </a:extLst>
          </p:cNvPr>
          <p:cNvSpPr>
            <a:spLocks noGrp="1"/>
          </p:cNvSpPr>
          <p:nvPr>
            <p:ph type="title"/>
          </p:nvPr>
        </p:nvSpPr>
        <p:spPr/>
        <p:txBody>
          <a:bodyPr/>
          <a:lstStyle/>
          <a:p>
            <a:r>
              <a:rPr kumimoji="1" lang="ja-JP" altLang="en-US" dirty="0"/>
              <a:t>テスト責任者の必要なスキル</a:t>
            </a:r>
          </a:p>
        </p:txBody>
      </p:sp>
      <p:sp>
        <p:nvSpPr>
          <p:cNvPr id="3" name="コンテンツ プレースホルダー 2">
            <a:extLst>
              <a:ext uri="{FF2B5EF4-FFF2-40B4-BE49-F238E27FC236}">
                <a16:creationId xmlns:a16="http://schemas.microsoft.com/office/drawing/2014/main" id="{7A8C1392-398F-421D-9334-914B895FBAFF}"/>
              </a:ext>
            </a:extLst>
          </p:cNvPr>
          <p:cNvSpPr>
            <a:spLocks noGrp="1"/>
          </p:cNvSpPr>
          <p:nvPr>
            <p:ph idx="1"/>
          </p:nvPr>
        </p:nvSpPr>
        <p:spPr/>
        <p:txBody>
          <a:bodyPr/>
          <a:lstStyle/>
          <a:p>
            <a:r>
              <a:rPr kumimoji="1" lang="ja-JP" altLang="en-US" dirty="0"/>
              <a:t>例外が発生した場合にそれが本当に致命的問題であるのか軽微なのかを判断する能力</a:t>
            </a:r>
            <a:endParaRPr kumimoji="1" lang="en-US" altLang="ja-JP" dirty="0"/>
          </a:p>
          <a:p>
            <a:endParaRPr kumimoji="1" lang="en-US" altLang="ja-JP" dirty="0"/>
          </a:p>
          <a:p>
            <a:r>
              <a:rPr kumimoji="1" lang="ja-JP" altLang="en-US" dirty="0"/>
              <a:t>予算策定とコストに対する意識</a:t>
            </a:r>
            <a:endParaRPr kumimoji="1" lang="en-US" altLang="ja-JP" dirty="0"/>
          </a:p>
          <a:p>
            <a:pPr marL="0" indent="0">
              <a:buNone/>
            </a:pPr>
            <a:r>
              <a:rPr lang="ja-JP" altLang="en-US" dirty="0"/>
              <a:t>    →品質とコストは相関関係がある</a:t>
            </a:r>
            <a:endParaRPr lang="en-US" altLang="ja-JP" dirty="0"/>
          </a:p>
          <a:p>
            <a:pPr marL="0" indent="0">
              <a:buNone/>
            </a:pPr>
            <a:endParaRPr lang="en-US" altLang="ja-JP" dirty="0"/>
          </a:p>
          <a:p>
            <a:r>
              <a:rPr kumimoji="1" lang="ja-JP" altLang="en-US" dirty="0"/>
              <a:t>スケジュールをコントロールできるプランを</a:t>
            </a:r>
            <a:br>
              <a:rPr lang="en-US" altLang="ja-JP" dirty="0"/>
            </a:br>
            <a:r>
              <a:rPr kumimoji="1" lang="ja-JP" altLang="en-US" dirty="0"/>
              <a:t>立てることができる能力</a:t>
            </a:r>
          </a:p>
        </p:txBody>
      </p:sp>
      <p:sp>
        <p:nvSpPr>
          <p:cNvPr id="4" name="スライド番号プレースホルダー 3">
            <a:extLst>
              <a:ext uri="{FF2B5EF4-FFF2-40B4-BE49-F238E27FC236}">
                <a16:creationId xmlns:a16="http://schemas.microsoft.com/office/drawing/2014/main" id="{AF21158C-EC29-4E5A-BF4D-4BF37744F9FC}"/>
              </a:ext>
            </a:extLst>
          </p:cNvPr>
          <p:cNvSpPr>
            <a:spLocks noGrp="1"/>
          </p:cNvSpPr>
          <p:nvPr>
            <p:ph type="sldNum" sz="quarter" idx="12"/>
          </p:nvPr>
        </p:nvSpPr>
        <p:spPr/>
        <p:txBody>
          <a:bodyPr/>
          <a:lstStyle/>
          <a:p>
            <a:fld id="{612A5A84-80D8-46D9-80EB-16471A2FA595}" type="slidenum">
              <a:rPr kumimoji="1" lang="ja-JP" altLang="en-US" smtClean="0"/>
              <a:t>6</a:t>
            </a:fld>
            <a:endParaRPr kumimoji="1" lang="ja-JP" altLang="en-US" dirty="0"/>
          </a:p>
        </p:txBody>
      </p:sp>
    </p:spTree>
    <p:extLst>
      <p:ext uri="{BB962C8B-B14F-4D97-AF65-F5344CB8AC3E}">
        <p14:creationId xmlns:p14="http://schemas.microsoft.com/office/powerpoint/2010/main" val="3663563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231A9B-475B-484B-8445-D4CA1A3DEAFB}"/>
              </a:ext>
            </a:extLst>
          </p:cNvPr>
          <p:cNvSpPr>
            <a:spLocks noGrp="1"/>
          </p:cNvSpPr>
          <p:nvPr>
            <p:ph type="title"/>
          </p:nvPr>
        </p:nvSpPr>
        <p:spPr/>
        <p:txBody>
          <a:bodyPr/>
          <a:lstStyle/>
          <a:p>
            <a:r>
              <a:rPr kumimoji="1" lang="ja-JP" altLang="en-US" dirty="0"/>
              <a:t>実際にテストする</a:t>
            </a:r>
          </a:p>
        </p:txBody>
      </p:sp>
      <p:sp>
        <p:nvSpPr>
          <p:cNvPr id="3" name="コンテンツ プレースホルダー 2">
            <a:extLst>
              <a:ext uri="{FF2B5EF4-FFF2-40B4-BE49-F238E27FC236}">
                <a16:creationId xmlns:a16="http://schemas.microsoft.com/office/drawing/2014/main" id="{1A17C6F7-424E-4A22-ADA8-E66D7B642AAF}"/>
              </a:ext>
            </a:extLst>
          </p:cNvPr>
          <p:cNvSpPr>
            <a:spLocks noGrp="1"/>
          </p:cNvSpPr>
          <p:nvPr>
            <p:ph idx="1"/>
          </p:nvPr>
        </p:nvSpPr>
        <p:spPr/>
        <p:txBody>
          <a:bodyPr/>
          <a:lstStyle/>
          <a:p>
            <a:r>
              <a:rPr lang="ja-JP" altLang="en-US" dirty="0"/>
              <a:t>テストする必要のない機能を正確に把握する</a:t>
            </a:r>
            <a:r>
              <a:rPr lang="en-US" altLang="ja-JP" dirty="0"/>
              <a:t>.</a:t>
            </a:r>
          </a:p>
          <a:p>
            <a:endParaRPr kumimoji="1" lang="en-US" altLang="ja-JP" dirty="0"/>
          </a:p>
          <a:p>
            <a:r>
              <a:rPr kumimoji="1" lang="ja-JP" altLang="en-US" dirty="0"/>
              <a:t>重要な機能→テストが簡単な機能→残りの機能</a:t>
            </a:r>
            <a:br>
              <a:rPr lang="en-US" altLang="ja-JP" dirty="0"/>
            </a:br>
            <a:r>
              <a:rPr lang="ja-JP" altLang="en-US" dirty="0"/>
              <a:t>の順番で行う</a:t>
            </a:r>
            <a:r>
              <a:rPr lang="en-US" altLang="ja-JP" dirty="0"/>
              <a:t>.</a:t>
            </a:r>
          </a:p>
          <a:p>
            <a:endParaRPr kumimoji="1" lang="en-US" altLang="ja-JP" dirty="0"/>
          </a:p>
        </p:txBody>
      </p:sp>
      <p:sp>
        <p:nvSpPr>
          <p:cNvPr id="4" name="スライド番号プレースホルダー 3">
            <a:extLst>
              <a:ext uri="{FF2B5EF4-FFF2-40B4-BE49-F238E27FC236}">
                <a16:creationId xmlns:a16="http://schemas.microsoft.com/office/drawing/2014/main" id="{F1ED357F-4A75-4A3C-8DB1-1C942E38B8CF}"/>
              </a:ext>
            </a:extLst>
          </p:cNvPr>
          <p:cNvSpPr>
            <a:spLocks noGrp="1"/>
          </p:cNvSpPr>
          <p:nvPr>
            <p:ph type="sldNum" sz="quarter" idx="12"/>
          </p:nvPr>
        </p:nvSpPr>
        <p:spPr/>
        <p:txBody>
          <a:bodyPr/>
          <a:lstStyle/>
          <a:p>
            <a:fld id="{612A5A84-80D8-46D9-80EB-16471A2FA595}" type="slidenum">
              <a:rPr kumimoji="1" lang="ja-JP" altLang="en-US" smtClean="0"/>
              <a:t>7</a:t>
            </a:fld>
            <a:endParaRPr kumimoji="1" lang="ja-JP" altLang="en-US"/>
          </a:p>
        </p:txBody>
      </p:sp>
    </p:spTree>
    <p:extLst>
      <p:ext uri="{BB962C8B-B14F-4D97-AF65-F5344CB8AC3E}">
        <p14:creationId xmlns:p14="http://schemas.microsoft.com/office/powerpoint/2010/main" val="3004088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ABF750-16AC-455C-831E-D2A2D0866ACD}"/>
              </a:ext>
            </a:extLst>
          </p:cNvPr>
          <p:cNvSpPr>
            <a:spLocks noGrp="1"/>
          </p:cNvSpPr>
          <p:nvPr>
            <p:ph type="title"/>
          </p:nvPr>
        </p:nvSpPr>
        <p:spPr/>
        <p:txBody>
          <a:bodyPr/>
          <a:lstStyle/>
          <a:p>
            <a:r>
              <a:rPr kumimoji="1" lang="ja-JP" altLang="en-US" dirty="0"/>
              <a:t>自動化について</a:t>
            </a:r>
          </a:p>
        </p:txBody>
      </p:sp>
      <p:sp>
        <p:nvSpPr>
          <p:cNvPr id="3" name="コンテンツ プレースホルダー 2">
            <a:extLst>
              <a:ext uri="{FF2B5EF4-FFF2-40B4-BE49-F238E27FC236}">
                <a16:creationId xmlns:a16="http://schemas.microsoft.com/office/drawing/2014/main" id="{25C3A06B-3666-4C63-9510-94B7722C0407}"/>
              </a:ext>
            </a:extLst>
          </p:cNvPr>
          <p:cNvSpPr>
            <a:spLocks noGrp="1"/>
          </p:cNvSpPr>
          <p:nvPr>
            <p:ph idx="1"/>
          </p:nvPr>
        </p:nvSpPr>
        <p:spPr/>
        <p:txBody>
          <a:bodyPr/>
          <a:lstStyle/>
          <a:p>
            <a:r>
              <a:rPr kumimoji="1" lang="ja-JP" altLang="en-US" dirty="0"/>
              <a:t>主たる目的は「</a:t>
            </a:r>
            <a:r>
              <a:rPr kumimoji="1" lang="ja-JP" altLang="en-US" dirty="0">
                <a:solidFill>
                  <a:srgbClr val="FF0000"/>
                </a:solidFill>
              </a:rPr>
              <a:t>コスト削減</a:t>
            </a:r>
            <a:r>
              <a:rPr kumimoji="1" lang="ja-JP" altLang="en-US" dirty="0"/>
              <a:t>」</a:t>
            </a:r>
            <a:endParaRPr kumimoji="1" lang="en-US" altLang="ja-JP" dirty="0"/>
          </a:p>
          <a:p>
            <a:endParaRPr kumimoji="1" lang="en-US" altLang="ja-JP" dirty="0"/>
          </a:p>
          <a:p>
            <a:r>
              <a:rPr lang="ja-JP" altLang="en-US" dirty="0"/>
              <a:t>自動化するよりも手動のほうがコストが</a:t>
            </a:r>
            <a:br>
              <a:rPr lang="en-US" altLang="ja-JP" dirty="0"/>
            </a:br>
            <a:r>
              <a:rPr lang="ja-JP" altLang="en-US" dirty="0"/>
              <a:t>かからない場合があることを認識すべき</a:t>
            </a:r>
            <a:r>
              <a:rPr lang="en-US" altLang="ja-JP" dirty="0"/>
              <a:t>.</a:t>
            </a:r>
          </a:p>
          <a:p>
            <a:pPr marL="0" indent="0">
              <a:buNone/>
            </a:pPr>
            <a:r>
              <a:rPr lang="ja-JP" altLang="en-US" dirty="0"/>
              <a:t>→テスト自動化はコード保守コストが大きい</a:t>
            </a:r>
            <a:endParaRPr lang="en-US" altLang="ja-JP" dirty="0"/>
          </a:p>
          <a:p>
            <a:pPr marL="0" indent="0">
              <a:buNone/>
            </a:pPr>
            <a:endParaRPr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E699A73F-6ADE-42A7-8879-0C9E5E38D019}"/>
              </a:ext>
            </a:extLst>
          </p:cNvPr>
          <p:cNvSpPr>
            <a:spLocks noGrp="1"/>
          </p:cNvSpPr>
          <p:nvPr>
            <p:ph type="sldNum" sz="quarter" idx="12"/>
          </p:nvPr>
        </p:nvSpPr>
        <p:spPr/>
        <p:txBody>
          <a:bodyPr/>
          <a:lstStyle/>
          <a:p>
            <a:fld id="{612A5A84-80D8-46D9-80EB-16471A2FA595}" type="slidenum">
              <a:rPr kumimoji="1" lang="ja-JP" altLang="en-US" smtClean="0"/>
              <a:t>8</a:t>
            </a:fld>
            <a:endParaRPr kumimoji="1" lang="ja-JP" altLang="en-US"/>
          </a:p>
        </p:txBody>
      </p:sp>
    </p:spTree>
    <p:extLst>
      <p:ext uri="{BB962C8B-B14F-4D97-AF65-F5344CB8AC3E}">
        <p14:creationId xmlns:p14="http://schemas.microsoft.com/office/powerpoint/2010/main" val="3943795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856BF4-570A-4564-B07E-C64F817E4794}"/>
              </a:ext>
            </a:extLst>
          </p:cNvPr>
          <p:cNvSpPr>
            <a:spLocks noGrp="1"/>
          </p:cNvSpPr>
          <p:nvPr>
            <p:ph type="title"/>
          </p:nvPr>
        </p:nvSpPr>
        <p:spPr/>
        <p:txBody>
          <a:bodyPr/>
          <a:lstStyle/>
          <a:p>
            <a:r>
              <a:rPr kumimoji="1" lang="ja-JP" altLang="en-US" dirty="0"/>
              <a:t>自動化の対象</a:t>
            </a:r>
          </a:p>
        </p:txBody>
      </p:sp>
      <p:sp>
        <p:nvSpPr>
          <p:cNvPr id="3" name="コンテンツ プレースホルダー 2">
            <a:extLst>
              <a:ext uri="{FF2B5EF4-FFF2-40B4-BE49-F238E27FC236}">
                <a16:creationId xmlns:a16="http://schemas.microsoft.com/office/drawing/2014/main" id="{E765DEF3-2F71-4DA3-AFDF-7FAC055A88E5}"/>
              </a:ext>
            </a:extLst>
          </p:cNvPr>
          <p:cNvSpPr>
            <a:spLocks noGrp="1"/>
          </p:cNvSpPr>
          <p:nvPr>
            <p:ph idx="1"/>
          </p:nvPr>
        </p:nvSpPr>
        <p:spPr/>
        <p:txBody>
          <a:bodyPr>
            <a:normAutofit/>
          </a:bodyPr>
          <a:lstStyle/>
          <a:p>
            <a:pPr marL="0" indent="0">
              <a:buNone/>
            </a:pPr>
            <a:r>
              <a:rPr kumimoji="1" lang="ja-JP" altLang="en-US" dirty="0"/>
              <a:t>自動化に適するテスト</a:t>
            </a:r>
            <a:endParaRPr kumimoji="1" lang="en-US" altLang="ja-JP" dirty="0"/>
          </a:p>
          <a:p>
            <a:r>
              <a:rPr lang="ja-JP" altLang="en-US" dirty="0"/>
              <a:t>ステークテスト</a:t>
            </a:r>
            <a:endParaRPr lang="en-US" altLang="ja-JP" dirty="0"/>
          </a:p>
          <a:p>
            <a:r>
              <a:rPr kumimoji="1" lang="ja-JP" altLang="en-US" dirty="0"/>
              <a:t>パフォーマンステスト</a:t>
            </a:r>
            <a:endParaRPr kumimoji="1" lang="en-US" altLang="ja-JP" dirty="0"/>
          </a:p>
          <a:p>
            <a:r>
              <a:rPr lang="en-US" altLang="ja-JP" dirty="0"/>
              <a:t>API</a:t>
            </a:r>
            <a:r>
              <a:rPr lang="ja-JP" altLang="en-US" dirty="0"/>
              <a:t>のテスト</a:t>
            </a:r>
            <a:endParaRPr kumimoji="1" lang="en-US" altLang="ja-JP" dirty="0"/>
          </a:p>
          <a:p>
            <a:endParaRPr lang="en-US" altLang="ja-JP" dirty="0"/>
          </a:p>
          <a:p>
            <a:pPr marL="0" indent="0">
              <a:buNone/>
            </a:pPr>
            <a:r>
              <a:rPr kumimoji="1" lang="ja-JP" altLang="en-US" dirty="0"/>
              <a:t>自動化に適さないテスト</a:t>
            </a:r>
            <a:endParaRPr kumimoji="1" lang="en-US" altLang="ja-JP" dirty="0"/>
          </a:p>
          <a:p>
            <a:r>
              <a:rPr lang="ja-JP" altLang="en-US" dirty="0"/>
              <a:t>グラフィックやサウンドなどのメディア関係</a:t>
            </a:r>
            <a:endParaRPr lang="en-US" altLang="ja-JP" dirty="0"/>
          </a:p>
          <a:p>
            <a:r>
              <a:rPr kumimoji="1" lang="ja-JP" altLang="en-US" dirty="0"/>
              <a:t>回帰テスト</a:t>
            </a:r>
          </a:p>
        </p:txBody>
      </p:sp>
      <p:sp>
        <p:nvSpPr>
          <p:cNvPr id="4" name="スライド番号プレースホルダー 3">
            <a:extLst>
              <a:ext uri="{FF2B5EF4-FFF2-40B4-BE49-F238E27FC236}">
                <a16:creationId xmlns:a16="http://schemas.microsoft.com/office/drawing/2014/main" id="{28B84275-9071-4FDC-A42C-3DA148E9966C}"/>
              </a:ext>
            </a:extLst>
          </p:cNvPr>
          <p:cNvSpPr>
            <a:spLocks noGrp="1"/>
          </p:cNvSpPr>
          <p:nvPr>
            <p:ph type="sldNum" sz="quarter" idx="12"/>
          </p:nvPr>
        </p:nvSpPr>
        <p:spPr/>
        <p:txBody>
          <a:bodyPr/>
          <a:lstStyle/>
          <a:p>
            <a:fld id="{612A5A84-80D8-46D9-80EB-16471A2FA595}" type="slidenum">
              <a:rPr kumimoji="1" lang="ja-JP" altLang="en-US" smtClean="0"/>
              <a:t>9</a:t>
            </a:fld>
            <a:endParaRPr kumimoji="1" lang="ja-JP" altLang="en-US"/>
          </a:p>
        </p:txBody>
      </p:sp>
    </p:spTree>
    <p:extLst>
      <p:ext uri="{BB962C8B-B14F-4D97-AF65-F5344CB8AC3E}">
        <p14:creationId xmlns:p14="http://schemas.microsoft.com/office/powerpoint/2010/main" val="3337553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4F4F4A-3AC4-4699-9E44-44359101F1BC}"/>
              </a:ext>
            </a:extLst>
          </p:cNvPr>
          <p:cNvSpPr>
            <a:spLocks noGrp="1"/>
          </p:cNvSpPr>
          <p:nvPr>
            <p:ph type="title"/>
          </p:nvPr>
        </p:nvSpPr>
        <p:spPr/>
        <p:txBody>
          <a:bodyPr/>
          <a:lstStyle/>
          <a:p>
            <a:r>
              <a:rPr kumimoji="1" lang="ja-JP" altLang="en-US" dirty="0"/>
              <a:t>疑問点</a:t>
            </a:r>
          </a:p>
        </p:txBody>
      </p:sp>
      <p:sp>
        <p:nvSpPr>
          <p:cNvPr id="3" name="コンテンツ プレースホルダー 2">
            <a:extLst>
              <a:ext uri="{FF2B5EF4-FFF2-40B4-BE49-F238E27FC236}">
                <a16:creationId xmlns:a16="http://schemas.microsoft.com/office/drawing/2014/main" id="{231BCDA5-A951-4EDD-9CE9-5F306D32AC00}"/>
              </a:ext>
            </a:extLst>
          </p:cNvPr>
          <p:cNvSpPr>
            <a:spLocks noGrp="1"/>
          </p:cNvSpPr>
          <p:nvPr>
            <p:ph idx="1"/>
          </p:nvPr>
        </p:nvSpPr>
        <p:spPr/>
        <p:txBody>
          <a:bodyPr/>
          <a:lstStyle/>
          <a:p>
            <a:r>
              <a:rPr kumimoji="1" lang="ja-JP" altLang="en-US" dirty="0"/>
              <a:t>構造的に弱いとは？</a:t>
            </a:r>
            <a:br>
              <a:rPr kumimoji="1" lang="en-US" altLang="ja-JP" dirty="0"/>
            </a:br>
            <a:r>
              <a:rPr kumimoji="1" lang="ja-JP" altLang="en-US" dirty="0"/>
              <a:t>数値化などで定義し議論できるのか</a:t>
            </a:r>
            <a:r>
              <a:rPr kumimoji="1" lang="en-US" altLang="ja-JP" dirty="0"/>
              <a:t>.</a:t>
            </a:r>
          </a:p>
          <a:p>
            <a:r>
              <a:rPr lang="ja-JP" altLang="en-US" dirty="0"/>
              <a:t>テストケース実行で見つかるバグは</a:t>
            </a:r>
            <a:r>
              <a:rPr lang="en-US" altLang="ja-JP" dirty="0"/>
              <a:t>50</a:t>
            </a:r>
            <a:r>
              <a:rPr lang="ja-JP" altLang="en-US" dirty="0"/>
              <a:t>％以下というのは事実なのか</a:t>
            </a:r>
            <a:r>
              <a:rPr lang="en-US" altLang="ja-JP" dirty="0"/>
              <a:t>.(</a:t>
            </a:r>
            <a:r>
              <a:rPr lang="ja-JP" altLang="en-US" dirty="0"/>
              <a:t>本に書いてあった</a:t>
            </a:r>
            <a:r>
              <a:rPr lang="en-US" altLang="ja-JP" dirty="0"/>
              <a:t>)</a:t>
            </a:r>
          </a:p>
          <a:p>
            <a:r>
              <a:rPr lang="ja-JP" altLang="en-US" dirty="0"/>
              <a:t>探索的テストを行える技量はどの程度なのか</a:t>
            </a:r>
            <a:r>
              <a:rPr lang="en-US" altLang="ja-JP" dirty="0"/>
              <a:t>.</a:t>
            </a:r>
          </a:p>
          <a:p>
            <a:r>
              <a:rPr lang="ja-JP" altLang="en-US" dirty="0"/>
              <a:t>テスト自動化におけるコード保守のコスト削減に関する研究はどんな感じか</a:t>
            </a:r>
            <a:r>
              <a:rPr lang="en-US" altLang="ja-JP" dirty="0"/>
              <a:t>.</a:t>
            </a:r>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71348E88-771B-4AE4-B754-386DF1300080}"/>
              </a:ext>
            </a:extLst>
          </p:cNvPr>
          <p:cNvSpPr>
            <a:spLocks noGrp="1"/>
          </p:cNvSpPr>
          <p:nvPr>
            <p:ph type="sldNum" sz="quarter" idx="12"/>
          </p:nvPr>
        </p:nvSpPr>
        <p:spPr/>
        <p:txBody>
          <a:bodyPr/>
          <a:lstStyle/>
          <a:p>
            <a:fld id="{612A5A84-80D8-46D9-80EB-16471A2FA595}" type="slidenum">
              <a:rPr kumimoji="1" lang="ja-JP" altLang="en-US" smtClean="0"/>
              <a:t>10</a:t>
            </a:fld>
            <a:endParaRPr kumimoji="1" lang="ja-JP" altLang="en-US" dirty="0"/>
          </a:p>
        </p:txBody>
      </p:sp>
    </p:spTree>
    <p:extLst>
      <p:ext uri="{BB962C8B-B14F-4D97-AF65-F5344CB8AC3E}">
        <p14:creationId xmlns:p14="http://schemas.microsoft.com/office/powerpoint/2010/main" val="835157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4F4F4A-3AC4-4699-9E44-44359101F1BC}"/>
              </a:ext>
            </a:extLst>
          </p:cNvPr>
          <p:cNvSpPr>
            <a:spLocks noGrp="1"/>
          </p:cNvSpPr>
          <p:nvPr>
            <p:ph type="title"/>
          </p:nvPr>
        </p:nvSpPr>
        <p:spPr/>
        <p:txBody>
          <a:bodyPr/>
          <a:lstStyle/>
          <a:p>
            <a:r>
              <a:rPr kumimoji="1" lang="ja-JP" altLang="en-US" dirty="0"/>
              <a:t>疑問点</a:t>
            </a:r>
          </a:p>
        </p:txBody>
      </p:sp>
      <p:sp>
        <p:nvSpPr>
          <p:cNvPr id="3" name="コンテンツ プレースホルダー 2">
            <a:extLst>
              <a:ext uri="{FF2B5EF4-FFF2-40B4-BE49-F238E27FC236}">
                <a16:creationId xmlns:a16="http://schemas.microsoft.com/office/drawing/2014/main" id="{231BCDA5-A951-4EDD-9CE9-5F306D32AC00}"/>
              </a:ext>
            </a:extLst>
          </p:cNvPr>
          <p:cNvSpPr>
            <a:spLocks noGrp="1"/>
          </p:cNvSpPr>
          <p:nvPr>
            <p:ph idx="1"/>
          </p:nvPr>
        </p:nvSpPr>
        <p:spPr/>
        <p:txBody>
          <a:bodyPr/>
          <a:lstStyle/>
          <a:p>
            <a:r>
              <a:rPr kumimoji="1" lang="ja-JP" altLang="en-US" dirty="0"/>
              <a:t>信頼度曲線よくわからない</a:t>
            </a:r>
            <a:endParaRPr kumimoji="1" lang="en-US" altLang="ja-JP" dirty="0"/>
          </a:p>
          <a:p>
            <a:r>
              <a:rPr lang="ja-JP" altLang="en-US" dirty="0"/>
              <a:t>「コード</a:t>
            </a:r>
            <a:r>
              <a:rPr lang="en-US" altLang="ja-JP" dirty="0"/>
              <a:t>10-15</a:t>
            </a:r>
            <a:r>
              <a:rPr lang="ja-JP" altLang="en-US" dirty="0"/>
              <a:t>行でテストケース</a:t>
            </a:r>
            <a:r>
              <a:rPr lang="en-US" altLang="ja-JP" dirty="0"/>
              <a:t>1</a:t>
            </a:r>
            <a:r>
              <a:rPr lang="ja-JP" altLang="en-US" dirty="0"/>
              <a:t>つ</a:t>
            </a:r>
            <a:r>
              <a:rPr lang="en-US" altLang="ja-JP" dirty="0"/>
              <a:t> By </a:t>
            </a:r>
            <a:r>
              <a:rPr lang="ja-JP" altLang="en-US" dirty="0"/>
              <a:t>日立」</a:t>
            </a:r>
            <a:endParaRPr lang="en-US" altLang="ja-JP" dirty="0"/>
          </a:p>
          <a:p>
            <a:pPr marL="0" indent="0">
              <a:buNone/>
            </a:pPr>
            <a:r>
              <a:rPr lang="en-US" altLang="ja-JP" dirty="0"/>
              <a:t>    </a:t>
            </a:r>
            <a:r>
              <a:rPr lang="ja-JP" altLang="en-US" dirty="0"/>
              <a:t> は正確な基準なのか</a:t>
            </a:r>
            <a:r>
              <a:rPr lang="en-US" altLang="ja-JP" dirty="0"/>
              <a:t>.</a:t>
            </a:r>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71348E88-771B-4AE4-B754-386DF1300080}"/>
              </a:ext>
            </a:extLst>
          </p:cNvPr>
          <p:cNvSpPr>
            <a:spLocks noGrp="1"/>
          </p:cNvSpPr>
          <p:nvPr>
            <p:ph type="sldNum" sz="quarter" idx="12"/>
          </p:nvPr>
        </p:nvSpPr>
        <p:spPr/>
        <p:txBody>
          <a:bodyPr/>
          <a:lstStyle/>
          <a:p>
            <a:fld id="{612A5A84-80D8-46D9-80EB-16471A2FA595}" type="slidenum">
              <a:rPr kumimoji="1" lang="ja-JP" altLang="en-US" smtClean="0"/>
              <a:t>11</a:t>
            </a:fld>
            <a:endParaRPr kumimoji="1" lang="ja-JP" altLang="en-US" dirty="0"/>
          </a:p>
        </p:txBody>
      </p:sp>
    </p:spTree>
    <p:extLst>
      <p:ext uri="{BB962C8B-B14F-4D97-AF65-F5344CB8AC3E}">
        <p14:creationId xmlns:p14="http://schemas.microsoft.com/office/powerpoint/2010/main" val="2954879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B81C0A-4BCD-4E8E-9424-EC44A41AC0A1}"/>
              </a:ext>
            </a:extLst>
          </p:cNvPr>
          <p:cNvSpPr>
            <a:spLocks noGrp="1"/>
          </p:cNvSpPr>
          <p:nvPr>
            <p:ph type="title"/>
          </p:nvPr>
        </p:nvSpPr>
        <p:spPr/>
        <p:txBody>
          <a:bodyPr/>
          <a:lstStyle/>
          <a:p>
            <a:r>
              <a:rPr kumimoji="1" lang="ja-JP" altLang="en-US" dirty="0"/>
              <a:t>今後の方針</a:t>
            </a:r>
          </a:p>
        </p:txBody>
      </p:sp>
      <p:sp>
        <p:nvSpPr>
          <p:cNvPr id="3" name="コンテンツ プレースホルダー 2">
            <a:extLst>
              <a:ext uri="{FF2B5EF4-FFF2-40B4-BE49-F238E27FC236}">
                <a16:creationId xmlns:a16="http://schemas.microsoft.com/office/drawing/2014/main" id="{08FA501A-D5BF-42DD-BE19-FA9C7E5E35FE}"/>
              </a:ext>
            </a:extLst>
          </p:cNvPr>
          <p:cNvSpPr>
            <a:spLocks noGrp="1"/>
          </p:cNvSpPr>
          <p:nvPr>
            <p:ph idx="1"/>
          </p:nvPr>
        </p:nvSpPr>
        <p:spPr/>
        <p:txBody>
          <a:bodyPr/>
          <a:lstStyle/>
          <a:p>
            <a:r>
              <a:rPr lang="ja-JP" altLang="en-US" dirty="0"/>
              <a:t>今週はこの本しか読めていないので論文に手を付ける</a:t>
            </a:r>
            <a:r>
              <a:rPr lang="en-US" altLang="ja-JP" dirty="0"/>
              <a:t>.</a:t>
            </a:r>
          </a:p>
          <a:p>
            <a:r>
              <a:rPr kumimoji="1" lang="ja-JP" altLang="en-US" dirty="0"/>
              <a:t>テスト自動化は難しいのではないかと考えているので</a:t>
            </a:r>
            <a:r>
              <a:rPr lang="ja-JP" altLang="en-US" dirty="0"/>
              <a:t>その自動化を成功させるために必要であるといわれる</a:t>
            </a:r>
            <a:r>
              <a:rPr kumimoji="1" lang="ja-JP" altLang="en-US" dirty="0"/>
              <a:t>テストコードの保守はどうか</a:t>
            </a:r>
            <a:r>
              <a:rPr lang="en-US" altLang="ja-JP" dirty="0"/>
              <a:t>.</a:t>
            </a:r>
          </a:p>
          <a:p>
            <a:endParaRPr kumimoji="1" lang="en-US" altLang="ja-JP" dirty="0"/>
          </a:p>
        </p:txBody>
      </p:sp>
      <p:sp>
        <p:nvSpPr>
          <p:cNvPr id="4" name="スライド番号プレースホルダー 3">
            <a:extLst>
              <a:ext uri="{FF2B5EF4-FFF2-40B4-BE49-F238E27FC236}">
                <a16:creationId xmlns:a16="http://schemas.microsoft.com/office/drawing/2014/main" id="{6B8AD3CB-3826-4279-874E-5806EF9DE543}"/>
              </a:ext>
            </a:extLst>
          </p:cNvPr>
          <p:cNvSpPr>
            <a:spLocks noGrp="1"/>
          </p:cNvSpPr>
          <p:nvPr>
            <p:ph type="sldNum" sz="quarter" idx="12"/>
          </p:nvPr>
        </p:nvSpPr>
        <p:spPr/>
        <p:txBody>
          <a:bodyPr/>
          <a:lstStyle/>
          <a:p>
            <a:fld id="{612A5A84-80D8-46D9-80EB-16471A2FA595}" type="slidenum">
              <a:rPr kumimoji="1" lang="ja-JP" altLang="en-US" smtClean="0"/>
              <a:t>12</a:t>
            </a:fld>
            <a:endParaRPr kumimoji="1" lang="ja-JP" altLang="en-US"/>
          </a:p>
        </p:txBody>
      </p:sp>
    </p:spTree>
    <p:extLst>
      <p:ext uri="{BB962C8B-B14F-4D97-AF65-F5344CB8AC3E}">
        <p14:creationId xmlns:p14="http://schemas.microsoft.com/office/powerpoint/2010/main" val="3330896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D4AB36-6126-4F07-9B0F-145F7C41D6D8}"/>
              </a:ext>
            </a:extLst>
          </p:cNvPr>
          <p:cNvSpPr>
            <a:spLocks noGrp="1"/>
          </p:cNvSpPr>
          <p:nvPr>
            <p:ph type="title"/>
          </p:nvPr>
        </p:nvSpPr>
        <p:spPr/>
        <p:txBody>
          <a:bodyPr/>
          <a:lstStyle/>
          <a:p>
            <a:r>
              <a:rPr kumimoji="1" lang="ja-JP" altLang="en-US" dirty="0"/>
              <a:t>参考資料</a:t>
            </a:r>
          </a:p>
        </p:txBody>
      </p:sp>
      <p:sp>
        <p:nvSpPr>
          <p:cNvPr id="3" name="コンテンツ プレースホルダー 2">
            <a:extLst>
              <a:ext uri="{FF2B5EF4-FFF2-40B4-BE49-F238E27FC236}">
                <a16:creationId xmlns:a16="http://schemas.microsoft.com/office/drawing/2014/main" id="{628FE383-9FCB-4288-91DA-677696B34489}"/>
              </a:ext>
            </a:extLst>
          </p:cNvPr>
          <p:cNvSpPr>
            <a:spLocks noGrp="1"/>
          </p:cNvSpPr>
          <p:nvPr>
            <p:ph idx="1"/>
          </p:nvPr>
        </p:nvSpPr>
        <p:spPr/>
        <p:txBody>
          <a:bodyPr/>
          <a:lstStyle/>
          <a:p>
            <a:r>
              <a:rPr lang="ja-JP" altLang="en-US" dirty="0"/>
              <a:t>日本従事者のためのテストカンファレンス</a:t>
            </a:r>
            <a:r>
              <a:rPr lang="en-US" altLang="ja-JP" dirty="0"/>
              <a:t>(</a:t>
            </a:r>
            <a:r>
              <a:rPr lang="en-US" altLang="ja-JP" dirty="0">
                <a:hlinkClick r:id="rId3"/>
              </a:rPr>
              <a:t>http://www.jasst.jp/</a:t>
            </a:r>
            <a:r>
              <a:rPr lang="en-US" altLang="ja-JP" dirty="0"/>
              <a:t>)</a:t>
            </a:r>
          </a:p>
          <a:p>
            <a:endParaRPr lang="en-US" altLang="ja-JP" dirty="0"/>
          </a:p>
          <a:p>
            <a:r>
              <a:rPr lang="ja-JP" altLang="en-US" dirty="0"/>
              <a:t>テストツール</a:t>
            </a:r>
            <a:r>
              <a:rPr lang="en-US" altLang="ja-JP" dirty="0"/>
              <a:t>(OSS)</a:t>
            </a:r>
          </a:p>
          <a:p>
            <a:pPr marL="0" indent="0">
              <a:buNone/>
            </a:pPr>
            <a:r>
              <a:rPr lang="en-US" altLang="ja-JP" dirty="0"/>
              <a:t>Selenium(http://www.seleniumhp.org/)</a:t>
            </a:r>
            <a:r>
              <a:rPr lang="ja-JP" altLang="en-US" dirty="0"/>
              <a:t>はいい感じ</a:t>
            </a:r>
            <a:endParaRPr lang="en-US" altLang="ja-JP" dirty="0"/>
          </a:p>
          <a:p>
            <a:endParaRPr lang="en-US" altLang="ja-JP" dirty="0"/>
          </a:p>
          <a:p>
            <a:r>
              <a:rPr lang="en-US" altLang="ja-JP" dirty="0"/>
              <a:t>Google</a:t>
            </a:r>
            <a:r>
              <a:rPr lang="ja-JP" altLang="en-US" dirty="0"/>
              <a:t>アルゴリズム</a:t>
            </a:r>
            <a:endParaRPr lang="en-US" altLang="ja-JP" dirty="0"/>
          </a:p>
          <a:p>
            <a:pPr marL="0" indent="0">
              <a:buNone/>
            </a:pPr>
            <a:r>
              <a:rPr lang="en-US" altLang="ja-JP" dirty="0"/>
              <a:t>Score</a:t>
            </a:r>
            <a:r>
              <a:rPr lang="ja-JP" altLang="en-US" dirty="0"/>
              <a:t>が高いファイルに</a:t>
            </a:r>
            <a:r>
              <a:rPr lang="en-US" altLang="ja-JP" dirty="0"/>
              <a:t>70</a:t>
            </a:r>
            <a:r>
              <a:rPr lang="ja-JP" altLang="en-US" dirty="0"/>
              <a:t>％の確率でバグが存在</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93AD2AE6-5CEE-4A85-96CE-43D74DCD6EA1}"/>
              </a:ext>
            </a:extLst>
          </p:cNvPr>
          <p:cNvSpPr>
            <a:spLocks noGrp="1"/>
          </p:cNvSpPr>
          <p:nvPr>
            <p:ph type="sldNum" sz="quarter" idx="12"/>
          </p:nvPr>
        </p:nvSpPr>
        <p:spPr/>
        <p:txBody>
          <a:bodyPr/>
          <a:lstStyle/>
          <a:p>
            <a:fld id="{612A5A84-80D8-46D9-80EB-16471A2FA595}" type="slidenum">
              <a:rPr kumimoji="1" lang="ja-JP" altLang="en-US" smtClean="0"/>
              <a:t>13</a:t>
            </a:fld>
            <a:endParaRPr kumimoji="1" lang="ja-JP" altLang="en-US"/>
          </a:p>
        </p:txBody>
      </p:sp>
    </p:spTree>
    <p:extLst>
      <p:ext uri="{BB962C8B-B14F-4D97-AF65-F5344CB8AC3E}">
        <p14:creationId xmlns:p14="http://schemas.microsoft.com/office/powerpoint/2010/main" val="2899454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586C15-9C73-4E0B-9303-CA04195FE769}"/>
              </a:ext>
            </a:extLst>
          </p:cNvPr>
          <p:cNvSpPr>
            <a:spLocks noGrp="1"/>
          </p:cNvSpPr>
          <p:nvPr>
            <p:ph type="title"/>
          </p:nvPr>
        </p:nvSpPr>
        <p:spPr/>
        <p:txBody>
          <a:bodyPr/>
          <a:lstStyle/>
          <a:p>
            <a:r>
              <a:rPr kumimoji="1" lang="ja-JP" altLang="en-US" dirty="0"/>
              <a:t>次回までに</a:t>
            </a:r>
          </a:p>
        </p:txBody>
      </p:sp>
      <p:sp>
        <p:nvSpPr>
          <p:cNvPr id="3" name="コンテンツ プレースホルダー 2">
            <a:extLst>
              <a:ext uri="{FF2B5EF4-FFF2-40B4-BE49-F238E27FC236}">
                <a16:creationId xmlns:a16="http://schemas.microsoft.com/office/drawing/2014/main" id="{960E0494-F7D6-48BD-AADF-EF5D844955BA}"/>
              </a:ext>
            </a:extLst>
          </p:cNvPr>
          <p:cNvSpPr>
            <a:spLocks noGrp="1"/>
          </p:cNvSpPr>
          <p:nvPr>
            <p:ph idx="1"/>
          </p:nvPr>
        </p:nvSpPr>
        <p:spPr/>
        <p:txBody>
          <a:bodyPr>
            <a:normAutofit/>
          </a:bodyPr>
          <a:lstStyle/>
          <a:p>
            <a:r>
              <a:rPr kumimoji="1" lang="ja-JP" altLang="en-US" dirty="0"/>
              <a:t>テストツールのメンテナンスを理解するため</a:t>
            </a:r>
            <a:r>
              <a:rPr lang="ja-JP" altLang="en-US" dirty="0"/>
              <a:t>に継続的インテグレーション</a:t>
            </a:r>
            <a:r>
              <a:rPr lang="en-US" altLang="ja-JP" dirty="0"/>
              <a:t>(CI)</a:t>
            </a:r>
            <a:r>
              <a:rPr lang="ja-JP" altLang="en-US" dirty="0"/>
              <a:t>勉強する</a:t>
            </a:r>
            <a:r>
              <a:rPr lang="en-US" altLang="ja-JP" dirty="0"/>
              <a:t>.</a:t>
            </a:r>
            <a:endParaRPr kumimoji="1" lang="en-US" altLang="ja-JP" dirty="0"/>
          </a:p>
          <a:p>
            <a:r>
              <a:rPr lang="en-US" altLang="ja-JP" dirty="0"/>
              <a:t>CI</a:t>
            </a:r>
            <a:r>
              <a:rPr lang="ja-JP" altLang="en-US" dirty="0"/>
              <a:t>ツール</a:t>
            </a:r>
            <a:r>
              <a:rPr lang="en-US" altLang="ja-JP" dirty="0"/>
              <a:t>(</a:t>
            </a:r>
            <a:r>
              <a:rPr lang="en-US" altLang="ja-JP" dirty="0" err="1"/>
              <a:t>Jenkins,travis</a:t>
            </a:r>
            <a:r>
              <a:rPr lang="en-US" altLang="ja-JP" dirty="0"/>
              <a:t>)</a:t>
            </a:r>
          </a:p>
          <a:p>
            <a:pPr marL="0" indent="0">
              <a:buNone/>
            </a:pPr>
            <a:r>
              <a:rPr lang="ja-JP" altLang="en-US" dirty="0"/>
              <a:t>以下の論文読む</a:t>
            </a:r>
            <a:r>
              <a:rPr lang="en-US" altLang="ja-JP" dirty="0"/>
              <a:t>.</a:t>
            </a:r>
          </a:p>
          <a:p>
            <a:r>
              <a:rPr lang="en-US" altLang="ja-JP" dirty="0" err="1"/>
              <a:t>DeFlaker</a:t>
            </a:r>
            <a:r>
              <a:rPr lang="en-US" altLang="ja-JP" dirty="0"/>
              <a:t>: Automatically Detecting Flaky Tests</a:t>
            </a:r>
            <a:r>
              <a:rPr kumimoji="1" lang="en-US" altLang="ja-JP" dirty="0"/>
              <a:t>)</a:t>
            </a:r>
          </a:p>
          <a:p>
            <a:r>
              <a:rPr lang="en-US" altLang="ja-JP" dirty="0"/>
              <a:t>Time to Clean Your Test Objectives</a:t>
            </a:r>
          </a:p>
          <a:p>
            <a:r>
              <a:rPr kumimoji="1" lang="ja-JP" altLang="en-US" dirty="0"/>
              <a:t>特にアプローチに着目して</a:t>
            </a:r>
            <a:r>
              <a:rPr kumimoji="1" lang="en-US" altLang="ja-JP" dirty="0"/>
              <a:t>.</a:t>
            </a:r>
          </a:p>
        </p:txBody>
      </p:sp>
      <p:sp>
        <p:nvSpPr>
          <p:cNvPr id="4" name="スライド番号プレースホルダー 3">
            <a:extLst>
              <a:ext uri="{FF2B5EF4-FFF2-40B4-BE49-F238E27FC236}">
                <a16:creationId xmlns:a16="http://schemas.microsoft.com/office/drawing/2014/main" id="{6A7C49B3-4C1D-4813-8D92-C688D015F47C}"/>
              </a:ext>
            </a:extLst>
          </p:cNvPr>
          <p:cNvSpPr>
            <a:spLocks noGrp="1"/>
          </p:cNvSpPr>
          <p:nvPr>
            <p:ph type="sldNum" sz="quarter" idx="12"/>
          </p:nvPr>
        </p:nvSpPr>
        <p:spPr/>
        <p:txBody>
          <a:bodyPr/>
          <a:lstStyle/>
          <a:p>
            <a:fld id="{612A5A84-80D8-46D9-80EB-16471A2FA595}" type="slidenum">
              <a:rPr kumimoji="1" lang="ja-JP" altLang="en-US" smtClean="0"/>
              <a:t>14</a:t>
            </a:fld>
            <a:endParaRPr kumimoji="1" lang="ja-JP" altLang="en-US"/>
          </a:p>
        </p:txBody>
      </p:sp>
    </p:spTree>
    <p:extLst>
      <p:ext uri="{BB962C8B-B14F-4D97-AF65-F5344CB8AC3E}">
        <p14:creationId xmlns:p14="http://schemas.microsoft.com/office/powerpoint/2010/main" val="2262101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FAF674-E22D-405C-9985-5779D988BCCE}"/>
              </a:ext>
            </a:extLst>
          </p:cNvPr>
          <p:cNvSpPr>
            <a:spLocks noGrp="1"/>
          </p:cNvSpPr>
          <p:nvPr>
            <p:ph type="title"/>
          </p:nvPr>
        </p:nvSpPr>
        <p:spPr/>
        <p:txBody>
          <a:bodyPr/>
          <a:lstStyle/>
          <a:p>
            <a:r>
              <a:rPr kumimoji="1" lang="ja-JP" altLang="en-US" dirty="0"/>
              <a:t>知識の理解度向上</a:t>
            </a:r>
          </a:p>
        </p:txBody>
      </p:sp>
      <p:sp>
        <p:nvSpPr>
          <p:cNvPr id="3" name="コンテンツ プレースホルダー 2">
            <a:extLst>
              <a:ext uri="{FF2B5EF4-FFF2-40B4-BE49-F238E27FC236}">
                <a16:creationId xmlns:a16="http://schemas.microsoft.com/office/drawing/2014/main" id="{4933F4E2-7CFE-4E10-93AC-7A906D31FBDA}"/>
              </a:ext>
            </a:extLst>
          </p:cNvPr>
          <p:cNvSpPr>
            <a:spLocks noGrp="1"/>
          </p:cNvSpPr>
          <p:nvPr>
            <p:ph idx="1"/>
          </p:nvPr>
        </p:nvSpPr>
        <p:spPr/>
        <p:txBody>
          <a:bodyPr/>
          <a:lstStyle/>
          <a:p>
            <a:r>
              <a:rPr kumimoji="1" lang="ja-JP" altLang="en-US" dirty="0"/>
              <a:t>セキュリティテストはほかのテストと何が違うのか。</a:t>
            </a:r>
            <a:endParaRPr kumimoji="1" lang="en-US" altLang="ja-JP" dirty="0"/>
          </a:p>
          <a:p>
            <a:r>
              <a:rPr lang="ja-JP" altLang="en-US" b="1" dirty="0"/>
              <a:t>従来のソフトウェアテストは開発者がうまくプログラムできなかったソフトウェアの障害を未然に防ぐ方法論。</a:t>
            </a:r>
            <a:endParaRPr lang="en-US" altLang="ja-JP" b="1" dirty="0"/>
          </a:p>
          <a:p>
            <a:r>
              <a:rPr lang="ja-JP" altLang="en-US" b="1" dirty="0"/>
              <a:t>セキュリティは悪意のある攻撃が引き起こす問題を見つけることはソフトウェアテストの範疇にはいままで含まれていなかった。</a:t>
            </a:r>
            <a:endParaRPr lang="en-US" altLang="ja-JP" b="1" dirty="0"/>
          </a:p>
          <a:p>
            <a:endParaRPr kumimoji="1" lang="ja-JP" altLang="en-US" dirty="0"/>
          </a:p>
        </p:txBody>
      </p:sp>
      <p:sp>
        <p:nvSpPr>
          <p:cNvPr id="4" name="スライド番号プレースホルダー 3">
            <a:extLst>
              <a:ext uri="{FF2B5EF4-FFF2-40B4-BE49-F238E27FC236}">
                <a16:creationId xmlns:a16="http://schemas.microsoft.com/office/drawing/2014/main" id="{8F944FEB-75A2-4664-B52E-59F122955505}"/>
              </a:ext>
            </a:extLst>
          </p:cNvPr>
          <p:cNvSpPr>
            <a:spLocks noGrp="1"/>
          </p:cNvSpPr>
          <p:nvPr>
            <p:ph type="sldNum" sz="quarter" idx="12"/>
          </p:nvPr>
        </p:nvSpPr>
        <p:spPr/>
        <p:txBody>
          <a:bodyPr/>
          <a:lstStyle/>
          <a:p>
            <a:fld id="{612A5A84-80D8-46D9-80EB-16471A2FA595}" type="slidenum">
              <a:rPr kumimoji="1" lang="ja-JP" altLang="en-US" smtClean="0"/>
              <a:t>15</a:t>
            </a:fld>
            <a:endParaRPr kumimoji="1" lang="ja-JP" altLang="en-US"/>
          </a:p>
        </p:txBody>
      </p:sp>
    </p:spTree>
    <p:extLst>
      <p:ext uri="{BB962C8B-B14F-4D97-AF65-F5344CB8AC3E}">
        <p14:creationId xmlns:p14="http://schemas.microsoft.com/office/powerpoint/2010/main" val="63143459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270</TotalTime>
  <Words>1650</Words>
  <Application>Microsoft Office PowerPoint</Application>
  <PresentationFormat>画面に合わせる (4:3)</PresentationFormat>
  <Paragraphs>250</Paragraphs>
  <Slides>15</Slides>
  <Notes>12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15</vt:i4>
      </vt:variant>
    </vt:vector>
  </HeadingPairs>
  <TitlesOfParts>
    <vt:vector size="20" baseType="lpstr">
      <vt:lpstr>游ゴシック</vt:lpstr>
      <vt:lpstr>Arial</vt:lpstr>
      <vt:lpstr>Calibri</vt:lpstr>
      <vt:lpstr>Calibri Light</vt:lpstr>
      <vt:lpstr>Office テーマ</vt:lpstr>
      <vt:lpstr>知識ゼロから学ぶ ソフトウェアテスト【改訂版】</vt:lpstr>
      <vt:lpstr>テスト作成</vt:lpstr>
      <vt:lpstr>テストの種類</vt:lpstr>
      <vt:lpstr>テストの種類</vt:lpstr>
      <vt:lpstr>ファズテスト</vt:lpstr>
      <vt:lpstr>テスト責任者の必要なスキル</vt:lpstr>
      <vt:lpstr>実際にテストする</vt:lpstr>
      <vt:lpstr>自動化について</vt:lpstr>
      <vt:lpstr>自動化の対象</vt:lpstr>
      <vt:lpstr>疑問点</vt:lpstr>
      <vt:lpstr>疑問点</vt:lpstr>
      <vt:lpstr>今後の方針</vt:lpstr>
      <vt:lpstr>参考資料</vt:lpstr>
      <vt:lpstr>次回までに</vt:lpstr>
      <vt:lpstr>知識の理解度向上</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テスト</dc:title>
  <dc:creator>大智 作島</dc:creator>
  <cp:lastModifiedBy>大智 作島</cp:lastModifiedBy>
  <cp:revision>58</cp:revision>
  <dcterms:created xsi:type="dcterms:W3CDTF">2018-12-16T07:54:34Z</dcterms:created>
  <dcterms:modified xsi:type="dcterms:W3CDTF">2018-12-21T05:11:38Z</dcterms:modified>
</cp:coreProperties>
</file>