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97" autoAdjust="0"/>
    <p:restoredTop sz="94660"/>
  </p:normalViewPr>
  <p:slideViewPr>
    <p:cSldViewPr snapToGrid="0">
      <p:cViewPr varScale="1">
        <p:scale>
          <a:sx n="56" d="100"/>
          <a:sy n="56" d="100"/>
        </p:scale>
        <p:origin x="2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30D89-3033-47B5-9DBF-AA42FF3D717B}" type="datetimeFigureOut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47BDB-52EF-4AFA-B295-3677D1947B1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42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810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769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1118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24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3697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268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8452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4364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9021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256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546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2361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406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3181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965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7070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4534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447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142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7BDB-52EF-4AFA-B295-3677D1947B1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746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6FCAE-BBB2-4069-9F1E-4E5583C767A6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865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42042-AF91-46C1-B058-AC41DA6ADF34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045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D1D2B-F03D-4115-A66F-B131860B4D5E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104F-1BE4-44FC-A426-8AE7936CBEB7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971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35ABA-22E7-433E-8603-90AFAA6D7454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06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BB281-949A-41B6-A7C3-D82424763E1D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92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7DA3-2826-41B5-846B-9D23B6BD54AF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31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EF7FB-B8E0-43B8-9A09-4FFBD43C6E62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87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5A050-4AB4-4A6F-89B2-C9198EB71E55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8797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429F-8137-4AA7-A258-C93BE18CE5A6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3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AF0DD-D57F-48C0-B076-28A5AFF450E6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19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AB0A2-BB05-4FE6-9AF7-93BEA9B3B201}" type="datetime1">
              <a:rPr kumimoji="1" lang="ja-JP" altLang="en-US" smtClean="0"/>
              <a:t>2016/10/14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0C3B7-A5B0-473D-8C2E-B07E226FFB0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430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17363" y="1096725"/>
            <a:ext cx="6858000" cy="902990"/>
          </a:xfrm>
        </p:spPr>
        <p:txBody>
          <a:bodyPr>
            <a:normAutofit/>
          </a:bodyPr>
          <a:lstStyle/>
          <a:p>
            <a:r>
              <a:rPr kumimoji="1" lang="en-US" altLang="ja-JP" sz="4800" dirty="0" smtClean="0"/>
              <a:t>R</a:t>
            </a:r>
            <a:r>
              <a:rPr kumimoji="1" lang="ja-JP" altLang="en-US" sz="4800" dirty="0" smtClean="0"/>
              <a:t>の基礎知識</a:t>
            </a:r>
            <a:endParaRPr kumimoji="1" lang="ja-JP" altLang="en-US" sz="4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24256" y="3106381"/>
            <a:ext cx="6858000" cy="1655762"/>
          </a:xfrm>
        </p:spPr>
        <p:txBody>
          <a:bodyPr>
            <a:noAutofit/>
          </a:bodyPr>
          <a:lstStyle/>
          <a:p>
            <a:pPr algn="l"/>
            <a:r>
              <a:rPr kumimoji="1" lang="ja-JP" altLang="en-US" sz="2400" dirty="0" smtClean="0"/>
              <a:t>資料：</a:t>
            </a: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による統計的検定と</a:t>
            </a:r>
            <a:r>
              <a:rPr lang="ja-JP" altLang="en-US" sz="2400" dirty="0" smtClean="0"/>
              <a:t>推定</a:t>
            </a:r>
            <a:endParaRPr lang="en-US" altLang="ja-JP" sz="2400" dirty="0" smtClean="0"/>
          </a:p>
          <a:p>
            <a:pPr algn="l"/>
            <a:r>
              <a:rPr kumimoji="1" lang="ja-JP" altLang="en-US" sz="2400" dirty="0" smtClean="0"/>
              <a:t>著者：内田 治</a:t>
            </a:r>
            <a:endParaRPr kumimoji="1" lang="en-US" altLang="ja-JP" sz="2400" dirty="0" smtClean="0"/>
          </a:p>
          <a:p>
            <a:pPr algn="l"/>
            <a:r>
              <a:rPr lang="ja-JP" altLang="en-US" sz="2400" dirty="0">
                <a:solidFill>
                  <a:schemeClr val="bg1"/>
                </a:solidFill>
              </a:rPr>
              <a:t>著者：</a:t>
            </a:r>
            <a:r>
              <a:rPr lang="ja-JP" altLang="en-US" sz="2400" dirty="0" smtClean="0"/>
              <a:t>西澤 英子</a:t>
            </a:r>
            <a:endParaRPr lang="en-US" altLang="ja-JP" sz="2400" dirty="0" smtClean="0"/>
          </a:p>
          <a:p>
            <a:pPr algn="l"/>
            <a:r>
              <a:rPr kumimoji="1" lang="ja-JP" altLang="en-US" sz="2400" dirty="0" smtClean="0"/>
              <a:t>範囲：第１章（</a:t>
            </a:r>
            <a:r>
              <a:rPr lang="en-US" altLang="ja-JP" sz="2400" dirty="0" smtClean="0"/>
              <a:t>P</a:t>
            </a:r>
            <a:r>
              <a:rPr kumimoji="1" lang="en-US" altLang="ja-JP" sz="2400" dirty="0" smtClean="0"/>
              <a:t>.1</a:t>
            </a:r>
            <a:r>
              <a:rPr kumimoji="1" lang="ja-JP" altLang="en-US" sz="2400" dirty="0" smtClean="0"/>
              <a:t>～</a:t>
            </a:r>
            <a:r>
              <a:rPr kumimoji="1" lang="en-US" altLang="ja-JP" sz="2400" dirty="0" smtClean="0"/>
              <a:t>P.19</a:t>
            </a:r>
            <a:r>
              <a:rPr kumimoji="1" lang="ja-JP" altLang="en-US" sz="2400" dirty="0" smtClean="0"/>
              <a:t>）</a:t>
            </a:r>
            <a:endParaRPr kumimoji="1" lang="ja-JP" alt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21338" y="5452215"/>
            <a:ext cx="2571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６０１９１００８　大石 聖也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038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R</a:t>
            </a:r>
            <a:r>
              <a:rPr lang="ja-JP" altLang="en-US" sz="3600" dirty="0" smtClean="0"/>
              <a:t>（</a:t>
            </a:r>
            <a:r>
              <a:rPr lang="en-US" altLang="ja-JP" sz="3600" dirty="0" smtClean="0"/>
              <a:t>R</a:t>
            </a:r>
            <a:r>
              <a:rPr lang="ja-JP" altLang="en-US" sz="3600" dirty="0" smtClean="0"/>
              <a:t>言語、</a:t>
            </a:r>
            <a:r>
              <a:rPr lang="en-US" altLang="ja-JP" sz="3600" dirty="0" smtClean="0"/>
              <a:t>R</a:t>
            </a:r>
            <a:r>
              <a:rPr lang="ja-JP" altLang="en-US" sz="3600" dirty="0" smtClean="0"/>
              <a:t>環境）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9301" y="2033899"/>
            <a:ext cx="75202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・コンピュータ言語として開発</a:t>
            </a:r>
            <a:r>
              <a:rPr kumimoji="1" lang="ja-JP" altLang="en-US" sz="2400" dirty="0" smtClean="0"/>
              <a:t>されたフリーの</a:t>
            </a:r>
            <a:r>
              <a:rPr lang="ja-JP" altLang="en-US" sz="2400" dirty="0" smtClean="0"/>
              <a:t>ソフトウェア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kumimoji="1" lang="ja-JP" altLang="en-US" sz="2400" dirty="0" smtClean="0"/>
              <a:t>・データ操作、データ解析、グラフィックス</a:t>
            </a:r>
            <a:r>
              <a:rPr kumimoji="1" lang="ja-JP" altLang="en-US" sz="2400" dirty="0" smtClean="0"/>
              <a:t>機能</a:t>
            </a:r>
            <a:r>
              <a:rPr lang="ja-JP" altLang="en-US" sz="2400" dirty="0"/>
              <a:t>に</a:t>
            </a:r>
            <a:r>
              <a:rPr kumimoji="1" lang="ja-JP" altLang="en-US" sz="2400" dirty="0" smtClean="0"/>
              <a:t>優れ、統計計算を行うための　</a:t>
            </a:r>
            <a:endParaRPr kumimoji="1" lang="en-US" altLang="ja-JP" sz="2400" dirty="0" smtClean="0"/>
          </a:p>
          <a:p>
            <a:r>
              <a:rPr lang="ja-JP" altLang="en-US" sz="2400" dirty="0"/>
              <a:t>　</a:t>
            </a:r>
            <a:r>
              <a:rPr kumimoji="1" lang="ja-JP" altLang="en-US" sz="2400" dirty="0" smtClean="0"/>
              <a:t>さまざまな手法を実装</a:t>
            </a:r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・オープンソースであるため、世界中のユーザがプログラム開発や検証に参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加できる</a:t>
            </a:r>
            <a:endParaRPr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・最大の魅力は、無料で使うことができること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7373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310251" cy="1325563"/>
          </a:xfrm>
        </p:spPr>
        <p:txBody>
          <a:bodyPr>
            <a:normAutofit/>
          </a:bodyPr>
          <a:lstStyle/>
          <a:p>
            <a:r>
              <a:rPr kumimoji="1" lang="en-US" altLang="ja-JP" sz="3600" dirty="0" smtClean="0"/>
              <a:t>CRAN</a:t>
            </a:r>
            <a:r>
              <a:rPr kumimoji="1" lang="ja-JP" altLang="en-US" sz="3600" dirty="0" smtClean="0"/>
              <a:t>（</a:t>
            </a:r>
            <a:r>
              <a:rPr lang="en-US" altLang="ja-JP" sz="3600" dirty="0"/>
              <a:t>Comprehensive R Archive </a:t>
            </a:r>
            <a:r>
              <a:rPr lang="en-US" altLang="ja-JP" sz="3600" dirty="0" smtClean="0"/>
              <a:t>Network</a:t>
            </a:r>
            <a:r>
              <a:rPr kumimoji="1" lang="ja-JP" altLang="en-US" sz="3600" dirty="0" smtClean="0"/>
              <a:t>）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9301" y="2033899"/>
            <a:ext cx="75202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・</a:t>
            </a:r>
            <a:r>
              <a:rPr kumimoji="1" lang="en-US" altLang="ja-JP" sz="2400" dirty="0" smtClean="0"/>
              <a:t>CRAN</a:t>
            </a:r>
            <a:r>
              <a:rPr lang="ja-JP" altLang="en-US" sz="2400" dirty="0"/>
              <a:t>に</a:t>
            </a:r>
            <a:r>
              <a:rPr kumimoji="1" lang="ja-JP" altLang="en-US" sz="2400" dirty="0" smtClean="0"/>
              <a:t>は、</a:t>
            </a: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に関するさまざまな情報が掲載されている</a:t>
            </a:r>
            <a:endParaRPr kumimoji="1"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・</a:t>
            </a:r>
            <a:r>
              <a:rPr lang="en-US" altLang="ja-JP" sz="2400" dirty="0" smtClean="0"/>
              <a:t>R</a:t>
            </a:r>
            <a:r>
              <a:rPr lang="ja-JP" altLang="en-US" sz="2400" dirty="0" smtClean="0"/>
              <a:t>のプログラムを無料</a:t>
            </a:r>
            <a:r>
              <a:rPr lang="ja-JP" altLang="en-US" sz="2400" dirty="0"/>
              <a:t>でダウンロード</a:t>
            </a:r>
            <a:r>
              <a:rPr lang="ja-JP" altLang="en-US" sz="2400" dirty="0" smtClean="0"/>
              <a:t>できる</a:t>
            </a:r>
            <a:endParaRPr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 smtClean="0"/>
              <a:t>・通信時間を考慮すると、近場のミラーサイト（</a:t>
            </a:r>
            <a:r>
              <a:rPr lang="en-US" altLang="ja-JP" sz="2400" dirty="0" smtClean="0"/>
              <a:t>CRAN</a:t>
            </a:r>
            <a:r>
              <a:rPr lang="ja-JP" altLang="en-US" sz="2400" dirty="0" smtClean="0"/>
              <a:t>上の情報と同じ情報を持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つサイト）を利用したほうがダウンロードの際に便利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kumimoji="1" lang="ja-JP" altLang="en-US" sz="2400" dirty="0" smtClean="0"/>
              <a:t>・</a:t>
            </a:r>
            <a:r>
              <a:rPr kumimoji="1" lang="en-US" altLang="ja-JP" sz="2400" dirty="0" smtClean="0"/>
              <a:t>CRAN</a:t>
            </a:r>
            <a:r>
              <a:rPr kumimoji="1" lang="ja-JP" altLang="en-US" sz="2400" dirty="0" smtClean="0"/>
              <a:t>の</a:t>
            </a:r>
            <a:r>
              <a:rPr kumimoji="1" lang="en-US" altLang="ja-JP" sz="2400" dirty="0" smtClean="0"/>
              <a:t>URL</a:t>
            </a:r>
            <a:r>
              <a:rPr lang="ja-JP" altLang="en-US" sz="2400" dirty="0"/>
              <a:t>・・・</a:t>
            </a:r>
            <a:r>
              <a:rPr lang="en-US" altLang="ja-JP" sz="2400" dirty="0" smtClean="0"/>
              <a:t>http</a:t>
            </a:r>
            <a:r>
              <a:rPr lang="en-US" altLang="ja-JP" sz="2400" dirty="0"/>
              <a:t>://cran.r-project.org/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485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600" dirty="0" smtClean="0"/>
              <a:t>R</a:t>
            </a:r>
            <a:r>
              <a:rPr kumimoji="1" lang="ja-JP" altLang="en-US" sz="3600" dirty="0" smtClean="0"/>
              <a:t>のインストール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7846" y="1897166"/>
            <a:ext cx="75202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手順１：画面左側の「</a:t>
            </a:r>
            <a:r>
              <a:rPr kumimoji="1" lang="en-US" altLang="ja-JP" sz="2000" dirty="0" smtClean="0"/>
              <a:t>Mirrors</a:t>
            </a:r>
            <a:r>
              <a:rPr kumimoji="1" lang="ja-JP" altLang="en-US" sz="2000" dirty="0" smtClean="0"/>
              <a:t>」を選択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手順２：画面右側から近場のミラーサイト選択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手順</a:t>
            </a:r>
            <a:r>
              <a:rPr lang="ja-JP" altLang="en-US" sz="2000" dirty="0" smtClean="0"/>
              <a:t>３：インストールするコンピュータの</a:t>
            </a:r>
            <a:r>
              <a:rPr lang="en-US" altLang="ja-JP" sz="2000" dirty="0" smtClean="0"/>
              <a:t>OS</a:t>
            </a:r>
            <a:r>
              <a:rPr lang="ja-JP" altLang="en-US" sz="2000" dirty="0" smtClean="0"/>
              <a:t>に合わせ、ダウンロードの</a:t>
            </a:r>
            <a:endParaRPr lang="en-US" altLang="ja-JP" sz="2000" dirty="0" smtClean="0"/>
          </a:p>
          <a:p>
            <a:r>
              <a:rPr lang="ja-JP" altLang="en-US" sz="2000" dirty="0">
                <a:solidFill>
                  <a:schemeClr val="bg1"/>
                </a:solidFill>
              </a:rPr>
              <a:t>手順３：</a:t>
            </a:r>
            <a:r>
              <a:rPr lang="ja-JP" altLang="en-US" sz="2000" dirty="0" smtClean="0"/>
              <a:t>リンクを選択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 smtClean="0"/>
              <a:t>手順４：「</a:t>
            </a:r>
            <a:r>
              <a:rPr lang="en-US" altLang="ja-JP" sz="2000" dirty="0" smtClean="0"/>
              <a:t>install R for the first time</a:t>
            </a:r>
            <a:r>
              <a:rPr lang="ja-JP" altLang="en-US" sz="2000" dirty="0" smtClean="0"/>
              <a:t>」を選択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kumimoji="1" lang="ja-JP" altLang="en-US" sz="2000" dirty="0" smtClean="0"/>
              <a:t>手順５：</a:t>
            </a:r>
            <a:r>
              <a:rPr lang="ja-JP" altLang="en-US" sz="2000" dirty="0" smtClean="0"/>
              <a:t>「</a:t>
            </a:r>
            <a:r>
              <a:rPr lang="en-US" altLang="ja-JP" sz="2000" dirty="0" smtClean="0"/>
              <a:t>Download R 2.14.1 for Windows</a:t>
            </a:r>
            <a:r>
              <a:rPr lang="ja-JP" altLang="en-US" sz="2000" dirty="0" smtClean="0"/>
              <a:t>」を選択</a:t>
            </a:r>
            <a:endParaRPr lang="en-US" altLang="ja-JP" sz="2000" dirty="0" smtClean="0"/>
          </a:p>
          <a:p>
            <a:endParaRPr kumimoji="1" lang="en-US" altLang="ja-JP" sz="2000" dirty="0"/>
          </a:p>
          <a:p>
            <a:r>
              <a:rPr lang="ja-JP" altLang="en-US" sz="2000" dirty="0" smtClean="0"/>
              <a:t>手順６：「実行」ボタンをクリック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8301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パッケージ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11851" y="1589517"/>
            <a:ext cx="71528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・特定の統計計算やグラフィックス操作を実行するための関数や</a:t>
            </a:r>
            <a:endParaRPr kumimoji="1" lang="en-US" altLang="ja-JP" sz="2000" dirty="0" smtClean="0"/>
          </a:p>
          <a:p>
            <a:r>
              <a:rPr lang="ja-JP" altLang="en-US" sz="2000" dirty="0"/>
              <a:t>　</a:t>
            </a:r>
            <a:r>
              <a:rPr kumimoji="1" lang="ja-JP" altLang="en-US" sz="2000" dirty="0" smtClean="0"/>
              <a:t>データ、リファレンス情報などまとめられている単位</a:t>
            </a:r>
            <a:endParaRPr kumimoji="1" lang="en-US" altLang="ja-JP" sz="2000" dirty="0" smtClean="0"/>
          </a:p>
          <a:p>
            <a:endParaRPr kumimoji="1" lang="en-US" altLang="ja-JP" sz="2000" dirty="0" smtClean="0"/>
          </a:p>
          <a:p>
            <a:r>
              <a:rPr lang="ja-JP" altLang="en-US" sz="2000" dirty="0" smtClean="0"/>
              <a:t>・初回時のインストールで、</a:t>
            </a:r>
            <a:r>
              <a:rPr lang="en-US" altLang="ja-JP" sz="2000" dirty="0" smtClean="0"/>
              <a:t>R</a:t>
            </a:r>
            <a:r>
              <a:rPr lang="ja-JP" altLang="en-US" sz="2000" dirty="0" smtClean="0"/>
              <a:t>の基本システムに加え、さまざまな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パッケージがインストールされる</a:t>
            </a:r>
            <a:endParaRPr lang="en-US" altLang="ja-JP" sz="2000" dirty="0" smtClean="0"/>
          </a:p>
          <a:p>
            <a:endParaRPr lang="en-US" altLang="ja-JP" sz="2000" dirty="0" smtClean="0"/>
          </a:p>
          <a:p>
            <a:r>
              <a:rPr lang="ja-JP" altLang="en-US" sz="2000" dirty="0" smtClean="0"/>
              <a:t>・インストール済みのパッケージは、コンソール（</a:t>
            </a:r>
            <a:r>
              <a:rPr lang="en-US" altLang="ja-JP" sz="2000" dirty="0" smtClean="0"/>
              <a:t>R</a:t>
            </a:r>
            <a:r>
              <a:rPr lang="ja-JP" altLang="en-US" sz="2000" dirty="0" smtClean="0"/>
              <a:t>起動後の画面で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「</a:t>
            </a:r>
            <a:r>
              <a:rPr lang="en-US" altLang="ja-JP" sz="2000" dirty="0" smtClean="0"/>
              <a:t>R Console</a:t>
            </a:r>
            <a:r>
              <a:rPr lang="ja-JP" altLang="en-US" sz="2000" dirty="0" smtClean="0"/>
              <a:t>」とタイトルがついた領域）で、「</a:t>
            </a:r>
            <a:r>
              <a:rPr lang="en-US" altLang="ja-JP" sz="2000" dirty="0" smtClean="0"/>
              <a:t>library()</a:t>
            </a:r>
            <a:r>
              <a:rPr lang="ja-JP" altLang="en-US" sz="2000" dirty="0" smtClean="0"/>
              <a:t>」と入力、実行　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して確認できる</a:t>
            </a:r>
            <a:endParaRPr lang="en-US" altLang="ja-JP" sz="2000" dirty="0" smtClean="0"/>
          </a:p>
          <a:p>
            <a:endParaRPr lang="en-US" altLang="ja-JP" sz="2000" dirty="0" smtClean="0"/>
          </a:p>
          <a:p>
            <a:r>
              <a:rPr kumimoji="1" lang="ja-JP" altLang="en-US" sz="2000" dirty="0" smtClean="0"/>
              <a:t>・ただし、特定の</a:t>
            </a:r>
            <a:r>
              <a:rPr lang="ja-JP" altLang="en-US" sz="2000" dirty="0"/>
              <a:t>パッケージ</a:t>
            </a:r>
            <a:r>
              <a:rPr lang="ja-JP" altLang="en-US" sz="2000" dirty="0" smtClean="0"/>
              <a:t>を</a:t>
            </a:r>
            <a:r>
              <a:rPr lang="ja-JP" altLang="en-US" sz="2000" dirty="0"/>
              <a:t>追加</a:t>
            </a:r>
            <a:r>
              <a:rPr lang="ja-JP" altLang="en-US" sz="2000" dirty="0" smtClean="0"/>
              <a:t>するには、</a:t>
            </a:r>
            <a:r>
              <a:rPr lang="en-US" altLang="ja-JP" sz="2000" dirty="0" smtClean="0"/>
              <a:t>CRAN</a:t>
            </a:r>
            <a:r>
              <a:rPr lang="ja-JP" altLang="en-US" sz="2000" dirty="0" smtClean="0"/>
              <a:t>から追加する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必要がある</a:t>
            </a:r>
            <a:endParaRPr lang="en-US" altLang="ja-JP" sz="2000" dirty="0" smtClean="0"/>
          </a:p>
          <a:p>
            <a:endParaRPr lang="en-US" altLang="ja-JP" sz="2000" dirty="0" smtClean="0"/>
          </a:p>
          <a:p>
            <a:r>
              <a:rPr kumimoji="1" lang="ja-JP" altLang="en-US" sz="2000" dirty="0" smtClean="0"/>
              <a:t>・パッケージの追加は、</a:t>
            </a:r>
            <a:r>
              <a:rPr kumimoji="1" lang="en-US" altLang="ja-JP" sz="2000" dirty="0" smtClean="0"/>
              <a:t>R</a:t>
            </a:r>
            <a:r>
              <a:rPr kumimoji="1" lang="ja-JP" altLang="en-US" sz="2000" dirty="0" smtClean="0"/>
              <a:t>起動後の画面上からでも指示できる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4635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パッケージの追加</a:t>
            </a:r>
            <a:r>
              <a:rPr lang="ja-JP" altLang="en-US" sz="3600" dirty="0" smtClean="0"/>
              <a:t>（手順１～３）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6504" y="2881878"/>
            <a:ext cx="70278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手順１：「パッケージ」メニューの「</a:t>
            </a:r>
            <a:r>
              <a:rPr kumimoji="1" lang="en-US" altLang="ja-JP" sz="2400" dirty="0" smtClean="0"/>
              <a:t>CRAN</a:t>
            </a:r>
            <a:r>
              <a:rPr kumimoji="1" lang="ja-JP" altLang="en-US" sz="2400" dirty="0" smtClean="0"/>
              <a:t>ミラーサイトの</a:t>
            </a:r>
            <a:r>
              <a:rPr lang="ja-JP" altLang="en-US" sz="2400" dirty="0">
                <a:solidFill>
                  <a:schemeClr val="bg1"/>
                </a:solidFill>
              </a:rPr>
              <a:t>手順１：</a:t>
            </a:r>
            <a:r>
              <a:rPr kumimoji="1" lang="ja-JP" altLang="en-US" sz="2400" dirty="0" smtClean="0"/>
              <a:t>設定」を選択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手順２：最寄りのミラーサイトを選択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手順</a:t>
            </a:r>
            <a:r>
              <a:rPr lang="ja-JP" altLang="en-US" sz="2400" dirty="0" smtClean="0"/>
              <a:t>３：「</a:t>
            </a:r>
            <a:r>
              <a:rPr lang="en-US" altLang="ja-JP" sz="2400" dirty="0" smtClean="0"/>
              <a:t>OK</a:t>
            </a:r>
            <a:r>
              <a:rPr lang="ja-JP" altLang="en-US" sz="2400" dirty="0" smtClean="0"/>
              <a:t>」ボタンをクリック</a:t>
            </a:r>
            <a:endParaRPr lang="en-US" altLang="ja-JP" sz="24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56504" y="1552901"/>
            <a:ext cx="7253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Excel</a:t>
            </a:r>
            <a:r>
              <a:rPr lang="ja-JP" altLang="en-US" sz="2000" dirty="0"/>
              <a:t>ファイルからの読み込みや</a:t>
            </a:r>
            <a:r>
              <a:rPr lang="en-US" altLang="ja-JP" sz="2000" dirty="0"/>
              <a:t>Excel</a:t>
            </a:r>
            <a:r>
              <a:rPr lang="ja-JP" altLang="en-US" sz="2000" dirty="0"/>
              <a:t>ファイルへの書き出しを行うことが</a:t>
            </a:r>
            <a:r>
              <a:rPr lang="ja-JP" altLang="en-US" sz="2000" dirty="0" smtClean="0"/>
              <a:t>できる</a:t>
            </a:r>
            <a:r>
              <a:rPr lang="en-US" altLang="ja-JP" sz="2000" dirty="0" err="1" smtClean="0"/>
              <a:t>xlsx</a:t>
            </a:r>
            <a:r>
              <a:rPr lang="ja-JP" altLang="en-US" sz="2000" dirty="0" smtClean="0"/>
              <a:t>パッケージ</a:t>
            </a:r>
            <a:r>
              <a:rPr lang="ja-JP" altLang="en-US" sz="2000" dirty="0"/>
              <a:t>の追加</a:t>
            </a:r>
          </a:p>
          <a:p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567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3600" dirty="0" smtClean="0"/>
              <a:t>手順１からの追加手順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6504" y="3300788"/>
            <a:ext cx="75801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追加手順１：コンソールに「</a:t>
            </a:r>
            <a:r>
              <a:rPr kumimoji="1" lang="en-US" altLang="ja-JP" sz="2000" dirty="0" smtClean="0"/>
              <a:t>q()</a:t>
            </a:r>
            <a:r>
              <a:rPr kumimoji="1" lang="ja-JP" altLang="en-US" sz="2000" dirty="0" smtClean="0"/>
              <a:t>」を入力し</a:t>
            </a:r>
            <a:r>
              <a:rPr kumimoji="1" lang="en-US" altLang="ja-JP" sz="2000" dirty="0" smtClean="0"/>
              <a:t>R</a:t>
            </a:r>
            <a:r>
              <a:rPr kumimoji="1" lang="ja-JP" altLang="en-US" sz="2000" dirty="0" smtClean="0"/>
              <a:t>を終了</a:t>
            </a:r>
            <a:endParaRPr kumimoji="1" lang="en-US" altLang="ja-JP" sz="2000" dirty="0" smtClean="0"/>
          </a:p>
          <a:p>
            <a:r>
              <a:rPr lang="ja-JP" altLang="en-US" sz="2000" dirty="0">
                <a:solidFill>
                  <a:schemeClr val="bg1"/>
                </a:solidFill>
              </a:rPr>
              <a:t>追加手順１：</a:t>
            </a:r>
            <a:r>
              <a:rPr kumimoji="1" lang="ja-JP" altLang="en-US" sz="2000" dirty="0" smtClean="0"/>
              <a:t>作業スペースの保存は「いいえ」を選択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追加手順２：デスクトップ上の</a:t>
            </a:r>
            <a:r>
              <a:rPr kumimoji="1" lang="en-US" altLang="ja-JP" sz="2000" dirty="0" smtClean="0"/>
              <a:t>R</a:t>
            </a:r>
            <a:r>
              <a:rPr kumimoji="1" lang="ja-JP" altLang="en-US" sz="2000" dirty="0" smtClean="0"/>
              <a:t>のアイコンを右クリックし、「プロパティ」</a:t>
            </a:r>
            <a:r>
              <a:rPr lang="ja-JP" altLang="en-US" sz="2000" dirty="0">
                <a:solidFill>
                  <a:schemeClr val="bg1"/>
                </a:solidFill>
              </a:rPr>
              <a:t>追加手順２：</a:t>
            </a:r>
            <a:r>
              <a:rPr kumimoji="1" lang="ja-JP" altLang="en-US" sz="2000" dirty="0" smtClean="0"/>
              <a:t>を選択</a:t>
            </a:r>
            <a:endParaRPr kumimoji="1" lang="en-US" altLang="ja-JP" sz="2000" dirty="0" smtClean="0"/>
          </a:p>
          <a:p>
            <a:endParaRPr lang="en-US" altLang="ja-JP" sz="2000" dirty="0"/>
          </a:p>
          <a:p>
            <a:r>
              <a:rPr kumimoji="1" lang="ja-JP" altLang="en-US" sz="2000" dirty="0" smtClean="0"/>
              <a:t>追加手順</a:t>
            </a:r>
            <a:r>
              <a:rPr lang="ja-JP" altLang="en-US" sz="2000" dirty="0" smtClean="0"/>
              <a:t>３：プロパティ画面で「リンク先」に「</a:t>
            </a:r>
            <a:r>
              <a:rPr lang="en-US" altLang="ja-JP" sz="2000" dirty="0" smtClean="0"/>
              <a:t>--internet2</a:t>
            </a:r>
            <a:r>
              <a:rPr lang="ja-JP" altLang="en-US" sz="2000" dirty="0" smtClean="0"/>
              <a:t>」を追加入力し、</a:t>
            </a:r>
            <a:r>
              <a:rPr lang="ja-JP" altLang="en-US" sz="2000" dirty="0">
                <a:solidFill>
                  <a:schemeClr val="bg1"/>
                </a:solidFill>
              </a:rPr>
              <a:t>追加手順２： </a:t>
            </a:r>
            <a:r>
              <a:rPr lang="ja-JP" altLang="en-US" sz="2000" dirty="0" smtClean="0"/>
              <a:t>「</a:t>
            </a:r>
            <a:r>
              <a:rPr lang="en-US" altLang="ja-JP" sz="2000" dirty="0" smtClean="0"/>
              <a:t>OK</a:t>
            </a:r>
            <a:r>
              <a:rPr lang="ja-JP" altLang="en-US" sz="2000" dirty="0" smtClean="0"/>
              <a:t>」ボタンをクリック</a:t>
            </a:r>
            <a:endParaRPr lang="en-US" altLang="ja-JP" sz="2000" dirty="0" smtClean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056504" y="1459116"/>
            <a:ext cx="7253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手順１の際に次のメッセージが表示される場合は、</a:t>
            </a:r>
            <a:r>
              <a:rPr lang="en-US" altLang="ja-JP" dirty="0" smtClean="0"/>
              <a:t>R</a:t>
            </a:r>
            <a:r>
              <a:rPr lang="ja-JP" altLang="en-US" dirty="0" smtClean="0"/>
              <a:t>を終了してから以下の追加手順を実施する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056504" y="6127344"/>
            <a:ext cx="7368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※</a:t>
            </a:r>
            <a:r>
              <a:rPr lang="ja-JP" altLang="en-US" dirty="0" smtClean="0">
                <a:solidFill>
                  <a:srgbClr val="FF0000"/>
                </a:solidFill>
              </a:rPr>
              <a:t>手順４以降に進む前に、手順３（ミラーサイトの設定）までを実施する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40168" y="2105447"/>
            <a:ext cx="7253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警告メッセージ </a:t>
            </a:r>
            <a:r>
              <a:rPr kumimoji="1" lang="en-US" altLang="ja-JP" dirty="0" smtClean="0"/>
              <a:t>:</a:t>
            </a:r>
          </a:p>
          <a:p>
            <a:r>
              <a:rPr lang="en-US" altLang="ja-JP" dirty="0" smtClean="0"/>
              <a:t>In </a:t>
            </a:r>
            <a:r>
              <a:rPr lang="en-US" altLang="ja-JP" dirty="0" err="1" smtClean="0"/>
              <a:t>open.connection</a:t>
            </a:r>
            <a:r>
              <a:rPr lang="en-US" altLang="ja-JP" dirty="0" smtClean="0"/>
              <a:t>(con, “r”) :</a:t>
            </a:r>
          </a:p>
          <a:p>
            <a:r>
              <a:rPr kumimoji="1" lang="en-US" altLang="ja-JP" dirty="0" smtClean="0"/>
              <a:t>‘cran.r-project.org’ </a:t>
            </a:r>
            <a:r>
              <a:rPr kumimoji="1" lang="ja-JP" altLang="en-US" dirty="0" smtClean="0"/>
              <a:t>をポート </a:t>
            </a:r>
            <a:r>
              <a:rPr kumimoji="1" lang="en-US" altLang="ja-JP" dirty="0" smtClean="0"/>
              <a:t>80 </a:t>
            </a:r>
            <a:r>
              <a:rPr kumimoji="1" lang="ja-JP" altLang="en-US" dirty="0" smtClean="0"/>
              <a:t>でコネクトできません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981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パッケージの追加（</a:t>
            </a:r>
            <a:r>
              <a:rPr lang="ja-JP" altLang="en-US" sz="3600" dirty="0" smtClean="0"/>
              <a:t>手順４～５）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56504" y="1893275"/>
            <a:ext cx="75801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手順４：「パッケージ」メニューの「パッケージのインストー</a:t>
            </a:r>
            <a:r>
              <a:rPr lang="ja-JP" altLang="en-US" sz="2400" dirty="0">
                <a:solidFill>
                  <a:schemeClr val="bg1"/>
                </a:solidFill>
              </a:rPr>
              <a:t>手順５：</a:t>
            </a:r>
            <a:r>
              <a:rPr lang="ja-JP" altLang="en-US" sz="2400" dirty="0" smtClean="0"/>
              <a:t>ル」を選択</a:t>
            </a:r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手順５：ダウンロードするパッケージとして「</a:t>
            </a:r>
            <a:r>
              <a:rPr lang="en-US" altLang="ja-JP" sz="2400" dirty="0" err="1" smtClean="0"/>
              <a:t>xlsx</a:t>
            </a:r>
            <a:r>
              <a:rPr lang="ja-JP" altLang="en-US" sz="2400" dirty="0" smtClean="0"/>
              <a:t>」を選択し、</a:t>
            </a:r>
            <a:r>
              <a:rPr lang="ja-JP" altLang="en-US" sz="2400" dirty="0">
                <a:solidFill>
                  <a:schemeClr val="bg1"/>
                </a:solidFill>
              </a:rPr>
              <a:t>手順５： </a:t>
            </a:r>
            <a:r>
              <a:rPr lang="ja-JP" altLang="en-US" sz="2400" dirty="0" smtClean="0"/>
              <a:t>「</a:t>
            </a:r>
            <a:r>
              <a:rPr lang="en-US" altLang="ja-JP" sz="2400" dirty="0" smtClean="0"/>
              <a:t>OK</a:t>
            </a:r>
            <a:r>
              <a:rPr lang="ja-JP" altLang="en-US" sz="2400" dirty="0" smtClean="0"/>
              <a:t>」ボタンをクリック</a:t>
            </a:r>
            <a:endParaRPr lang="en-US" altLang="ja-JP" sz="2400" dirty="0" smtClean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56504" y="4740366"/>
            <a:ext cx="7368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※</a:t>
            </a:r>
            <a:r>
              <a:rPr lang="ja-JP" altLang="en-US" sz="2000" dirty="0"/>
              <a:t>この手順ではｘｌｓｘパッケージのみをインストールしたが、関連</a:t>
            </a:r>
            <a:r>
              <a:rPr lang="ja-JP" altLang="en-US" sz="2000" dirty="0" smtClean="0"/>
              <a:t>パッ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ケージである</a:t>
            </a:r>
            <a:r>
              <a:rPr lang="en-US" altLang="ja-JP" sz="2000" dirty="0" err="1" smtClean="0"/>
              <a:t>xlsxjars</a:t>
            </a:r>
            <a:r>
              <a:rPr lang="ja-JP" altLang="en-US" sz="2000" dirty="0" smtClean="0"/>
              <a:t>と</a:t>
            </a:r>
            <a:r>
              <a:rPr lang="en-US" altLang="ja-JP" sz="2000" dirty="0" err="1" smtClean="0"/>
              <a:t>rJava</a:t>
            </a:r>
            <a:r>
              <a:rPr lang="ja-JP" altLang="en-US" sz="2000" dirty="0"/>
              <a:t>も自動的にインストールされる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3019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計算式の代入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013775" y="1603697"/>
            <a:ext cx="75801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変数への代入</a:t>
            </a:r>
            <a:endParaRPr lang="en-US" altLang="ja-JP" sz="2000" dirty="0" smtClean="0"/>
          </a:p>
          <a:p>
            <a:endParaRPr lang="en-US" altLang="ja-JP" sz="2000" dirty="0" smtClean="0"/>
          </a:p>
          <a:p>
            <a:r>
              <a:rPr lang="ja-JP" altLang="en-US" sz="2000" dirty="0" smtClean="0"/>
              <a:t>　例１：計算して変数</a:t>
            </a:r>
            <a:r>
              <a:rPr lang="en-US" altLang="ja-JP" sz="2000" dirty="0" smtClean="0"/>
              <a:t>x</a:t>
            </a:r>
            <a:r>
              <a:rPr lang="ja-JP" altLang="en-US" sz="2000" dirty="0" smtClean="0"/>
              <a:t>に代入</a:t>
            </a:r>
            <a:endParaRPr lang="en-US" altLang="ja-JP" sz="2000" dirty="0" smtClean="0"/>
          </a:p>
          <a:p>
            <a:r>
              <a:rPr lang="ja-JP" altLang="en-US" sz="2000" dirty="0" smtClean="0"/>
              <a:t>　　・</a:t>
            </a:r>
            <a:r>
              <a:rPr lang="en-US" altLang="ja-JP" sz="2000" dirty="0" smtClean="0"/>
              <a:t>1+1</a:t>
            </a:r>
            <a:r>
              <a:rPr lang="ja-JP" altLang="en-US" sz="2000" dirty="0" smtClean="0"/>
              <a:t>を変数</a:t>
            </a:r>
            <a:r>
              <a:rPr lang="en-US" altLang="ja-JP" sz="2000" dirty="0" smtClean="0"/>
              <a:t>x</a:t>
            </a:r>
            <a:r>
              <a:rPr lang="ja-JP" altLang="en-US" sz="2000" dirty="0" smtClean="0"/>
              <a:t>へ代入する</a:t>
            </a:r>
            <a:r>
              <a:rPr lang="en-US" altLang="ja-JP" sz="2000" dirty="0" smtClean="0"/>
              <a:t>		&gt; x &lt;- 1+1</a:t>
            </a:r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・その結果を表示する</a:t>
            </a:r>
            <a:r>
              <a:rPr lang="en-US" altLang="ja-JP" sz="2000" dirty="0" smtClean="0"/>
              <a:t>		&gt; x</a:t>
            </a:r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			[1] 2</a:t>
            </a:r>
          </a:p>
          <a:p>
            <a:endParaRPr lang="en-US" altLang="ja-JP" sz="2000" dirty="0"/>
          </a:p>
          <a:p>
            <a:r>
              <a:rPr lang="ja-JP" altLang="en-US" sz="2000" dirty="0" smtClean="0"/>
              <a:t>　例２：数式を変数</a:t>
            </a:r>
            <a:r>
              <a:rPr lang="en-US" altLang="ja-JP" sz="2000" dirty="0" smtClean="0"/>
              <a:t>y</a:t>
            </a:r>
            <a:r>
              <a:rPr lang="ja-JP" altLang="en-US" sz="2000" dirty="0" smtClean="0"/>
              <a:t>に代入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・</a:t>
            </a:r>
            <a:r>
              <a:rPr lang="en-US" altLang="ja-JP" sz="2000" dirty="0" smtClean="0"/>
              <a:t>x+100</a:t>
            </a:r>
            <a:r>
              <a:rPr lang="ja-JP" altLang="en-US" sz="2000" dirty="0" smtClean="0"/>
              <a:t>を変数</a:t>
            </a:r>
            <a:r>
              <a:rPr lang="en-US" altLang="ja-JP" sz="2000" dirty="0" smtClean="0"/>
              <a:t>y</a:t>
            </a:r>
            <a:r>
              <a:rPr lang="ja-JP" altLang="en-US" sz="2000" dirty="0" smtClean="0"/>
              <a:t>へ代入する</a:t>
            </a:r>
            <a:r>
              <a:rPr lang="en-US" altLang="ja-JP" sz="2000" dirty="0" smtClean="0"/>
              <a:t>	&gt; y &lt;- x+100</a:t>
            </a:r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			&gt; y</a:t>
            </a:r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			[1] 102</a:t>
            </a:r>
          </a:p>
          <a:p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</a:t>
            </a:r>
            <a:r>
              <a:rPr lang="en-US" altLang="ja-JP" sz="2000" dirty="0" smtClean="0"/>
              <a:t>※</a:t>
            </a:r>
            <a:r>
              <a:rPr lang="ja-JP" altLang="en-US" sz="2000" dirty="0" smtClean="0"/>
              <a:t>例１の結果（</a:t>
            </a:r>
            <a:r>
              <a:rPr lang="en-US" altLang="ja-JP" sz="2000" dirty="0" smtClean="0"/>
              <a:t>x</a:t>
            </a:r>
            <a:r>
              <a:rPr lang="ja-JP" altLang="en-US" sz="2000" dirty="0" smtClean="0"/>
              <a:t>）を使い、さらに別の変数（</a:t>
            </a:r>
            <a:r>
              <a:rPr lang="en-US" altLang="ja-JP" sz="2000" dirty="0" smtClean="0"/>
              <a:t>y</a:t>
            </a:r>
            <a:r>
              <a:rPr lang="ja-JP" altLang="en-US" sz="2000" dirty="0" smtClean="0"/>
              <a:t>）に値を代入することが</a:t>
            </a:r>
            <a:endParaRPr lang="en-US" altLang="ja-JP" sz="2000" dirty="0" smtClean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　　できる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334435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データ</a:t>
            </a:r>
            <a:r>
              <a:rPr lang="ja-JP" altLang="en-US" sz="3600" dirty="0" smtClean="0"/>
              <a:t>の代入</a:t>
            </a:r>
            <a:r>
              <a:rPr lang="en-US" altLang="ja-JP" dirty="0" smtClean="0"/>
              <a:t>	</a:t>
            </a:r>
            <a:r>
              <a:rPr lang="ja-JP" altLang="en-US" sz="1800" dirty="0"/>
              <a:t> ～</a:t>
            </a:r>
            <a:r>
              <a:rPr lang="ja-JP" altLang="en-US" sz="1800" dirty="0" smtClean="0"/>
              <a:t>関数</a:t>
            </a:r>
            <a:r>
              <a:rPr lang="en-US" altLang="ja-JP" sz="1800" dirty="0"/>
              <a:t>c()</a:t>
            </a:r>
            <a:r>
              <a:rPr lang="ja-JP" altLang="en-US" sz="1800" dirty="0"/>
              <a:t>を使ったベクトルの</a:t>
            </a:r>
            <a:r>
              <a:rPr lang="ja-JP" altLang="en-US" sz="1800" dirty="0" smtClean="0"/>
              <a:t>作成</a:t>
            </a:r>
            <a:r>
              <a:rPr lang="ja-JP" altLang="en-US" sz="1800" dirty="0"/>
              <a:t>～</a:t>
            </a:r>
            <a:r>
              <a:rPr lang="en-US" altLang="ja-JP" sz="1800" dirty="0"/>
              <a:t/>
            </a:r>
            <a:br>
              <a:rPr lang="en-US" altLang="ja-JP" sz="1800" dirty="0"/>
            </a:br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35230" y="1975248"/>
            <a:ext cx="73627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　例３：データの入力方法</a:t>
            </a:r>
            <a:endParaRPr lang="en-US" altLang="ja-JP" sz="2400" dirty="0" smtClean="0"/>
          </a:p>
          <a:p>
            <a:r>
              <a:rPr lang="ja-JP" altLang="en-US" sz="2400" dirty="0" smtClean="0"/>
              <a:t>　　・</a:t>
            </a:r>
            <a:r>
              <a:rPr lang="en-US" altLang="ja-JP" sz="2400" dirty="0"/>
              <a:t>5</a:t>
            </a:r>
            <a:r>
              <a:rPr lang="ja-JP" altLang="en-US" sz="2400" dirty="0"/>
              <a:t>人</a:t>
            </a:r>
            <a:r>
              <a:rPr lang="ja-JP" altLang="en-US" sz="2400" dirty="0" smtClean="0"/>
              <a:t>の学生の英語の試験結果、５０，６０，８０，３０，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　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７０であったとする。このデータを変数</a:t>
            </a:r>
            <a:r>
              <a:rPr lang="en-US" altLang="ja-JP" sz="2400" dirty="0" smtClean="0"/>
              <a:t>x1</a:t>
            </a:r>
            <a:r>
              <a:rPr lang="ja-JP" altLang="en-US" sz="2400" dirty="0" smtClean="0"/>
              <a:t>へ代入する。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 smtClean="0"/>
              <a:t>	&gt; x1 &lt;- c(50, 60, 80, 30, 70)</a:t>
            </a:r>
          </a:p>
          <a:p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・同じ５人の学生の数学の試験結果が、４０，７０，５０，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４０，８０であったとする。このデータを変数</a:t>
            </a:r>
            <a:r>
              <a:rPr lang="en-US" altLang="ja-JP" sz="2400" dirty="0" smtClean="0"/>
              <a:t>x2</a:t>
            </a:r>
            <a:r>
              <a:rPr lang="ja-JP" altLang="en-US" sz="2400" dirty="0" smtClean="0"/>
              <a:t>へ代入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する。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/>
              <a:t>	&gt;</a:t>
            </a:r>
            <a:r>
              <a:rPr lang="en-US" altLang="ja-JP" sz="2400" dirty="0" smtClean="0"/>
              <a:t> x2 &lt;- c(40, 70, 50, 40, 80)</a:t>
            </a:r>
          </a:p>
          <a:p>
            <a:r>
              <a:rPr lang="en-US" altLang="ja-JP" sz="2400" dirty="0"/>
              <a:t>	</a:t>
            </a:r>
            <a:r>
              <a:rPr lang="en-US" altLang="ja-JP" sz="2400" dirty="0" smtClean="0"/>
              <a:t>			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35230" y="1415120"/>
            <a:ext cx="75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データは関数「</a:t>
            </a:r>
            <a:r>
              <a:rPr lang="en-US" altLang="ja-JP" sz="2000" dirty="0" smtClean="0"/>
              <a:t>c()</a:t>
            </a:r>
            <a:r>
              <a:rPr lang="ja-JP" altLang="en-US" sz="2000" dirty="0" smtClean="0"/>
              <a:t>」を使い、ベクトル形式で入力する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965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データ</a:t>
            </a:r>
            <a:r>
              <a:rPr lang="ja-JP" altLang="en-US" sz="3600" dirty="0" smtClean="0"/>
              <a:t>の代入</a:t>
            </a:r>
            <a:r>
              <a:rPr lang="en-US" altLang="ja-JP" dirty="0" smtClean="0"/>
              <a:t>	</a:t>
            </a:r>
            <a:r>
              <a:rPr lang="ja-JP" altLang="en-US" sz="2000" dirty="0"/>
              <a:t>～基本的な統計量を計算する～</a:t>
            </a:r>
            <a:r>
              <a:rPr lang="en-US" altLang="ja-JP" dirty="0"/>
              <a:t/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52614" y="1229213"/>
            <a:ext cx="736273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900" dirty="0" smtClean="0"/>
              <a:t>　例４：要約統計量の算出</a:t>
            </a:r>
            <a:endParaRPr lang="en-US" altLang="ja-JP" sz="1900" dirty="0" smtClean="0"/>
          </a:p>
          <a:p>
            <a:r>
              <a:rPr lang="ja-JP" altLang="en-US" sz="1900" dirty="0" smtClean="0"/>
              <a:t>　　・関数</a:t>
            </a:r>
            <a:r>
              <a:rPr lang="en-US" altLang="ja-JP" sz="1900" dirty="0" smtClean="0"/>
              <a:t>summary()</a:t>
            </a:r>
            <a:r>
              <a:rPr lang="ja-JP" altLang="en-US" sz="1900" dirty="0" smtClean="0"/>
              <a:t>を使用して変数</a:t>
            </a:r>
            <a:r>
              <a:rPr lang="en-US" altLang="ja-JP" sz="1900" dirty="0" smtClean="0"/>
              <a:t>x1</a:t>
            </a:r>
            <a:r>
              <a:rPr lang="ja-JP" altLang="en-US" sz="1900" dirty="0" smtClean="0"/>
              <a:t>の基本的な統計量を求める</a:t>
            </a:r>
            <a:endParaRPr lang="en-US" altLang="ja-JP" sz="1900" dirty="0" smtClean="0"/>
          </a:p>
          <a:p>
            <a:endParaRPr lang="en-US" altLang="ja-JP" sz="1900" dirty="0" smtClean="0"/>
          </a:p>
          <a:p>
            <a:r>
              <a:rPr lang="en-US" altLang="ja-JP" sz="1900" dirty="0" smtClean="0"/>
              <a:t>	&gt; summary(x1)</a:t>
            </a:r>
          </a:p>
          <a:p>
            <a:r>
              <a:rPr lang="en-US" altLang="ja-JP" sz="1900" dirty="0"/>
              <a:t>	</a:t>
            </a:r>
            <a:r>
              <a:rPr lang="en-US" altLang="ja-JP" sz="1900" dirty="0" smtClean="0"/>
              <a:t>     Min.	1st</a:t>
            </a:r>
            <a:r>
              <a:rPr lang="ja-JP" altLang="en-US" sz="1900" dirty="0"/>
              <a:t> </a:t>
            </a:r>
            <a:r>
              <a:rPr lang="en-US" altLang="ja-JP" sz="1900" dirty="0" smtClean="0"/>
              <a:t>Qu.	Median	Mean	3</a:t>
            </a:r>
            <a:r>
              <a:rPr lang="ja-JP" altLang="en-US" sz="1900" dirty="0" smtClean="0"/>
              <a:t>ｒｄ </a:t>
            </a:r>
            <a:r>
              <a:rPr lang="en-US" altLang="ja-JP" sz="1900" dirty="0" smtClean="0"/>
              <a:t>Qu.	Max.</a:t>
            </a:r>
          </a:p>
          <a:p>
            <a:r>
              <a:rPr lang="en-US" altLang="ja-JP" sz="1900" dirty="0"/>
              <a:t>	 </a:t>
            </a:r>
            <a:r>
              <a:rPr lang="en-US" altLang="ja-JP" sz="1900" dirty="0" smtClean="0"/>
              <a:t>       30	        50	         60	      58	         70	    80</a:t>
            </a:r>
          </a:p>
          <a:p>
            <a:endParaRPr lang="en-US" altLang="ja-JP" sz="1900" dirty="0" smtClean="0"/>
          </a:p>
          <a:p>
            <a:r>
              <a:rPr lang="ja-JP" altLang="en-US" sz="1900" dirty="0"/>
              <a:t>　</a:t>
            </a:r>
            <a:r>
              <a:rPr lang="ja-JP" altLang="en-US" sz="1900" dirty="0" smtClean="0"/>
              <a:t>　</a:t>
            </a:r>
            <a:r>
              <a:rPr lang="en-US" altLang="ja-JP" sz="1900" dirty="0" smtClean="0"/>
              <a:t>※</a:t>
            </a:r>
            <a:r>
              <a:rPr lang="ja-JP" altLang="en-US" sz="1900" dirty="0" smtClean="0"/>
              <a:t>関数</a:t>
            </a:r>
            <a:r>
              <a:rPr lang="en-US" altLang="ja-JP" sz="1900" dirty="0"/>
              <a:t>summary</a:t>
            </a:r>
            <a:r>
              <a:rPr lang="en-US" altLang="ja-JP" sz="1900" dirty="0" smtClean="0"/>
              <a:t>()</a:t>
            </a:r>
            <a:r>
              <a:rPr lang="ja-JP" altLang="en-US" sz="1900" dirty="0" err="1" smtClean="0"/>
              <a:t>で算</a:t>
            </a:r>
            <a:r>
              <a:rPr lang="ja-JP" altLang="en-US" sz="1900" dirty="0" smtClean="0"/>
              <a:t>出される統計量は以下である</a:t>
            </a:r>
            <a:r>
              <a:rPr lang="en-US" altLang="ja-JP" sz="1900" dirty="0" smtClean="0"/>
              <a:t> 			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539643"/>
              </p:ext>
            </p:extLst>
          </p:nvPr>
        </p:nvGraphicFramePr>
        <p:xfrm>
          <a:off x="2139299" y="4016693"/>
          <a:ext cx="3945308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7746"/>
                <a:gridCol w="271756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/>
                        <a:t>統計量</a:t>
                      </a:r>
                      <a:endParaRPr kumimoji="1" lang="ja-JP" altLang="en-US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/>
                        <a:t>説明</a:t>
                      </a:r>
                      <a:endParaRPr kumimoji="1" lang="ja-JP" altLang="en-US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Min.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最小値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1800" dirty="0" smtClean="0"/>
                        <a:t>1st</a:t>
                      </a:r>
                      <a:r>
                        <a:rPr lang="ja-JP" altLang="en-US" sz="1800" dirty="0" smtClean="0"/>
                        <a:t> </a:t>
                      </a:r>
                      <a:r>
                        <a:rPr lang="en-US" altLang="ja-JP" sz="1800" dirty="0" smtClean="0"/>
                        <a:t>Qu.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1800" dirty="0" smtClean="0"/>
                        <a:t>25</a:t>
                      </a:r>
                      <a:r>
                        <a:rPr kumimoji="1" lang="ja-JP" altLang="en-US" sz="1800" dirty="0" smtClean="0"/>
                        <a:t>パーセントタイル値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1800" dirty="0" smtClean="0"/>
                        <a:t>Median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中央値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1800" dirty="0" smtClean="0"/>
                        <a:t>Mean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平均値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1800" dirty="0" smtClean="0"/>
                        <a:t>3</a:t>
                      </a:r>
                      <a:r>
                        <a:rPr lang="ja-JP" altLang="en-US" sz="1800" dirty="0" smtClean="0"/>
                        <a:t>ｒｄ </a:t>
                      </a:r>
                      <a:r>
                        <a:rPr lang="en-US" altLang="ja-JP" sz="1800" dirty="0" smtClean="0"/>
                        <a:t>Qu.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７５パーセントタイル値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1800" dirty="0" smtClean="0"/>
                        <a:t>Max.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800" dirty="0" smtClean="0"/>
                        <a:t>最大値</a:t>
                      </a:r>
                      <a:endParaRPr kumimoji="1" lang="ja-JP" alt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3167554" y="3629870"/>
            <a:ext cx="228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基本的な統計量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475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/>
              <a:t>データ</a:t>
            </a:r>
            <a:r>
              <a:rPr lang="ja-JP" altLang="en-US" sz="3600" dirty="0" smtClean="0"/>
              <a:t>の代入</a:t>
            </a:r>
            <a:r>
              <a:rPr lang="en-US" altLang="ja-JP" dirty="0" smtClean="0"/>
              <a:t>	</a:t>
            </a:r>
            <a:r>
              <a:rPr lang="ja-JP" altLang="en-US" sz="2000" dirty="0"/>
              <a:t>～基本的な統計量を計算する～</a:t>
            </a:r>
            <a:r>
              <a:rPr lang="en-US" altLang="ja-JP" dirty="0"/>
              <a:t/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21877" y="1801784"/>
            <a:ext cx="77093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　例５：標準偏差と分散の算出</a:t>
            </a:r>
            <a:endParaRPr lang="en-US" altLang="ja-JP" sz="2400" dirty="0" smtClean="0"/>
          </a:p>
          <a:p>
            <a:r>
              <a:rPr lang="ja-JP" altLang="en-US" sz="2400" dirty="0" smtClean="0"/>
              <a:t>　　・変数</a:t>
            </a:r>
            <a:r>
              <a:rPr lang="en-US" altLang="ja-JP" sz="2400" dirty="0" smtClean="0"/>
              <a:t>x1</a:t>
            </a:r>
            <a:r>
              <a:rPr lang="ja-JP" altLang="en-US" sz="2400" dirty="0" smtClean="0"/>
              <a:t>と</a:t>
            </a:r>
            <a:r>
              <a:rPr lang="en-US" altLang="ja-JP" sz="2400" dirty="0" smtClean="0"/>
              <a:t>x2</a:t>
            </a:r>
            <a:r>
              <a:rPr lang="ja-JP" altLang="en-US" sz="2400" dirty="0" smtClean="0"/>
              <a:t>の標準偏差と分散を求める。標準偏差を求</a:t>
            </a:r>
            <a:endParaRPr lang="en-US" altLang="ja-JP" sz="2400" dirty="0" smtClean="0"/>
          </a:p>
          <a:p>
            <a:r>
              <a:rPr lang="ja-JP" altLang="en-US" sz="2400" dirty="0" smtClean="0"/>
              <a:t>　　　</a:t>
            </a:r>
            <a:r>
              <a:rPr lang="ja-JP" altLang="en-US" sz="2400" dirty="0" err="1" smtClean="0"/>
              <a:t>めるには</a:t>
            </a:r>
            <a:r>
              <a:rPr lang="ja-JP" altLang="en-US" sz="2400" dirty="0" smtClean="0"/>
              <a:t>関数</a:t>
            </a:r>
            <a:r>
              <a:rPr lang="en-US" altLang="ja-JP" sz="2400" dirty="0" err="1" smtClean="0"/>
              <a:t>sd</a:t>
            </a:r>
            <a:r>
              <a:rPr lang="en-US" altLang="ja-JP" sz="2400" dirty="0" smtClean="0"/>
              <a:t>()</a:t>
            </a:r>
            <a:r>
              <a:rPr lang="ja-JP" altLang="en-US" sz="2400" dirty="0" smtClean="0"/>
              <a:t>を、分散を求めるには関数</a:t>
            </a:r>
            <a:r>
              <a:rPr lang="en-US" altLang="ja-JP" sz="2400" dirty="0" err="1" smtClean="0"/>
              <a:t>var</a:t>
            </a:r>
            <a:r>
              <a:rPr lang="en-US" altLang="ja-JP" sz="2400" dirty="0" smtClean="0"/>
              <a:t>()</a:t>
            </a:r>
            <a:r>
              <a:rPr lang="ja-JP" altLang="en-US" sz="2400" dirty="0" smtClean="0"/>
              <a:t>を使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</a:t>
            </a:r>
            <a:r>
              <a:rPr lang="ja-JP" altLang="en-US" sz="2400" dirty="0" err="1" smtClean="0"/>
              <a:t>用する</a:t>
            </a:r>
            <a:r>
              <a:rPr lang="ja-JP" altLang="en-US" sz="2400" dirty="0" smtClean="0"/>
              <a:t>。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 smtClean="0"/>
              <a:t>	&gt; </a:t>
            </a:r>
            <a:r>
              <a:rPr lang="en-US" altLang="ja-JP" sz="2400" dirty="0" err="1" smtClean="0"/>
              <a:t>sd</a:t>
            </a:r>
            <a:r>
              <a:rPr lang="en-US" altLang="ja-JP" sz="2400" dirty="0" smtClean="0"/>
              <a:t>(1) ; </a:t>
            </a:r>
            <a:r>
              <a:rPr lang="en-US" altLang="ja-JP" sz="2400" dirty="0" err="1" smtClean="0"/>
              <a:t>sd</a:t>
            </a:r>
            <a:r>
              <a:rPr lang="en-US" altLang="ja-JP" sz="2400" dirty="0" smtClean="0"/>
              <a:t>(x2) ; </a:t>
            </a:r>
            <a:r>
              <a:rPr lang="en-US" altLang="ja-JP" sz="2400" dirty="0" err="1" smtClean="0"/>
              <a:t>var</a:t>
            </a:r>
            <a:r>
              <a:rPr lang="en-US" altLang="ja-JP" sz="2400" dirty="0" smtClean="0"/>
              <a:t>(x1) ; </a:t>
            </a:r>
            <a:r>
              <a:rPr lang="en-US" altLang="ja-JP" sz="2400" dirty="0" err="1" smtClean="0"/>
              <a:t>var</a:t>
            </a:r>
            <a:r>
              <a:rPr lang="en-US" altLang="ja-JP" sz="2400" dirty="0" smtClean="0"/>
              <a:t>(x2)</a:t>
            </a:r>
          </a:p>
          <a:p>
            <a:r>
              <a:rPr lang="en-US" altLang="ja-JP" sz="2400" dirty="0"/>
              <a:t>	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</a:t>
            </a:r>
            <a:r>
              <a:rPr lang="en-US" altLang="ja-JP" sz="2000" dirty="0" smtClean="0"/>
              <a:t>※</a:t>
            </a:r>
            <a:r>
              <a:rPr lang="ja-JP" altLang="en-US" sz="2000" dirty="0" smtClean="0"/>
              <a:t>命令文はセミコロン（</a:t>
            </a:r>
            <a:r>
              <a:rPr lang="en-US" altLang="ja-JP" sz="2000" dirty="0" smtClean="0"/>
              <a:t>;</a:t>
            </a:r>
            <a:r>
              <a:rPr lang="ja-JP" altLang="en-US" sz="2000" dirty="0" smtClean="0"/>
              <a:t>）を使用すると並列させることができる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107701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7847" y="1801784"/>
            <a:ext cx="79219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・数値データや文字データが混在したデータ表を、</a:t>
            </a:r>
            <a:r>
              <a:rPr lang="en-US" altLang="ja-JP" sz="2400" dirty="0" smtClean="0"/>
              <a:t>R</a:t>
            </a:r>
            <a:r>
              <a:rPr lang="ja-JP" altLang="en-US" sz="2400" dirty="0" smtClean="0"/>
              <a:t>ではデー　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タフレームとして扱う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・データフレームの作成には、以下の方法などが考えられる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/>
              <a:t>	</a:t>
            </a:r>
            <a:r>
              <a:rPr lang="ja-JP" altLang="en-US" sz="2400" dirty="0" smtClean="0"/>
              <a:t>１、複数のベクトルを作成してから、データフレームと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　　　　してまとめる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/>
              <a:t>	</a:t>
            </a:r>
            <a:r>
              <a:rPr lang="ja-JP" altLang="en-US" sz="2400" dirty="0" smtClean="0"/>
              <a:t>２、保存済みの外部ファイルを読み込む</a:t>
            </a:r>
            <a:endParaRPr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38816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134389"/>
            <a:ext cx="7886700" cy="1325563"/>
          </a:xfrm>
        </p:spPr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sz="2000" dirty="0" smtClean="0"/>
              <a:t>～データフレームの作成１～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7847" y="1263398"/>
            <a:ext cx="792195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ベクトルを結合してデータフレームを</a:t>
            </a:r>
            <a:r>
              <a:rPr lang="ja-JP" altLang="en-US" dirty="0"/>
              <a:t>作成</a:t>
            </a:r>
            <a:r>
              <a:rPr lang="ja-JP" altLang="en-US" dirty="0" smtClean="0"/>
              <a:t>する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 smtClean="0"/>
              <a:t>　</a:t>
            </a:r>
            <a:r>
              <a:rPr lang="ja-JP" altLang="en-US" sz="1900" dirty="0" smtClean="0"/>
              <a:t>・例３で作成した</a:t>
            </a:r>
            <a:r>
              <a:rPr lang="en-US" altLang="ja-JP" sz="1900" dirty="0" smtClean="0"/>
              <a:t>x1</a:t>
            </a:r>
            <a:r>
              <a:rPr lang="ja-JP" altLang="en-US" sz="1900" dirty="0" smtClean="0"/>
              <a:t>と</a:t>
            </a:r>
            <a:r>
              <a:rPr lang="en-US" altLang="ja-JP" sz="1900" dirty="0" smtClean="0"/>
              <a:t>x2</a:t>
            </a:r>
            <a:r>
              <a:rPr lang="ja-JP" altLang="en-US" sz="1900" dirty="0" err="1" smtClean="0"/>
              <a:t>を結</a:t>
            </a:r>
            <a:r>
              <a:rPr lang="ja-JP" altLang="en-US" sz="1900" dirty="0" smtClean="0"/>
              <a:t>合し、データフレームに「</a:t>
            </a:r>
            <a:r>
              <a:rPr lang="en-US" altLang="ja-JP" sz="1900" dirty="0" smtClean="0"/>
              <a:t>date01</a:t>
            </a:r>
            <a:r>
              <a:rPr lang="ja-JP" altLang="en-US" sz="1900" dirty="0" smtClean="0"/>
              <a:t>」という名前をつける</a:t>
            </a:r>
            <a:endParaRPr lang="en-US" altLang="ja-JP" sz="1900" dirty="0" smtClean="0"/>
          </a:p>
          <a:p>
            <a:endParaRPr lang="en-US" altLang="ja-JP" sz="1900" dirty="0" smtClean="0"/>
          </a:p>
          <a:p>
            <a:endParaRPr lang="en-US" altLang="ja-JP" sz="1900" dirty="0" smtClean="0"/>
          </a:p>
          <a:p>
            <a:endParaRPr lang="en-US" altLang="ja-JP" sz="1900" dirty="0"/>
          </a:p>
          <a:p>
            <a:endParaRPr lang="en-US" altLang="ja-JP" sz="1900" dirty="0" smtClean="0"/>
          </a:p>
          <a:p>
            <a:endParaRPr lang="en-US" altLang="ja-JP" sz="1900" dirty="0"/>
          </a:p>
          <a:p>
            <a:endParaRPr lang="en-US" altLang="ja-JP" sz="1900" dirty="0"/>
          </a:p>
          <a:p>
            <a:endParaRPr lang="en-US" altLang="ja-JP" sz="1900" dirty="0" smtClean="0"/>
          </a:p>
          <a:p>
            <a:endParaRPr lang="en-US" altLang="ja-JP" sz="1900" dirty="0" smtClean="0"/>
          </a:p>
          <a:p>
            <a:endParaRPr lang="en-US" altLang="ja-JP" sz="1900" dirty="0" smtClean="0"/>
          </a:p>
          <a:p>
            <a:r>
              <a:rPr lang="ja-JP" altLang="en-US" sz="1900" dirty="0" smtClean="0"/>
              <a:t>　・関数</a:t>
            </a:r>
            <a:r>
              <a:rPr lang="en-US" altLang="ja-JP" sz="1900" dirty="0" err="1" smtClean="0"/>
              <a:t>date.frame</a:t>
            </a:r>
            <a:r>
              <a:rPr lang="en-US" altLang="ja-JP" sz="1900" dirty="0" smtClean="0"/>
              <a:t>()</a:t>
            </a:r>
            <a:r>
              <a:rPr lang="ja-JP" altLang="en-US" sz="1900" dirty="0" smtClean="0"/>
              <a:t>を使って、作成済みのベクトル</a:t>
            </a:r>
            <a:r>
              <a:rPr lang="en-US" altLang="ja-JP" sz="1900" dirty="0" smtClean="0"/>
              <a:t>x1</a:t>
            </a:r>
            <a:r>
              <a:rPr lang="ja-JP" altLang="en-US" sz="1900" dirty="0" smtClean="0"/>
              <a:t>と</a:t>
            </a:r>
            <a:r>
              <a:rPr lang="en-US" altLang="ja-JP" sz="1900" dirty="0" smtClean="0"/>
              <a:t>x2</a:t>
            </a:r>
            <a:r>
              <a:rPr lang="ja-JP" altLang="en-US" sz="1900" dirty="0" smtClean="0"/>
              <a:t>からデータフレームを</a:t>
            </a:r>
            <a:endParaRPr lang="en-US" altLang="ja-JP" sz="1900" dirty="0" smtClean="0"/>
          </a:p>
          <a:p>
            <a:r>
              <a:rPr lang="ja-JP" altLang="en-US" sz="1900" dirty="0"/>
              <a:t>　</a:t>
            </a:r>
            <a:r>
              <a:rPr lang="ja-JP" altLang="en-US" sz="1900" dirty="0" smtClean="0"/>
              <a:t>  作成する</a:t>
            </a:r>
            <a:endParaRPr lang="en-US" altLang="ja-JP" sz="1900" dirty="0" smtClean="0"/>
          </a:p>
          <a:p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date01 &lt;- </a:t>
            </a:r>
            <a:r>
              <a:rPr lang="en-US" altLang="ja-JP" dirty="0" err="1" smtClean="0"/>
              <a:t>date.frame</a:t>
            </a:r>
            <a:r>
              <a:rPr lang="en-US" altLang="ja-JP" dirty="0"/>
              <a:t>(</a:t>
            </a:r>
            <a:r>
              <a:rPr lang="en-US" altLang="ja-JP" dirty="0" smtClean="0"/>
              <a:t>x1, x2)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165704"/>
              </p:ext>
            </p:extLst>
          </p:nvPr>
        </p:nvGraphicFramePr>
        <p:xfrm>
          <a:off x="3515171" y="2671175"/>
          <a:ext cx="1902864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0097"/>
                <a:gridCol w="9827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X2</a:t>
                      </a:r>
                      <a:endParaRPr kumimoji="1" lang="ja-JP" altLang="en-US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x2</a:t>
                      </a:r>
                      <a:endParaRPr kumimoji="1" lang="ja-JP" altLang="en-US" sz="18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50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40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60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70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80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50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40</a:t>
                      </a:r>
                      <a:endParaRPr kumimoji="1" lang="ja-JP" alt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70</a:t>
                      </a:r>
                      <a:endParaRPr kumimoji="1" lang="ja-JP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800" dirty="0" smtClean="0"/>
                        <a:t>80</a:t>
                      </a:r>
                      <a:endParaRPr kumimoji="1" lang="ja-JP" altLang="en-US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127761" y="2301843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作成</a:t>
            </a:r>
            <a:r>
              <a:rPr lang="ja-JP" altLang="en-US" dirty="0" smtClean="0"/>
              <a:t>したデータ表のイメージ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291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-36529"/>
            <a:ext cx="7886700" cy="1325563"/>
          </a:xfrm>
        </p:spPr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dirty="0" smtClean="0"/>
              <a:t> </a:t>
            </a:r>
            <a:r>
              <a:rPr lang="ja-JP" altLang="en-US" sz="2000" dirty="0" smtClean="0"/>
              <a:t>～データフレームの作成１～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8650" y="1066846"/>
            <a:ext cx="7921951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　</a:t>
            </a:r>
            <a:r>
              <a:rPr lang="ja-JP" altLang="en-US" sz="2000" dirty="0" smtClean="0"/>
              <a:t>・作成したデータフレーム</a:t>
            </a:r>
            <a:r>
              <a:rPr lang="en-US" altLang="ja-JP" sz="2000" dirty="0" smtClean="0"/>
              <a:t>date01</a:t>
            </a:r>
            <a:r>
              <a:rPr lang="ja-JP" altLang="en-US" sz="2000" dirty="0" smtClean="0"/>
              <a:t>を表示する</a:t>
            </a:r>
            <a:endParaRPr lang="en-US" altLang="ja-JP" sz="2000" dirty="0" smtClean="0"/>
          </a:p>
          <a:p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date01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x1x2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1  50  40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2  60  70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3  80  50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4  30  40</a:t>
            </a:r>
          </a:p>
          <a:p>
            <a:r>
              <a:rPr lang="en-US" altLang="ja-JP" dirty="0" smtClean="0"/>
              <a:t>	5  70  80</a:t>
            </a:r>
          </a:p>
          <a:p>
            <a:endParaRPr lang="en-US" altLang="ja-JP" dirty="0"/>
          </a:p>
          <a:p>
            <a:r>
              <a:rPr lang="ja-JP" altLang="en-US" sz="2000" dirty="0"/>
              <a:t>　</a:t>
            </a:r>
            <a:r>
              <a:rPr lang="ja-JP" altLang="en-US" sz="2000" dirty="0" smtClean="0"/>
              <a:t>・変数名を変更する</a:t>
            </a:r>
            <a:endParaRPr lang="en-US" altLang="ja-JP" sz="2000" dirty="0" smtClean="0"/>
          </a:p>
          <a:p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date01 &lt;- </a:t>
            </a:r>
            <a:r>
              <a:rPr lang="en-US" altLang="ja-JP" dirty="0" err="1" smtClean="0"/>
              <a:t>date.frame</a:t>
            </a:r>
            <a:r>
              <a:rPr lang="en-US" altLang="ja-JP" dirty="0" smtClean="0"/>
              <a:t>(</a:t>
            </a:r>
            <a:r>
              <a:rPr lang="ja-JP" altLang="en-US" dirty="0" smtClean="0"/>
              <a:t>英語</a:t>
            </a:r>
            <a:r>
              <a:rPr lang="en-US" altLang="ja-JP" dirty="0" smtClean="0"/>
              <a:t>=x1, </a:t>
            </a:r>
            <a:r>
              <a:rPr lang="ja-JP" altLang="en-US" dirty="0" smtClean="0"/>
              <a:t>数学</a:t>
            </a:r>
            <a:r>
              <a:rPr lang="en-US" altLang="ja-JP" dirty="0" smtClean="0"/>
              <a:t>=x2)</a:t>
            </a:r>
            <a:endParaRPr lang="en-US" altLang="ja-JP" dirty="0"/>
          </a:p>
          <a:p>
            <a:r>
              <a:rPr lang="en-US" altLang="ja-JP" dirty="0"/>
              <a:t>	&gt; date01</a:t>
            </a:r>
          </a:p>
          <a:p>
            <a:r>
              <a:rPr lang="en-US" altLang="ja-JP" dirty="0"/>
              <a:t>	</a:t>
            </a:r>
            <a:r>
              <a:rPr lang="ja-JP" altLang="en-US" dirty="0" smtClean="0"/>
              <a:t>英語数学</a:t>
            </a:r>
            <a:endParaRPr lang="en-US" altLang="ja-JP" dirty="0"/>
          </a:p>
          <a:p>
            <a:r>
              <a:rPr lang="en-US" altLang="ja-JP" dirty="0"/>
              <a:t>	1  50  40</a:t>
            </a:r>
          </a:p>
          <a:p>
            <a:r>
              <a:rPr lang="en-US" altLang="ja-JP" dirty="0"/>
              <a:t>	2  60  70</a:t>
            </a:r>
          </a:p>
          <a:p>
            <a:r>
              <a:rPr lang="en-US" altLang="ja-JP" dirty="0"/>
              <a:t>	3  80  50</a:t>
            </a:r>
          </a:p>
          <a:p>
            <a:r>
              <a:rPr lang="en-US" altLang="ja-JP" dirty="0"/>
              <a:t>	4  30  40</a:t>
            </a:r>
          </a:p>
          <a:p>
            <a:r>
              <a:rPr lang="en-US" altLang="ja-JP" dirty="0"/>
              <a:t>	5  70  80</a:t>
            </a:r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69644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sz="2000" dirty="0" smtClean="0"/>
              <a:t>～データフレームの作成</a:t>
            </a:r>
            <a:r>
              <a:rPr lang="ja-JP" altLang="en-US" sz="2000" dirty="0"/>
              <a:t>２</a:t>
            </a:r>
            <a:r>
              <a:rPr lang="ja-JP" altLang="en-US" sz="2000" dirty="0" smtClean="0"/>
              <a:t>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8650" y="1596686"/>
            <a:ext cx="792195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　</a:t>
            </a:r>
            <a:r>
              <a:rPr lang="en-US" altLang="ja-JP" sz="2000" dirty="0" smtClean="0"/>
              <a:t>R</a:t>
            </a:r>
            <a:r>
              <a:rPr lang="ja-JP" altLang="en-US" sz="2000" dirty="0" smtClean="0"/>
              <a:t>では作業ディレクトリという場所を対象に、データファイルの読み込みや書き出しを行う。今回は事前に作成しておいた</a:t>
            </a:r>
            <a:r>
              <a:rPr lang="en-US" altLang="ja-JP" sz="2000" dirty="0" smtClean="0"/>
              <a:t>C</a:t>
            </a:r>
            <a:r>
              <a:rPr lang="ja-JP" altLang="en-US" sz="2000" dirty="0" smtClean="0"/>
              <a:t>ドライブ内の</a:t>
            </a:r>
            <a:r>
              <a:rPr lang="en-US" altLang="ja-JP" sz="2000" dirty="0" smtClean="0"/>
              <a:t>R</a:t>
            </a:r>
            <a:r>
              <a:rPr lang="ja-JP" altLang="en-US" sz="2000" dirty="0" smtClean="0"/>
              <a:t>フォルダを作業ディレクトリとして設定する。</a:t>
            </a:r>
            <a:endParaRPr lang="en-US" altLang="ja-JP" sz="2000" dirty="0" smtClean="0"/>
          </a:p>
          <a:p>
            <a:r>
              <a:rPr lang="en-US" altLang="ja-JP" dirty="0"/>
              <a:t>	</a:t>
            </a:r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・作業ディレクトリを設定するには関数</a:t>
            </a:r>
            <a:r>
              <a:rPr lang="en-US" altLang="ja-JP" sz="2400" dirty="0" err="1" smtClean="0"/>
              <a:t>setwd</a:t>
            </a:r>
            <a:r>
              <a:rPr lang="en-US" altLang="ja-JP" sz="2400" dirty="0" smtClean="0"/>
              <a:t>()</a:t>
            </a:r>
            <a:r>
              <a:rPr lang="ja-JP" altLang="en-US" sz="2400" dirty="0" smtClean="0"/>
              <a:t>を使う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ja-JP" sz="2400" dirty="0"/>
              <a:t>	</a:t>
            </a:r>
            <a:r>
              <a:rPr lang="en-US" altLang="ja-JP" sz="2400" dirty="0" smtClean="0"/>
              <a:t>&gt; </a:t>
            </a:r>
            <a:r>
              <a:rPr lang="en-US" altLang="ja-JP" sz="2400" dirty="0" err="1" smtClean="0"/>
              <a:t>setwd</a:t>
            </a:r>
            <a:r>
              <a:rPr lang="en-US" altLang="ja-JP" sz="2400" dirty="0" smtClean="0"/>
              <a:t>( “C:/R” )</a:t>
            </a:r>
          </a:p>
          <a:p>
            <a:endParaRPr lang="en-US" altLang="ja-JP" sz="2400" dirty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・現在の作業ディレクトリの場所を確認するには</a:t>
            </a:r>
            <a:r>
              <a:rPr lang="en-US" altLang="ja-JP" sz="2400" dirty="0" err="1" smtClean="0"/>
              <a:t>getwd</a:t>
            </a:r>
            <a:r>
              <a:rPr lang="en-US" altLang="ja-JP" sz="2400" dirty="0" smtClean="0"/>
              <a:t>()</a:t>
            </a:r>
            <a:r>
              <a:rPr lang="ja-JP" altLang="en-US" sz="2400" dirty="0" smtClean="0"/>
              <a:t>を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使う</a:t>
            </a:r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en-US" altLang="ja-JP" sz="2400" dirty="0"/>
              <a:t>	&gt; </a:t>
            </a:r>
            <a:r>
              <a:rPr lang="en-US" altLang="ja-JP" sz="2400" dirty="0" err="1" smtClean="0"/>
              <a:t>getwd</a:t>
            </a:r>
            <a:r>
              <a:rPr lang="en-US" altLang="ja-JP" sz="2400" dirty="0" smtClean="0"/>
              <a:t>()</a:t>
            </a:r>
          </a:p>
          <a:p>
            <a:r>
              <a:rPr lang="en-US" altLang="ja-JP" sz="2400" dirty="0"/>
              <a:t>	</a:t>
            </a:r>
            <a:r>
              <a:rPr lang="en-US" altLang="ja-JP" sz="2400" dirty="0" smtClean="0"/>
              <a:t>[1] “C:/R”</a:t>
            </a:r>
          </a:p>
        </p:txBody>
      </p:sp>
    </p:spTree>
    <p:extLst>
      <p:ext uri="{BB962C8B-B14F-4D97-AF65-F5344CB8AC3E}">
        <p14:creationId xmlns:p14="http://schemas.microsoft.com/office/powerpoint/2010/main" val="112145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sz="2000" dirty="0" smtClean="0"/>
              <a:t>～データフレームの作成</a:t>
            </a:r>
            <a:r>
              <a:rPr lang="ja-JP" altLang="en-US" sz="2000" dirty="0"/>
              <a:t>２</a:t>
            </a:r>
            <a:r>
              <a:rPr lang="ja-JP" altLang="en-US" sz="2000" dirty="0" smtClean="0"/>
              <a:t>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4108" y="1553957"/>
            <a:ext cx="77061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　・カンマ区切りファイルを読み込む</a:t>
            </a:r>
            <a:endParaRPr lang="en-US" altLang="ja-JP" dirty="0" smtClean="0"/>
          </a:p>
          <a:p>
            <a:r>
              <a:rPr lang="ja-JP" altLang="en-US" dirty="0" smtClean="0"/>
              <a:t>　　例６：変数名のないデータを読み込む</a:t>
            </a:r>
            <a:endParaRPr lang="en-US" altLang="ja-JP" dirty="0" smtClean="0"/>
          </a:p>
          <a:p>
            <a:r>
              <a:rPr lang="en-US" altLang="ja-JP" dirty="0" smtClean="0"/>
              <a:t>	</a:t>
            </a:r>
            <a:r>
              <a:rPr lang="ja-JP" altLang="en-US" dirty="0" smtClean="0"/>
              <a:t>変数名が</a:t>
            </a:r>
            <a:r>
              <a:rPr lang="ja-JP" altLang="en-US" dirty="0"/>
              <a:t>記録</a:t>
            </a:r>
            <a:r>
              <a:rPr lang="ja-JP" altLang="en-US" dirty="0" smtClean="0"/>
              <a:t>されていない</a:t>
            </a:r>
            <a:r>
              <a:rPr lang="en-US" altLang="ja-JP" dirty="0" smtClean="0"/>
              <a:t>date02.csv</a:t>
            </a:r>
            <a:r>
              <a:rPr lang="ja-JP" altLang="en-US" dirty="0" smtClean="0"/>
              <a:t>を読み込む。</a:t>
            </a:r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ja-JP" altLang="en-US" dirty="0" smtClean="0"/>
              <a:t>カンマ区切りファイルを読み込むには関数</a:t>
            </a:r>
            <a:r>
              <a:rPr lang="en-US" altLang="ja-JP" dirty="0" smtClean="0"/>
              <a:t>read.csv()</a:t>
            </a:r>
            <a:r>
              <a:rPr lang="ja-JP" altLang="en-US" dirty="0" smtClean="0"/>
              <a:t>を</a:t>
            </a:r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ja-JP" altLang="en-US" dirty="0" smtClean="0"/>
              <a:t>使う。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date02&lt;- read.csv(“date02.csv”, header=F)</a:t>
            </a:r>
          </a:p>
          <a:p>
            <a:r>
              <a:rPr lang="en-US" altLang="ja-JP" dirty="0" smtClean="0"/>
              <a:t>	&gt; date02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    V1  V2  V3</a:t>
            </a:r>
          </a:p>
          <a:p>
            <a:r>
              <a:rPr lang="en-US" altLang="ja-JP" dirty="0" smtClean="0"/>
              <a:t>	1  50  40  70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2  60  70  60</a:t>
            </a:r>
          </a:p>
          <a:p>
            <a:r>
              <a:rPr lang="en-US" altLang="ja-JP" dirty="0"/>
              <a:t>	</a:t>
            </a:r>
            <a:r>
              <a:rPr lang="en-US" altLang="ja-JP" dirty="0" smtClean="0"/>
              <a:t>3  80  50  90</a:t>
            </a:r>
          </a:p>
          <a:p>
            <a:endParaRPr lang="en-US" altLang="ja-JP" dirty="0"/>
          </a:p>
          <a:p>
            <a:r>
              <a:rPr lang="ja-JP" altLang="en-US" dirty="0" smtClean="0"/>
              <a:t>　</a:t>
            </a:r>
            <a:r>
              <a:rPr lang="en-US" altLang="ja-JP" dirty="0" smtClean="0"/>
              <a:t>※</a:t>
            </a:r>
            <a:r>
              <a:rPr lang="ja-JP" altLang="en-US" dirty="0" smtClean="0"/>
              <a:t>命令文中の「</a:t>
            </a:r>
            <a:r>
              <a:rPr lang="en-US" altLang="ja-JP" dirty="0" smtClean="0"/>
              <a:t>header=F</a:t>
            </a:r>
            <a:r>
              <a:rPr lang="ja-JP" altLang="en-US" dirty="0" smtClean="0"/>
              <a:t>」は、データ表の１行目に変数名の記録がないことを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 smtClean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示している。１行目に変数名の記録がある場合は、「</a:t>
            </a:r>
            <a:r>
              <a:rPr lang="en-US" altLang="ja-JP" dirty="0" smtClean="0"/>
              <a:t>header=T</a:t>
            </a:r>
            <a:r>
              <a:rPr lang="ja-JP" altLang="en-US" dirty="0" smtClean="0"/>
              <a:t>」と</a:t>
            </a:r>
            <a:r>
              <a:rPr lang="ja-JP" altLang="en-US" dirty="0" err="1" smtClean="0"/>
              <a:t>入力す</a:t>
            </a:r>
            <a:r>
              <a:rPr lang="ja-JP" altLang="en-US" dirty="0"/>
              <a:t>　</a:t>
            </a:r>
            <a:endParaRPr lang="en-US" altLang="ja-JP" dirty="0"/>
          </a:p>
          <a:p>
            <a:r>
              <a:rPr lang="ja-JP" altLang="en-US" dirty="0" smtClean="0">
                <a:solidFill>
                  <a:schemeClr val="bg1"/>
                </a:solidFill>
              </a:rPr>
              <a:t>　</a:t>
            </a:r>
            <a:r>
              <a:rPr lang="en-US" altLang="ja-JP" dirty="0" smtClean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るか、「</a:t>
            </a:r>
            <a:r>
              <a:rPr lang="en-US" altLang="ja-JP" dirty="0" smtClean="0"/>
              <a:t>header</a:t>
            </a:r>
            <a:r>
              <a:rPr lang="ja-JP" altLang="en-US" dirty="0" smtClean="0"/>
              <a:t>」に関する指示を記載しない。</a:t>
            </a:r>
            <a:endParaRPr lang="en-US" altLang="ja-JP" dirty="0"/>
          </a:p>
          <a:p>
            <a:r>
              <a:rPr lang="ja-JP" altLang="en-US" dirty="0" smtClean="0">
                <a:solidFill>
                  <a:schemeClr val="bg1"/>
                </a:solidFill>
              </a:rPr>
              <a:t>　</a:t>
            </a:r>
            <a:r>
              <a:rPr lang="en-US" altLang="ja-JP" dirty="0" smtClean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また、コンソール内に表示されているデータフレーム</a:t>
            </a:r>
            <a:r>
              <a:rPr lang="en-US" altLang="ja-JP" dirty="0" smtClean="0"/>
              <a:t>date02</a:t>
            </a:r>
            <a:r>
              <a:rPr lang="ja-JP" altLang="en-US" dirty="0" smtClean="0"/>
              <a:t>の変数名は、Ｒ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 smtClean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が自動的に作成したものである。</a:t>
            </a:r>
            <a:endParaRPr lang="en-US" altLang="ja-JP" dirty="0" smtClean="0"/>
          </a:p>
        </p:txBody>
      </p:sp>
      <p:sp>
        <p:nvSpPr>
          <p:cNvPr id="3" name="正方形/長方形 2"/>
          <p:cNvSpPr/>
          <p:nvPr/>
        </p:nvSpPr>
        <p:spPr>
          <a:xfrm>
            <a:off x="6978174" y="1630869"/>
            <a:ext cx="1657885" cy="13844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50, 40, 70</a:t>
            </a:r>
          </a:p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60, 70, 60</a:t>
            </a: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80, 50, 90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193935" y="3004965"/>
            <a:ext cx="1226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</a:t>
            </a:r>
            <a:r>
              <a:rPr kumimoji="1" lang="ja-JP" altLang="en-US" dirty="0" smtClean="0"/>
              <a:t>ａｔｅ</a:t>
            </a:r>
            <a:r>
              <a:rPr kumimoji="1" lang="en-US" altLang="ja-JP" dirty="0" smtClean="0"/>
              <a:t>02.csv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736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sz="2000" dirty="0" smtClean="0"/>
              <a:t>～データフレームの作成</a:t>
            </a:r>
            <a:r>
              <a:rPr lang="ja-JP" altLang="en-US" sz="2000" dirty="0"/>
              <a:t>２</a:t>
            </a:r>
            <a:r>
              <a:rPr lang="ja-JP" altLang="en-US" sz="2000" dirty="0" smtClean="0"/>
              <a:t>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8906" y="1348858"/>
            <a:ext cx="77061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　・</a:t>
            </a:r>
            <a:r>
              <a:rPr lang="en-US" altLang="ja-JP" dirty="0" err="1" smtClean="0"/>
              <a:t>xlsx</a:t>
            </a:r>
            <a:r>
              <a:rPr lang="ja-JP" altLang="en-US" dirty="0" smtClean="0"/>
              <a:t>ファイルの読み込み</a:t>
            </a:r>
            <a:endParaRPr lang="en-US" altLang="ja-JP" dirty="0" smtClean="0"/>
          </a:p>
          <a:p>
            <a:r>
              <a:rPr lang="ja-JP" altLang="en-US" dirty="0" smtClean="0"/>
              <a:t>　　例７：Ｅｘｃｅｌに入力したデータの読み込み</a:t>
            </a:r>
            <a:endParaRPr lang="en-US" altLang="ja-JP" dirty="0" smtClean="0"/>
          </a:p>
          <a:p>
            <a:r>
              <a:rPr lang="en-US" altLang="ja-JP" dirty="0" smtClean="0"/>
              <a:t>	</a:t>
            </a:r>
            <a:r>
              <a:rPr lang="ja-JP" altLang="en-US" dirty="0" smtClean="0"/>
              <a:t>２０名の学生に対してアンケートを実施した。その結果を保存している</a:t>
            </a:r>
            <a:r>
              <a:rPr lang="en-US" altLang="ja-JP" dirty="0"/>
              <a:t>	</a:t>
            </a:r>
            <a:r>
              <a:rPr lang="ja-JP" altLang="en-US" dirty="0" smtClean="0"/>
              <a:t>ファイル</a:t>
            </a:r>
            <a:r>
              <a:rPr lang="en-US" altLang="ja-JP" dirty="0" smtClean="0"/>
              <a:t>date03.xlsx</a:t>
            </a:r>
            <a:r>
              <a:rPr lang="ja-JP" altLang="en-US" dirty="0" smtClean="0"/>
              <a:t>（シート名は「</a:t>
            </a:r>
            <a:r>
              <a:rPr lang="en-US" altLang="ja-JP" dirty="0" smtClean="0"/>
              <a:t>Sheet</a:t>
            </a:r>
            <a:r>
              <a:rPr lang="ja-JP" altLang="en-US" dirty="0" smtClean="0"/>
              <a:t>１」）を読み込む。ファイルの１</a:t>
            </a:r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ja-JP" altLang="en-US" dirty="0" smtClean="0"/>
              <a:t>行目には変数名が記録されている。</a:t>
            </a:r>
            <a:endParaRPr lang="en-US" altLang="ja-JP" dirty="0" smtClean="0"/>
          </a:p>
          <a:p>
            <a:r>
              <a:rPr lang="en-US" altLang="ja-JP" dirty="0"/>
              <a:t>	</a:t>
            </a:r>
            <a:endParaRPr lang="en-US" altLang="ja-JP" dirty="0" smtClean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library(</a:t>
            </a:r>
            <a:r>
              <a:rPr lang="en-US" altLang="ja-JP" dirty="0" err="1" smtClean="0"/>
              <a:t>xlsx</a:t>
            </a:r>
            <a:r>
              <a:rPr lang="en-US" altLang="ja-JP" dirty="0" smtClean="0"/>
              <a:t>)</a:t>
            </a:r>
            <a:endParaRPr lang="en-US" altLang="ja-JP" dirty="0"/>
          </a:p>
          <a:p>
            <a:r>
              <a:rPr lang="en-US" altLang="ja-JP" dirty="0"/>
              <a:t>	</a:t>
            </a:r>
            <a:r>
              <a:rPr lang="en-US" altLang="ja-JP" dirty="0" smtClean="0"/>
              <a:t>&gt; date03&lt;- read.xlsx(“date03.xlsx”, </a:t>
            </a:r>
            <a:r>
              <a:rPr lang="en-US" altLang="ja-JP" dirty="0" err="1" smtClean="0"/>
              <a:t>sheetName</a:t>
            </a:r>
            <a:r>
              <a:rPr lang="en-US" altLang="ja-JP" dirty="0" smtClean="0"/>
              <a:t>=“Sheet1”)</a:t>
            </a:r>
          </a:p>
          <a:p>
            <a:r>
              <a:rPr lang="en-US" altLang="ja-JP" dirty="0" smtClean="0"/>
              <a:t>	</a:t>
            </a:r>
            <a:endParaRPr lang="en-US" altLang="ja-JP" dirty="0"/>
          </a:p>
          <a:p>
            <a:r>
              <a:rPr lang="ja-JP" altLang="en-US" dirty="0" smtClean="0"/>
              <a:t>　</a:t>
            </a:r>
            <a:r>
              <a:rPr lang="en-US" altLang="ja-JP" dirty="0" smtClean="0"/>
              <a:t>※</a:t>
            </a:r>
            <a:r>
              <a:rPr lang="ja-JP" altLang="en-US" dirty="0" smtClean="0"/>
              <a:t>パッケージ内の関数を使う場合、はじめに命令文</a:t>
            </a:r>
            <a:r>
              <a:rPr lang="en-US" altLang="ja-JP" dirty="0" smtClean="0"/>
              <a:t>library(</a:t>
            </a:r>
            <a:r>
              <a:rPr lang="en-US" altLang="ja-JP" dirty="0" err="1" smtClean="0"/>
              <a:t>xlsx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を使って</a:t>
            </a:r>
            <a:r>
              <a:rPr lang="en-US" altLang="ja-JP" dirty="0" err="1" smtClean="0"/>
              <a:t>xlsx</a:t>
            </a:r>
            <a:endParaRPr lang="en-US" altLang="ja-JP" dirty="0" smtClean="0"/>
          </a:p>
          <a:p>
            <a:r>
              <a:rPr lang="ja-JP" altLang="en-US" dirty="0" smtClean="0">
                <a:solidFill>
                  <a:schemeClr val="bg1"/>
                </a:solidFill>
              </a:rPr>
              <a:t>　</a:t>
            </a:r>
            <a:r>
              <a:rPr lang="en-US" altLang="ja-JP" dirty="0" smtClean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パッケージの仕様準備を行う。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その後、関数</a:t>
            </a:r>
            <a:r>
              <a:rPr lang="en-US" altLang="ja-JP" dirty="0" smtClean="0"/>
              <a:t>read.xlsx()</a:t>
            </a:r>
            <a:r>
              <a:rPr lang="ja-JP" altLang="en-US" dirty="0" smtClean="0"/>
              <a:t>を使って、作業ディレクトリ内の</a:t>
            </a:r>
            <a:r>
              <a:rPr lang="en-US" altLang="ja-JP" dirty="0" smtClean="0"/>
              <a:t>date03.xlsx</a:t>
            </a:r>
            <a:r>
              <a:rPr lang="ja-JP" altLang="en-US" dirty="0" smtClean="0"/>
              <a:t>ファイル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のＳｈｅｅｔ１シートを、</a:t>
            </a:r>
            <a:r>
              <a:rPr lang="en-US" altLang="ja-JP" dirty="0" smtClean="0"/>
              <a:t>date03</a:t>
            </a:r>
            <a:r>
              <a:rPr lang="ja-JP" altLang="en-US" dirty="0" smtClean="0"/>
              <a:t>という名前のデータフレームとして取り込むこと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ができる。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　</a:t>
            </a:r>
            <a:r>
              <a:rPr lang="en-US" altLang="ja-JP" dirty="0" smtClean="0"/>
              <a:t>※</a:t>
            </a:r>
            <a:r>
              <a:rPr lang="ja-JP" altLang="en-US" dirty="0" smtClean="0"/>
              <a:t>関数</a:t>
            </a:r>
            <a:r>
              <a:rPr lang="en-US" altLang="ja-JP" dirty="0" smtClean="0"/>
              <a:t>read.xlsx</a:t>
            </a:r>
            <a:r>
              <a:rPr lang="ja-JP" altLang="en-US" dirty="0" smtClean="0"/>
              <a:t>を使う場合、シート名、変数名は全て半角英数字を使う。ファ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イル名とデータフレーム名には全角も使えるが、コンソールでは半角英数</a:t>
            </a:r>
            <a:endParaRPr lang="en-US" altLang="ja-JP" dirty="0" smtClean="0"/>
          </a:p>
          <a:p>
            <a:r>
              <a:rPr lang="ja-JP" altLang="en-US" dirty="0">
                <a:solidFill>
                  <a:schemeClr val="bg1"/>
                </a:solidFill>
              </a:rPr>
              <a:t>　</a:t>
            </a:r>
            <a:r>
              <a:rPr lang="en-US" altLang="ja-JP" dirty="0">
                <a:solidFill>
                  <a:schemeClr val="bg1"/>
                </a:solidFill>
              </a:rPr>
              <a:t>※</a:t>
            </a:r>
            <a:r>
              <a:rPr lang="ja-JP" altLang="en-US" dirty="0" smtClean="0"/>
              <a:t>字を使うほうが操作しやすい。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20123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データ</a:t>
            </a:r>
            <a:r>
              <a:rPr lang="ja-JP" altLang="en-US" sz="3600" dirty="0"/>
              <a:t>フレーム</a:t>
            </a:r>
            <a:r>
              <a:rPr lang="ja-JP" altLang="en-US" sz="3600" dirty="0" smtClean="0"/>
              <a:t>の作成</a:t>
            </a:r>
            <a:r>
              <a:rPr lang="ja-JP" altLang="en-US" dirty="0"/>
              <a:t>　</a:t>
            </a:r>
            <a:r>
              <a:rPr lang="ja-JP" altLang="en-US" dirty="0" smtClean="0"/>
              <a:t> </a:t>
            </a:r>
            <a:r>
              <a:rPr lang="ja-JP" altLang="en-US" sz="2000" dirty="0" smtClean="0"/>
              <a:t>～データフレームの作成</a:t>
            </a:r>
            <a:r>
              <a:rPr lang="ja-JP" altLang="en-US" sz="2000" dirty="0"/>
              <a:t>２</a:t>
            </a:r>
            <a:r>
              <a:rPr lang="ja-JP" altLang="en-US" sz="2000" dirty="0" smtClean="0"/>
              <a:t>～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8906" y="1776148"/>
            <a:ext cx="77061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　</a:t>
            </a:r>
            <a:r>
              <a:rPr lang="ja-JP" altLang="en-US" sz="2000" dirty="0" smtClean="0"/>
              <a:t>・データフレーム内の変数の基本的な統計量を計算する</a:t>
            </a:r>
            <a:endParaRPr lang="en-US" altLang="ja-JP" sz="2000" dirty="0" smtClean="0"/>
          </a:p>
          <a:p>
            <a:r>
              <a:rPr lang="ja-JP" altLang="en-US" sz="2000" dirty="0" smtClean="0"/>
              <a:t>　　例８：データフレーム内の平均の算出</a:t>
            </a:r>
            <a:endParaRPr lang="en-US" altLang="ja-JP" sz="2000" dirty="0" smtClean="0"/>
          </a:p>
          <a:p>
            <a:r>
              <a:rPr lang="en-US" altLang="ja-JP" sz="2000" dirty="0" smtClean="0"/>
              <a:t>	</a:t>
            </a:r>
            <a:r>
              <a:rPr lang="ja-JP" altLang="en-US" sz="2000" dirty="0" smtClean="0"/>
              <a:t>データフレーム</a:t>
            </a:r>
            <a:r>
              <a:rPr lang="en-US" altLang="ja-JP" sz="2000" dirty="0" smtClean="0"/>
              <a:t>date03</a:t>
            </a:r>
            <a:r>
              <a:rPr lang="ja-JP" altLang="en-US" sz="2000" dirty="0" smtClean="0"/>
              <a:t>内の変数</a:t>
            </a:r>
            <a:r>
              <a:rPr lang="en-US" altLang="ja-JP" sz="2000" dirty="0" smtClean="0"/>
              <a:t>q3</a:t>
            </a:r>
            <a:r>
              <a:rPr lang="ja-JP" altLang="en-US" sz="2000" dirty="0" smtClean="0"/>
              <a:t>の平均値を求める。</a:t>
            </a:r>
            <a:endParaRPr lang="en-US" altLang="ja-JP" sz="2000" dirty="0" smtClean="0"/>
          </a:p>
          <a:p>
            <a:r>
              <a:rPr lang="en-US" altLang="ja-JP" sz="2000" dirty="0" smtClean="0"/>
              <a:t>	</a:t>
            </a:r>
            <a:r>
              <a:rPr lang="ja-JP" altLang="en-US" sz="2000" dirty="0" smtClean="0"/>
              <a:t>平均値を求めるには関数</a:t>
            </a:r>
            <a:r>
              <a:rPr lang="en-US" altLang="ja-JP" sz="2000" dirty="0" smtClean="0"/>
              <a:t>mean()</a:t>
            </a:r>
            <a:r>
              <a:rPr lang="ja-JP" altLang="en-US" sz="2000" dirty="0" smtClean="0"/>
              <a:t>を使う。</a:t>
            </a:r>
            <a:endParaRPr lang="en-US" altLang="ja-JP" sz="2000" dirty="0"/>
          </a:p>
          <a:p>
            <a:r>
              <a:rPr lang="en-US" altLang="ja-JP" sz="2000" dirty="0"/>
              <a:t>	</a:t>
            </a:r>
            <a:endParaRPr lang="en-US" altLang="ja-JP" sz="2000" dirty="0" smtClean="0"/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&gt; mean(date03$q3)</a:t>
            </a:r>
          </a:p>
          <a:p>
            <a:endParaRPr lang="en-US" altLang="ja-JP" sz="2000" dirty="0"/>
          </a:p>
          <a:p>
            <a:r>
              <a:rPr lang="ja-JP" altLang="en-US" sz="2000" dirty="0"/>
              <a:t>　　</a:t>
            </a:r>
            <a:r>
              <a:rPr lang="ja-JP" altLang="en-US" sz="2000" dirty="0" smtClean="0"/>
              <a:t>例</a:t>
            </a:r>
            <a:r>
              <a:rPr lang="ja-JP" altLang="en-US" sz="2000" dirty="0"/>
              <a:t>９</a:t>
            </a:r>
            <a:r>
              <a:rPr lang="ja-JP" altLang="en-US" sz="2000" dirty="0" smtClean="0"/>
              <a:t>：</a:t>
            </a:r>
            <a:r>
              <a:rPr lang="ja-JP" altLang="en-US" sz="2000" dirty="0"/>
              <a:t>データフレーム内</a:t>
            </a:r>
            <a:r>
              <a:rPr lang="ja-JP" altLang="en-US" sz="2000" dirty="0" smtClean="0"/>
              <a:t>の要約統計量の</a:t>
            </a:r>
            <a:r>
              <a:rPr lang="ja-JP" altLang="en-US" sz="2000" dirty="0"/>
              <a:t>算出</a:t>
            </a:r>
            <a:endParaRPr lang="en-US" altLang="ja-JP" sz="2000" dirty="0"/>
          </a:p>
          <a:p>
            <a:r>
              <a:rPr lang="en-US" altLang="ja-JP" sz="2000" dirty="0"/>
              <a:t>	</a:t>
            </a:r>
            <a:r>
              <a:rPr lang="ja-JP" altLang="en-US" sz="2000" dirty="0"/>
              <a:t>データフレーム</a:t>
            </a:r>
            <a:r>
              <a:rPr lang="en-US" altLang="ja-JP" sz="2000" dirty="0"/>
              <a:t>date03</a:t>
            </a:r>
            <a:r>
              <a:rPr lang="ja-JP" altLang="en-US" sz="2000" dirty="0"/>
              <a:t>内</a:t>
            </a:r>
            <a:r>
              <a:rPr lang="ja-JP" altLang="en-US" sz="2000" dirty="0" smtClean="0"/>
              <a:t>の全ての変数の要約統計量を</a:t>
            </a:r>
            <a:r>
              <a:rPr lang="ja-JP" altLang="en-US" sz="2000" dirty="0"/>
              <a:t>求める。</a:t>
            </a:r>
            <a:endParaRPr lang="en-US" altLang="ja-JP" sz="2000" dirty="0"/>
          </a:p>
          <a:p>
            <a:r>
              <a:rPr lang="en-US" altLang="ja-JP" sz="2000" dirty="0"/>
              <a:t>	</a:t>
            </a:r>
            <a:r>
              <a:rPr lang="ja-JP" altLang="en-US" sz="2000" dirty="0" smtClean="0"/>
              <a:t>要約統計量を</a:t>
            </a:r>
            <a:r>
              <a:rPr lang="ja-JP" altLang="en-US" sz="2000" dirty="0"/>
              <a:t>求めるには</a:t>
            </a:r>
            <a:r>
              <a:rPr lang="ja-JP" altLang="en-US" sz="2000" dirty="0" smtClean="0"/>
              <a:t>関数</a:t>
            </a:r>
            <a:r>
              <a:rPr lang="en-US" altLang="ja-JP" sz="2000" dirty="0" smtClean="0"/>
              <a:t>summary()</a:t>
            </a:r>
            <a:r>
              <a:rPr lang="ja-JP" altLang="en-US" sz="2000" dirty="0"/>
              <a:t>を使う。</a:t>
            </a:r>
            <a:endParaRPr lang="en-US" altLang="ja-JP" sz="2000" dirty="0"/>
          </a:p>
          <a:p>
            <a:r>
              <a:rPr lang="en-US" altLang="ja-JP" sz="2000" dirty="0"/>
              <a:t>	</a:t>
            </a:r>
          </a:p>
          <a:p>
            <a:r>
              <a:rPr lang="en-US" altLang="ja-JP" sz="2000" dirty="0"/>
              <a:t>	&gt; </a:t>
            </a:r>
            <a:r>
              <a:rPr lang="en-US" altLang="ja-JP" sz="2000" dirty="0" smtClean="0"/>
              <a:t>summary(date03)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15188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3600" dirty="0" smtClean="0"/>
              <a:t>まと</a:t>
            </a:r>
            <a:r>
              <a:rPr lang="ja-JP" altLang="en-US" sz="3600" dirty="0"/>
              <a:t>め</a:t>
            </a:r>
            <a:r>
              <a:rPr lang="en-US" altLang="ja-JP" dirty="0" smtClean="0"/>
              <a:t>	</a:t>
            </a:r>
            <a:endParaRPr kumimoji="1" lang="ja-JP" altLang="en-US" sz="20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0C3B7-A5B0-473D-8C2E-B07E226FFB0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8906" y="2374353"/>
            <a:ext cx="77061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　・Ｒとは統計計算を行うために開発された無料のソフト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ウェア</a:t>
            </a:r>
            <a:endParaRPr lang="en-US" altLang="ja-JP" sz="2400" dirty="0" smtClean="0"/>
          </a:p>
          <a:p>
            <a:endParaRPr lang="en-US" altLang="ja-JP" sz="2400" dirty="0"/>
          </a:p>
          <a:p>
            <a:r>
              <a:rPr lang="ja-JP" altLang="en-US" sz="2400" dirty="0" smtClean="0"/>
              <a:t>　・Ｒのインストール方法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・Ｒを使った、式の代入方法、データの入力方法、ファイル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の読み込み方法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27008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673</Words>
  <Application>Microsoft Office PowerPoint</Application>
  <PresentationFormat>画面に合わせる (4:3)</PresentationFormat>
  <Paragraphs>316</Paragraphs>
  <Slides>20</Slides>
  <Notes>20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Office テーマ</vt:lpstr>
      <vt:lpstr>Rの基礎知識</vt:lpstr>
      <vt:lpstr>R（R言語、R環境）</vt:lpstr>
      <vt:lpstr>CRAN（Comprehensive R Archive Network）</vt:lpstr>
      <vt:lpstr>Rのインストール</vt:lpstr>
      <vt:lpstr>パッケージ</vt:lpstr>
      <vt:lpstr>パッケージの追加（手順１～３）</vt:lpstr>
      <vt:lpstr>手順１からの追加手順</vt:lpstr>
      <vt:lpstr>パッケージの追加（手順４～５）</vt:lpstr>
      <vt:lpstr>計算式の代入</vt:lpstr>
      <vt:lpstr>データの代入  ～関数c()を使ったベクトルの作成～ </vt:lpstr>
      <vt:lpstr>データの代入 ～基本的な統計量を計算する～ </vt:lpstr>
      <vt:lpstr>データの代入 ～基本的な統計量を計算する～ </vt:lpstr>
      <vt:lpstr>データフレームの作成</vt:lpstr>
      <vt:lpstr>データフレームの作成　～データフレームの作成１～</vt:lpstr>
      <vt:lpstr>データフレームの作成　 ～データフレームの作成１～</vt:lpstr>
      <vt:lpstr>データフレームの作成　～データフレームの作成２～</vt:lpstr>
      <vt:lpstr>データフレームの作成　～データフレームの作成２～</vt:lpstr>
      <vt:lpstr>データフレームの作成　～データフレームの作成２～</vt:lpstr>
      <vt:lpstr>データフレームの作成　 ～データフレームの作成２～</vt:lpstr>
      <vt:lpstr>まとめ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雪待月</dc:creator>
  <cp:lastModifiedBy>雪待月</cp:lastModifiedBy>
  <cp:revision>31</cp:revision>
  <dcterms:created xsi:type="dcterms:W3CDTF">2016-10-13T09:25:50Z</dcterms:created>
  <dcterms:modified xsi:type="dcterms:W3CDTF">2016-10-14T01:12:56Z</dcterms:modified>
</cp:coreProperties>
</file>