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7" r:id="rId1"/>
  </p:sldMasterIdLst>
  <p:notesMasterIdLst>
    <p:notesMasterId r:id="rId26"/>
  </p:notesMasterIdLst>
  <p:sldIdLst>
    <p:sldId id="256" r:id="rId2"/>
    <p:sldId id="290" r:id="rId3"/>
    <p:sldId id="272" r:id="rId4"/>
    <p:sldId id="271" r:id="rId5"/>
    <p:sldId id="259" r:id="rId6"/>
    <p:sldId id="274" r:id="rId7"/>
    <p:sldId id="287" r:id="rId8"/>
    <p:sldId id="278" r:id="rId9"/>
    <p:sldId id="280" r:id="rId10"/>
    <p:sldId id="288" r:id="rId11"/>
    <p:sldId id="279" r:id="rId12"/>
    <p:sldId id="260" r:id="rId13"/>
    <p:sldId id="261" r:id="rId14"/>
    <p:sldId id="268" r:id="rId15"/>
    <p:sldId id="284" r:id="rId16"/>
    <p:sldId id="292" r:id="rId17"/>
    <p:sldId id="295" r:id="rId18"/>
    <p:sldId id="270" r:id="rId19"/>
    <p:sldId id="282" r:id="rId20"/>
    <p:sldId id="285" r:id="rId21"/>
    <p:sldId id="263" r:id="rId22"/>
    <p:sldId id="293" r:id="rId23"/>
    <p:sldId id="294" r:id="rId24"/>
    <p:sldId id="28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mli Nur Athirah" initials="RNA" lastIdx="1" clrIdx="0">
    <p:extLst>
      <p:ext uri="{19B8F6BF-5375-455C-9EA6-DF929625EA0E}">
        <p15:presenceInfo xmlns:p15="http://schemas.microsoft.com/office/powerpoint/2012/main" userId="Ramli Nur Athira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0099"/>
    <a:srgbClr val="CC0066"/>
    <a:srgbClr val="FF00FF"/>
    <a:srgbClr val="CC3300"/>
    <a:srgbClr val="990000"/>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9" autoAdjust="0"/>
    <p:restoredTop sz="80573" autoAdjust="0"/>
  </p:normalViewPr>
  <p:slideViewPr>
    <p:cSldViewPr snapToGrid="0">
      <p:cViewPr>
        <p:scale>
          <a:sx n="75" d="100"/>
          <a:sy n="75" d="100"/>
        </p:scale>
        <p:origin x="178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DC939C-C3AE-4603-9872-773D2821915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MY"/>
        </a:p>
      </dgm:t>
    </dgm:pt>
    <dgm:pt modelId="{9A030F40-5117-4D61-B47F-1F5D1FD1E0FA}">
      <dgm:prSet/>
      <dgm:spPr/>
      <dgm:t>
        <a:bodyPr/>
        <a:lstStyle/>
        <a:p>
          <a:r>
            <a:rPr lang="en-US" dirty="0"/>
            <a:t>Triaging bugs</a:t>
          </a:r>
          <a:endParaRPr lang="en-MY" dirty="0"/>
        </a:p>
      </dgm:t>
    </dgm:pt>
    <dgm:pt modelId="{CE8884AE-3210-4B84-8F1B-EEF515281230}" type="parTrans" cxnId="{551286EE-50AA-49D9-8BA0-F80E144F9E68}">
      <dgm:prSet/>
      <dgm:spPr/>
      <dgm:t>
        <a:bodyPr/>
        <a:lstStyle/>
        <a:p>
          <a:endParaRPr lang="en-MY"/>
        </a:p>
      </dgm:t>
    </dgm:pt>
    <dgm:pt modelId="{A03862D4-A3FC-43DD-B305-C4C66827C3B3}" type="sibTrans" cxnId="{551286EE-50AA-49D9-8BA0-F80E144F9E68}">
      <dgm:prSet/>
      <dgm:spPr/>
      <dgm:t>
        <a:bodyPr/>
        <a:lstStyle/>
        <a:p>
          <a:endParaRPr lang="en-MY"/>
        </a:p>
      </dgm:t>
    </dgm:pt>
    <dgm:pt modelId="{56CA9D46-784C-4E25-8C93-F0C2C729A848}">
      <dgm:prSet/>
      <dgm:spPr/>
      <dgm:t>
        <a:bodyPr/>
        <a:lstStyle/>
        <a:p>
          <a:r>
            <a:rPr lang="en-US" dirty="0">
              <a:solidFill>
                <a:srgbClr val="0070C0"/>
              </a:solidFill>
            </a:rPr>
            <a:t>Receive</a:t>
          </a:r>
          <a:r>
            <a:rPr lang="en-US" dirty="0"/>
            <a:t> a large number of feature requests and bug reports</a:t>
          </a:r>
          <a:endParaRPr lang="en-MY" dirty="0"/>
        </a:p>
      </dgm:t>
    </dgm:pt>
    <dgm:pt modelId="{2D4FB373-CF03-4456-8FE7-23A82C8A9F39}" type="parTrans" cxnId="{A04DAE81-AECD-4DD4-85E8-5842AB917FF7}">
      <dgm:prSet/>
      <dgm:spPr/>
      <dgm:t>
        <a:bodyPr/>
        <a:lstStyle/>
        <a:p>
          <a:endParaRPr lang="en-MY"/>
        </a:p>
      </dgm:t>
    </dgm:pt>
    <dgm:pt modelId="{9642C48B-12A0-44FE-BB41-3E3487A56834}" type="sibTrans" cxnId="{A04DAE81-AECD-4DD4-85E8-5842AB917FF7}">
      <dgm:prSet/>
      <dgm:spPr/>
      <dgm:t>
        <a:bodyPr/>
        <a:lstStyle/>
        <a:p>
          <a:endParaRPr lang="en-MY"/>
        </a:p>
      </dgm:t>
    </dgm:pt>
    <dgm:pt modelId="{5C19CA81-9BDB-4C4E-9268-7CE8D13B1EDF}">
      <dgm:prSet/>
      <dgm:spPr/>
      <dgm:t>
        <a:bodyPr/>
        <a:lstStyle/>
        <a:p>
          <a:r>
            <a:rPr lang="en-US" dirty="0"/>
            <a:t>Assigning bugs</a:t>
          </a:r>
          <a:endParaRPr lang="en-MY" dirty="0"/>
        </a:p>
      </dgm:t>
    </dgm:pt>
    <dgm:pt modelId="{0EC3E778-9640-4B1B-81DA-8F55245DD660}" type="parTrans" cxnId="{FC10D92D-3B77-4870-A0CE-DBA314FE4653}">
      <dgm:prSet/>
      <dgm:spPr/>
      <dgm:t>
        <a:bodyPr/>
        <a:lstStyle/>
        <a:p>
          <a:endParaRPr lang="en-MY"/>
        </a:p>
      </dgm:t>
    </dgm:pt>
    <dgm:pt modelId="{48F0699A-6D77-4D5D-BE70-C9E7BD820F63}" type="sibTrans" cxnId="{FC10D92D-3B77-4870-A0CE-DBA314FE4653}">
      <dgm:prSet/>
      <dgm:spPr/>
      <dgm:t>
        <a:bodyPr/>
        <a:lstStyle/>
        <a:p>
          <a:endParaRPr lang="en-MY"/>
        </a:p>
      </dgm:t>
    </dgm:pt>
    <dgm:pt modelId="{8580D392-334B-47A5-BCEA-11BCFEE72157}">
      <dgm:prSet/>
      <dgm:spPr/>
      <dgm:t>
        <a:bodyPr/>
        <a:lstStyle/>
        <a:p>
          <a:r>
            <a:rPr lang="en-US" dirty="0">
              <a:solidFill>
                <a:srgbClr val="0070C0"/>
              </a:solidFill>
            </a:rPr>
            <a:t>Assign</a:t>
          </a:r>
          <a:r>
            <a:rPr lang="en-US" dirty="0"/>
            <a:t> the requests to developers</a:t>
          </a:r>
          <a:endParaRPr lang="en-MY" dirty="0"/>
        </a:p>
      </dgm:t>
    </dgm:pt>
    <dgm:pt modelId="{92E2299C-AA0E-4F59-A82D-9E85B5205BC1}" type="parTrans" cxnId="{DE2A7EC8-5ADA-4C61-91F7-667C8AECEBEF}">
      <dgm:prSet/>
      <dgm:spPr/>
      <dgm:t>
        <a:bodyPr/>
        <a:lstStyle/>
        <a:p>
          <a:endParaRPr lang="en-MY"/>
        </a:p>
      </dgm:t>
    </dgm:pt>
    <dgm:pt modelId="{BD501BC8-C85F-4AA2-B0B2-04C3694C4D47}" type="sibTrans" cxnId="{DE2A7EC8-5ADA-4C61-91F7-667C8AECEBEF}">
      <dgm:prSet/>
      <dgm:spPr/>
      <dgm:t>
        <a:bodyPr/>
        <a:lstStyle/>
        <a:p>
          <a:endParaRPr lang="en-MY"/>
        </a:p>
      </dgm:t>
    </dgm:pt>
    <dgm:pt modelId="{54C4FB74-3293-4398-B6C7-D492CBE9B9D8}">
      <dgm:prSet/>
      <dgm:spPr/>
      <dgm:t>
        <a:bodyPr/>
        <a:lstStyle/>
        <a:p>
          <a:r>
            <a:rPr lang="en-US"/>
            <a:t>Verifying bugs</a:t>
          </a:r>
          <a:endParaRPr lang="en-MY"/>
        </a:p>
      </dgm:t>
    </dgm:pt>
    <dgm:pt modelId="{C0BB9583-7635-475C-9111-5521F5171518}" type="parTrans" cxnId="{9B8D96ED-F0E0-46B0-9405-38E3966F1067}">
      <dgm:prSet/>
      <dgm:spPr/>
      <dgm:t>
        <a:bodyPr/>
        <a:lstStyle/>
        <a:p>
          <a:endParaRPr lang="en-MY"/>
        </a:p>
      </dgm:t>
    </dgm:pt>
    <dgm:pt modelId="{58CBF1E2-DEBE-435F-A3B9-49ABEB4B884B}" type="sibTrans" cxnId="{9B8D96ED-F0E0-46B0-9405-38E3966F1067}">
      <dgm:prSet/>
      <dgm:spPr/>
      <dgm:t>
        <a:bodyPr/>
        <a:lstStyle/>
        <a:p>
          <a:endParaRPr lang="en-MY"/>
        </a:p>
      </dgm:t>
    </dgm:pt>
    <dgm:pt modelId="{81F15305-FC2F-4735-873F-6264998A3763}">
      <dgm:prSet/>
      <dgm:spPr/>
      <dgm:t>
        <a:bodyPr/>
        <a:lstStyle/>
        <a:p>
          <a:r>
            <a:rPr lang="en-US" dirty="0"/>
            <a:t>Have to </a:t>
          </a:r>
          <a:r>
            <a:rPr lang="en-US" dirty="0">
              <a:solidFill>
                <a:srgbClr val="0070C0"/>
              </a:solidFill>
            </a:rPr>
            <a:t>verify patches</a:t>
          </a:r>
          <a:r>
            <a:rPr lang="en-US" dirty="0"/>
            <a:t> that developers made to fix the bug</a:t>
          </a:r>
          <a:endParaRPr lang="en-MY" dirty="0"/>
        </a:p>
      </dgm:t>
    </dgm:pt>
    <dgm:pt modelId="{DFAD2E36-3DFA-4337-ADD1-E6396B9319BF}" type="parTrans" cxnId="{428D8671-755C-4E82-89FE-8579BF040173}">
      <dgm:prSet/>
      <dgm:spPr/>
      <dgm:t>
        <a:bodyPr/>
        <a:lstStyle/>
        <a:p>
          <a:endParaRPr lang="en-MY"/>
        </a:p>
      </dgm:t>
    </dgm:pt>
    <dgm:pt modelId="{6C1240C8-8585-4571-B737-54AC7D30D32B}" type="sibTrans" cxnId="{428D8671-755C-4E82-89FE-8579BF040173}">
      <dgm:prSet/>
      <dgm:spPr/>
      <dgm:t>
        <a:bodyPr/>
        <a:lstStyle/>
        <a:p>
          <a:endParaRPr lang="en-MY"/>
        </a:p>
      </dgm:t>
    </dgm:pt>
    <dgm:pt modelId="{BB292D30-400C-4AA0-8482-1CA3FF969C49}">
      <dgm:prSet/>
      <dgm:spPr/>
      <dgm:t>
        <a:bodyPr/>
        <a:lstStyle/>
        <a:p>
          <a:r>
            <a:rPr lang="en-US"/>
            <a:t>After that committers commit the fixed source code to the VCS of the project</a:t>
          </a:r>
          <a:endParaRPr lang="en-MY"/>
        </a:p>
      </dgm:t>
    </dgm:pt>
    <dgm:pt modelId="{50C474FD-D806-4BF8-91A7-6139805EF837}" type="parTrans" cxnId="{B77EE338-BE28-4A66-8CE3-8AC02A5488BE}">
      <dgm:prSet/>
      <dgm:spPr/>
      <dgm:t>
        <a:bodyPr/>
        <a:lstStyle/>
        <a:p>
          <a:endParaRPr lang="en-MY"/>
        </a:p>
      </dgm:t>
    </dgm:pt>
    <dgm:pt modelId="{913823B2-C32B-4098-AFA7-0460FBA351E2}" type="sibTrans" cxnId="{B77EE338-BE28-4A66-8CE3-8AC02A5488BE}">
      <dgm:prSet/>
      <dgm:spPr/>
      <dgm:t>
        <a:bodyPr/>
        <a:lstStyle/>
        <a:p>
          <a:endParaRPr lang="en-MY"/>
        </a:p>
      </dgm:t>
    </dgm:pt>
    <dgm:pt modelId="{F34FD9F3-0C9A-4F93-8F8A-ECDCC1FA7347}">
      <dgm:prSet/>
      <dgm:spPr/>
      <dgm:t>
        <a:bodyPr/>
        <a:lstStyle/>
        <a:p>
          <a:r>
            <a:rPr lang="en-US" dirty="0"/>
            <a:t>In some cases, bugs have to be re-opened</a:t>
          </a:r>
          <a:endParaRPr lang="en-MY" dirty="0"/>
        </a:p>
      </dgm:t>
    </dgm:pt>
    <dgm:pt modelId="{7C6B8845-9D23-4A5C-BAD7-395A74B3F6E0}" type="parTrans" cxnId="{4639EDB1-1F78-41D9-AF79-51B321F43F2B}">
      <dgm:prSet/>
      <dgm:spPr/>
      <dgm:t>
        <a:bodyPr/>
        <a:lstStyle/>
        <a:p>
          <a:endParaRPr lang="en-MY"/>
        </a:p>
      </dgm:t>
    </dgm:pt>
    <dgm:pt modelId="{0A4CDBAB-6AD8-413B-ADB1-420A5D2FD08F}" type="sibTrans" cxnId="{4639EDB1-1F78-41D9-AF79-51B321F43F2B}">
      <dgm:prSet/>
      <dgm:spPr/>
      <dgm:t>
        <a:bodyPr/>
        <a:lstStyle/>
        <a:p>
          <a:endParaRPr lang="en-MY"/>
        </a:p>
      </dgm:t>
    </dgm:pt>
    <dgm:pt modelId="{98308BB3-4CA4-4704-8E02-A912E79AD743}" type="pres">
      <dgm:prSet presAssocID="{4EDC939C-C3AE-4603-9872-773D28219151}" presName="linear" presStyleCnt="0">
        <dgm:presLayoutVars>
          <dgm:animLvl val="lvl"/>
          <dgm:resizeHandles val="exact"/>
        </dgm:presLayoutVars>
      </dgm:prSet>
      <dgm:spPr/>
    </dgm:pt>
    <dgm:pt modelId="{88F4AA66-E6E5-4B4F-948C-39707BB4222B}" type="pres">
      <dgm:prSet presAssocID="{9A030F40-5117-4D61-B47F-1F5D1FD1E0FA}" presName="parentText" presStyleLbl="node1" presStyleIdx="0" presStyleCnt="3">
        <dgm:presLayoutVars>
          <dgm:chMax val="0"/>
          <dgm:bulletEnabled val="1"/>
        </dgm:presLayoutVars>
      </dgm:prSet>
      <dgm:spPr/>
    </dgm:pt>
    <dgm:pt modelId="{391859DB-43F4-4360-A779-0CB906378B30}" type="pres">
      <dgm:prSet presAssocID="{9A030F40-5117-4D61-B47F-1F5D1FD1E0FA}" presName="childText" presStyleLbl="revTx" presStyleIdx="0" presStyleCnt="3">
        <dgm:presLayoutVars>
          <dgm:bulletEnabled val="1"/>
        </dgm:presLayoutVars>
      </dgm:prSet>
      <dgm:spPr/>
    </dgm:pt>
    <dgm:pt modelId="{FA8B1B0D-43F2-4594-8E51-A17B76DBA806}" type="pres">
      <dgm:prSet presAssocID="{5C19CA81-9BDB-4C4E-9268-7CE8D13B1EDF}" presName="parentText" presStyleLbl="node1" presStyleIdx="1" presStyleCnt="3">
        <dgm:presLayoutVars>
          <dgm:chMax val="0"/>
          <dgm:bulletEnabled val="1"/>
        </dgm:presLayoutVars>
      </dgm:prSet>
      <dgm:spPr/>
    </dgm:pt>
    <dgm:pt modelId="{BEA4B6D3-6A98-405D-9B37-CEFCC8E3618B}" type="pres">
      <dgm:prSet presAssocID="{5C19CA81-9BDB-4C4E-9268-7CE8D13B1EDF}" presName="childText" presStyleLbl="revTx" presStyleIdx="1" presStyleCnt="3">
        <dgm:presLayoutVars>
          <dgm:bulletEnabled val="1"/>
        </dgm:presLayoutVars>
      </dgm:prSet>
      <dgm:spPr/>
    </dgm:pt>
    <dgm:pt modelId="{85CD9C52-B04F-421E-8F96-77052FB728CA}" type="pres">
      <dgm:prSet presAssocID="{54C4FB74-3293-4398-B6C7-D492CBE9B9D8}" presName="parentText" presStyleLbl="node1" presStyleIdx="2" presStyleCnt="3">
        <dgm:presLayoutVars>
          <dgm:chMax val="0"/>
          <dgm:bulletEnabled val="1"/>
        </dgm:presLayoutVars>
      </dgm:prSet>
      <dgm:spPr/>
    </dgm:pt>
    <dgm:pt modelId="{5DB92D7D-76E7-4E88-8620-8246D7B81A64}" type="pres">
      <dgm:prSet presAssocID="{54C4FB74-3293-4398-B6C7-D492CBE9B9D8}" presName="childText" presStyleLbl="revTx" presStyleIdx="2" presStyleCnt="3">
        <dgm:presLayoutVars>
          <dgm:bulletEnabled val="1"/>
        </dgm:presLayoutVars>
      </dgm:prSet>
      <dgm:spPr/>
    </dgm:pt>
  </dgm:ptLst>
  <dgm:cxnLst>
    <dgm:cxn modelId="{FC10D92D-3B77-4870-A0CE-DBA314FE4653}" srcId="{4EDC939C-C3AE-4603-9872-773D28219151}" destId="{5C19CA81-9BDB-4C4E-9268-7CE8D13B1EDF}" srcOrd="1" destOrd="0" parTransId="{0EC3E778-9640-4B1B-81DA-8F55245DD660}" sibTransId="{48F0699A-6D77-4D5D-BE70-C9E7BD820F63}"/>
    <dgm:cxn modelId="{B77EE338-BE28-4A66-8CE3-8AC02A5488BE}" srcId="{54C4FB74-3293-4398-B6C7-D492CBE9B9D8}" destId="{BB292D30-400C-4AA0-8482-1CA3FF969C49}" srcOrd="1" destOrd="0" parTransId="{50C474FD-D806-4BF8-91A7-6139805EF837}" sibTransId="{913823B2-C32B-4098-AFA7-0460FBA351E2}"/>
    <dgm:cxn modelId="{E8D4EF5D-BC6B-4DFB-A363-FAD1BB29B59B}" type="presOf" srcId="{56CA9D46-784C-4E25-8C93-F0C2C729A848}" destId="{391859DB-43F4-4360-A779-0CB906378B30}" srcOrd="0" destOrd="0" presId="urn:microsoft.com/office/officeart/2005/8/layout/vList2"/>
    <dgm:cxn modelId="{91FA9D4F-0409-4127-9745-0BC79B405B2B}" type="presOf" srcId="{4EDC939C-C3AE-4603-9872-773D28219151}" destId="{98308BB3-4CA4-4704-8E02-A912E79AD743}" srcOrd="0" destOrd="0" presId="urn:microsoft.com/office/officeart/2005/8/layout/vList2"/>
    <dgm:cxn modelId="{51A1FA70-9331-4F09-AFE6-2A0236DBE623}" type="presOf" srcId="{8580D392-334B-47A5-BCEA-11BCFEE72157}" destId="{BEA4B6D3-6A98-405D-9B37-CEFCC8E3618B}" srcOrd="0" destOrd="0" presId="urn:microsoft.com/office/officeart/2005/8/layout/vList2"/>
    <dgm:cxn modelId="{428D8671-755C-4E82-89FE-8579BF040173}" srcId="{54C4FB74-3293-4398-B6C7-D492CBE9B9D8}" destId="{81F15305-FC2F-4735-873F-6264998A3763}" srcOrd="0" destOrd="0" parTransId="{DFAD2E36-3DFA-4337-ADD1-E6396B9319BF}" sibTransId="{6C1240C8-8585-4571-B737-54AC7D30D32B}"/>
    <dgm:cxn modelId="{A04DAE81-AECD-4DD4-85E8-5842AB917FF7}" srcId="{9A030F40-5117-4D61-B47F-1F5D1FD1E0FA}" destId="{56CA9D46-784C-4E25-8C93-F0C2C729A848}" srcOrd="0" destOrd="0" parTransId="{2D4FB373-CF03-4456-8FE7-23A82C8A9F39}" sibTransId="{9642C48B-12A0-44FE-BB41-3E3487A56834}"/>
    <dgm:cxn modelId="{C04E69AC-BBB3-4C93-88A4-4609782539A4}" type="presOf" srcId="{54C4FB74-3293-4398-B6C7-D492CBE9B9D8}" destId="{85CD9C52-B04F-421E-8F96-77052FB728CA}" srcOrd="0" destOrd="0" presId="urn:microsoft.com/office/officeart/2005/8/layout/vList2"/>
    <dgm:cxn modelId="{4639EDB1-1F78-41D9-AF79-51B321F43F2B}" srcId="{54C4FB74-3293-4398-B6C7-D492CBE9B9D8}" destId="{F34FD9F3-0C9A-4F93-8F8A-ECDCC1FA7347}" srcOrd="2" destOrd="0" parTransId="{7C6B8845-9D23-4A5C-BAD7-395A74B3F6E0}" sibTransId="{0A4CDBAB-6AD8-413B-ADB1-420A5D2FD08F}"/>
    <dgm:cxn modelId="{9E3F5AB4-28B0-4A5B-BF48-E20C9F1839D7}" type="presOf" srcId="{81F15305-FC2F-4735-873F-6264998A3763}" destId="{5DB92D7D-76E7-4E88-8620-8246D7B81A64}" srcOrd="0" destOrd="0" presId="urn:microsoft.com/office/officeart/2005/8/layout/vList2"/>
    <dgm:cxn modelId="{C26C62B6-9225-491D-A96A-E6DF782C875C}" type="presOf" srcId="{BB292D30-400C-4AA0-8482-1CA3FF969C49}" destId="{5DB92D7D-76E7-4E88-8620-8246D7B81A64}" srcOrd="0" destOrd="1" presId="urn:microsoft.com/office/officeart/2005/8/layout/vList2"/>
    <dgm:cxn modelId="{DE2A7EC8-5ADA-4C61-91F7-667C8AECEBEF}" srcId="{5C19CA81-9BDB-4C4E-9268-7CE8D13B1EDF}" destId="{8580D392-334B-47A5-BCEA-11BCFEE72157}" srcOrd="0" destOrd="0" parTransId="{92E2299C-AA0E-4F59-A82D-9E85B5205BC1}" sibTransId="{BD501BC8-C85F-4AA2-B0B2-04C3694C4D47}"/>
    <dgm:cxn modelId="{EDE0A6CC-D090-4421-A7B1-18AD04F95185}" type="presOf" srcId="{5C19CA81-9BDB-4C4E-9268-7CE8D13B1EDF}" destId="{FA8B1B0D-43F2-4594-8E51-A17B76DBA806}" srcOrd="0" destOrd="0" presId="urn:microsoft.com/office/officeart/2005/8/layout/vList2"/>
    <dgm:cxn modelId="{A6EC89DA-959E-4BA4-B73D-EE6A8B9051E5}" type="presOf" srcId="{9A030F40-5117-4D61-B47F-1F5D1FD1E0FA}" destId="{88F4AA66-E6E5-4B4F-948C-39707BB4222B}" srcOrd="0" destOrd="0" presId="urn:microsoft.com/office/officeart/2005/8/layout/vList2"/>
    <dgm:cxn modelId="{9B8D96ED-F0E0-46B0-9405-38E3966F1067}" srcId="{4EDC939C-C3AE-4603-9872-773D28219151}" destId="{54C4FB74-3293-4398-B6C7-D492CBE9B9D8}" srcOrd="2" destOrd="0" parTransId="{C0BB9583-7635-475C-9111-5521F5171518}" sibTransId="{58CBF1E2-DEBE-435F-A3B9-49ABEB4B884B}"/>
    <dgm:cxn modelId="{551286EE-50AA-49D9-8BA0-F80E144F9E68}" srcId="{4EDC939C-C3AE-4603-9872-773D28219151}" destId="{9A030F40-5117-4D61-B47F-1F5D1FD1E0FA}" srcOrd="0" destOrd="0" parTransId="{CE8884AE-3210-4B84-8F1B-EEF515281230}" sibTransId="{A03862D4-A3FC-43DD-B305-C4C66827C3B3}"/>
    <dgm:cxn modelId="{7B6C4DF8-A6AD-43DA-AB6D-6C818A59EB48}" type="presOf" srcId="{F34FD9F3-0C9A-4F93-8F8A-ECDCC1FA7347}" destId="{5DB92D7D-76E7-4E88-8620-8246D7B81A64}" srcOrd="0" destOrd="2" presId="urn:microsoft.com/office/officeart/2005/8/layout/vList2"/>
    <dgm:cxn modelId="{357D9121-247C-4F0C-AC2B-0504E5C49795}" type="presParOf" srcId="{98308BB3-4CA4-4704-8E02-A912E79AD743}" destId="{88F4AA66-E6E5-4B4F-948C-39707BB4222B}" srcOrd="0" destOrd="0" presId="urn:microsoft.com/office/officeart/2005/8/layout/vList2"/>
    <dgm:cxn modelId="{1D6EBBCA-F42A-4618-8BF3-CE2A908A89C6}" type="presParOf" srcId="{98308BB3-4CA4-4704-8E02-A912E79AD743}" destId="{391859DB-43F4-4360-A779-0CB906378B30}" srcOrd="1" destOrd="0" presId="urn:microsoft.com/office/officeart/2005/8/layout/vList2"/>
    <dgm:cxn modelId="{2E17832F-0EFA-4E43-834D-FD4CBCCE717C}" type="presParOf" srcId="{98308BB3-4CA4-4704-8E02-A912E79AD743}" destId="{FA8B1B0D-43F2-4594-8E51-A17B76DBA806}" srcOrd="2" destOrd="0" presId="urn:microsoft.com/office/officeart/2005/8/layout/vList2"/>
    <dgm:cxn modelId="{739E2077-1C6B-4BB2-A32F-428B30C9193E}" type="presParOf" srcId="{98308BB3-4CA4-4704-8E02-A912E79AD743}" destId="{BEA4B6D3-6A98-405D-9B37-CEFCC8E3618B}" srcOrd="3" destOrd="0" presId="urn:microsoft.com/office/officeart/2005/8/layout/vList2"/>
    <dgm:cxn modelId="{0C2550CD-2EA7-4F45-A90E-6BAA9737322F}" type="presParOf" srcId="{98308BB3-4CA4-4704-8E02-A912E79AD743}" destId="{85CD9C52-B04F-421E-8F96-77052FB728CA}" srcOrd="4" destOrd="0" presId="urn:microsoft.com/office/officeart/2005/8/layout/vList2"/>
    <dgm:cxn modelId="{546AAC29-F5FE-4A01-BD9D-74E75B0C5158}" type="presParOf" srcId="{98308BB3-4CA4-4704-8E02-A912E79AD743}" destId="{5DB92D7D-76E7-4E88-8620-8246D7B81A6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2499F0-51A2-49FA-96D1-331B268B381F}"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MY"/>
        </a:p>
      </dgm:t>
    </dgm:pt>
    <dgm:pt modelId="{E21B99B8-8C07-4959-84F4-E9280DA75771}">
      <dgm:prSet phldrT="[Text]"/>
      <dgm:spPr/>
      <dgm:t>
        <a:bodyPr/>
        <a:lstStyle/>
        <a:p>
          <a:pPr>
            <a:buNone/>
          </a:pPr>
          <a:r>
            <a:rPr lang="en-US" dirty="0"/>
            <a:t>A)Patch creation</a:t>
          </a:r>
        </a:p>
        <a:p>
          <a:pPr>
            <a:buNone/>
          </a:pPr>
          <a:r>
            <a:rPr lang="ja-JP" altLang="en-US" dirty="0"/>
            <a:t>（パッチ投稿）</a:t>
          </a:r>
          <a:endParaRPr lang="en-MY" dirty="0"/>
        </a:p>
      </dgm:t>
    </dgm:pt>
    <dgm:pt modelId="{025A6260-7A48-42D7-8AEE-B8B7DE636428}" type="parTrans" cxnId="{B480613F-0B13-4109-8812-0BD4DB63C636}">
      <dgm:prSet/>
      <dgm:spPr/>
      <dgm:t>
        <a:bodyPr/>
        <a:lstStyle/>
        <a:p>
          <a:endParaRPr lang="en-MY"/>
        </a:p>
      </dgm:t>
    </dgm:pt>
    <dgm:pt modelId="{29149305-CD4C-41E0-9B0B-C7B1E93D5E28}" type="sibTrans" cxnId="{B480613F-0B13-4109-8812-0BD4DB63C636}">
      <dgm:prSet/>
      <dgm:spPr/>
      <dgm:t>
        <a:bodyPr/>
        <a:lstStyle/>
        <a:p>
          <a:endParaRPr lang="en-MY"/>
        </a:p>
      </dgm:t>
    </dgm:pt>
    <dgm:pt modelId="{2245FF02-D117-4400-8AE8-9213660EB5C8}">
      <dgm:prSet phldrT="[Text]"/>
      <dgm:spPr/>
      <dgm:t>
        <a:bodyPr/>
        <a:lstStyle/>
        <a:p>
          <a:r>
            <a:rPr lang="en-US" dirty="0"/>
            <a:t>Developers create patches to extend functionality and to fix bugs</a:t>
          </a:r>
          <a:endParaRPr lang="en-MY" dirty="0"/>
        </a:p>
      </dgm:t>
    </dgm:pt>
    <dgm:pt modelId="{786B9303-6E75-4170-8D55-E68BCA6B54C9}" type="parTrans" cxnId="{74E9394E-5EE0-43E3-97A0-E8C33DE08944}">
      <dgm:prSet/>
      <dgm:spPr/>
      <dgm:t>
        <a:bodyPr/>
        <a:lstStyle/>
        <a:p>
          <a:endParaRPr lang="en-MY"/>
        </a:p>
      </dgm:t>
    </dgm:pt>
    <dgm:pt modelId="{786C45AA-AE5E-4C34-A68C-F4A7EEA16F0C}" type="sibTrans" cxnId="{74E9394E-5EE0-43E3-97A0-E8C33DE08944}">
      <dgm:prSet/>
      <dgm:spPr/>
      <dgm:t>
        <a:bodyPr/>
        <a:lstStyle/>
        <a:p>
          <a:endParaRPr lang="en-MY"/>
        </a:p>
      </dgm:t>
    </dgm:pt>
    <dgm:pt modelId="{8EB3A3E7-9582-4B58-AC5A-07C1DE66C173}">
      <dgm:prSet phldrT="[Text]"/>
      <dgm:spPr/>
      <dgm:t>
        <a:bodyPr/>
        <a:lstStyle/>
        <a:p>
          <a:pPr>
            <a:buNone/>
          </a:pPr>
          <a:r>
            <a:rPr lang="en-US" dirty="0"/>
            <a:t>B)Discussion</a:t>
          </a:r>
        </a:p>
        <a:p>
          <a:pPr>
            <a:buNone/>
          </a:pPr>
          <a:r>
            <a:rPr lang="ja-JP" altLang="en-US" dirty="0"/>
            <a:t>（ディスカッション）</a:t>
          </a:r>
          <a:endParaRPr lang="en-MY" dirty="0"/>
        </a:p>
      </dgm:t>
    </dgm:pt>
    <dgm:pt modelId="{9251696E-9D8F-4E4A-AE06-051BE202D07F}" type="parTrans" cxnId="{11B9B4E8-09AB-4AC3-9C49-DBE2BF673688}">
      <dgm:prSet/>
      <dgm:spPr/>
      <dgm:t>
        <a:bodyPr/>
        <a:lstStyle/>
        <a:p>
          <a:endParaRPr lang="en-MY"/>
        </a:p>
      </dgm:t>
    </dgm:pt>
    <dgm:pt modelId="{05C54CB1-1B76-4C9A-894F-E1E433502A49}" type="sibTrans" cxnId="{11B9B4E8-09AB-4AC3-9C49-DBE2BF673688}">
      <dgm:prSet/>
      <dgm:spPr/>
      <dgm:t>
        <a:bodyPr/>
        <a:lstStyle/>
        <a:p>
          <a:endParaRPr lang="en-MY"/>
        </a:p>
      </dgm:t>
    </dgm:pt>
    <dgm:pt modelId="{88145ED6-3233-451A-AF2D-3001610B961A}">
      <dgm:prSet phldrT="[Text]"/>
      <dgm:spPr/>
      <dgm:t>
        <a:bodyPr/>
        <a:lstStyle/>
        <a:p>
          <a:r>
            <a:rPr lang="en-US" dirty="0"/>
            <a:t>Developers discuss the creation of patches and review each other‘s patches</a:t>
          </a:r>
          <a:endParaRPr lang="en-MY" dirty="0"/>
        </a:p>
      </dgm:t>
    </dgm:pt>
    <dgm:pt modelId="{7A1A3019-8404-4ABD-8214-976F089E9A8A}" type="parTrans" cxnId="{01A97358-C967-4949-AAD4-A640BFFC7E4B}">
      <dgm:prSet/>
      <dgm:spPr/>
      <dgm:t>
        <a:bodyPr/>
        <a:lstStyle/>
        <a:p>
          <a:endParaRPr lang="en-MY"/>
        </a:p>
      </dgm:t>
    </dgm:pt>
    <dgm:pt modelId="{C2E01DBD-814B-4FC7-973B-1F7080B53663}" type="sibTrans" cxnId="{01A97358-C967-4949-AAD4-A640BFFC7E4B}">
      <dgm:prSet/>
      <dgm:spPr/>
      <dgm:t>
        <a:bodyPr/>
        <a:lstStyle/>
        <a:p>
          <a:endParaRPr lang="en-MY"/>
        </a:p>
      </dgm:t>
    </dgm:pt>
    <dgm:pt modelId="{0E534DA3-1B3B-427C-A99D-CCC094B7FB89}">
      <dgm:prSet phldrT="[Text]"/>
      <dgm:spPr/>
      <dgm:t>
        <a:bodyPr/>
        <a:lstStyle/>
        <a:p>
          <a:pPr>
            <a:buNone/>
          </a:pPr>
          <a:r>
            <a:rPr lang="en-US" dirty="0"/>
            <a:t>C)Patch verification</a:t>
          </a:r>
        </a:p>
        <a:p>
          <a:pPr>
            <a:buNone/>
          </a:pPr>
          <a:r>
            <a:rPr lang="ja-JP" altLang="en-US" dirty="0"/>
            <a:t>（パッチ検証）</a:t>
          </a:r>
          <a:endParaRPr lang="en-MY" dirty="0"/>
        </a:p>
      </dgm:t>
    </dgm:pt>
    <dgm:pt modelId="{DEE3519D-5095-4F2F-8BC9-ABBDFD3FB8A8}" type="parTrans" cxnId="{6C48D154-B1DF-4CB8-AB38-21ECDE4AA9FB}">
      <dgm:prSet/>
      <dgm:spPr/>
      <dgm:t>
        <a:bodyPr/>
        <a:lstStyle/>
        <a:p>
          <a:endParaRPr lang="en-MY"/>
        </a:p>
      </dgm:t>
    </dgm:pt>
    <dgm:pt modelId="{B42CD726-C25D-4686-B7A5-40FDB5B16B10}" type="sibTrans" cxnId="{6C48D154-B1DF-4CB8-AB38-21ECDE4AA9FB}">
      <dgm:prSet/>
      <dgm:spPr/>
      <dgm:t>
        <a:bodyPr/>
        <a:lstStyle/>
        <a:p>
          <a:endParaRPr lang="en-MY"/>
        </a:p>
      </dgm:t>
    </dgm:pt>
    <dgm:pt modelId="{A7382C10-6E48-40CA-9A51-6938A7F797E0}">
      <dgm:prSet phldrT="[Text]"/>
      <dgm:spPr/>
      <dgm:t>
        <a:bodyPr/>
        <a:lstStyle/>
        <a:p>
          <a:r>
            <a:rPr lang="en-US" dirty="0"/>
            <a:t>Committers verify the contributed patches</a:t>
          </a:r>
          <a:endParaRPr lang="en-MY" dirty="0"/>
        </a:p>
      </dgm:t>
    </dgm:pt>
    <dgm:pt modelId="{BF6744F8-C4CE-4C10-A5DD-FA1BF8DE5E04}" type="parTrans" cxnId="{6EF165DC-BAE3-4409-BA64-B017FEEB3DBA}">
      <dgm:prSet/>
      <dgm:spPr/>
      <dgm:t>
        <a:bodyPr/>
        <a:lstStyle/>
        <a:p>
          <a:endParaRPr lang="en-MY"/>
        </a:p>
      </dgm:t>
    </dgm:pt>
    <dgm:pt modelId="{7C963F73-29CE-4C11-B10A-EDE8FFA5C7CC}" type="sibTrans" cxnId="{6EF165DC-BAE3-4409-BA64-B017FEEB3DBA}">
      <dgm:prSet/>
      <dgm:spPr/>
      <dgm:t>
        <a:bodyPr/>
        <a:lstStyle/>
        <a:p>
          <a:endParaRPr lang="en-MY"/>
        </a:p>
      </dgm:t>
    </dgm:pt>
    <dgm:pt modelId="{D8FD22A4-FB4E-4ACB-A1DD-983DBC2C4E74}">
      <dgm:prSet/>
      <dgm:spPr/>
      <dgm:t>
        <a:bodyPr/>
        <a:lstStyle/>
        <a:p>
          <a:r>
            <a:rPr lang="en-US" dirty="0"/>
            <a:t>Then they contribute patches to a bug tracking system(BTS)</a:t>
          </a:r>
        </a:p>
      </dgm:t>
    </dgm:pt>
    <dgm:pt modelId="{C26005B1-67C9-493A-9988-DEB165D271F0}" type="parTrans" cxnId="{4102AFEB-1074-4C76-A4DF-EADF18AF86AE}">
      <dgm:prSet/>
      <dgm:spPr/>
      <dgm:t>
        <a:bodyPr/>
        <a:lstStyle/>
        <a:p>
          <a:endParaRPr lang="en-MY"/>
        </a:p>
      </dgm:t>
    </dgm:pt>
    <dgm:pt modelId="{ACCBFAE3-8C84-4471-A404-B3E662DC0AAF}" type="sibTrans" cxnId="{4102AFEB-1074-4C76-A4DF-EADF18AF86AE}">
      <dgm:prSet/>
      <dgm:spPr/>
      <dgm:t>
        <a:bodyPr/>
        <a:lstStyle/>
        <a:p>
          <a:endParaRPr lang="en-MY"/>
        </a:p>
      </dgm:t>
    </dgm:pt>
    <dgm:pt modelId="{48CD5EC1-C4B3-4F4C-BA53-F65C91918A69}">
      <dgm:prSet/>
      <dgm:spPr/>
      <dgm:t>
        <a:bodyPr/>
        <a:lstStyle/>
        <a:p>
          <a:r>
            <a:rPr lang="en-US" dirty="0"/>
            <a:t>In this study, developer who contributed a patch is regarded as the developer who created the patch</a:t>
          </a:r>
        </a:p>
      </dgm:t>
    </dgm:pt>
    <dgm:pt modelId="{D7F4BE90-7970-4585-8E4D-A8BB7ADF85FC}" type="parTrans" cxnId="{5B328DD7-5CB4-42E8-8BFE-81B115CE02E8}">
      <dgm:prSet/>
      <dgm:spPr/>
      <dgm:t>
        <a:bodyPr/>
        <a:lstStyle/>
        <a:p>
          <a:endParaRPr lang="en-MY"/>
        </a:p>
      </dgm:t>
    </dgm:pt>
    <dgm:pt modelId="{70352BB8-6D27-4C88-9511-CC96882BBDAD}" type="sibTrans" cxnId="{5B328DD7-5CB4-42E8-8BFE-81B115CE02E8}">
      <dgm:prSet/>
      <dgm:spPr/>
      <dgm:t>
        <a:bodyPr/>
        <a:lstStyle/>
        <a:p>
          <a:endParaRPr lang="en-MY"/>
        </a:p>
      </dgm:t>
    </dgm:pt>
    <dgm:pt modelId="{22EEECB8-B02F-48D4-840F-1795A6244458}">
      <dgm:prSet/>
      <dgm:spPr/>
      <dgm:t>
        <a:bodyPr/>
        <a:lstStyle/>
        <a:p>
          <a:r>
            <a:rPr lang="en-US" dirty="0"/>
            <a:t>If they judge that a patch:</a:t>
          </a:r>
        </a:p>
      </dgm:t>
    </dgm:pt>
    <dgm:pt modelId="{628BF5AC-353E-435D-AC89-38B15EBF471B}" type="parTrans" cxnId="{17254A32-51B6-4C40-A94B-515DF3A5F03C}">
      <dgm:prSet/>
      <dgm:spPr/>
      <dgm:t>
        <a:bodyPr/>
        <a:lstStyle/>
        <a:p>
          <a:endParaRPr lang="en-MY"/>
        </a:p>
      </dgm:t>
    </dgm:pt>
    <dgm:pt modelId="{C2C7E414-1DA5-4B73-AD37-9385EBD340F7}" type="sibTrans" cxnId="{17254A32-51B6-4C40-A94B-515DF3A5F03C}">
      <dgm:prSet/>
      <dgm:spPr/>
      <dgm:t>
        <a:bodyPr/>
        <a:lstStyle/>
        <a:p>
          <a:endParaRPr lang="en-MY"/>
        </a:p>
      </dgm:t>
    </dgm:pt>
    <dgm:pt modelId="{DF0C4ADB-3FE5-4BF0-B03F-6E0E908B2C8C}">
      <dgm:prSet/>
      <dgm:spPr/>
      <dgm:t>
        <a:bodyPr/>
        <a:lstStyle/>
        <a:p>
          <a:r>
            <a:rPr lang="en-US"/>
            <a:t>should be edited again: they will ask the developers to re-edit the source code</a:t>
          </a:r>
          <a:endParaRPr lang="en-US" dirty="0"/>
        </a:p>
      </dgm:t>
    </dgm:pt>
    <dgm:pt modelId="{305B2FDC-7CA0-46C3-AE8A-11E9A8A94343}" type="parTrans" cxnId="{1803A28E-B4B1-45C9-A12F-29DDD6FDCED0}">
      <dgm:prSet/>
      <dgm:spPr/>
      <dgm:t>
        <a:bodyPr/>
        <a:lstStyle/>
        <a:p>
          <a:endParaRPr lang="en-MY"/>
        </a:p>
      </dgm:t>
    </dgm:pt>
    <dgm:pt modelId="{58B4D1E6-C196-4585-9017-AFB030357E4B}" type="sibTrans" cxnId="{1803A28E-B4B1-45C9-A12F-29DDD6FDCED0}">
      <dgm:prSet/>
      <dgm:spPr/>
      <dgm:t>
        <a:bodyPr/>
        <a:lstStyle/>
        <a:p>
          <a:endParaRPr lang="en-MY"/>
        </a:p>
      </dgm:t>
    </dgm:pt>
    <dgm:pt modelId="{7C10FF13-60EB-4CC5-969D-99E25EFDFF9A}">
      <dgm:prSet/>
      <dgm:spPr/>
      <dgm:t>
        <a:bodyPr/>
        <a:lstStyle/>
        <a:p>
          <a:r>
            <a:rPr lang="en-US" dirty="0"/>
            <a:t>Doesn’t need to be edited: the committers would commit the patch to the VCS on behalf of the developers</a:t>
          </a:r>
        </a:p>
      </dgm:t>
    </dgm:pt>
    <dgm:pt modelId="{01C0034B-F0E5-41E4-9B38-F8F1E0232CA0}" type="parTrans" cxnId="{789753AA-38FD-4B77-9CFD-DC3F1515D36E}">
      <dgm:prSet/>
      <dgm:spPr/>
      <dgm:t>
        <a:bodyPr/>
        <a:lstStyle/>
        <a:p>
          <a:endParaRPr lang="en-MY"/>
        </a:p>
      </dgm:t>
    </dgm:pt>
    <dgm:pt modelId="{E2C7BE81-BD82-4836-8F38-4EFADF316209}" type="sibTrans" cxnId="{789753AA-38FD-4B77-9CFD-DC3F1515D36E}">
      <dgm:prSet/>
      <dgm:spPr/>
      <dgm:t>
        <a:bodyPr/>
        <a:lstStyle/>
        <a:p>
          <a:endParaRPr lang="en-MY"/>
        </a:p>
      </dgm:t>
    </dgm:pt>
    <dgm:pt modelId="{7C49639B-792A-4F01-9450-EE6E57BDA9DF}">
      <dgm:prSet phldrT="[Text]"/>
      <dgm:spPr/>
      <dgm:t>
        <a:bodyPr/>
        <a:lstStyle/>
        <a:p>
          <a:r>
            <a:rPr lang="en-US" dirty="0"/>
            <a:t>They discuss their plans and designs</a:t>
          </a:r>
          <a:endParaRPr lang="en-MY" dirty="0"/>
        </a:p>
      </dgm:t>
    </dgm:pt>
    <dgm:pt modelId="{F1FA86D5-52C1-455C-A4AE-8775D80A1F66}" type="parTrans" cxnId="{F43E9BFB-277A-4A6E-936C-AB8397D931FD}">
      <dgm:prSet/>
      <dgm:spPr/>
      <dgm:t>
        <a:bodyPr/>
        <a:lstStyle/>
        <a:p>
          <a:endParaRPr lang="en-MY"/>
        </a:p>
      </dgm:t>
    </dgm:pt>
    <dgm:pt modelId="{03CF737B-167D-4FE6-B5F7-2207FE777569}" type="sibTrans" cxnId="{F43E9BFB-277A-4A6E-936C-AB8397D931FD}">
      <dgm:prSet/>
      <dgm:spPr/>
      <dgm:t>
        <a:bodyPr/>
        <a:lstStyle/>
        <a:p>
          <a:endParaRPr lang="en-MY"/>
        </a:p>
      </dgm:t>
    </dgm:pt>
    <dgm:pt modelId="{BB0684E6-FD63-4599-A240-29AE2CD5326D}" type="pres">
      <dgm:prSet presAssocID="{982499F0-51A2-49FA-96D1-331B268B381F}" presName="Name0" presStyleCnt="0">
        <dgm:presLayoutVars>
          <dgm:dir/>
          <dgm:animLvl val="lvl"/>
          <dgm:resizeHandles val="exact"/>
        </dgm:presLayoutVars>
      </dgm:prSet>
      <dgm:spPr/>
    </dgm:pt>
    <dgm:pt modelId="{637845CE-6DCB-4224-B55E-8B07C5E410F0}" type="pres">
      <dgm:prSet presAssocID="{E21B99B8-8C07-4959-84F4-E9280DA75771}" presName="composite" presStyleCnt="0"/>
      <dgm:spPr/>
    </dgm:pt>
    <dgm:pt modelId="{DF42FE02-29B1-4592-B847-99F7B769FA60}" type="pres">
      <dgm:prSet presAssocID="{E21B99B8-8C07-4959-84F4-E9280DA75771}" presName="parTx" presStyleLbl="alignNode1" presStyleIdx="0" presStyleCnt="3">
        <dgm:presLayoutVars>
          <dgm:chMax val="0"/>
          <dgm:chPref val="0"/>
          <dgm:bulletEnabled val="1"/>
        </dgm:presLayoutVars>
      </dgm:prSet>
      <dgm:spPr/>
    </dgm:pt>
    <dgm:pt modelId="{55C55CD3-F172-477F-9268-9A12D4A5A114}" type="pres">
      <dgm:prSet presAssocID="{E21B99B8-8C07-4959-84F4-E9280DA75771}" presName="desTx" presStyleLbl="alignAccFollowNode1" presStyleIdx="0" presStyleCnt="3">
        <dgm:presLayoutVars>
          <dgm:bulletEnabled val="1"/>
        </dgm:presLayoutVars>
      </dgm:prSet>
      <dgm:spPr/>
    </dgm:pt>
    <dgm:pt modelId="{E797B46E-7AD5-4BE6-A034-62BB3727C3C7}" type="pres">
      <dgm:prSet presAssocID="{29149305-CD4C-41E0-9B0B-C7B1E93D5E28}" presName="space" presStyleCnt="0"/>
      <dgm:spPr/>
    </dgm:pt>
    <dgm:pt modelId="{C2DB2C4C-9126-4C2E-8F5C-425FA00CBA0D}" type="pres">
      <dgm:prSet presAssocID="{8EB3A3E7-9582-4B58-AC5A-07C1DE66C173}" presName="composite" presStyleCnt="0"/>
      <dgm:spPr/>
    </dgm:pt>
    <dgm:pt modelId="{0685DFA4-618F-41FE-9BD6-F99C3029B9A8}" type="pres">
      <dgm:prSet presAssocID="{8EB3A3E7-9582-4B58-AC5A-07C1DE66C173}" presName="parTx" presStyleLbl="alignNode1" presStyleIdx="1" presStyleCnt="3">
        <dgm:presLayoutVars>
          <dgm:chMax val="0"/>
          <dgm:chPref val="0"/>
          <dgm:bulletEnabled val="1"/>
        </dgm:presLayoutVars>
      </dgm:prSet>
      <dgm:spPr/>
    </dgm:pt>
    <dgm:pt modelId="{61A6836A-6D7D-415F-9B83-BB56034D130B}" type="pres">
      <dgm:prSet presAssocID="{8EB3A3E7-9582-4B58-AC5A-07C1DE66C173}" presName="desTx" presStyleLbl="alignAccFollowNode1" presStyleIdx="1" presStyleCnt="3">
        <dgm:presLayoutVars>
          <dgm:bulletEnabled val="1"/>
        </dgm:presLayoutVars>
      </dgm:prSet>
      <dgm:spPr/>
    </dgm:pt>
    <dgm:pt modelId="{7A9056C5-AD9D-404C-AEA5-232E11460E16}" type="pres">
      <dgm:prSet presAssocID="{05C54CB1-1B76-4C9A-894F-E1E433502A49}" presName="space" presStyleCnt="0"/>
      <dgm:spPr/>
    </dgm:pt>
    <dgm:pt modelId="{383C26C8-238B-4012-8A65-B241A8B330C0}" type="pres">
      <dgm:prSet presAssocID="{0E534DA3-1B3B-427C-A99D-CCC094B7FB89}" presName="composite" presStyleCnt="0"/>
      <dgm:spPr/>
    </dgm:pt>
    <dgm:pt modelId="{351A4E54-B4B1-407B-9AAB-3F077DD80360}" type="pres">
      <dgm:prSet presAssocID="{0E534DA3-1B3B-427C-A99D-CCC094B7FB89}" presName="parTx" presStyleLbl="alignNode1" presStyleIdx="2" presStyleCnt="3">
        <dgm:presLayoutVars>
          <dgm:chMax val="0"/>
          <dgm:chPref val="0"/>
          <dgm:bulletEnabled val="1"/>
        </dgm:presLayoutVars>
      </dgm:prSet>
      <dgm:spPr/>
    </dgm:pt>
    <dgm:pt modelId="{5B4FE968-EF4E-4AA4-B1F9-3EBFB4B096BD}" type="pres">
      <dgm:prSet presAssocID="{0E534DA3-1B3B-427C-A99D-CCC094B7FB89}" presName="desTx" presStyleLbl="alignAccFollowNode1" presStyleIdx="2" presStyleCnt="3">
        <dgm:presLayoutVars>
          <dgm:bulletEnabled val="1"/>
        </dgm:presLayoutVars>
      </dgm:prSet>
      <dgm:spPr/>
    </dgm:pt>
  </dgm:ptLst>
  <dgm:cxnLst>
    <dgm:cxn modelId="{68000600-FD38-4EEA-86D0-F4D2626F2F27}" type="presOf" srcId="{A7382C10-6E48-40CA-9A51-6938A7F797E0}" destId="{5B4FE968-EF4E-4AA4-B1F9-3EBFB4B096BD}" srcOrd="0" destOrd="0" presId="urn:microsoft.com/office/officeart/2005/8/layout/hList1"/>
    <dgm:cxn modelId="{D459A102-42D8-4F8F-85B9-8829BB25FF67}" type="presOf" srcId="{22EEECB8-B02F-48D4-840F-1795A6244458}" destId="{5B4FE968-EF4E-4AA4-B1F9-3EBFB4B096BD}" srcOrd="0" destOrd="1" presId="urn:microsoft.com/office/officeart/2005/8/layout/hList1"/>
    <dgm:cxn modelId="{17254A32-51B6-4C40-A94B-515DF3A5F03C}" srcId="{0E534DA3-1B3B-427C-A99D-CCC094B7FB89}" destId="{22EEECB8-B02F-48D4-840F-1795A6244458}" srcOrd="1" destOrd="0" parTransId="{628BF5AC-353E-435D-AC89-38B15EBF471B}" sibTransId="{C2C7E414-1DA5-4B73-AD37-9385EBD340F7}"/>
    <dgm:cxn modelId="{F1619333-7621-4227-A1B5-991AB7D5C9B5}" type="presOf" srcId="{982499F0-51A2-49FA-96D1-331B268B381F}" destId="{BB0684E6-FD63-4599-A240-29AE2CD5326D}" srcOrd="0" destOrd="0" presId="urn:microsoft.com/office/officeart/2005/8/layout/hList1"/>
    <dgm:cxn modelId="{B480613F-0B13-4109-8812-0BD4DB63C636}" srcId="{982499F0-51A2-49FA-96D1-331B268B381F}" destId="{E21B99B8-8C07-4959-84F4-E9280DA75771}" srcOrd="0" destOrd="0" parTransId="{025A6260-7A48-42D7-8AEE-B8B7DE636428}" sibTransId="{29149305-CD4C-41E0-9B0B-C7B1E93D5E28}"/>
    <dgm:cxn modelId="{E83DBD5B-5E46-44F1-B355-7DB544AC824B}" type="presOf" srcId="{48CD5EC1-C4B3-4F4C-BA53-F65C91918A69}" destId="{55C55CD3-F172-477F-9268-9A12D4A5A114}" srcOrd="0" destOrd="2" presId="urn:microsoft.com/office/officeart/2005/8/layout/hList1"/>
    <dgm:cxn modelId="{74E9394E-5EE0-43E3-97A0-E8C33DE08944}" srcId="{E21B99B8-8C07-4959-84F4-E9280DA75771}" destId="{2245FF02-D117-4400-8AE8-9213660EB5C8}" srcOrd="0" destOrd="0" parTransId="{786B9303-6E75-4170-8D55-E68BCA6B54C9}" sibTransId="{786C45AA-AE5E-4C34-A68C-F4A7EEA16F0C}"/>
    <dgm:cxn modelId="{5832B071-5DEB-4044-8878-8843D5BD9148}" type="presOf" srcId="{7C49639B-792A-4F01-9450-EE6E57BDA9DF}" destId="{61A6836A-6D7D-415F-9B83-BB56034D130B}" srcOrd="0" destOrd="1" presId="urn:microsoft.com/office/officeart/2005/8/layout/hList1"/>
    <dgm:cxn modelId="{6C48D154-B1DF-4CB8-AB38-21ECDE4AA9FB}" srcId="{982499F0-51A2-49FA-96D1-331B268B381F}" destId="{0E534DA3-1B3B-427C-A99D-CCC094B7FB89}" srcOrd="2" destOrd="0" parTransId="{DEE3519D-5095-4F2F-8BC9-ABBDFD3FB8A8}" sibTransId="{B42CD726-C25D-4686-B7A5-40FDB5B16B10}"/>
    <dgm:cxn modelId="{01A97358-C967-4949-AAD4-A640BFFC7E4B}" srcId="{8EB3A3E7-9582-4B58-AC5A-07C1DE66C173}" destId="{88145ED6-3233-451A-AF2D-3001610B961A}" srcOrd="0" destOrd="0" parTransId="{7A1A3019-8404-4ABD-8214-976F089E9A8A}" sibTransId="{C2E01DBD-814B-4FC7-973B-1F7080B53663}"/>
    <dgm:cxn modelId="{1803A28E-B4B1-45C9-A12F-29DDD6FDCED0}" srcId="{22EEECB8-B02F-48D4-840F-1795A6244458}" destId="{DF0C4ADB-3FE5-4BF0-B03F-6E0E908B2C8C}" srcOrd="0" destOrd="0" parTransId="{305B2FDC-7CA0-46C3-AE8A-11E9A8A94343}" sibTransId="{58B4D1E6-C196-4585-9017-AFB030357E4B}"/>
    <dgm:cxn modelId="{80675594-A08D-4C96-BBE7-2D6E46B29195}" type="presOf" srcId="{7C10FF13-60EB-4CC5-969D-99E25EFDFF9A}" destId="{5B4FE968-EF4E-4AA4-B1F9-3EBFB4B096BD}" srcOrd="0" destOrd="3" presId="urn:microsoft.com/office/officeart/2005/8/layout/hList1"/>
    <dgm:cxn modelId="{BC19A197-66EC-4A4D-BCE0-D788831285DC}" type="presOf" srcId="{8EB3A3E7-9582-4B58-AC5A-07C1DE66C173}" destId="{0685DFA4-618F-41FE-9BD6-F99C3029B9A8}" srcOrd="0" destOrd="0" presId="urn:microsoft.com/office/officeart/2005/8/layout/hList1"/>
    <dgm:cxn modelId="{8757569B-CE9E-4DC1-9F4F-B35186E26C73}" type="presOf" srcId="{88145ED6-3233-451A-AF2D-3001610B961A}" destId="{61A6836A-6D7D-415F-9B83-BB56034D130B}" srcOrd="0" destOrd="0" presId="urn:microsoft.com/office/officeart/2005/8/layout/hList1"/>
    <dgm:cxn modelId="{789753AA-38FD-4B77-9CFD-DC3F1515D36E}" srcId="{22EEECB8-B02F-48D4-840F-1795A6244458}" destId="{7C10FF13-60EB-4CC5-969D-99E25EFDFF9A}" srcOrd="1" destOrd="0" parTransId="{01C0034B-F0E5-41E4-9B38-F8F1E0232CA0}" sibTransId="{E2C7BE81-BD82-4836-8F38-4EFADF316209}"/>
    <dgm:cxn modelId="{3C8805C2-B459-4C06-B224-647218FB5161}" type="presOf" srcId="{E21B99B8-8C07-4959-84F4-E9280DA75771}" destId="{DF42FE02-29B1-4592-B847-99F7B769FA60}" srcOrd="0" destOrd="0" presId="urn:microsoft.com/office/officeart/2005/8/layout/hList1"/>
    <dgm:cxn modelId="{80EA33C2-48E3-40FF-8C0D-97452A67B76F}" type="presOf" srcId="{0E534DA3-1B3B-427C-A99D-CCC094B7FB89}" destId="{351A4E54-B4B1-407B-9AAB-3F077DD80360}" srcOrd="0" destOrd="0" presId="urn:microsoft.com/office/officeart/2005/8/layout/hList1"/>
    <dgm:cxn modelId="{5B328DD7-5CB4-42E8-8BFE-81B115CE02E8}" srcId="{E21B99B8-8C07-4959-84F4-E9280DA75771}" destId="{48CD5EC1-C4B3-4F4C-BA53-F65C91918A69}" srcOrd="2" destOrd="0" parTransId="{D7F4BE90-7970-4585-8E4D-A8BB7ADF85FC}" sibTransId="{70352BB8-6D27-4C88-9511-CC96882BBDAD}"/>
    <dgm:cxn modelId="{3436DBD9-7E8E-4DE1-B19E-1BE4D6DF2C9E}" type="presOf" srcId="{2245FF02-D117-4400-8AE8-9213660EB5C8}" destId="{55C55CD3-F172-477F-9268-9A12D4A5A114}" srcOrd="0" destOrd="0" presId="urn:microsoft.com/office/officeart/2005/8/layout/hList1"/>
    <dgm:cxn modelId="{6EF165DC-BAE3-4409-BA64-B017FEEB3DBA}" srcId="{0E534DA3-1B3B-427C-A99D-CCC094B7FB89}" destId="{A7382C10-6E48-40CA-9A51-6938A7F797E0}" srcOrd="0" destOrd="0" parTransId="{BF6744F8-C4CE-4C10-A5DD-FA1BF8DE5E04}" sibTransId="{7C963F73-29CE-4C11-B10A-EDE8FFA5C7CC}"/>
    <dgm:cxn modelId="{70A6AFE3-72C4-40A8-BA76-FE869D4B6931}" type="presOf" srcId="{DF0C4ADB-3FE5-4BF0-B03F-6E0E908B2C8C}" destId="{5B4FE968-EF4E-4AA4-B1F9-3EBFB4B096BD}" srcOrd="0" destOrd="2" presId="urn:microsoft.com/office/officeart/2005/8/layout/hList1"/>
    <dgm:cxn modelId="{11B9B4E8-09AB-4AC3-9C49-DBE2BF673688}" srcId="{982499F0-51A2-49FA-96D1-331B268B381F}" destId="{8EB3A3E7-9582-4B58-AC5A-07C1DE66C173}" srcOrd="1" destOrd="0" parTransId="{9251696E-9D8F-4E4A-AE06-051BE202D07F}" sibTransId="{05C54CB1-1B76-4C9A-894F-E1E433502A49}"/>
    <dgm:cxn modelId="{4102AFEB-1074-4C76-A4DF-EADF18AF86AE}" srcId="{E21B99B8-8C07-4959-84F4-E9280DA75771}" destId="{D8FD22A4-FB4E-4ACB-A1DD-983DBC2C4E74}" srcOrd="1" destOrd="0" parTransId="{C26005B1-67C9-493A-9988-DEB165D271F0}" sibTransId="{ACCBFAE3-8C84-4471-A404-B3E662DC0AAF}"/>
    <dgm:cxn modelId="{36CEA1EE-914C-4C40-97EC-E0B97D0BAABA}" type="presOf" srcId="{D8FD22A4-FB4E-4ACB-A1DD-983DBC2C4E74}" destId="{55C55CD3-F172-477F-9268-9A12D4A5A114}" srcOrd="0" destOrd="1" presId="urn:microsoft.com/office/officeart/2005/8/layout/hList1"/>
    <dgm:cxn modelId="{F43E9BFB-277A-4A6E-936C-AB8397D931FD}" srcId="{8EB3A3E7-9582-4B58-AC5A-07C1DE66C173}" destId="{7C49639B-792A-4F01-9450-EE6E57BDA9DF}" srcOrd="1" destOrd="0" parTransId="{F1FA86D5-52C1-455C-A4AE-8775D80A1F66}" sibTransId="{03CF737B-167D-4FE6-B5F7-2207FE777569}"/>
    <dgm:cxn modelId="{27E787DE-68CD-447E-B185-F523090E2651}" type="presParOf" srcId="{BB0684E6-FD63-4599-A240-29AE2CD5326D}" destId="{637845CE-6DCB-4224-B55E-8B07C5E410F0}" srcOrd="0" destOrd="0" presId="urn:microsoft.com/office/officeart/2005/8/layout/hList1"/>
    <dgm:cxn modelId="{5DD49DCB-D3DD-480E-97B7-4120F3EC959A}" type="presParOf" srcId="{637845CE-6DCB-4224-B55E-8B07C5E410F0}" destId="{DF42FE02-29B1-4592-B847-99F7B769FA60}" srcOrd="0" destOrd="0" presId="urn:microsoft.com/office/officeart/2005/8/layout/hList1"/>
    <dgm:cxn modelId="{9B8C3B56-5366-406E-9DCA-5C1BD90E70C9}" type="presParOf" srcId="{637845CE-6DCB-4224-B55E-8B07C5E410F0}" destId="{55C55CD3-F172-477F-9268-9A12D4A5A114}" srcOrd="1" destOrd="0" presId="urn:microsoft.com/office/officeart/2005/8/layout/hList1"/>
    <dgm:cxn modelId="{4AE4B54B-FF0E-4E7E-BA62-B35EA54B622E}" type="presParOf" srcId="{BB0684E6-FD63-4599-A240-29AE2CD5326D}" destId="{E797B46E-7AD5-4BE6-A034-62BB3727C3C7}" srcOrd="1" destOrd="0" presId="urn:microsoft.com/office/officeart/2005/8/layout/hList1"/>
    <dgm:cxn modelId="{B70F6651-CDAA-46B2-8CF3-B2B6BB310721}" type="presParOf" srcId="{BB0684E6-FD63-4599-A240-29AE2CD5326D}" destId="{C2DB2C4C-9126-4C2E-8F5C-425FA00CBA0D}" srcOrd="2" destOrd="0" presId="urn:microsoft.com/office/officeart/2005/8/layout/hList1"/>
    <dgm:cxn modelId="{4CD770F2-DBF5-4BCD-AEA5-7B2837410D47}" type="presParOf" srcId="{C2DB2C4C-9126-4C2E-8F5C-425FA00CBA0D}" destId="{0685DFA4-618F-41FE-9BD6-F99C3029B9A8}" srcOrd="0" destOrd="0" presId="urn:microsoft.com/office/officeart/2005/8/layout/hList1"/>
    <dgm:cxn modelId="{E62D1C89-5A31-4109-8A0E-48976D315E0F}" type="presParOf" srcId="{C2DB2C4C-9126-4C2E-8F5C-425FA00CBA0D}" destId="{61A6836A-6D7D-415F-9B83-BB56034D130B}" srcOrd="1" destOrd="0" presId="urn:microsoft.com/office/officeart/2005/8/layout/hList1"/>
    <dgm:cxn modelId="{9B031011-A228-4BED-85FE-794507C1B0C2}" type="presParOf" srcId="{BB0684E6-FD63-4599-A240-29AE2CD5326D}" destId="{7A9056C5-AD9D-404C-AEA5-232E11460E16}" srcOrd="3" destOrd="0" presId="urn:microsoft.com/office/officeart/2005/8/layout/hList1"/>
    <dgm:cxn modelId="{701C54AB-5B7E-41BF-A91F-5E00D13544FB}" type="presParOf" srcId="{BB0684E6-FD63-4599-A240-29AE2CD5326D}" destId="{383C26C8-238B-4012-8A65-B241A8B330C0}" srcOrd="4" destOrd="0" presId="urn:microsoft.com/office/officeart/2005/8/layout/hList1"/>
    <dgm:cxn modelId="{09C5D2D3-F8DF-4719-894F-D0F3EA8A0395}" type="presParOf" srcId="{383C26C8-238B-4012-8A65-B241A8B330C0}" destId="{351A4E54-B4B1-407B-9AAB-3F077DD80360}" srcOrd="0" destOrd="0" presId="urn:microsoft.com/office/officeart/2005/8/layout/hList1"/>
    <dgm:cxn modelId="{A4A9E2FA-4050-40A3-839E-DBBC920CDB53}" type="presParOf" srcId="{383C26C8-238B-4012-8A65-B241A8B330C0}" destId="{5B4FE968-EF4E-4AA4-B1F9-3EBFB4B096B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C49F89-8479-472D-81E1-6B46744FA97F}"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MY"/>
        </a:p>
      </dgm:t>
    </dgm:pt>
    <dgm:pt modelId="{048143CB-B98B-4D00-807D-67B5C47AAC04}">
      <dgm:prSet phldrT="[Text]"/>
      <dgm:spPr/>
      <dgm:t>
        <a:bodyPr/>
        <a:lstStyle/>
        <a:p>
          <a:r>
            <a:rPr lang="en-US" dirty="0"/>
            <a:t>RQ1:Are there any difference in the activities of future committers and developers?</a:t>
          </a:r>
        </a:p>
        <a:p>
          <a:r>
            <a:rPr lang="ja-JP" altLang="en-US" dirty="0"/>
            <a:t>（コミッター候補者と一般開発者の活動に違いがある？）</a:t>
          </a:r>
          <a:endParaRPr lang="en-MY" dirty="0"/>
        </a:p>
      </dgm:t>
    </dgm:pt>
    <dgm:pt modelId="{1AE66FC5-83C5-4A8C-8357-975B12807310}" type="parTrans" cxnId="{251EDB63-FB96-4803-8AB3-D7925ADF2528}">
      <dgm:prSet/>
      <dgm:spPr/>
      <dgm:t>
        <a:bodyPr/>
        <a:lstStyle/>
        <a:p>
          <a:endParaRPr lang="en-MY"/>
        </a:p>
      </dgm:t>
    </dgm:pt>
    <dgm:pt modelId="{1BB37765-EB1C-48A0-B334-A5E091E32BCA}" type="sibTrans" cxnId="{251EDB63-FB96-4803-8AB3-D7925ADF2528}">
      <dgm:prSet/>
      <dgm:spPr/>
      <dgm:t>
        <a:bodyPr/>
        <a:lstStyle/>
        <a:p>
          <a:endParaRPr lang="en-MY"/>
        </a:p>
      </dgm:t>
    </dgm:pt>
    <dgm:pt modelId="{1CC8A66B-7C9F-4A09-86B6-646A273C17C8}">
      <dgm:prSet phldrT="[Text]"/>
      <dgm:spPr/>
      <dgm:t>
        <a:bodyPr/>
        <a:lstStyle/>
        <a:p>
          <a:r>
            <a:rPr lang="en-US" dirty="0"/>
            <a:t>RQ2:Which developer activities lead to early promotion to a committer role?</a:t>
          </a:r>
        </a:p>
        <a:p>
          <a:r>
            <a:rPr lang="ja-JP" altLang="en-US" dirty="0"/>
            <a:t>（早期にコミッター昇格ために、有用な活動量は何か）</a:t>
          </a:r>
          <a:endParaRPr lang="en-MY" dirty="0"/>
        </a:p>
      </dgm:t>
    </dgm:pt>
    <dgm:pt modelId="{B70F66B7-EAEF-43FD-922C-107F52BA6594}" type="parTrans" cxnId="{C63E726E-AC7D-4E5D-8978-D4A83FA58968}">
      <dgm:prSet/>
      <dgm:spPr/>
      <dgm:t>
        <a:bodyPr/>
        <a:lstStyle/>
        <a:p>
          <a:endParaRPr lang="en-MY"/>
        </a:p>
      </dgm:t>
    </dgm:pt>
    <dgm:pt modelId="{172389FD-0DA5-4E2D-8F91-7CAB031CF6FC}" type="sibTrans" cxnId="{C63E726E-AC7D-4E5D-8978-D4A83FA58968}">
      <dgm:prSet/>
      <dgm:spPr/>
      <dgm:t>
        <a:bodyPr/>
        <a:lstStyle/>
        <a:p>
          <a:endParaRPr lang="en-MY"/>
        </a:p>
      </dgm:t>
    </dgm:pt>
    <dgm:pt modelId="{DADB4E7A-7DB2-48BE-BA63-0087ED101828}">
      <dgm:prSet phldrT="[Text]"/>
      <dgm:spPr/>
      <dgm:t>
        <a:bodyPr/>
        <a:lstStyle/>
        <a:p>
          <a:r>
            <a:rPr lang="en-US" dirty="0"/>
            <a:t>RQ3:How accurate is a committer-identification model built using developer activities?</a:t>
          </a:r>
        </a:p>
        <a:p>
          <a:r>
            <a:rPr lang="ja-JP" altLang="en-US" dirty="0"/>
            <a:t>（開発者の活動量から構築した予測モデルはどの程度で正確なのか？）</a:t>
          </a:r>
          <a:endParaRPr lang="en-MY" dirty="0"/>
        </a:p>
      </dgm:t>
    </dgm:pt>
    <dgm:pt modelId="{504FF10E-66C4-458D-A11C-DC5E661F4B81}" type="parTrans" cxnId="{C32DAF43-CC7D-4E21-841D-E7A9DC3200B3}">
      <dgm:prSet/>
      <dgm:spPr/>
      <dgm:t>
        <a:bodyPr/>
        <a:lstStyle/>
        <a:p>
          <a:endParaRPr lang="en-MY"/>
        </a:p>
      </dgm:t>
    </dgm:pt>
    <dgm:pt modelId="{9D4BC893-87E0-4AFB-BB41-8737EEF21853}" type="sibTrans" cxnId="{C32DAF43-CC7D-4E21-841D-E7A9DC3200B3}">
      <dgm:prSet/>
      <dgm:spPr/>
      <dgm:t>
        <a:bodyPr/>
        <a:lstStyle/>
        <a:p>
          <a:endParaRPr lang="en-MY"/>
        </a:p>
      </dgm:t>
    </dgm:pt>
    <dgm:pt modelId="{E7475429-49A9-4486-BEBD-8BD4A5DA817F}" type="pres">
      <dgm:prSet presAssocID="{AAC49F89-8479-472D-81E1-6B46744FA97F}" presName="linear" presStyleCnt="0">
        <dgm:presLayoutVars>
          <dgm:dir/>
          <dgm:animLvl val="lvl"/>
          <dgm:resizeHandles val="exact"/>
        </dgm:presLayoutVars>
      </dgm:prSet>
      <dgm:spPr/>
    </dgm:pt>
    <dgm:pt modelId="{3BD42503-1F9D-4062-920A-7B26FC92E770}" type="pres">
      <dgm:prSet presAssocID="{048143CB-B98B-4D00-807D-67B5C47AAC04}" presName="parentLin" presStyleCnt="0"/>
      <dgm:spPr/>
    </dgm:pt>
    <dgm:pt modelId="{A5B85327-CE38-4B05-9C1A-064A4B6C7631}" type="pres">
      <dgm:prSet presAssocID="{048143CB-B98B-4D00-807D-67B5C47AAC04}" presName="parentLeftMargin" presStyleLbl="node1" presStyleIdx="0" presStyleCnt="3"/>
      <dgm:spPr/>
    </dgm:pt>
    <dgm:pt modelId="{C23B0CC4-14A5-4614-866F-42F0A6150559}" type="pres">
      <dgm:prSet presAssocID="{048143CB-B98B-4D00-807D-67B5C47AAC04}" presName="parentText" presStyleLbl="node1" presStyleIdx="0" presStyleCnt="3" custScaleX="142997" custScaleY="308998">
        <dgm:presLayoutVars>
          <dgm:chMax val="0"/>
          <dgm:bulletEnabled val="1"/>
        </dgm:presLayoutVars>
      </dgm:prSet>
      <dgm:spPr/>
    </dgm:pt>
    <dgm:pt modelId="{58064A93-ACF2-4E16-BF12-12E691DE1E12}" type="pres">
      <dgm:prSet presAssocID="{048143CB-B98B-4D00-807D-67B5C47AAC04}" presName="negativeSpace" presStyleCnt="0"/>
      <dgm:spPr/>
    </dgm:pt>
    <dgm:pt modelId="{4E5634CB-B178-46EA-921E-240BC1C0DE9F}" type="pres">
      <dgm:prSet presAssocID="{048143CB-B98B-4D00-807D-67B5C47AAC04}" presName="childText" presStyleLbl="conFgAcc1" presStyleIdx="0" presStyleCnt="3">
        <dgm:presLayoutVars>
          <dgm:bulletEnabled val="1"/>
        </dgm:presLayoutVars>
      </dgm:prSet>
      <dgm:spPr/>
    </dgm:pt>
    <dgm:pt modelId="{23132D1A-B9FF-4C28-9F63-3B93B75AB407}" type="pres">
      <dgm:prSet presAssocID="{1BB37765-EB1C-48A0-B334-A5E091E32BCA}" presName="spaceBetweenRectangles" presStyleCnt="0"/>
      <dgm:spPr/>
    </dgm:pt>
    <dgm:pt modelId="{5CDF905B-6DB3-48BC-9B52-0A7C4F829636}" type="pres">
      <dgm:prSet presAssocID="{1CC8A66B-7C9F-4A09-86B6-646A273C17C8}" presName="parentLin" presStyleCnt="0"/>
      <dgm:spPr/>
    </dgm:pt>
    <dgm:pt modelId="{998C3609-F7E9-4C51-9B70-B0F6351FA009}" type="pres">
      <dgm:prSet presAssocID="{1CC8A66B-7C9F-4A09-86B6-646A273C17C8}" presName="parentLeftMargin" presStyleLbl="node1" presStyleIdx="0" presStyleCnt="3"/>
      <dgm:spPr/>
    </dgm:pt>
    <dgm:pt modelId="{903C9FE5-9511-4E9C-BFA7-E455CF8BCADD}" type="pres">
      <dgm:prSet presAssocID="{1CC8A66B-7C9F-4A09-86B6-646A273C17C8}" presName="parentText" presStyleLbl="node1" presStyleIdx="1" presStyleCnt="3" custScaleX="146270" custScaleY="297320">
        <dgm:presLayoutVars>
          <dgm:chMax val="0"/>
          <dgm:bulletEnabled val="1"/>
        </dgm:presLayoutVars>
      </dgm:prSet>
      <dgm:spPr/>
    </dgm:pt>
    <dgm:pt modelId="{839BACE1-8B67-4AE6-8495-7C00564C4877}" type="pres">
      <dgm:prSet presAssocID="{1CC8A66B-7C9F-4A09-86B6-646A273C17C8}" presName="negativeSpace" presStyleCnt="0"/>
      <dgm:spPr/>
    </dgm:pt>
    <dgm:pt modelId="{6D92DA23-EAB3-400A-9F67-E114D9ACEC3E}" type="pres">
      <dgm:prSet presAssocID="{1CC8A66B-7C9F-4A09-86B6-646A273C17C8}" presName="childText" presStyleLbl="conFgAcc1" presStyleIdx="1" presStyleCnt="3">
        <dgm:presLayoutVars>
          <dgm:bulletEnabled val="1"/>
        </dgm:presLayoutVars>
      </dgm:prSet>
      <dgm:spPr/>
    </dgm:pt>
    <dgm:pt modelId="{402B2734-3AE1-416C-9D10-D412CDB65B10}" type="pres">
      <dgm:prSet presAssocID="{172389FD-0DA5-4E2D-8F91-7CAB031CF6FC}" presName="spaceBetweenRectangles" presStyleCnt="0"/>
      <dgm:spPr/>
    </dgm:pt>
    <dgm:pt modelId="{4F379A27-F32A-4344-98FA-8C88479889E3}" type="pres">
      <dgm:prSet presAssocID="{DADB4E7A-7DB2-48BE-BA63-0087ED101828}" presName="parentLin" presStyleCnt="0"/>
      <dgm:spPr/>
    </dgm:pt>
    <dgm:pt modelId="{F61A3192-5BAE-419A-AF23-21DED228AA1A}" type="pres">
      <dgm:prSet presAssocID="{DADB4E7A-7DB2-48BE-BA63-0087ED101828}" presName="parentLeftMargin" presStyleLbl="node1" presStyleIdx="1" presStyleCnt="3"/>
      <dgm:spPr/>
    </dgm:pt>
    <dgm:pt modelId="{33A6FD7B-72CE-46F5-A3F5-A2925C01AB70}" type="pres">
      <dgm:prSet presAssocID="{DADB4E7A-7DB2-48BE-BA63-0087ED101828}" presName="parentText" presStyleLbl="node1" presStyleIdx="2" presStyleCnt="3" custScaleX="140908" custScaleY="280756" custLinFactNeighborX="515">
        <dgm:presLayoutVars>
          <dgm:chMax val="0"/>
          <dgm:bulletEnabled val="1"/>
        </dgm:presLayoutVars>
      </dgm:prSet>
      <dgm:spPr/>
    </dgm:pt>
    <dgm:pt modelId="{285DDEA0-0C2C-4852-ABAB-DF8F381A7634}" type="pres">
      <dgm:prSet presAssocID="{DADB4E7A-7DB2-48BE-BA63-0087ED101828}" presName="negativeSpace" presStyleCnt="0"/>
      <dgm:spPr/>
    </dgm:pt>
    <dgm:pt modelId="{4ABF4889-9A6B-4539-BEC3-85E7B8FC30EE}" type="pres">
      <dgm:prSet presAssocID="{DADB4E7A-7DB2-48BE-BA63-0087ED101828}" presName="childText" presStyleLbl="conFgAcc1" presStyleIdx="2" presStyleCnt="3">
        <dgm:presLayoutVars>
          <dgm:bulletEnabled val="1"/>
        </dgm:presLayoutVars>
      </dgm:prSet>
      <dgm:spPr/>
    </dgm:pt>
  </dgm:ptLst>
  <dgm:cxnLst>
    <dgm:cxn modelId="{C32DAF43-CC7D-4E21-841D-E7A9DC3200B3}" srcId="{AAC49F89-8479-472D-81E1-6B46744FA97F}" destId="{DADB4E7A-7DB2-48BE-BA63-0087ED101828}" srcOrd="2" destOrd="0" parTransId="{504FF10E-66C4-458D-A11C-DC5E661F4B81}" sibTransId="{9D4BC893-87E0-4AFB-BB41-8737EEF21853}"/>
    <dgm:cxn modelId="{251EDB63-FB96-4803-8AB3-D7925ADF2528}" srcId="{AAC49F89-8479-472D-81E1-6B46744FA97F}" destId="{048143CB-B98B-4D00-807D-67B5C47AAC04}" srcOrd="0" destOrd="0" parTransId="{1AE66FC5-83C5-4A8C-8357-975B12807310}" sibTransId="{1BB37765-EB1C-48A0-B334-A5E091E32BCA}"/>
    <dgm:cxn modelId="{C63E726E-AC7D-4E5D-8978-D4A83FA58968}" srcId="{AAC49F89-8479-472D-81E1-6B46744FA97F}" destId="{1CC8A66B-7C9F-4A09-86B6-646A273C17C8}" srcOrd="1" destOrd="0" parTransId="{B70F66B7-EAEF-43FD-922C-107F52BA6594}" sibTransId="{172389FD-0DA5-4E2D-8F91-7CAB031CF6FC}"/>
    <dgm:cxn modelId="{3B486D54-D328-4B5A-B49F-7A6BA4604460}" type="presOf" srcId="{048143CB-B98B-4D00-807D-67B5C47AAC04}" destId="{C23B0CC4-14A5-4614-866F-42F0A6150559}" srcOrd="1" destOrd="0" presId="urn:microsoft.com/office/officeart/2005/8/layout/list1"/>
    <dgm:cxn modelId="{65C2A68A-38E3-4CB2-A6F6-89544692DACA}" type="presOf" srcId="{DADB4E7A-7DB2-48BE-BA63-0087ED101828}" destId="{33A6FD7B-72CE-46F5-A3F5-A2925C01AB70}" srcOrd="1" destOrd="0" presId="urn:microsoft.com/office/officeart/2005/8/layout/list1"/>
    <dgm:cxn modelId="{1B7FCD9E-ED91-49F1-928C-45790856184F}" type="presOf" srcId="{1CC8A66B-7C9F-4A09-86B6-646A273C17C8}" destId="{998C3609-F7E9-4C51-9B70-B0F6351FA009}" srcOrd="0" destOrd="0" presId="urn:microsoft.com/office/officeart/2005/8/layout/list1"/>
    <dgm:cxn modelId="{AF29DEC1-9146-4A27-9D1D-8C6F65C25AE4}" type="presOf" srcId="{048143CB-B98B-4D00-807D-67B5C47AAC04}" destId="{A5B85327-CE38-4B05-9C1A-064A4B6C7631}" srcOrd="0" destOrd="0" presId="urn:microsoft.com/office/officeart/2005/8/layout/list1"/>
    <dgm:cxn modelId="{66B3F8C1-5561-45EF-87C4-379EBD910A6D}" type="presOf" srcId="{AAC49F89-8479-472D-81E1-6B46744FA97F}" destId="{E7475429-49A9-4486-BEBD-8BD4A5DA817F}" srcOrd="0" destOrd="0" presId="urn:microsoft.com/office/officeart/2005/8/layout/list1"/>
    <dgm:cxn modelId="{F509CBED-2A49-4590-9C7E-309672EA3A4D}" type="presOf" srcId="{1CC8A66B-7C9F-4A09-86B6-646A273C17C8}" destId="{903C9FE5-9511-4E9C-BFA7-E455CF8BCADD}" srcOrd="1" destOrd="0" presId="urn:microsoft.com/office/officeart/2005/8/layout/list1"/>
    <dgm:cxn modelId="{CCB889F5-EF25-4318-A6A9-51341E4077BA}" type="presOf" srcId="{DADB4E7A-7DB2-48BE-BA63-0087ED101828}" destId="{F61A3192-5BAE-419A-AF23-21DED228AA1A}" srcOrd="0" destOrd="0" presId="urn:microsoft.com/office/officeart/2005/8/layout/list1"/>
    <dgm:cxn modelId="{12FA15A1-80B9-426A-B4F4-32165361BC9A}" type="presParOf" srcId="{E7475429-49A9-4486-BEBD-8BD4A5DA817F}" destId="{3BD42503-1F9D-4062-920A-7B26FC92E770}" srcOrd="0" destOrd="0" presId="urn:microsoft.com/office/officeart/2005/8/layout/list1"/>
    <dgm:cxn modelId="{AA75699A-1BB2-4E92-B99B-0428ECA183B3}" type="presParOf" srcId="{3BD42503-1F9D-4062-920A-7B26FC92E770}" destId="{A5B85327-CE38-4B05-9C1A-064A4B6C7631}" srcOrd="0" destOrd="0" presId="urn:microsoft.com/office/officeart/2005/8/layout/list1"/>
    <dgm:cxn modelId="{46C2544B-BB18-4DE8-87A4-253F5E441F23}" type="presParOf" srcId="{3BD42503-1F9D-4062-920A-7B26FC92E770}" destId="{C23B0CC4-14A5-4614-866F-42F0A6150559}" srcOrd="1" destOrd="0" presId="urn:microsoft.com/office/officeart/2005/8/layout/list1"/>
    <dgm:cxn modelId="{08D4C333-D35B-47BB-BE25-7E217B0BC6B9}" type="presParOf" srcId="{E7475429-49A9-4486-BEBD-8BD4A5DA817F}" destId="{58064A93-ACF2-4E16-BF12-12E691DE1E12}" srcOrd="1" destOrd="0" presId="urn:microsoft.com/office/officeart/2005/8/layout/list1"/>
    <dgm:cxn modelId="{0D77E47A-983F-41AD-BD30-B3D98B9886B2}" type="presParOf" srcId="{E7475429-49A9-4486-BEBD-8BD4A5DA817F}" destId="{4E5634CB-B178-46EA-921E-240BC1C0DE9F}" srcOrd="2" destOrd="0" presId="urn:microsoft.com/office/officeart/2005/8/layout/list1"/>
    <dgm:cxn modelId="{20D97834-3BE4-4E7D-B48C-7B0FC631416B}" type="presParOf" srcId="{E7475429-49A9-4486-BEBD-8BD4A5DA817F}" destId="{23132D1A-B9FF-4C28-9F63-3B93B75AB407}" srcOrd="3" destOrd="0" presId="urn:microsoft.com/office/officeart/2005/8/layout/list1"/>
    <dgm:cxn modelId="{B87D5E8A-D390-4054-8FE2-C62E8FE372FD}" type="presParOf" srcId="{E7475429-49A9-4486-BEBD-8BD4A5DA817F}" destId="{5CDF905B-6DB3-48BC-9B52-0A7C4F829636}" srcOrd="4" destOrd="0" presId="urn:microsoft.com/office/officeart/2005/8/layout/list1"/>
    <dgm:cxn modelId="{6C53ED59-EA0C-4EDE-BBF4-3FE8789D0050}" type="presParOf" srcId="{5CDF905B-6DB3-48BC-9B52-0A7C4F829636}" destId="{998C3609-F7E9-4C51-9B70-B0F6351FA009}" srcOrd="0" destOrd="0" presId="urn:microsoft.com/office/officeart/2005/8/layout/list1"/>
    <dgm:cxn modelId="{69239954-96C9-47D2-BC59-0720037D6BB1}" type="presParOf" srcId="{5CDF905B-6DB3-48BC-9B52-0A7C4F829636}" destId="{903C9FE5-9511-4E9C-BFA7-E455CF8BCADD}" srcOrd="1" destOrd="0" presId="urn:microsoft.com/office/officeart/2005/8/layout/list1"/>
    <dgm:cxn modelId="{36E508AA-AF6E-4E07-9715-8EF347119F72}" type="presParOf" srcId="{E7475429-49A9-4486-BEBD-8BD4A5DA817F}" destId="{839BACE1-8B67-4AE6-8495-7C00564C4877}" srcOrd="5" destOrd="0" presId="urn:microsoft.com/office/officeart/2005/8/layout/list1"/>
    <dgm:cxn modelId="{7CE5A3DD-86F0-4BC4-99AB-98ECCD3DD0A6}" type="presParOf" srcId="{E7475429-49A9-4486-BEBD-8BD4A5DA817F}" destId="{6D92DA23-EAB3-400A-9F67-E114D9ACEC3E}" srcOrd="6" destOrd="0" presId="urn:microsoft.com/office/officeart/2005/8/layout/list1"/>
    <dgm:cxn modelId="{09E7D5AB-0331-4F06-B7AF-D8C5AA546F64}" type="presParOf" srcId="{E7475429-49A9-4486-BEBD-8BD4A5DA817F}" destId="{402B2734-3AE1-416C-9D10-D412CDB65B10}" srcOrd="7" destOrd="0" presId="urn:microsoft.com/office/officeart/2005/8/layout/list1"/>
    <dgm:cxn modelId="{1E6657B6-CF3C-4175-9D7E-9591057E5A4E}" type="presParOf" srcId="{E7475429-49A9-4486-BEBD-8BD4A5DA817F}" destId="{4F379A27-F32A-4344-98FA-8C88479889E3}" srcOrd="8" destOrd="0" presId="urn:microsoft.com/office/officeart/2005/8/layout/list1"/>
    <dgm:cxn modelId="{BFAADEEA-7BB9-4628-8E86-F465C95569E5}" type="presParOf" srcId="{4F379A27-F32A-4344-98FA-8C88479889E3}" destId="{F61A3192-5BAE-419A-AF23-21DED228AA1A}" srcOrd="0" destOrd="0" presId="urn:microsoft.com/office/officeart/2005/8/layout/list1"/>
    <dgm:cxn modelId="{0AC5437A-467C-4365-8D59-050E83538F8E}" type="presParOf" srcId="{4F379A27-F32A-4344-98FA-8C88479889E3}" destId="{33A6FD7B-72CE-46F5-A3F5-A2925C01AB70}" srcOrd="1" destOrd="0" presId="urn:microsoft.com/office/officeart/2005/8/layout/list1"/>
    <dgm:cxn modelId="{850BD5FD-D1C3-4704-8ED3-F14471F8922C}" type="presParOf" srcId="{E7475429-49A9-4486-BEBD-8BD4A5DA817F}" destId="{285DDEA0-0C2C-4852-ABAB-DF8F381A7634}" srcOrd="9" destOrd="0" presId="urn:microsoft.com/office/officeart/2005/8/layout/list1"/>
    <dgm:cxn modelId="{C6557A05-4DC4-4948-820C-B63BAEB9886F}" type="presParOf" srcId="{E7475429-49A9-4486-BEBD-8BD4A5DA817F}" destId="{4ABF4889-9A6B-4539-BEC3-85E7B8FC30E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2E0500-280F-42C0-B191-927774E500C5}" type="doc">
      <dgm:prSet loTypeId="urn:microsoft.com/office/officeart/2005/8/layout/list1" loCatId="list" qsTypeId="urn:microsoft.com/office/officeart/2005/8/quickstyle/3d2" qsCatId="3D" csTypeId="urn:microsoft.com/office/officeart/2005/8/colors/colorful3" csCatId="colorful" phldr="1"/>
      <dgm:spPr/>
      <dgm:t>
        <a:bodyPr/>
        <a:lstStyle/>
        <a:p>
          <a:endParaRPr lang="en-MY"/>
        </a:p>
      </dgm:t>
    </dgm:pt>
    <dgm:pt modelId="{2BE6489E-767B-471E-AA23-771FC2530074}">
      <dgm:prSet phldrT="[Text]"/>
      <dgm:spPr/>
      <dgm:t>
        <a:bodyPr/>
        <a:lstStyle/>
        <a:p>
          <a:r>
            <a:rPr lang="en-US" dirty="0"/>
            <a:t>RQ1:Are there any difference in the activities of future committers and developers?</a:t>
          </a:r>
          <a:endParaRPr lang="en-MY" dirty="0"/>
        </a:p>
      </dgm:t>
    </dgm:pt>
    <dgm:pt modelId="{9F1737EA-6A22-4B38-8639-A06CEB87FAD8}" type="parTrans" cxnId="{83B40C3E-54E8-40B0-8D00-10C1865C4579}">
      <dgm:prSet/>
      <dgm:spPr/>
      <dgm:t>
        <a:bodyPr/>
        <a:lstStyle/>
        <a:p>
          <a:endParaRPr lang="en-MY"/>
        </a:p>
      </dgm:t>
    </dgm:pt>
    <dgm:pt modelId="{8FA6DE9B-10EF-4FBA-9968-3BCC763736CB}" type="sibTrans" cxnId="{83B40C3E-54E8-40B0-8D00-10C1865C4579}">
      <dgm:prSet/>
      <dgm:spPr/>
      <dgm:t>
        <a:bodyPr/>
        <a:lstStyle/>
        <a:p>
          <a:endParaRPr lang="en-MY"/>
        </a:p>
      </dgm:t>
    </dgm:pt>
    <dgm:pt modelId="{3F74353F-7C97-4A6C-A310-68938059CCFC}">
      <dgm:prSet phldrT="[Text]" custT="1"/>
      <dgm:spPr/>
      <dgm:t>
        <a:bodyPr/>
        <a:lstStyle/>
        <a:p>
          <a:r>
            <a:rPr lang="en-US" sz="1200" dirty="0"/>
            <a:t>The amount of activity by a future committer is higher than the activity of a developer</a:t>
          </a:r>
          <a:endParaRPr lang="en-MY" sz="1200" dirty="0"/>
        </a:p>
      </dgm:t>
    </dgm:pt>
    <dgm:pt modelId="{B87D0DD0-3469-4E87-98D7-A53E2B7876C6}" type="parTrans" cxnId="{1E57A67C-AC9C-4EC2-B5ED-37D2AD23F56C}">
      <dgm:prSet/>
      <dgm:spPr/>
      <dgm:t>
        <a:bodyPr/>
        <a:lstStyle/>
        <a:p>
          <a:endParaRPr lang="en-MY"/>
        </a:p>
      </dgm:t>
    </dgm:pt>
    <dgm:pt modelId="{6C4C3AD2-EC38-48F7-83FF-F50A26EEAEA4}" type="sibTrans" cxnId="{1E57A67C-AC9C-4EC2-B5ED-37D2AD23F56C}">
      <dgm:prSet/>
      <dgm:spPr/>
      <dgm:t>
        <a:bodyPr/>
        <a:lstStyle/>
        <a:p>
          <a:endParaRPr lang="en-MY"/>
        </a:p>
      </dgm:t>
    </dgm:pt>
    <dgm:pt modelId="{775E3D2C-76CD-4C4F-9E0D-F82BCB91AD67}">
      <dgm:prSet phldrT="[Text]"/>
      <dgm:spPr/>
      <dgm:t>
        <a:bodyPr/>
        <a:lstStyle/>
        <a:p>
          <a:r>
            <a:rPr lang="en-US" dirty="0"/>
            <a:t>RQ2:Which developer activities lead to early promotion to a committer role?</a:t>
          </a:r>
          <a:endParaRPr lang="en-MY" dirty="0"/>
        </a:p>
      </dgm:t>
    </dgm:pt>
    <dgm:pt modelId="{985B47AB-B4A9-440C-981F-497B423D0597}" type="parTrans" cxnId="{0F63536E-3096-49E6-85B7-66674A7A84B4}">
      <dgm:prSet/>
      <dgm:spPr/>
      <dgm:t>
        <a:bodyPr/>
        <a:lstStyle/>
        <a:p>
          <a:endParaRPr lang="en-MY"/>
        </a:p>
      </dgm:t>
    </dgm:pt>
    <dgm:pt modelId="{231EE4AF-2296-4AC0-A3E3-5D38C0768378}" type="sibTrans" cxnId="{0F63536E-3096-49E6-85B7-66674A7A84B4}">
      <dgm:prSet/>
      <dgm:spPr/>
      <dgm:t>
        <a:bodyPr/>
        <a:lstStyle/>
        <a:p>
          <a:endParaRPr lang="en-MY"/>
        </a:p>
      </dgm:t>
    </dgm:pt>
    <dgm:pt modelId="{515F8E54-B7C5-4CC2-9C01-DCA711D945EF}">
      <dgm:prSet phldrT="[Text]" custT="1"/>
      <dgm:spPr/>
      <dgm:t>
        <a:bodyPr/>
        <a:lstStyle/>
        <a:p>
          <a:r>
            <a:rPr lang="en-US" sz="1200" dirty="0"/>
            <a:t>Regularly-promoted committers have actively worked for 1-1.5 years before they become committers</a:t>
          </a:r>
          <a:endParaRPr lang="en-MY" sz="1200" dirty="0"/>
        </a:p>
      </dgm:t>
    </dgm:pt>
    <dgm:pt modelId="{4F078EAE-236C-4945-9AB5-9F6036FE3EF4}" type="parTrans" cxnId="{CE48C403-B6E2-4A5D-973F-CDC23DF2CB7B}">
      <dgm:prSet/>
      <dgm:spPr/>
      <dgm:t>
        <a:bodyPr/>
        <a:lstStyle/>
        <a:p>
          <a:endParaRPr lang="en-MY"/>
        </a:p>
      </dgm:t>
    </dgm:pt>
    <dgm:pt modelId="{5A921457-0D7F-412A-BDD9-F7187B91E173}" type="sibTrans" cxnId="{CE48C403-B6E2-4A5D-973F-CDC23DF2CB7B}">
      <dgm:prSet/>
      <dgm:spPr/>
      <dgm:t>
        <a:bodyPr/>
        <a:lstStyle/>
        <a:p>
          <a:endParaRPr lang="en-MY"/>
        </a:p>
      </dgm:t>
    </dgm:pt>
    <dgm:pt modelId="{32714E15-B936-414A-B340-919710FBB70C}">
      <dgm:prSet phldrT="[Text]"/>
      <dgm:spPr/>
      <dgm:t>
        <a:bodyPr/>
        <a:lstStyle/>
        <a:p>
          <a:r>
            <a:rPr lang="en-US" dirty="0"/>
            <a:t>RQ3:How accurate is a committer-identification model built using developer activities?</a:t>
          </a:r>
          <a:endParaRPr lang="en-MY" dirty="0"/>
        </a:p>
      </dgm:t>
    </dgm:pt>
    <dgm:pt modelId="{D68F0646-95A5-46A4-9A62-93E6615FBB17}" type="parTrans" cxnId="{ECB4D765-EF6E-4CF9-A549-99E8BDF8566D}">
      <dgm:prSet/>
      <dgm:spPr/>
      <dgm:t>
        <a:bodyPr/>
        <a:lstStyle/>
        <a:p>
          <a:endParaRPr lang="en-MY"/>
        </a:p>
      </dgm:t>
    </dgm:pt>
    <dgm:pt modelId="{17A5D5E2-624F-448F-80C3-EE9605174A6A}" type="sibTrans" cxnId="{ECB4D765-EF6E-4CF9-A549-99E8BDF8566D}">
      <dgm:prSet/>
      <dgm:spPr/>
      <dgm:t>
        <a:bodyPr/>
        <a:lstStyle/>
        <a:p>
          <a:endParaRPr lang="en-MY"/>
        </a:p>
      </dgm:t>
    </dgm:pt>
    <dgm:pt modelId="{00BFA4A1-3A76-46B8-AA3E-9B6D336956D3}">
      <dgm:prSet phldrT="[Text]" custT="1"/>
      <dgm:spPr/>
      <dgm:t>
        <a:bodyPr/>
        <a:lstStyle/>
        <a:p>
          <a:r>
            <a:rPr lang="en-US" sz="1200" dirty="0"/>
            <a:t>Our committer-identification model outperforms a random predictor</a:t>
          </a:r>
          <a:endParaRPr lang="en-MY" sz="1200" dirty="0"/>
        </a:p>
      </dgm:t>
    </dgm:pt>
    <dgm:pt modelId="{8CD7B830-9FAB-425F-90EA-632AFCEF83EB}" type="parTrans" cxnId="{FCF43531-17DF-49BF-BA18-9952B36A32C4}">
      <dgm:prSet/>
      <dgm:spPr/>
      <dgm:t>
        <a:bodyPr/>
        <a:lstStyle/>
        <a:p>
          <a:endParaRPr lang="en-MY"/>
        </a:p>
      </dgm:t>
    </dgm:pt>
    <dgm:pt modelId="{F44EC8E6-3EF9-4C65-A178-A6E73C1B3336}" type="sibTrans" cxnId="{FCF43531-17DF-49BF-BA18-9952B36A32C4}">
      <dgm:prSet/>
      <dgm:spPr/>
      <dgm:t>
        <a:bodyPr/>
        <a:lstStyle/>
        <a:p>
          <a:endParaRPr lang="en-MY"/>
        </a:p>
      </dgm:t>
    </dgm:pt>
    <dgm:pt modelId="{8B8A35EB-1045-4EBE-9BD3-38AE501D60EA}" type="pres">
      <dgm:prSet presAssocID="{2D2E0500-280F-42C0-B191-927774E500C5}" presName="linear" presStyleCnt="0">
        <dgm:presLayoutVars>
          <dgm:dir/>
          <dgm:animLvl val="lvl"/>
          <dgm:resizeHandles val="exact"/>
        </dgm:presLayoutVars>
      </dgm:prSet>
      <dgm:spPr/>
    </dgm:pt>
    <dgm:pt modelId="{044CD13F-C667-47ED-B3A7-A9054D605C33}" type="pres">
      <dgm:prSet presAssocID="{2BE6489E-767B-471E-AA23-771FC2530074}" presName="parentLin" presStyleCnt="0"/>
      <dgm:spPr/>
    </dgm:pt>
    <dgm:pt modelId="{8C1FC621-5E59-445E-AD09-19EDF41CCCB7}" type="pres">
      <dgm:prSet presAssocID="{2BE6489E-767B-471E-AA23-771FC2530074}" presName="parentLeftMargin" presStyleLbl="node1" presStyleIdx="0" presStyleCnt="3"/>
      <dgm:spPr/>
    </dgm:pt>
    <dgm:pt modelId="{FBA826BB-ED2A-45BD-B99A-EEAA94644129}" type="pres">
      <dgm:prSet presAssocID="{2BE6489E-767B-471E-AA23-771FC2530074}" presName="parentText" presStyleLbl="node1" presStyleIdx="0" presStyleCnt="3">
        <dgm:presLayoutVars>
          <dgm:chMax val="0"/>
          <dgm:bulletEnabled val="1"/>
        </dgm:presLayoutVars>
      </dgm:prSet>
      <dgm:spPr/>
    </dgm:pt>
    <dgm:pt modelId="{41F24CAF-022C-4B24-B14E-F1090EB0BAE1}" type="pres">
      <dgm:prSet presAssocID="{2BE6489E-767B-471E-AA23-771FC2530074}" presName="negativeSpace" presStyleCnt="0"/>
      <dgm:spPr/>
    </dgm:pt>
    <dgm:pt modelId="{FAC7AD24-B6AF-4EEB-A4D2-E1BE360D2269}" type="pres">
      <dgm:prSet presAssocID="{2BE6489E-767B-471E-AA23-771FC2530074}" presName="childText" presStyleLbl="conFgAcc1" presStyleIdx="0" presStyleCnt="3">
        <dgm:presLayoutVars>
          <dgm:bulletEnabled val="1"/>
        </dgm:presLayoutVars>
      </dgm:prSet>
      <dgm:spPr/>
    </dgm:pt>
    <dgm:pt modelId="{D503B670-51E0-44DB-AEA9-E475FFAAEC15}" type="pres">
      <dgm:prSet presAssocID="{8FA6DE9B-10EF-4FBA-9968-3BCC763736CB}" presName="spaceBetweenRectangles" presStyleCnt="0"/>
      <dgm:spPr/>
    </dgm:pt>
    <dgm:pt modelId="{6533839E-AFFB-470C-886D-7EE2B07BE04B}" type="pres">
      <dgm:prSet presAssocID="{775E3D2C-76CD-4C4F-9E0D-F82BCB91AD67}" presName="parentLin" presStyleCnt="0"/>
      <dgm:spPr/>
    </dgm:pt>
    <dgm:pt modelId="{D4B46B59-0852-46C8-B418-72A3187DEE27}" type="pres">
      <dgm:prSet presAssocID="{775E3D2C-76CD-4C4F-9E0D-F82BCB91AD67}" presName="parentLeftMargin" presStyleLbl="node1" presStyleIdx="0" presStyleCnt="3"/>
      <dgm:spPr/>
    </dgm:pt>
    <dgm:pt modelId="{A2A27BBC-3CF8-45BE-86C0-3B49D3DBBB5D}" type="pres">
      <dgm:prSet presAssocID="{775E3D2C-76CD-4C4F-9E0D-F82BCB91AD67}" presName="parentText" presStyleLbl="node1" presStyleIdx="1" presStyleCnt="3">
        <dgm:presLayoutVars>
          <dgm:chMax val="0"/>
          <dgm:bulletEnabled val="1"/>
        </dgm:presLayoutVars>
      </dgm:prSet>
      <dgm:spPr/>
    </dgm:pt>
    <dgm:pt modelId="{150BA490-E8E4-45FB-AFF5-EBFD6B99E9CD}" type="pres">
      <dgm:prSet presAssocID="{775E3D2C-76CD-4C4F-9E0D-F82BCB91AD67}" presName="negativeSpace" presStyleCnt="0"/>
      <dgm:spPr/>
    </dgm:pt>
    <dgm:pt modelId="{1462EE53-AF58-4ECB-94F5-DFE35D71DC24}" type="pres">
      <dgm:prSet presAssocID="{775E3D2C-76CD-4C4F-9E0D-F82BCB91AD67}" presName="childText" presStyleLbl="conFgAcc1" presStyleIdx="1" presStyleCnt="3">
        <dgm:presLayoutVars>
          <dgm:bulletEnabled val="1"/>
        </dgm:presLayoutVars>
      </dgm:prSet>
      <dgm:spPr/>
    </dgm:pt>
    <dgm:pt modelId="{5A680366-A86C-489B-9FA2-CEE0524E6C42}" type="pres">
      <dgm:prSet presAssocID="{231EE4AF-2296-4AC0-A3E3-5D38C0768378}" presName="spaceBetweenRectangles" presStyleCnt="0"/>
      <dgm:spPr/>
    </dgm:pt>
    <dgm:pt modelId="{C94F3643-6ECF-4897-AAA5-8CF8809BB045}" type="pres">
      <dgm:prSet presAssocID="{32714E15-B936-414A-B340-919710FBB70C}" presName="parentLin" presStyleCnt="0"/>
      <dgm:spPr/>
    </dgm:pt>
    <dgm:pt modelId="{E1BFBB35-2367-4B68-A7E8-85CEEBF7A5A4}" type="pres">
      <dgm:prSet presAssocID="{32714E15-B936-414A-B340-919710FBB70C}" presName="parentLeftMargin" presStyleLbl="node1" presStyleIdx="1" presStyleCnt="3"/>
      <dgm:spPr/>
    </dgm:pt>
    <dgm:pt modelId="{EE6FFA12-D168-40AC-BEA0-2F6C38F0F5B9}" type="pres">
      <dgm:prSet presAssocID="{32714E15-B936-414A-B340-919710FBB70C}" presName="parentText" presStyleLbl="node1" presStyleIdx="2" presStyleCnt="3">
        <dgm:presLayoutVars>
          <dgm:chMax val="0"/>
          <dgm:bulletEnabled val="1"/>
        </dgm:presLayoutVars>
      </dgm:prSet>
      <dgm:spPr/>
    </dgm:pt>
    <dgm:pt modelId="{10E06AA4-AD79-4B45-BFFE-CEB6A081AEB8}" type="pres">
      <dgm:prSet presAssocID="{32714E15-B936-414A-B340-919710FBB70C}" presName="negativeSpace" presStyleCnt="0"/>
      <dgm:spPr/>
    </dgm:pt>
    <dgm:pt modelId="{5E3B6BFF-D9B1-4036-BD96-57F2172BF6CB}" type="pres">
      <dgm:prSet presAssocID="{32714E15-B936-414A-B340-919710FBB70C}" presName="childText" presStyleLbl="conFgAcc1" presStyleIdx="2" presStyleCnt="3">
        <dgm:presLayoutVars>
          <dgm:bulletEnabled val="1"/>
        </dgm:presLayoutVars>
      </dgm:prSet>
      <dgm:spPr/>
    </dgm:pt>
  </dgm:ptLst>
  <dgm:cxnLst>
    <dgm:cxn modelId="{CE48C403-B6E2-4A5D-973F-CDC23DF2CB7B}" srcId="{775E3D2C-76CD-4C4F-9E0D-F82BCB91AD67}" destId="{515F8E54-B7C5-4CC2-9C01-DCA711D945EF}" srcOrd="0" destOrd="0" parTransId="{4F078EAE-236C-4945-9AB5-9F6036FE3EF4}" sibTransId="{5A921457-0D7F-412A-BDD9-F7187B91E173}"/>
    <dgm:cxn modelId="{FCF43531-17DF-49BF-BA18-9952B36A32C4}" srcId="{32714E15-B936-414A-B340-919710FBB70C}" destId="{00BFA4A1-3A76-46B8-AA3E-9B6D336956D3}" srcOrd="0" destOrd="0" parTransId="{8CD7B830-9FAB-425F-90EA-632AFCEF83EB}" sibTransId="{F44EC8E6-3EF9-4C65-A178-A6E73C1B3336}"/>
    <dgm:cxn modelId="{CCA4EE3C-B9F9-4B37-8844-D908C69E8D27}" type="presOf" srcId="{32714E15-B936-414A-B340-919710FBB70C}" destId="{EE6FFA12-D168-40AC-BEA0-2F6C38F0F5B9}" srcOrd="1" destOrd="0" presId="urn:microsoft.com/office/officeart/2005/8/layout/list1"/>
    <dgm:cxn modelId="{83B40C3E-54E8-40B0-8D00-10C1865C4579}" srcId="{2D2E0500-280F-42C0-B191-927774E500C5}" destId="{2BE6489E-767B-471E-AA23-771FC2530074}" srcOrd="0" destOrd="0" parTransId="{9F1737EA-6A22-4B38-8639-A06CEB87FAD8}" sibTransId="{8FA6DE9B-10EF-4FBA-9968-3BCC763736CB}"/>
    <dgm:cxn modelId="{0CBE8540-E583-42AD-9DF5-DBB7AB7996FC}" type="presOf" srcId="{515F8E54-B7C5-4CC2-9C01-DCA711D945EF}" destId="{1462EE53-AF58-4ECB-94F5-DFE35D71DC24}" srcOrd="0" destOrd="0" presId="urn:microsoft.com/office/officeart/2005/8/layout/list1"/>
    <dgm:cxn modelId="{92962F65-4D0C-412A-A60F-1A217CD595F6}" type="presOf" srcId="{2D2E0500-280F-42C0-B191-927774E500C5}" destId="{8B8A35EB-1045-4EBE-9BD3-38AE501D60EA}" srcOrd="0" destOrd="0" presId="urn:microsoft.com/office/officeart/2005/8/layout/list1"/>
    <dgm:cxn modelId="{ECB4D765-EF6E-4CF9-A549-99E8BDF8566D}" srcId="{2D2E0500-280F-42C0-B191-927774E500C5}" destId="{32714E15-B936-414A-B340-919710FBB70C}" srcOrd="2" destOrd="0" parTransId="{D68F0646-95A5-46A4-9A62-93E6615FBB17}" sibTransId="{17A5D5E2-624F-448F-80C3-EE9605174A6A}"/>
    <dgm:cxn modelId="{66740146-A5DD-4E9C-BF05-1DD66EFB1D5D}" type="presOf" srcId="{775E3D2C-76CD-4C4F-9E0D-F82BCB91AD67}" destId="{D4B46B59-0852-46C8-B418-72A3187DEE27}" srcOrd="0" destOrd="0" presId="urn:microsoft.com/office/officeart/2005/8/layout/list1"/>
    <dgm:cxn modelId="{33524E67-C19A-4839-A364-4DBA69C3632B}" type="presOf" srcId="{3F74353F-7C97-4A6C-A310-68938059CCFC}" destId="{FAC7AD24-B6AF-4EEB-A4D2-E1BE360D2269}" srcOrd="0" destOrd="0" presId="urn:microsoft.com/office/officeart/2005/8/layout/list1"/>
    <dgm:cxn modelId="{0F63536E-3096-49E6-85B7-66674A7A84B4}" srcId="{2D2E0500-280F-42C0-B191-927774E500C5}" destId="{775E3D2C-76CD-4C4F-9E0D-F82BCB91AD67}" srcOrd="1" destOrd="0" parTransId="{985B47AB-B4A9-440C-981F-497B423D0597}" sibTransId="{231EE4AF-2296-4AC0-A3E3-5D38C0768378}"/>
    <dgm:cxn modelId="{CAD6C56E-D1DC-4590-B522-5381487F53CA}" type="presOf" srcId="{00BFA4A1-3A76-46B8-AA3E-9B6D336956D3}" destId="{5E3B6BFF-D9B1-4036-BD96-57F2172BF6CB}" srcOrd="0" destOrd="0" presId="urn:microsoft.com/office/officeart/2005/8/layout/list1"/>
    <dgm:cxn modelId="{73DD437A-0BBA-44E4-8146-75EA634A968B}" type="presOf" srcId="{2BE6489E-767B-471E-AA23-771FC2530074}" destId="{FBA826BB-ED2A-45BD-B99A-EEAA94644129}" srcOrd="1" destOrd="0" presId="urn:microsoft.com/office/officeart/2005/8/layout/list1"/>
    <dgm:cxn modelId="{1E57A67C-AC9C-4EC2-B5ED-37D2AD23F56C}" srcId="{2BE6489E-767B-471E-AA23-771FC2530074}" destId="{3F74353F-7C97-4A6C-A310-68938059CCFC}" srcOrd="0" destOrd="0" parTransId="{B87D0DD0-3469-4E87-98D7-A53E2B7876C6}" sibTransId="{6C4C3AD2-EC38-48F7-83FF-F50A26EEAEA4}"/>
    <dgm:cxn modelId="{ED2B8BDE-283C-4228-B6B2-E603DAC85FAE}" type="presOf" srcId="{775E3D2C-76CD-4C4F-9E0D-F82BCB91AD67}" destId="{A2A27BBC-3CF8-45BE-86C0-3B49D3DBBB5D}" srcOrd="1" destOrd="0" presId="urn:microsoft.com/office/officeart/2005/8/layout/list1"/>
    <dgm:cxn modelId="{DAADDCE9-CC05-455F-8551-AF691B2E3C69}" type="presOf" srcId="{32714E15-B936-414A-B340-919710FBB70C}" destId="{E1BFBB35-2367-4B68-A7E8-85CEEBF7A5A4}" srcOrd="0" destOrd="0" presId="urn:microsoft.com/office/officeart/2005/8/layout/list1"/>
    <dgm:cxn modelId="{45AE3CF8-AF25-495F-92BC-F53812D6E69E}" type="presOf" srcId="{2BE6489E-767B-471E-AA23-771FC2530074}" destId="{8C1FC621-5E59-445E-AD09-19EDF41CCCB7}" srcOrd="0" destOrd="0" presId="urn:microsoft.com/office/officeart/2005/8/layout/list1"/>
    <dgm:cxn modelId="{88309CD9-8663-4E81-94E5-4A51D8D29828}" type="presParOf" srcId="{8B8A35EB-1045-4EBE-9BD3-38AE501D60EA}" destId="{044CD13F-C667-47ED-B3A7-A9054D605C33}" srcOrd="0" destOrd="0" presId="urn:microsoft.com/office/officeart/2005/8/layout/list1"/>
    <dgm:cxn modelId="{DAA7D4E7-A6BE-42FE-BC60-9A4E5A3E3233}" type="presParOf" srcId="{044CD13F-C667-47ED-B3A7-A9054D605C33}" destId="{8C1FC621-5E59-445E-AD09-19EDF41CCCB7}" srcOrd="0" destOrd="0" presId="urn:microsoft.com/office/officeart/2005/8/layout/list1"/>
    <dgm:cxn modelId="{026ED936-23A8-40E6-B6E4-73F08EFDE1BA}" type="presParOf" srcId="{044CD13F-C667-47ED-B3A7-A9054D605C33}" destId="{FBA826BB-ED2A-45BD-B99A-EEAA94644129}" srcOrd="1" destOrd="0" presId="urn:microsoft.com/office/officeart/2005/8/layout/list1"/>
    <dgm:cxn modelId="{0C4F983B-38FF-4257-A33A-6A27093E51FF}" type="presParOf" srcId="{8B8A35EB-1045-4EBE-9BD3-38AE501D60EA}" destId="{41F24CAF-022C-4B24-B14E-F1090EB0BAE1}" srcOrd="1" destOrd="0" presId="urn:microsoft.com/office/officeart/2005/8/layout/list1"/>
    <dgm:cxn modelId="{FB65492D-EF91-4EE6-87CB-640B815CCCE3}" type="presParOf" srcId="{8B8A35EB-1045-4EBE-9BD3-38AE501D60EA}" destId="{FAC7AD24-B6AF-4EEB-A4D2-E1BE360D2269}" srcOrd="2" destOrd="0" presId="urn:microsoft.com/office/officeart/2005/8/layout/list1"/>
    <dgm:cxn modelId="{6F02ED2F-FE78-4E19-B90B-9B46C9195DEC}" type="presParOf" srcId="{8B8A35EB-1045-4EBE-9BD3-38AE501D60EA}" destId="{D503B670-51E0-44DB-AEA9-E475FFAAEC15}" srcOrd="3" destOrd="0" presId="urn:microsoft.com/office/officeart/2005/8/layout/list1"/>
    <dgm:cxn modelId="{9A91027E-20DF-40A7-80C7-B2375ADB2630}" type="presParOf" srcId="{8B8A35EB-1045-4EBE-9BD3-38AE501D60EA}" destId="{6533839E-AFFB-470C-886D-7EE2B07BE04B}" srcOrd="4" destOrd="0" presId="urn:microsoft.com/office/officeart/2005/8/layout/list1"/>
    <dgm:cxn modelId="{D2E12B4C-6DA4-4DDB-89B8-93C4423C3C4B}" type="presParOf" srcId="{6533839E-AFFB-470C-886D-7EE2B07BE04B}" destId="{D4B46B59-0852-46C8-B418-72A3187DEE27}" srcOrd="0" destOrd="0" presId="urn:microsoft.com/office/officeart/2005/8/layout/list1"/>
    <dgm:cxn modelId="{8FAAC2CF-3649-457F-90C6-7CB29EF1E110}" type="presParOf" srcId="{6533839E-AFFB-470C-886D-7EE2B07BE04B}" destId="{A2A27BBC-3CF8-45BE-86C0-3B49D3DBBB5D}" srcOrd="1" destOrd="0" presId="urn:microsoft.com/office/officeart/2005/8/layout/list1"/>
    <dgm:cxn modelId="{C7EAE311-118D-49F5-9057-48331B30A63C}" type="presParOf" srcId="{8B8A35EB-1045-4EBE-9BD3-38AE501D60EA}" destId="{150BA490-E8E4-45FB-AFF5-EBFD6B99E9CD}" srcOrd="5" destOrd="0" presId="urn:microsoft.com/office/officeart/2005/8/layout/list1"/>
    <dgm:cxn modelId="{BEAD03D5-5692-4E43-AB21-A7CE4661BF03}" type="presParOf" srcId="{8B8A35EB-1045-4EBE-9BD3-38AE501D60EA}" destId="{1462EE53-AF58-4ECB-94F5-DFE35D71DC24}" srcOrd="6" destOrd="0" presId="urn:microsoft.com/office/officeart/2005/8/layout/list1"/>
    <dgm:cxn modelId="{6031F2F7-BAC3-4295-B1A8-BCEEEFF75ECE}" type="presParOf" srcId="{8B8A35EB-1045-4EBE-9BD3-38AE501D60EA}" destId="{5A680366-A86C-489B-9FA2-CEE0524E6C42}" srcOrd="7" destOrd="0" presId="urn:microsoft.com/office/officeart/2005/8/layout/list1"/>
    <dgm:cxn modelId="{A32DAAFB-2941-4FE6-B5B0-3A8CD94BF8DC}" type="presParOf" srcId="{8B8A35EB-1045-4EBE-9BD3-38AE501D60EA}" destId="{C94F3643-6ECF-4897-AAA5-8CF8809BB045}" srcOrd="8" destOrd="0" presId="urn:microsoft.com/office/officeart/2005/8/layout/list1"/>
    <dgm:cxn modelId="{4A24C5EF-55B0-42A9-ADF4-FA239A06B5CC}" type="presParOf" srcId="{C94F3643-6ECF-4897-AAA5-8CF8809BB045}" destId="{E1BFBB35-2367-4B68-A7E8-85CEEBF7A5A4}" srcOrd="0" destOrd="0" presId="urn:microsoft.com/office/officeart/2005/8/layout/list1"/>
    <dgm:cxn modelId="{00A257D3-C5BA-405A-813C-36DCB238D592}" type="presParOf" srcId="{C94F3643-6ECF-4897-AAA5-8CF8809BB045}" destId="{EE6FFA12-D168-40AC-BEA0-2F6C38F0F5B9}" srcOrd="1" destOrd="0" presId="urn:microsoft.com/office/officeart/2005/8/layout/list1"/>
    <dgm:cxn modelId="{10AD1D6C-4C5B-4505-B3AA-DA1F1B0045E1}" type="presParOf" srcId="{8B8A35EB-1045-4EBE-9BD3-38AE501D60EA}" destId="{10E06AA4-AD79-4B45-BFFE-CEB6A081AEB8}" srcOrd="9" destOrd="0" presId="urn:microsoft.com/office/officeart/2005/8/layout/list1"/>
    <dgm:cxn modelId="{0D114EB5-6923-440F-84EC-25F543093A5A}" type="presParOf" srcId="{8B8A35EB-1045-4EBE-9BD3-38AE501D60EA}" destId="{5E3B6BFF-D9B1-4036-BD96-57F2172BF6CB}" srcOrd="10" destOrd="0" presId="urn:microsoft.com/office/officeart/2005/8/layout/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F4AA66-E6E5-4B4F-948C-39707BB4222B}">
      <dsp:nvSpPr>
        <dsp:cNvPr id="0" name=""/>
        <dsp:cNvSpPr/>
      </dsp:nvSpPr>
      <dsp:spPr>
        <a:xfrm>
          <a:off x="0" y="64085"/>
          <a:ext cx="7886700" cy="7195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Triaging bugs</a:t>
          </a:r>
          <a:endParaRPr lang="en-MY" sz="3000" kern="1200" dirty="0"/>
        </a:p>
      </dsp:txBody>
      <dsp:txXfrm>
        <a:off x="35125" y="99210"/>
        <a:ext cx="7816450" cy="649299"/>
      </dsp:txXfrm>
    </dsp:sp>
    <dsp:sp modelId="{391859DB-43F4-4360-A779-0CB906378B30}">
      <dsp:nvSpPr>
        <dsp:cNvPr id="0" name=""/>
        <dsp:cNvSpPr/>
      </dsp:nvSpPr>
      <dsp:spPr>
        <a:xfrm>
          <a:off x="0" y="783635"/>
          <a:ext cx="7886700"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solidFill>
                <a:srgbClr val="0070C0"/>
              </a:solidFill>
            </a:rPr>
            <a:t>Receive</a:t>
          </a:r>
          <a:r>
            <a:rPr lang="en-US" sz="2300" kern="1200" dirty="0"/>
            <a:t> a large number of feature requests and bug reports</a:t>
          </a:r>
          <a:endParaRPr lang="en-MY" sz="2300" kern="1200" dirty="0"/>
        </a:p>
      </dsp:txBody>
      <dsp:txXfrm>
        <a:off x="0" y="783635"/>
        <a:ext cx="7886700" cy="496800"/>
      </dsp:txXfrm>
    </dsp:sp>
    <dsp:sp modelId="{FA8B1B0D-43F2-4594-8E51-A17B76DBA806}">
      <dsp:nvSpPr>
        <dsp:cNvPr id="0" name=""/>
        <dsp:cNvSpPr/>
      </dsp:nvSpPr>
      <dsp:spPr>
        <a:xfrm>
          <a:off x="0" y="1280435"/>
          <a:ext cx="7886700" cy="719549"/>
        </a:xfrm>
        <a:prstGeom prst="roundRect">
          <a:avLst/>
        </a:prstGeom>
        <a:solidFill>
          <a:schemeClr val="accent5">
            <a:hueOff val="3005351"/>
            <a:satOff val="-13190"/>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Assigning bugs</a:t>
          </a:r>
          <a:endParaRPr lang="en-MY" sz="3000" kern="1200" dirty="0"/>
        </a:p>
      </dsp:txBody>
      <dsp:txXfrm>
        <a:off x="35125" y="1315560"/>
        <a:ext cx="7816450" cy="649299"/>
      </dsp:txXfrm>
    </dsp:sp>
    <dsp:sp modelId="{BEA4B6D3-6A98-405D-9B37-CEFCC8E3618B}">
      <dsp:nvSpPr>
        <dsp:cNvPr id="0" name=""/>
        <dsp:cNvSpPr/>
      </dsp:nvSpPr>
      <dsp:spPr>
        <a:xfrm>
          <a:off x="0" y="1999985"/>
          <a:ext cx="7886700"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solidFill>
                <a:srgbClr val="0070C0"/>
              </a:solidFill>
            </a:rPr>
            <a:t>Assign</a:t>
          </a:r>
          <a:r>
            <a:rPr lang="en-US" sz="2300" kern="1200" dirty="0"/>
            <a:t> the requests to developers</a:t>
          </a:r>
          <a:endParaRPr lang="en-MY" sz="2300" kern="1200" dirty="0"/>
        </a:p>
      </dsp:txBody>
      <dsp:txXfrm>
        <a:off x="0" y="1999985"/>
        <a:ext cx="7886700" cy="496800"/>
      </dsp:txXfrm>
    </dsp:sp>
    <dsp:sp modelId="{85CD9C52-B04F-421E-8F96-77052FB728CA}">
      <dsp:nvSpPr>
        <dsp:cNvPr id="0" name=""/>
        <dsp:cNvSpPr/>
      </dsp:nvSpPr>
      <dsp:spPr>
        <a:xfrm>
          <a:off x="0" y="2496785"/>
          <a:ext cx="7886700" cy="719549"/>
        </a:xfrm>
        <a:prstGeom prst="roundRect">
          <a:avLst/>
        </a:prstGeom>
        <a:solidFill>
          <a:schemeClr val="accent5">
            <a:hueOff val="6010703"/>
            <a:satOff val="-26380"/>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Verifying bugs</a:t>
          </a:r>
          <a:endParaRPr lang="en-MY" sz="3000" kern="1200"/>
        </a:p>
      </dsp:txBody>
      <dsp:txXfrm>
        <a:off x="35125" y="2531910"/>
        <a:ext cx="7816450" cy="649299"/>
      </dsp:txXfrm>
    </dsp:sp>
    <dsp:sp modelId="{5DB92D7D-76E7-4E88-8620-8246D7B81A64}">
      <dsp:nvSpPr>
        <dsp:cNvPr id="0" name=""/>
        <dsp:cNvSpPr/>
      </dsp:nvSpPr>
      <dsp:spPr>
        <a:xfrm>
          <a:off x="0" y="3216335"/>
          <a:ext cx="7886700" cy="15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Have to </a:t>
          </a:r>
          <a:r>
            <a:rPr lang="en-US" sz="2300" kern="1200" dirty="0">
              <a:solidFill>
                <a:srgbClr val="0070C0"/>
              </a:solidFill>
            </a:rPr>
            <a:t>verify patches</a:t>
          </a:r>
          <a:r>
            <a:rPr lang="en-US" sz="2300" kern="1200" dirty="0"/>
            <a:t> that developers made to fix the bug</a:t>
          </a:r>
          <a:endParaRPr lang="en-MY" sz="2300" kern="1200" dirty="0"/>
        </a:p>
        <a:p>
          <a:pPr marL="228600" lvl="1" indent="-228600" algn="l" defTabSz="1022350">
            <a:lnSpc>
              <a:spcPct val="90000"/>
            </a:lnSpc>
            <a:spcBef>
              <a:spcPct val="0"/>
            </a:spcBef>
            <a:spcAft>
              <a:spcPct val="20000"/>
            </a:spcAft>
            <a:buChar char="•"/>
          </a:pPr>
          <a:r>
            <a:rPr lang="en-US" sz="2300" kern="1200"/>
            <a:t>After that committers commit the fixed source code to the VCS of the project</a:t>
          </a:r>
          <a:endParaRPr lang="en-MY" sz="2300" kern="1200"/>
        </a:p>
        <a:p>
          <a:pPr marL="228600" lvl="1" indent="-228600" algn="l" defTabSz="1022350">
            <a:lnSpc>
              <a:spcPct val="90000"/>
            </a:lnSpc>
            <a:spcBef>
              <a:spcPct val="0"/>
            </a:spcBef>
            <a:spcAft>
              <a:spcPct val="20000"/>
            </a:spcAft>
            <a:buChar char="•"/>
          </a:pPr>
          <a:r>
            <a:rPr lang="en-US" sz="2300" kern="1200" dirty="0"/>
            <a:t>In some cases, bugs have to be re-opened</a:t>
          </a:r>
          <a:endParaRPr lang="en-MY" sz="2300" kern="1200" dirty="0"/>
        </a:p>
      </dsp:txBody>
      <dsp:txXfrm>
        <a:off x="0" y="3216335"/>
        <a:ext cx="7886700" cy="1521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2FE02-29B1-4592-B847-99F7B769FA60}">
      <dsp:nvSpPr>
        <dsp:cNvPr id="0" name=""/>
        <dsp:cNvSpPr/>
      </dsp:nvSpPr>
      <dsp:spPr>
        <a:xfrm>
          <a:off x="2464" y="20587"/>
          <a:ext cx="2402978" cy="664758"/>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A)Patch creation</a:t>
          </a:r>
        </a:p>
        <a:p>
          <a:pPr marL="0" lvl="0" indent="0" algn="ctr" defTabSz="622300">
            <a:lnSpc>
              <a:spcPct val="90000"/>
            </a:lnSpc>
            <a:spcBef>
              <a:spcPct val="0"/>
            </a:spcBef>
            <a:spcAft>
              <a:spcPct val="35000"/>
            </a:spcAft>
            <a:buNone/>
          </a:pPr>
          <a:r>
            <a:rPr lang="ja-JP" altLang="en-US" sz="1400" kern="1200" dirty="0"/>
            <a:t>（パッチ投稿）</a:t>
          </a:r>
          <a:endParaRPr lang="en-MY" sz="1400" kern="1200" dirty="0"/>
        </a:p>
      </dsp:txBody>
      <dsp:txXfrm>
        <a:off x="2464" y="20587"/>
        <a:ext cx="2402978" cy="664758"/>
      </dsp:txXfrm>
    </dsp:sp>
    <dsp:sp modelId="{55C55CD3-F172-477F-9268-9A12D4A5A114}">
      <dsp:nvSpPr>
        <dsp:cNvPr id="0" name=""/>
        <dsp:cNvSpPr/>
      </dsp:nvSpPr>
      <dsp:spPr>
        <a:xfrm>
          <a:off x="2464" y="685346"/>
          <a:ext cx="2402978" cy="2646866"/>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Developers create patches to extend functionality and to fix bugs</a:t>
          </a:r>
          <a:endParaRPr lang="en-MY" sz="1400" kern="1200" dirty="0"/>
        </a:p>
        <a:p>
          <a:pPr marL="114300" lvl="1" indent="-114300" algn="l" defTabSz="622300">
            <a:lnSpc>
              <a:spcPct val="90000"/>
            </a:lnSpc>
            <a:spcBef>
              <a:spcPct val="0"/>
            </a:spcBef>
            <a:spcAft>
              <a:spcPct val="15000"/>
            </a:spcAft>
            <a:buChar char="•"/>
          </a:pPr>
          <a:r>
            <a:rPr lang="en-US" sz="1400" kern="1200" dirty="0"/>
            <a:t>Then they contribute patches to a bug tracking system(BTS)</a:t>
          </a:r>
        </a:p>
        <a:p>
          <a:pPr marL="114300" lvl="1" indent="-114300" algn="l" defTabSz="622300">
            <a:lnSpc>
              <a:spcPct val="90000"/>
            </a:lnSpc>
            <a:spcBef>
              <a:spcPct val="0"/>
            </a:spcBef>
            <a:spcAft>
              <a:spcPct val="15000"/>
            </a:spcAft>
            <a:buChar char="•"/>
          </a:pPr>
          <a:r>
            <a:rPr lang="en-US" sz="1400" kern="1200" dirty="0"/>
            <a:t>In this study, developer who contributed a patch is regarded as the developer who created the patch</a:t>
          </a:r>
        </a:p>
      </dsp:txBody>
      <dsp:txXfrm>
        <a:off x="2464" y="685346"/>
        <a:ext cx="2402978" cy="2646866"/>
      </dsp:txXfrm>
    </dsp:sp>
    <dsp:sp modelId="{0685DFA4-618F-41FE-9BD6-F99C3029B9A8}">
      <dsp:nvSpPr>
        <dsp:cNvPr id="0" name=""/>
        <dsp:cNvSpPr/>
      </dsp:nvSpPr>
      <dsp:spPr>
        <a:xfrm>
          <a:off x="2741860" y="20587"/>
          <a:ext cx="2402978" cy="664758"/>
        </a:xfrm>
        <a:prstGeom prst="rect">
          <a:avLst/>
        </a:prstGeom>
        <a:solidFill>
          <a:schemeClr val="accent4">
            <a:hueOff val="-857133"/>
            <a:satOff val="7260"/>
            <a:lumOff val="-3137"/>
            <a:alphaOff val="0"/>
          </a:schemeClr>
        </a:solidFill>
        <a:ln w="12700" cap="flat" cmpd="sng" algn="ctr">
          <a:solidFill>
            <a:schemeClr val="accent4">
              <a:hueOff val="-857133"/>
              <a:satOff val="7260"/>
              <a:lumOff val="-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B)Discussion</a:t>
          </a:r>
        </a:p>
        <a:p>
          <a:pPr marL="0" lvl="0" indent="0" algn="ctr" defTabSz="622300">
            <a:lnSpc>
              <a:spcPct val="90000"/>
            </a:lnSpc>
            <a:spcBef>
              <a:spcPct val="0"/>
            </a:spcBef>
            <a:spcAft>
              <a:spcPct val="35000"/>
            </a:spcAft>
            <a:buNone/>
          </a:pPr>
          <a:r>
            <a:rPr lang="ja-JP" altLang="en-US" sz="1400" kern="1200" dirty="0"/>
            <a:t>（ディスカッション）</a:t>
          </a:r>
          <a:endParaRPr lang="en-MY" sz="1400" kern="1200" dirty="0"/>
        </a:p>
      </dsp:txBody>
      <dsp:txXfrm>
        <a:off x="2741860" y="20587"/>
        <a:ext cx="2402978" cy="664758"/>
      </dsp:txXfrm>
    </dsp:sp>
    <dsp:sp modelId="{61A6836A-6D7D-415F-9B83-BB56034D130B}">
      <dsp:nvSpPr>
        <dsp:cNvPr id="0" name=""/>
        <dsp:cNvSpPr/>
      </dsp:nvSpPr>
      <dsp:spPr>
        <a:xfrm>
          <a:off x="2741860" y="685346"/>
          <a:ext cx="2402978" cy="2646866"/>
        </a:xfrm>
        <a:prstGeom prst="rect">
          <a:avLst/>
        </a:prstGeom>
        <a:solidFill>
          <a:schemeClr val="accent4">
            <a:tint val="40000"/>
            <a:alpha val="90000"/>
            <a:hueOff val="-845681"/>
            <a:satOff val="4734"/>
            <a:lumOff val="-478"/>
            <a:alphaOff val="0"/>
          </a:schemeClr>
        </a:solidFill>
        <a:ln w="12700" cap="flat" cmpd="sng" algn="ctr">
          <a:solidFill>
            <a:schemeClr val="accent4">
              <a:tint val="40000"/>
              <a:alpha val="90000"/>
              <a:hueOff val="-845681"/>
              <a:satOff val="4734"/>
              <a:lumOff val="-4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Developers discuss the creation of patches and review each other‘s patches</a:t>
          </a:r>
          <a:endParaRPr lang="en-MY" sz="1400" kern="1200" dirty="0"/>
        </a:p>
        <a:p>
          <a:pPr marL="114300" lvl="1" indent="-114300" algn="l" defTabSz="622300">
            <a:lnSpc>
              <a:spcPct val="90000"/>
            </a:lnSpc>
            <a:spcBef>
              <a:spcPct val="0"/>
            </a:spcBef>
            <a:spcAft>
              <a:spcPct val="15000"/>
            </a:spcAft>
            <a:buChar char="•"/>
          </a:pPr>
          <a:r>
            <a:rPr lang="en-US" sz="1400" kern="1200" dirty="0"/>
            <a:t>They discuss their plans and designs</a:t>
          </a:r>
          <a:endParaRPr lang="en-MY" sz="1400" kern="1200" dirty="0"/>
        </a:p>
      </dsp:txBody>
      <dsp:txXfrm>
        <a:off x="2741860" y="685346"/>
        <a:ext cx="2402978" cy="2646866"/>
      </dsp:txXfrm>
    </dsp:sp>
    <dsp:sp modelId="{351A4E54-B4B1-407B-9AAB-3F077DD80360}">
      <dsp:nvSpPr>
        <dsp:cNvPr id="0" name=""/>
        <dsp:cNvSpPr/>
      </dsp:nvSpPr>
      <dsp:spPr>
        <a:xfrm>
          <a:off x="5481256" y="20587"/>
          <a:ext cx="2402978" cy="664758"/>
        </a:xfrm>
        <a:prstGeom prst="rect">
          <a:avLst/>
        </a:prstGeom>
        <a:solidFill>
          <a:schemeClr val="accent4">
            <a:hueOff val="-1714266"/>
            <a:satOff val="14520"/>
            <a:lumOff val="-6274"/>
            <a:alphaOff val="0"/>
          </a:schemeClr>
        </a:solidFill>
        <a:ln w="12700" cap="flat" cmpd="sng" algn="ctr">
          <a:solidFill>
            <a:schemeClr val="accent4">
              <a:hueOff val="-1714266"/>
              <a:satOff val="14520"/>
              <a:lumOff val="-627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C)Patch verification</a:t>
          </a:r>
        </a:p>
        <a:p>
          <a:pPr marL="0" lvl="0" indent="0" algn="ctr" defTabSz="622300">
            <a:lnSpc>
              <a:spcPct val="90000"/>
            </a:lnSpc>
            <a:spcBef>
              <a:spcPct val="0"/>
            </a:spcBef>
            <a:spcAft>
              <a:spcPct val="35000"/>
            </a:spcAft>
            <a:buNone/>
          </a:pPr>
          <a:r>
            <a:rPr lang="ja-JP" altLang="en-US" sz="1400" kern="1200" dirty="0"/>
            <a:t>（パッチ検証）</a:t>
          </a:r>
          <a:endParaRPr lang="en-MY" sz="1400" kern="1200" dirty="0"/>
        </a:p>
      </dsp:txBody>
      <dsp:txXfrm>
        <a:off x="5481256" y="20587"/>
        <a:ext cx="2402978" cy="664758"/>
      </dsp:txXfrm>
    </dsp:sp>
    <dsp:sp modelId="{5B4FE968-EF4E-4AA4-B1F9-3EBFB4B096BD}">
      <dsp:nvSpPr>
        <dsp:cNvPr id="0" name=""/>
        <dsp:cNvSpPr/>
      </dsp:nvSpPr>
      <dsp:spPr>
        <a:xfrm>
          <a:off x="5481256" y="685346"/>
          <a:ext cx="2402978" cy="2646866"/>
        </a:xfrm>
        <a:prstGeom prst="rect">
          <a:avLst/>
        </a:prstGeom>
        <a:solidFill>
          <a:schemeClr val="accent4">
            <a:tint val="40000"/>
            <a:alpha val="90000"/>
            <a:hueOff val="-1691362"/>
            <a:satOff val="9469"/>
            <a:lumOff val="-956"/>
            <a:alphaOff val="0"/>
          </a:schemeClr>
        </a:solidFill>
        <a:ln w="12700" cap="flat" cmpd="sng" algn="ctr">
          <a:solidFill>
            <a:schemeClr val="accent4">
              <a:tint val="40000"/>
              <a:alpha val="90000"/>
              <a:hueOff val="-1691362"/>
              <a:satOff val="9469"/>
              <a:lumOff val="-9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Committers verify the contributed patches</a:t>
          </a:r>
          <a:endParaRPr lang="en-MY" sz="1400" kern="1200" dirty="0"/>
        </a:p>
        <a:p>
          <a:pPr marL="114300" lvl="1" indent="-114300" algn="l" defTabSz="622300">
            <a:lnSpc>
              <a:spcPct val="90000"/>
            </a:lnSpc>
            <a:spcBef>
              <a:spcPct val="0"/>
            </a:spcBef>
            <a:spcAft>
              <a:spcPct val="15000"/>
            </a:spcAft>
            <a:buChar char="•"/>
          </a:pPr>
          <a:r>
            <a:rPr lang="en-US" sz="1400" kern="1200" dirty="0"/>
            <a:t>If they judge that a patch:</a:t>
          </a:r>
        </a:p>
        <a:p>
          <a:pPr marL="228600" lvl="2" indent="-114300" algn="l" defTabSz="622300">
            <a:lnSpc>
              <a:spcPct val="90000"/>
            </a:lnSpc>
            <a:spcBef>
              <a:spcPct val="0"/>
            </a:spcBef>
            <a:spcAft>
              <a:spcPct val="15000"/>
            </a:spcAft>
            <a:buChar char="•"/>
          </a:pPr>
          <a:r>
            <a:rPr lang="en-US" sz="1400" kern="1200"/>
            <a:t>should be edited again: they will ask the developers to re-edit the source code</a:t>
          </a:r>
          <a:endParaRPr lang="en-US" sz="1400" kern="1200" dirty="0"/>
        </a:p>
        <a:p>
          <a:pPr marL="228600" lvl="2" indent="-114300" algn="l" defTabSz="622300">
            <a:lnSpc>
              <a:spcPct val="90000"/>
            </a:lnSpc>
            <a:spcBef>
              <a:spcPct val="0"/>
            </a:spcBef>
            <a:spcAft>
              <a:spcPct val="15000"/>
            </a:spcAft>
            <a:buChar char="•"/>
          </a:pPr>
          <a:r>
            <a:rPr lang="en-US" sz="1400" kern="1200" dirty="0"/>
            <a:t>Doesn’t need to be edited: the committers would commit the patch to the VCS on behalf of the developers</a:t>
          </a:r>
        </a:p>
      </dsp:txBody>
      <dsp:txXfrm>
        <a:off x="5481256" y="685346"/>
        <a:ext cx="2402978" cy="2646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634CB-B178-46EA-921E-240BC1C0DE9F}">
      <dsp:nvSpPr>
        <dsp:cNvPr id="0" name=""/>
        <dsp:cNvSpPr/>
      </dsp:nvSpPr>
      <dsp:spPr>
        <a:xfrm>
          <a:off x="0" y="1562982"/>
          <a:ext cx="7886700" cy="378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3B0CC4-14A5-4614-866F-42F0A6150559}">
      <dsp:nvSpPr>
        <dsp:cNvPr id="0" name=""/>
        <dsp:cNvSpPr/>
      </dsp:nvSpPr>
      <dsp:spPr>
        <a:xfrm>
          <a:off x="375080" y="416139"/>
          <a:ext cx="7508951" cy="136824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66750">
            <a:lnSpc>
              <a:spcPct val="90000"/>
            </a:lnSpc>
            <a:spcBef>
              <a:spcPct val="0"/>
            </a:spcBef>
            <a:spcAft>
              <a:spcPct val="35000"/>
            </a:spcAft>
            <a:buNone/>
          </a:pPr>
          <a:r>
            <a:rPr lang="en-US" sz="1500" kern="1200" dirty="0"/>
            <a:t>RQ1:Are there any difference in the activities of future committers and developers?</a:t>
          </a:r>
        </a:p>
        <a:p>
          <a:pPr marL="0" lvl="0" indent="0" algn="l" defTabSz="666750">
            <a:lnSpc>
              <a:spcPct val="90000"/>
            </a:lnSpc>
            <a:spcBef>
              <a:spcPct val="0"/>
            </a:spcBef>
            <a:spcAft>
              <a:spcPct val="35000"/>
            </a:spcAft>
            <a:buNone/>
          </a:pPr>
          <a:r>
            <a:rPr lang="ja-JP" altLang="en-US" sz="1500" kern="1200" dirty="0"/>
            <a:t>（コミッター候補者と一般開発者の活動に違いがある？）</a:t>
          </a:r>
          <a:endParaRPr lang="en-MY" sz="1500" kern="1200" dirty="0"/>
        </a:p>
      </dsp:txBody>
      <dsp:txXfrm>
        <a:off x="441872" y="482931"/>
        <a:ext cx="7375367" cy="1234659"/>
      </dsp:txXfrm>
    </dsp:sp>
    <dsp:sp modelId="{6D92DA23-EAB3-400A-9F67-E114D9ACEC3E}">
      <dsp:nvSpPr>
        <dsp:cNvPr id="0" name=""/>
        <dsp:cNvSpPr/>
      </dsp:nvSpPr>
      <dsp:spPr>
        <a:xfrm>
          <a:off x="0" y="3117115"/>
          <a:ext cx="7886700" cy="378000"/>
        </a:xfrm>
        <a:prstGeom prst="rect">
          <a:avLst/>
        </a:prstGeom>
        <a:solidFill>
          <a:schemeClr val="lt1">
            <a:alpha val="90000"/>
            <a:hueOff val="0"/>
            <a:satOff val="0"/>
            <a:lumOff val="0"/>
            <a:alphaOff val="0"/>
          </a:schemeClr>
        </a:solidFill>
        <a:ln w="12700" cap="flat" cmpd="sng" algn="ctr">
          <a:solidFill>
            <a:schemeClr val="accent5">
              <a:hueOff val="3005351"/>
              <a:satOff val="-13190"/>
              <a:lumOff val="3921"/>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3C9FE5-9511-4E9C-BFA7-E455CF8BCADD}">
      <dsp:nvSpPr>
        <dsp:cNvPr id="0" name=""/>
        <dsp:cNvSpPr/>
      </dsp:nvSpPr>
      <dsp:spPr>
        <a:xfrm>
          <a:off x="366993" y="2021982"/>
          <a:ext cx="7515217" cy="1316532"/>
        </a:xfrm>
        <a:prstGeom prst="roundRect">
          <a:avLst/>
        </a:prstGeom>
        <a:solidFill>
          <a:schemeClr val="accent5">
            <a:hueOff val="3005351"/>
            <a:satOff val="-13190"/>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66750">
            <a:lnSpc>
              <a:spcPct val="90000"/>
            </a:lnSpc>
            <a:spcBef>
              <a:spcPct val="0"/>
            </a:spcBef>
            <a:spcAft>
              <a:spcPct val="35000"/>
            </a:spcAft>
            <a:buNone/>
          </a:pPr>
          <a:r>
            <a:rPr lang="en-US" sz="1500" kern="1200" dirty="0"/>
            <a:t>RQ2:Which developer activities lead to early promotion to a committer role?</a:t>
          </a:r>
        </a:p>
        <a:p>
          <a:pPr marL="0" lvl="0" indent="0" algn="l" defTabSz="666750">
            <a:lnSpc>
              <a:spcPct val="90000"/>
            </a:lnSpc>
            <a:spcBef>
              <a:spcPct val="0"/>
            </a:spcBef>
            <a:spcAft>
              <a:spcPct val="35000"/>
            </a:spcAft>
            <a:buNone/>
          </a:pPr>
          <a:r>
            <a:rPr lang="ja-JP" altLang="en-US" sz="1500" kern="1200" dirty="0"/>
            <a:t>（早期にコミッター昇格ために、有用な活動量は何か）</a:t>
          </a:r>
          <a:endParaRPr lang="en-MY" sz="1500" kern="1200" dirty="0"/>
        </a:p>
      </dsp:txBody>
      <dsp:txXfrm>
        <a:off x="431261" y="2086250"/>
        <a:ext cx="7386681" cy="1187996"/>
      </dsp:txXfrm>
    </dsp:sp>
    <dsp:sp modelId="{4ABF4889-9A6B-4539-BEC3-85E7B8FC30EE}">
      <dsp:nvSpPr>
        <dsp:cNvPr id="0" name=""/>
        <dsp:cNvSpPr/>
      </dsp:nvSpPr>
      <dsp:spPr>
        <a:xfrm>
          <a:off x="0" y="4597902"/>
          <a:ext cx="7886700" cy="378000"/>
        </a:xfrm>
        <a:prstGeom prst="rect">
          <a:avLst/>
        </a:prstGeom>
        <a:solidFill>
          <a:schemeClr val="lt1">
            <a:alpha val="90000"/>
            <a:hueOff val="0"/>
            <a:satOff val="0"/>
            <a:lumOff val="0"/>
            <a:alphaOff val="0"/>
          </a:schemeClr>
        </a:solidFill>
        <a:ln w="12700" cap="flat" cmpd="sng" algn="ctr">
          <a:solidFill>
            <a:schemeClr val="accent5">
              <a:hueOff val="6010703"/>
              <a:satOff val="-26380"/>
              <a:lumOff val="7843"/>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A6FD7B-72CE-46F5-A3F5-A2925C01AB70}">
      <dsp:nvSpPr>
        <dsp:cNvPr id="0" name=""/>
        <dsp:cNvSpPr/>
      </dsp:nvSpPr>
      <dsp:spPr>
        <a:xfrm>
          <a:off x="381089" y="3576115"/>
          <a:ext cx="7505610" cy="1243187"/>
        </a:xfrm>
        <a:prstGeom prst="roundRect">
          <a:avLst/>
        </a:prstGeom>
        <a:solidFill>
          <a:schemeClr val="accent5">
            <a:hueOff val="6010703"/>
            <a:satOff val="-26380"/>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666750">
            <a:lnSpc>
              <a:spcPct val="90000"/>
            </a:lnSpc>
            <a:spcBef>
              <a:spcPct val="0"/>
            </a:spcBef>
            <a:spcAft>
              <a:spcPct val="35000"/>
            </a:spcAft>
            <a:buNone/>
          </a:pPr>
          <a:r>
            <a:rPr lang="en-US" sz="1500" kern="1200" dirty="0"/>
            <a:t>RQ3:How accurate is a committer-identification model built using developer activities?</a:t>
          </a:r>
        </a:p>
        <a:p>
          <a:pPr marL="0" lvl="0" indent="0" algn="l" defTabSz="666750">
            <a:lnSpc>
              <a:spcPct val="90000"/>
            </a:lnSpc>
            <a:spcBef>
              <a:spcPct val="0"/>
            </a:spcBef>
            <a:spcAft>
              <a:spcPct val="35000"/>
            </a:spcAft>
            <a:buNone/>
          </a:pPr>
          <a:r>
            <a:rPr lang="ja-JP" altLang="en-US" sz="1500" kern="1200" dirty="0"/>
            <a:t>（開発者の活動量から構築した予測モデルはどの程度で正確なのか？）</a:t>
          </a:r>
          <a:endParaRPr lang="en-MY" sz="1500" kern="1200" dirty="0"/>
        </a:p>
      </dsp:txBody>
      <dsp:txXfrm>
        <a:off x="441776" y="3636802"/>
        <a:ext cx="7384236" cy="1121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7AD24-B6AF-4EEB-A4D2-E1BE360D2269}">
      <dsp:nvSpPr>
        <dsp:cNvPr id="0" name=""/>
        <dsp:cNvSpPr/>
      </dsp:nvSpPr>
      <dsp:spPr>
        <a:xfrm>
          <a:off x="0" y="539673"/>
          <a:ext cx="8028739" cy="4851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3119" tIns="229108" rIns="62311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The amount of activity by a future committer is higher than the activity of a developer</a:t>
          </a:r>
          <a:endParaRPr lang="en-MY" sz="1200" kern="1200" dirty="0"/>
        </a:p>
      </dsp:txBody>
      <dsp:txXfrm>
        <a:off x="0" y="539673"/>
        <a:ext cx="8028739" cy="485100"/>
      </dsp:txXfrm>
    </dsp:sp>
    <dsp:sp modelId="{FBA826BB-ED2A-45BD-B99A-EEAA94644129}">
      <dsp:nvSpPr>
        <dsp:cNvPr id="0" name=""/>
        <dsp:cNvSpPr/>
      </dsp:nvSpPr>
      <dsp:spPr>
        <a:xfrm>
          <a:off x="401436" y="377313"/>
          <a:ext cx="5620117" cy="3247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2427" tIns="0" rIns="212427" bIns="0" numCol="1" spcCol="1270" anchor="ctr" anchorCtr="0">
          <a:noAutofit/>
        </a:bodyPr>
        <a:lstStyle/>
        <a:p>
          <a:pPr marL="0" lvl="0" indent="0" algn="l" defTabSz="488950">
            <a:lnSpc>
              <a:spcPct val="90000"/>
            </a:lnSpc>
            <a:spcBef>
              <a:spcPct val="0"/>
            </a:spcBef>
            <a:spcAft>
              <a:spcPct val="35000"/>
            </a:spcAft>
            <a:buNone/>
          </a:pPr>
          <a:r>
            <a:rPr lang="en-US" sz="1100" kern="1200" dirty="0"/>
            <a:t>RQ1:Are there any difference in the activities of future committers and developers?</a:t>
          </a:r>
          <a:endParaRPr lang="en-MY" sz="1100" kern="1200" dirty="0"/>
        </a:p>
      </dsp:txBody>
      <dsp:txXfrm>
        <a:off x="417288" y="393165"/>
        <a:ext cx="5588413" cy="293016"/>
      </dsp:txXfrm>
    </dsp:sp>
    <dsp:sp modelId="{1462EE53-AF58-4ECB-94F5-DFE35D71DC24}">
      <dsp:nvSpPr>
        <dsp:cNvPr id="0" name=""/>
        <dsp:cNvSpPr/>
      </dsp:nvSpPr>
      <dsp:spPr>
        <a:xfrm>
          <a:off x="0" y="1246533"/>
          <a:ext cx="8028739" cy="485100"/>
        </a:xfrm>
        <a:prstGeom prst="rect">
          <a:avLst/>
        </a:prstGeom>
        <a:solidFill>
          <a:schemeClr val="lt1">
            <a:alpha val="90000"/>
            <a:hueOff val="0"/>
            <a:satOff val="0"/>
            <a:lumOff val="0"/>
            <a:alphaOff val="0"/>
          </a:schemeClr>
        </a:solidFill>
        <a:ln w="6350" cap="flat" cmpd="sng" algn="ctr">
          <a:solidFill>
            <a:schemeClr val="accent3">
              <a:hueOff val="214284"/>
              <a:satOff val="-24046"/>
              <a:lumOff val="411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3119" tIns="229108" rIns="62311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Regularly-promoted committers have actively worked for 1-1.5 years before they become committers</a:t>
          </a:r>
          <a:endParaRPr lang="en-MY" sz="1200" kern="1200" dirty="0"/>
        </a:p>
      </dsp:txBody>
      <dsp:txXfrm>
        <a:off x="0" y="1246533"/>
        <a:ext cx="8028739" cy="485100"/>
      </dsp:txXfrm>
    </dsp:sp>
    <dsp:sp modelId="{A2A27BBC-3CF8-45BE-86C0-3B49D3DBBB5D}">
      <dsp:nvSpPr>
        <dsp:cNvPr id="0" name=""/>
        <dsp:cNvSpPr/>
      </dsp:nvSpPr>
      <dsp:spPr>
        <a:xfrm>
          <a:off x="401436" y="1084173"/>
          <a:ext cx="5620117" cy="324720"/>
        </a:xfrm>
        <a:prstGeom prst="roundRect">
          <a:avLst/>
        </a:prstGeom>
        <a:gradFill rotWithShape="0">
          <a:gsLst>
            <a:gs pos="0">
              <a:schemeClr val="accent3">
                <a:hueOff val="214284"/>
                <a:satOff val="-24046"/>
                <a:lumOff val="4118"/>
                <a:alphaOff val="0"/>
                <a:satMod val="103000"/>
                <a:lumMod val="102000"/>
                <a:tint val="94000"/>
              </a:schemeClr>
            </a:gs>
            <a:gs pos="50000">
              <a:schemeClr val="accent3">
                <a:hueOff val="214284"/>
                <a:satOff val="-24046"/>
                <a:lumOff val="4118"/>
                <a:alphaOff val="0"/>
                <a:satMod val="110000"/>
                <a:lumMod val="100000"/>
                <a:shade val="100000"/>
              </a:schemeClr>
            </a:gs>
            <a:gs pos="100000">
              <a:schemeClr val="accent3">
                <a:hueOff val="214284"/>
                <a:satOff val="-24046"/>
                <a:lumOff val="411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2427" tIns="0" rIns="212427" bIns="0" numCol="1" spcCol="1270" anchor="ctr" anchorCtr="0">
          <a:noAutofit/>
        </a:bodyPr>
        <a:lstStyle/>
        <a:p>
          <a:pPr marL="0" lvl="0" indent="0" algn="l" defTabSz="488950">
            <a:lnSpc>
              <a:spcPct val="90000"/>
            </a:lnSpc>
            <a:spcBef>
              <a:spcPct val="0"/>
            </a:spcBef>
            <a:spcAft>
              <a:spcPct val="35000"/>
            </a:spcAft>
            <a:buNone/>
          </a:pPr>
          <a:r>
            <a:rPr lang="en-US" sz="1100" kern="1200" dirty="0"/>
            <a:t>RQ2:Which developer activities lead to early promotion to a committer role?</a:t>
          </a:r>
          <a:endParaRPr lang="en-MY" sz="1100" kern="1200" dirty="0"/>
        </a:p>
      </dsp:txBody>
      <dsp:txXfrm>
        <a:off x="417288" y="1100025"/>
        <a:ext cx="5588413" cy="293016"/>
      </dsp:txXfrm>
    </dsp:sp>
    <dsp:sp modelId="{5E3B6BFF-D9B1-4036-BD96-57F2172BF6CB}">
      <dsp:nvSpPr>
        <dsp:cNvPr id="0" name=""/>
        <dsp:cNvSpPr/>
      </dsp:nvSpPr>
      <dsp:spPr>
        <a:xfrm>
          <a:off x="0" y="1953393"/>
          <a:ext cx="8028739" cy="485100"/>
        </a:xfrm>
        <a:prstGeom prst="rect">
          <a:avLst/>
        </a:prstGeom>
        <a:solidFill>
          <a:schemeClr val="lt1">
            <a:alpha val="90000"/>
            <a:hueOff val="0"/>
            <a:satOff val="0"/>
            <a:lumOff val="0"/>
            <a:alphaOff val="0"/>
          </a:schemeClr>
        </a:solidFill>
        <a:ln w="6350" cap="flat" cmpd="sng" algn="ctr">
          <a:solidFill>
            <a:schemeClr val="accent3">
              <a:hueOff val="428568"/>
              <a:satOff val="-48092"/>
              <a:lumOff val="8236"/>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23119" tIns="229108" rIns="623119"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Our committer-identification model outperforms a random predictor</a:t>
          </a:r>
          <a:endParaRPr lang="en-MY" sz="1200" kern="1200" dirty="0"/>
        </a:p>
      </dsp:txBody>
      <dsp:txXfrm>
        <a:off x="0" y="1953393"/>
        <a:ext cx="8028739" cy="485100"/>
      </dsp:txXfrm>
    </dsp:sp>
    <dsp:sp modelId="{EE6FFA12-D168-40AC-BEA0-2F6C38F0F5B9}">
      <dsp:nvSpPr>
        <dsp:cNvPr id="0" name=""/>
        <dsp:cNvSpPr/>
      </dsp:nvSpPr>
      <dsp:spPr>
        <a:xfrm>
          <a:off x="401436" y="1791033"/>
          <a:ext cx="5620117" cy="324720"/>
        </a:xfrm>
        <a:prstGeom prst="roundRect">
          <a:avLst/>
        </a:prstGeom>
        <a:gradFill rotWithShape="0">
          <a:gsLst>
            <a:gs pos="0">
              <a:schemeClr val="accent3">
                <a:hueOff val="428568"/>
                <a:satOff val="-48092"/>
                <a:lumOff val="8236"/>
                <a:alphaOff val="0"/>
                <a:satMod val="103000"/>
                <a:lumMod val="102000"/>
                <a:tint val="94000"/>
              </a:schemeClr>
            </a:gs>
            <a:gs pos="50000">
              <a:schemeClr val="accent3">
                <a:hueOff val="428568"/>
                <a:satOff val="-48092"/>
                <a:lumOff val="8236"/>
                <a:alphaOff val="0"/>
                <a:satMod val="110000"/>
                <a:lumMod val="100000"/>
                <a:shade val="100000"/>
              </a:schemeClr>
            </a:gs>
            <a:gs pos="100000">
              <a:schemeClr val="accent3">
                <a:hueOff val="428568"/>
                <a:satOff val="-48092"/>
                <a:lumOff val="823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2427" tIns="0" rIns="212427" bIns="0" numCol="1" spcCol="1270" anchor="ctr" anchorCtr="0">
          <a:noAutofit/>
        </a:bodyPr>
        <a:lstStyle/>
        <a:p>
          <a:pPr marL="0" lvl="0" indent="0" algn="l" defTabSz="488950">
            <a:lnSpc>
              <a:spcPct val="90000"/>
            </a:lnSpc>
            <a:spcBef>
              <a:spcPct val="0"/>
            </a:spcBef>
            <a:spcAft>
              <a:spcPct val="35000"/>
            </a:spcAft>
            <a:buNone/>
          </a:pPr>
          <a:r>
            <a:rPr lang="en-US" sz="1100" kern="1200" dirty="0"/>
            <a:t>RQ3:How accurate is a committer-identification model built using developer activities?</a:t>
          </a:r>
          <a:endParaRPr lang="en-MY" sz="1100" kern="1200" dirty="0"/>
        </a:p>
      </dsp:txBody>
      <dsp:txXfrm>
        <a:off x="417288" y="1806885"/>
        <a:ext cx="5588413"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F3BAD-32C8-44D4-B31F-1AE48418A7C8}" type="datetimeFigureOut">
              <a:rPr lang="en-MY" smtClean="0"/>
              <a:t>24/10/2019</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85C1F5-E206-4168-BE17-533E883D641F}" type="slidenum">
              <a:rPr lang="en-MY" smtClean="0"/>
              <a:t>‹#›</a:t>
            </a:fld>
            <a:endParaRPr lang="en-MY"/>
          </a:p>
        </p:txBody>
      </p:sp>
    </p:spTree>
    <p:extLst>
      <p:ext uri="{BB962C8B-B14F-4D97-AF65-F5344CB8AC3E}">
        <p14:creationId xmlns:p14="http://schemas.microsoft.com/office/powerpoint/2010/main" val="911554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Triaging bugs: </a:t>
            </a:r>
          </a:p>
          <a:p>
            <a:pPr lvl="1"/>
            <a:r>
              <a:rPr lang="en-US" dirty="0"/>
              <a:t>Committers receive a large number of feature requests and bug reports</a:t>
            </a:r>
          </a:p>
          <a:p>
            <a:pPr lvl="1"/>
            <a:r>
              <a:rPr lang="en-US" dirty="0" err="1"/>
              <a:t>Rastkar</a:t>
            </a:r>
            <a:r>
              <a:rPr lang="en-US" dirty="0"/>
              <a:t>-built a system to automatically summarize bug reports</a:t>
            </a:r>
          </a:p>
          <a:p>
            <a:pPr lvl="1"/>
            <a:r>
              <a:rPr lang="en-US" dirty="0" err="1"/>
              <a:t>Hooimeijer</a:t>
            </a:r>
            <a:r>
              <a:rPr lang="en-US" dirty="0"/>
              <a:t>-presented a method to identify the bug reports that should be fixed first</a:t>
            </a:r>
          </a:p>
          <a:p>
            <a:r>
              <a:rPr lang="en-US" dirty="0"/>
              <a:t>Assigning bugs:</a:t>
            </a:r>
          </a:p>
          <a:p>
            <a:pPr lvl="1"/>
            <a:r>
              <a:rPr lang="en-US" dirty="0"/>
              <a:t>Committers should assign the requests to developers who have the appropriate skills to solve the request</a:t>
            </a:r>
          </a:p>
          <a:p>
            <a:pPr lvl="1"/>
            <a:r>
              <a:rPr lang="en-US" dirty="0" err="1"/>
              <a:t>Anvik</a:t>
            </a:r>
            <a:r>
              <a:rPr lang="en-US" dirty="0"/>
              <a:t> and </a:t>
            </a:r>
            <a:r>
              <a:rPr lang="en-US" dirty="0" err="1"/>
              <a:t>Cubranic</a:t>
            </a:r>
            <a:r>
              <a:rPr lang="en-US" dirty="0"/>
              <a:t>-presented an approach to identify the most suitable developer for a bug report based on textual information </a:t>
            </a:r>
          </a:p>
          <a:p>
            <a:r>
              <a:rPr lang="en-US" dirty="0"/>
              <a:t>Verifying bugs</a:t>
            </a:r>
          </a:p>
          <a:p>
            <a:pPr lvl="1"/>
            <a:r>
              <a:rPr lang="en-US" dirty="0"/>
              <a:t>Committers have to verify patches that developers made to fix the bug</a:t>
            </a:r>
          </a:p>
          <a:p>
            <a:pPr lvl="1"/>
            <a:r>
              <a:rPr lang="en-US" dirty="0"/>
              <a:t>After that committers commit the fixed source code to the VCS of the project</a:t>
            </a:r>
          </a:p>
          <a:p>
            <a:pPr lvl="1"/>
            <a:r>
              <a:rPr lang="en-US" dirty="0"/>
              <a:t>In some cases, bugs have to be re-opened(may increase maintenance costs and lead to unnecessary rework by busy developers)</a:t>
            </a:r>
          </a:p>
          <a:p>
            <a:pPr lvl="1"/>
            <a:r>
              <a:rPr lang="en-US" dirty="0"/>
              <a:t>Shihab-presented an approach to identify whether a bug will re-opened</a:t>
            </a:r>
            <a:endParaRPr lang="en-MY"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4</a:t>
            </a:fld>
            <a:endParaRPr lang="en-MY"/>
          </a:p>
        </p:txBody>
      </p:sp>
    </p:spTree>
    <p:extLst>
      <p:ext uri="{BB962C8B-B14F-4D97-AF65-F5344CB8AC3E}">
        <p14:creationId xmlns:p14="http://schemas.microsoft.com/office/powerpoint/2010/main" val="446363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 Target data</a:t>
            </a:r>
            <a:r>
              <a:rPr lang="ja-JP" altLang="en-US" dirty="0"/>
              <a:t>　（対象データ）</a:t>
            </a:r>
            <a:endParaRPr lang="en-US" dirty="0"/>
          </a:p>
          <a:p>
            <a:r>
              <a:rPr lang="en-US" dirty="0"/>
              <a:t>Data from the Eclipse and Mozilla projects are used</a:t>
            </a:r>
          </a:p>
          <a:p>
            <a:r>
              <a:rPr lang="en-US" dirty="0"/>
              <a:t>The studied period and the number of developers in each project are presented in table 1</a:t>
            </a:r>
          </a:p>
          <a:p>
            <a:r>
              <a:rPr lang="en-US" dirty="0"/>
              <a:t>Some developers are already committers</a:t>
            </a:r>
          </a:p>
          <a:p>
            <a:r>
              <a:rPr lang="en-US" dirty="0"/>
              <a:t>Existing committers-have committed source code to VCS before the studied period </a:t>
            </a:r>
          </a:p>
          <a:p>
            <a:r>
              <a:rPr lang="en-US" dirty="0"/>
              <a:t>Developer is described as a future committer in this study:</a:t>
            </a:r>
          </a:p>
          <a:p>
            <a:pPr lvl="1"/>
            <a:r>
              <a:rPr lang="en-US" dirty="0"/>
              <a:t>commits patches for the first time during the studied period</a:t>
            </a:r>
          </a:p>
          <a:p>
            <a:pPr lvl="1"/>
            <a:r>
              <a:rPr lang="en-US" dirty="0"/>
              <a:t>never committed anything to VCS since the project's start and throughout the studied period</a:t>
            </a:r>
          </a:p>
        </p:txBody>
      </p:sp>
      <p:sp>
        <p:nvSpPr>
          <p:cNvPr id="4" name="Slide Number Placeholder 3"/>
          <p:cNvSpPr>
            <a:spLocks noGrp="1"/>
          </p:cNvSpPr>
          <p:nvPr>
            <p:ph type="sldNum" sz="quarter" idx="5"/>
          </p:nvPr>
        </p:nvSpPr>
        <p:spPr/>
        <p:txBody>
          <a:bodyPr/>
          <a:lstStyle/>
          <a:p>
            <a:fld id="{8D85C1F5-E206-4168-BE17-533E883D641F}" type="slidenum">
              <a:rPr lang="en-MY" smtClean="0"/>
              <a:t>9</a:t>
            </a:fld>
            <a:endParaRPr lang="en-MY"/>
          </a:p>
        </p:txBody>
      </p:sp>
    </p:spTree>
    <p:extLst>
      <p:ext uri="{BB962C8B-B14F-4D97-AF65-F5344CB8AC3E}">
        <p14:creationId xmlns:p14="http://schemas.microsoft.com/office/powerpoint/2010/main" val="3992382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B) Extracting Metrics</a:t>
            </a:r>
            <a:r>
              <a:rPr lang="ja-JP" altLang="en-US" dirty="0"/>
              <a:t>　（データを抽出）</a:t>
            </a:r>
            <a:endParaRPr lang="en-US" dirty="0"/>
          </a:p>
          <a:p>
            <a:r>
              <a:rPr lang="en-US" dirty="0"/>
              <a:t>The metrics were extracted from the Bugzilla data</a:t>
            </a:r>
          </a:p>
          <a:p>
            <a:r>
              <a:rPr lang="en-US" dirty="0"/>
              <a:t>Figure 3 shows the procedure used to extract metrics using the BTS and VCS data</a:t>
            </a:r>
          </a:p>
          <a:p>
            <a:endParaRPr lang="en-US" dirty="0"/>
          </a:p>
          <a:p>
            <a:pPr marL="0" indent="0">
              <a:buNone/>
            </a:pPr>
            <a:r>
              <a:rPr lang="en-US" dirty="0"/>
              <a:t>(1)Extracting developer activities from BTS data</a:t>
            </a:r>
          </a:p>
          <a:p>
            <a:pPr marL="0" indent="0">
              <a:buNone/>
            </a:pPr>
            <a:r>
              <a:rPr lang="en-US" dirty="0"/>
              <a:t>(2)Extracting the promotion date for becoming a committer from VCS data</a:t>
            </a:r>
          </a:p>
          <a:p>
            <a:pPr marL="0" indent="0">
              <a:buNone/>
            </a:pPr>
            <a:r>
              <a:rPr lang="en-US" dirty="0"/>
              <a:t>(3)Classifying the developer activities reports</a:t>
            </a:r>
            <a:endParaRPr lang="en-MY"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10</a:t>
            </a:fld>
            <a:endParaRPr lang="en-MY"/>
          </a:p>
        </p:txBody>
      </p:sp>
    </p:spTree>
    <p:extLst>
      <p:ext uri="{BB962C8B-B14F-4D97-AF65-F5344CB8AC3E}">
        <p14:creationId xmlns:p14="http://schemas.microsoft.com/office/powerpoint/2010/main" val="274665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differences in the amount of activities between future committers and developers are presented in Fig. 4 and 5</a:t>
            </a:r>
          </a:p>
          <a:p>
            <a:r>
              <a:rPr lang="en-US" dirty="0"/>
              <a:t>Figure 4 shows the distribution of the number of contributed patches in the Eclipse platform and Mozilla Firefox projects by future committers and by developers</a:t>
            </a:r>
          </a:p>
          <a:p>
            <a:r>
              <a:rPr lang="en-US" dirty="0"/>
              <a:t>Figure 5 shows the distribution of the number of contributed comments by future committers and by developers.</a:t>
            </a:r>
          </a:p>
          <a:p>
            <a:endParaRPr lang="en-US" dirty="0"/>
          </a:p>
          <a:p>
            <a:r>
              <a:rPr lang="en-US" dirty="0"/>
              <a:t>The amount of activities by </a:t>
            </a:r>
            <a:r>
              <a:rPr lang="en-US" dirty="0">
                <a:solidFill>
                  <a:srgbClr val="7030A0"/>
                </a:solidFill>
              </a:rPr>
              <a:t>future committers </a:t>
            </a:r>
            <a:r>
              <a:rPr lang="en-US" dirty="0"/>
              <a:t>is </a:t>
            </a:r>
            <a:r>
              <a:rPr lang="en-US" dirty="0">
                <a:solidFill>
                  <a:srgbClr val="FF0000"/>
                </a:solidFill>
              </a:rPr>
              <a:t>higher</a:t>
            </a:r>
            <a:r>
              <a:rPr lang="en-US" dirty="0"/>
              <a:t> than the amount of activities by </a:t>
            </a:r>
            <a:r>
              <a:rPr lang="en-US" dirty="0">
                <a:solidFill>
                  <a:schemeClr val="accent2">
                    <a:lumMod val="75000"/>
                  </a:schemeClr>
                </a:solidFill>
              </a:rPr>
              <a:t>developers</a:t>
            </a:r>
          </a:p>
          <a:p>
            <a:r>
              <a:rPr lang="en-US" dirty="0"/>
              <a:t>These metrics (the number of submitted patches/comments) are useful in identifying future committers.</a:t>
            </a:r>
            <a:endParaRPr lang="en-MY"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12</a:t>
            </a:fld>
            <a:endParaRPr lang="en-MY"/>
          </a:p>
        </p:txBody>
      </p:sp>
    </p:spTree>
    <p:extLst>
      <p:ext uri="{BB962C8B-B14F-4D97-AF65-F5344CB8AC3E}">
        <p14:creationId xmlns:p14="http://schemas.microsoft.com/office/powerpoint/2010/main" val="397597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By examining the variable importance measure, factors which influence the random forest predictor the most can be known</a:t>
            </a:r>
          </a:p>
          <a:p>
            <a:r>
              <a:rPr lang="en-US" sz="1200" dirty="0"/>
              <a:t>Table V shows the median value of each variable</a:t>
            </a:r>
          </a:p>
          <a:p>
            <a:r>
              <a:rPr lang="en-US" sz="1200" dirty="0" err="1"/>
              <a:t>SumNumComment</a:t>
            </a:r>
            <a:r>
              <a:rPr lang="en-US" sz="1200" dirty="0"/>
              <a:t> and </a:t>
            </a:r>
            <a:r>
              <a:rPr lang="en-US" sz="1200" dirty="0" err="1"/>
              <a:t>ActPeriod</a:t>
            </a:r>
            <a:r>
              <a:rPr lang="en-US" sz="1200" dirty="0"/>
              <a:t> are the most important factors in identifying future committers in both projects</a:t>
            </a:r>
          </a:p>
          <a:p>
            <a:r>
              <a:rPr lang="en-US" sz="1200" dirty="0"/>
              <a:t>Not just </a:t>
            </a:r>
            <a:r>
              <a:rPr lang="en-US" sz="1200" dirty="0">
                <a:solidFill>
                  <a:srgbClr val="00B050"/>
                </a:solidFill>
              </a:rPr>
              <a:t>technical</a:t>
            </a:r>
            <a:r>
              <a:rPr lang="en-US" sz="1200" dirty="0"/>
              <a:t> contributions(i.e., </a:t>
            </a:r>
            <a:r>
              <a:rPr lang="en-US" sz="1200" dirty="0">
                <a:solidFill>
                  <a:srgbClr val="00B050"/>
                </a:solidFill>
              </a:rPr>
              <a:t>patch</a:t>
            </a:r>
            <a:r>
              <a:rPr lang="en-US" sz="1200" dirty="0"/>
              <a:t> contributions), </a:t>
            </a:r>
            <a:r>
              <a:rPr lang="en-US" sz="1200" dirty="0">
                <a:solidFill>
                  <a:srgbClr val="00B0F0"/>
                </a:solidFill>
              </a:rPr>
              <a:t>social</a:t>
            </a:r>
            <a:r>
              <a:rPr lang="en-US" sz="1200" dirty="0"/>
              <a:t> contributions (i.e., </a:t>
            </a:r>
            <a:r>
              <a:rPr lang="en-US" sz="1200" dirty="0">
                <a:solidFill>
                  <a:srgbClr val="00B0F0"/>
                </a:solidFill>
              </a:rPr>
              <a:t>comment</a:t>
            </a:r>
            <a:r>
              <a:rPr lang="en-US" sz="1200" dirty="0"/>
              <a:t> contributions) also play a role in the promotion decision</a:t>
            </a:r>
          </a:p>
          <a:p>
            <a:r>
              <a:rPr lang="en-US" sz="1200" dirty="0"/>
              <a:t>The role of </a:t>
            </a:r>
            <a:r>
              <a:rPr lang="en-US" sz="1200" dirty="0">
                <a:solidFill>
                  <a:srgbClr val="00B0F0"/>
                </a:solidFill>
              </a:rPr>
              <a:t>social</a:t>
            </a:r>
            <a:r>
              <a:rPr lang="en-US" sz="1200" dirty="0"/>
              <a:t> contributions (</a:t>
            </a:r>
            <a:r>
              <a:rPr lang="en-US" sz="1200" dirty="0">
                <a:solidFill>
                  <a:srgbClr val="00B0F0"/>
                </a:solidFill>
              </a:rPr>
              <a:t>3.76/1.38</a:t>
            </a:r>
            <a:r>
              <a:rPr lang="en-US" sz="1200" dirty="0"/>
              <a:t>) is even larger than </a:t>
            </a:r>
            <a:r>
              <a:rPr lang="en-US" sz="1200" dirty="0">
                <a:solidFill>
                  <a:srgbClr val="00B050"/>
                </a:solidFill>
              </a:rPr>
              <a:t>technical</a:t>
            </a:r>
            <a:r>
              <a:rPr lang="en-US" sz="1200" dirty="0"/>
              <a:t> contributions (</a:t>
            </a:r>
            <a:r>
              <a:rPr lang="en-US" sz="1200" dirty="0">
                <a:solidFill>
                  <a:srgbClr val="00B050"/>
                </a:solidFill>
              </a:rPr>
              <a:t>1.93/1.08</a:t>
            </a:r>
            <a:r>
              <a:rPr lang="en-US" sz="1200" dirty="0"/>
              <a:t>) in both projects. </a:t>
            </a:r>
          </a:p>
          <a:p>
            <a:r>
              <a:rPr lang="en-US" sz="1200" dirty="0"/>
              <a:t>The role of </a:t>
            </a:r>
            <a:r>
              <a:rPr lang="en-US" sz="1200" dirty="0">
                <a:solidFill>
                  <a:srgbClr val="00B0F0"/>
                </a:solidFill>
              </a:rPr>
              <a:t>social</a:t>
            </a:r>
            <a:r>
              <a:rPr lang="en-US" sz="1200" dirty="0"/>
              <a:t> contributions (</a:t>
            </a:r>
            <a:r>
              <a:rPr lang="en-US" sz="1200" dirty="0">
                <a:solidFill>
                  <a:srgbClr val="00B0F0"/>
                </a:solidFill>
              </a:rPr>
              <a:t>3.76</a:t>
            </a:r>
            <a:r>
              <a:rPr lang="en-US" sz="1200" dirty="0"/>
              <a:t>) is strong compare to </a:t>
            </a:r>
            <a:r>
              <a:rPr lang="en-US" sz="1200" dirty="0">
                <a:solidFill>
                  <a:srgbClr val="FF0000"/>
                </a:solidFill>
              </a:rPr>
              <a:t>activity</a:t>
            </a:r>
            <a:r>
              <a:rPr lang="en-US" sz="1200" dirty="0"/>
              <a:t> period (</a:t>
            </a:r>
            <a:r>
              <a:rPr lang="en-US" sz="1200" dirty="0">
                <a:solidFill>
                  <a:srgbClr val="FF0000"/>
                </a:solidFill>
              </a:rPr>
              <a:t>2.29</a:t>
            </a:r>
            <a:r>
              <a:rPr lang="en-US" sz="1200" dirty="0"/>
              <a:t>) in the Eclipse project.</a:t>
            </a:r>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20</a:t>
            </a:fld>
            <a:endParaRPr lang="en-MY"/>
          </a:p>
        </p:txBody>
      </p:sp>
    </p:spTree>
    <p:extLst>
      <p:ext uri="{BB962C8B-B14F-4D97-AF65-F5344CB8AC3E}">
        <p14:creationId xmlns:p14="http://schemas.microsoft.com/office/powerpoint/2010/main" val="114289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r>
              <a:rPr lang="en-MY" sz="1800" dirty="0"/>
              <a:t>Activities after becoming a committer</a:t>
            </a:r>
            <a:r>
              <a:rPr lang="ja-JP" altLang="en-US" sz="1800" dirty="0"/>
              <a:t>（コミッター昇格後の活動）</a:t>
            </a:r>
            <a:endParaRPr lang="en-MY" sz="1800" dirty="0"/>
          </a:p>
          <a:p>
            <a:r>
              <a:rPr lang="en-US" sz="1800" dirty="0"/>
              <a:t>Does future committers actively work after they become committers ?</a:t>
            </a:r>
          </a:p>
          <a:p>
            <a:pPr lvl="1"/>
            <a:r>
              <a:rPr lang="en-US" sz="1400" dirty="0"/>
              <a:t>The future committer activities after became a committer were analyzed</a:t>
            </a:r>
          </a:p>
          <a:p>
            <a:pPr lvl="1"/>
            <a:r>
              <a:rPr lang="en-US" sz="1400" dirty="0"/>
              <a:t>Regularly-promoted committers may lose their motivation because they have already worked as developers for more than a year</a:t>
            </a:r>
          </a:p>
          <a:p>
            <a:r>
              <a:rPr lang="en-US" sz="1800" dirty="0"/>
              <a:t>For new committers who have worked only for a short period of time before being promoted</a:t>
            </a:r>
            <a:endParaRPr lang="en-US" sz="1400"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21</a:t>
            </a:fld>
            <a:endParaRPr lang="en-MY"/>
          </a:p>
        </p:txBody>
      </p:sp>
    </p:spTree>
    <p:extLst>
      <p:ext uri="{BB962C8B-B14F-4D97-AF65-F5344CB8AC3E}">
        <p14:creationId xmlns:p14="http://schemas.microsoft.com/office/powerpoint/2010/main" val="3719674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 defined the date when a developer commits to VCS for the first time as the date of promotion to committer. </a:t>
            </a:r>
          </a:p>
          <a:p>
            <a:r>
              <a:rPr lang="en-US" sz="1200" dirty="0"/>
              <a:t>However, in some rare cases a developer may get permission to commit patches before the date of promotion to committer.</a:t>
            </a:r>
          </a:p>
          <a:p>
            <a:r>
              <a:rPr lang="en-US" sz="1200" dirty="0"/>
              <a:t>We focused on developer activities in the patch contribution and integration process. </a:t>
            </a:r>
          </a:p>
          <a:p>
            <a:r>
              <a:rPr lang="en-US" sz="1200" dirty="0"/>
              <a:t>There exists many other types of activities (such as the number of edited lines of code, the source code quality, and the content of comments) that could be studied in future work.</a:t>
            </a:r>
            <a:endParaRPr lang="en-MY" sz="1200"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23</a:t>
            </a:fld>
            <a:endParaRPr lang="en-MY"/>
          </a:p>
        </p:txBody>
      </p:sp>
    </p:spTree>
    <p:extLst>
      <p:ext uri="{BB962C8B-B14F-4D97-AF65-F5344CB8AC3E}">
        <p14:creationId xmlns:p14="http://schemas.microsoft.com/office/powerpoint/2010/main" val="2427549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After the promotion, rapidly-promoted committers were more active regularly-promoted committers</a:t>
            </a:r>
          </a:p>
          <a:p>
            <a:pPr marL="285750" indent="-285750">
              <a:buFont typeface="Arial" panose="020B0604020202020204" pitchFamily="34" charset="0"/>
              <a:buChar char="•"/>
            </a:pPr>
            <a:r>
              <a:rPr lang="en-US" dirty="0"/>
              <a:t>Enhance the committer-identification model </a:t>
            </a:r>
          </a:p>
          <a:p>
            <a:pPr marL="742950" lvl="1" indent="-285750">
              <a:buFont typeface="Arial" panose="020B0604020202020204" pitchFamily="34" charset="0"/>
              <a:buChar char="•"/>
            </a:pPr>
            <a:r>
              <a:rPr lang="en-US" dirty="0"/>
              <a:t>By integrating new metrics which will capture other types of developer activities</a:t>
            </a:r>
            <a:endParaRPr lang="en-MY" dirty="0"/>
          </a:p>
          <a:p>
            <a:endParaRPr lang="en-MY" dirty="0"/>
          </a:p>
        </p:txBody>
      </p:sp>
      <p:sp>
        <p:nvSpPr>
          <p:cNvPr id="4" name="Slide Number Placeholder 3"/>
          <p:cNvSpPr>
            <a:spLocks noGrp="1"/>
          </p:cNvSpPr>
          <p:nvPr>
            <p:ph type="sldNum" sz="quarter" idx="5"/>
          </p:nvPr>
        </p:nvSpPr>
        <p:spPr/>
        <p:txBody>
          <a:bodyPr/>
          <a:lstStyle/>
          <a:p>
            <a:fld id="{8D85C1F5-E206-4168-BE17-533E883D641F}" type="slidenum">
              <a:rPr lang="en-MY" smtClean="0"/>
              <a:t>24</a:t>
            </a:fld>
            <a:endParaRPr lang="en-MY"/>
          </a:p>
        </p:txBody>
      </p:sp>
    </p:spTree>
    <p:extLst>
      <p:ext uri="{BB962C8B-B14F-4D97-AF65-F5344CB8AC3E}">
        <p14:creationId xmlns:p14="http://schemas.microsoft.com/office/powerpoint/2010/main" val="2697537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DA86-C565-4EC5-AEFD-7D3B6F1BBAD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MY"/>
          </a:p>
        </p:txBody>
      </p:sp>
      <p:sp>
        <p:nvSpPr>
          <p:cNvPr id="3" name="Subtitle 2">
            <a:extLst>
              <a:ext uri="{FF2B5EF4-FFF2-40B4-BE49-F238E27FC236}">
                <a16:creationId xmlns:a16="http://schemas.microsoft.com/office/drawing/2014/main" id="{209E5178-71B9-431E-8203-49CADE2E933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9063CF54-C03E-4248-8419-212EE2F36D6F}"/>
              </a:ext>
            </a:extLst>
          </p:cNvPr>
          <p:cNvSpPr>
            <a:spLocks noGrp="1"/>
          </p:cNvSpPr>
          <p:nvPr>
            <p:ph type="dt" sz="half" idx="10"/>
          </p:nvPr>
        </p:nvSpPr>
        <p:spPr/>
        <p:txBody>
          <a:bodyPr/>
          <a:lstStyle/>
          <a:p>
            <a:fld id="{CD632101-AF39-4EA2-8A2C-724A9BA92521}" type="datetime1">
              <a:rPr lang="en-MY" smtClean="0"/>
              <a:t>24/10/2019</a:t>
            </a:fld>
            <a:endParaRPr lang="en-MY"/>
          </a:p>
        </p:txBody>
      </p:sp>
      <p:sp>
        <p:nvSpPr>
          <p:cNvPr id="5" name="Footer Placeholder 4">
            <a:extLst>
              <a:ext uri="{FF2B5EF4-FFF2-40B4-BE49-F238E27FC236}">
                <a16:creationId xmlns:a16="http://schemas.microsoft.com/office/drawing/2014/main" id="{ABB19786-8945-4B2D-B19F-16222F7C557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F0D4EA39-F636-4790-A586-716F4C2D7B6C}"/>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321615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2BF1-33FF-44B1-AEDC-9B7C186D84B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749D655-2C1E-4A2E-B776-E2A879DC60F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057BCF7-2470-44BF-8A9C-FCE263D8F933}"/>
              </a:ext>
            </a:extLst>
          </p:cNvPr>
          <p:cNvSpPr>
            <a:spLocks noGrp="1"/>
          </p:cNvSpPr>
          <p:nvPr>
            <p:ph type="dt" sz="half" idx="10"/>
          </p:nvPr>
        </p:nvSpPr>
        <p:spPr/>
        <p:txBody>
          <a:bodyPr/>
          <a:lstStyle/>
          <a:p>
            <a:fld id="{9DF6C8C7-E467-4D7C-97F3-EE383B47BF14}" type="datetime1">
              <a:rPr lang="en-MY" smtClean="0"/>
              <a:t>24/10/2019</a:t>
            </a:fld>
            <a:endParaRPr lang="en-MY"/>
          </a:p>
        </p:txBody>
      </p:sp>
      <p:sp>
        <p:nvSpPr>
          <p:cNvPr id="5" name="Footer Placeholder 4">
            <a:extLst>
              <a:ext uri="{FF2B5EF4-FFF2-40B4-BE49-F238E27FC236}">
                <a16:creationId xmlns:a16="http://schemas.microsoft.com/office/drawing/2014/main" id="{07FA39F7-E11B-41A6-99A5-34F22C30140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0F44F55-5612-47DA-8EBF-01BAF65946B9}"/>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338207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7DEF-BA59-4050-8F10-FDC6A0567C8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E0163F29-8287-44E7-BCE0-FCEACB191C3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1719BED-84BD-45CC-AA4B-93AE5D4516EF}"/>
              </a:ext>
            </a:extLst>
          </p:cNvPr>
          <p:cNvSpPr>
            <a:spLocks noGrp="1"/>
          </p:cNvSpPr>
          <p:nvPr>
            <p:ph type="dt" sz="half" idx="10"/>
          </p:nvPr>
        </p:nvSpPr>
        <p:spPr/>
        <p:txBody>
          <a:bodyPr/>
          <a:lstStyle/>
          <a:p>
            <a:fld id="{8A96593D-13CD-4F7D-A01E-B6644E0A6E74}" type="datetime1">
              <a:rPr lang="en-MY" smtClean="0"/>
              <a:t>24/10/2019</a:t>
            </a:fld>
            <a:endParaRPr lang="en-MY"/>
          </a:p>
        </p:txBody>
      </p:sp>
      <p:sp>
        <p:nvSpPr>
          <p:cNvPr id="5" name="Footer Placeholder 4">
            <a:extLst>
              <a:ext uri="{FF2B5EF4-FFF2-40B4-BE49-F238E27FC236}">
                <a16:creationId xmlns:a16="http://schemas.microsoft.com/office/drawing/2014/main" id="{6B1A2318-C2C5-40F9-8B50-4AB33FB64C2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C648590-FD07-4B88-A1EE-C862B95E2172}"/>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27915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7451-DE0C-4B08-9219-E4F605D41B6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36866321-9CE6-4E60-9160-B683669120E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ADE5653A-D0C3-4B56-AFF4-50750067CE26}"/>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A8101DE-4A4B-45A3-B65E-6ACF3EE55139}"/>
              </a:ext>
            </a:extLst>
          </p:cNvPr>
          <p:cNvSpPr>
            <a:spLocks noGrp="1"/>
          </p:cNvSpPr>
          <p:nvPr>
            <p:ph type="dt" sz="half" idx="10"/>
          </p:nvPr>
        </p:nvSpPr>
        <p:spPr/>
        <p:txBody>
          <a:bodyPr/>
          <a:lstStyle/>
          <a:p>
            <a:fld id="{BA792A0D-54FB-4384-B9F3-A093FFB0C7DA}" type="datetime1">
              <a:rPr lang="en-MY" smtClean="0"/>
              <a:t>24/10/2019</a:t>
            </a:fld>
            <a:endParaRPr lang="en-MY"/>
          </a:p>
        </p:txBody>
      </p:sp>
      <p:sp>
        <p:nvSpPr>
          <p:cNvPr id="6" name="Footer Placeholder 5">
            <a:extLst>
              <a:ext uri="{FF2B5EF4-FFF2-40B4-BE49-F238E27FC236}">
                <a16:creationId xmlns:a16="http://schemas.microsoft.com/office/drawing/2014/main" id="{F7ED4671-EDAE-4D41-B721-C5AD6C46AEB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037E9B1C-B3E0-4D15-869E-8E9E6142763A}"/>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413146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2F764-0C65-49B4-8AC2-1CED42FC0936}"/>
              </a:ext>
            </a:extLst>
          </p:cNvPr>
          <p:cNvSpPr>
            <a:spLocks noGrp="1"/>
          </p:cNvSpPr>
          <p:nvPr>
            <p:ph type="title"/>
          </p:nvPr>
        </p:nvSpPr>
        <p:spPr>
          <a:xfrm>
            <a:off x="629841" y="365126"/>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830D7C57-8C35-4B58-89F5-02F15CA7106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68A31382-DB0D-4B81-85EA-D2670D1D1F5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63AE221C-C3A2-4F4F-A1B5-1A9B91A1C27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047A0EB-2E73-43EE-A775-BAEE0ADA46D0}"/>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758B1E3F-E603-4169-83DB-8479FE6DB1F2}"/>
              </a:ext>
            </a:extLst>
          </p:cNvPr>
          <p:cNvSpPr>
            <a:spLocks noGrp="1"/>
          </p:cNvSpPr>
          <p:nvPr>
            <p:ph type="dt" sz="half" idx="10"/>
          </p:nvPr>
        </p:nvSpPr>
        <p:spPr/>
        <p:txBody>
          <a:bodyPr/>
          <a:lstStyle/>
          <a:p>
            <a:fld id="{D9C1863A-EC77-41AA-90DE-DA3D933BFD6B}" type="datetime1">
              <a:rPr lang="en-MY" smtClean="0"/>
              <a:t>24/10/2019</a:t>
            </a:fld>
            <a:endParaRPr lang="en-MY"/>
          </a:p>
        </p:txBody>
      </p:sp>
      <p:sp>
        <p:nvSpPr>
          <p:cNvPr id="8" name="Footer Placeholder 7">
            <a:extLst>
              <a:ext uri="{FF2B5EF4-FFF2-40B4-BE49-F238E27FC236}">
                <a16:creationId xmlns:a16="http://schemas.microsoft.com/office/drawing/2014/main" id="{1D8E0BA6-E6AF-4A72-BDF5-A91C3CE6DBE5}"/>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D58FAB71-ED81-4E98-B4A5-68C01C7D0800}"/>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375550767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32E5-A053-48C3-A1C6-37C7067B7700}"/>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A05BDAB5-CC58-4E9A-A628-9531AD844E55}"/>
              </a:ext>
            </a:extLst>
          </p:cNvPr>
          <p:cNvSpPr>
            <a:spLocks noGrp="1"/>
          </p:cNvSpPr>
          <p:nvPr>
            <p:ph type="dt" sz="half" idx="10"/>
          </p:nvPr>
        </p:nvSpPr>
        <p:spPr/>
        <p:txBody>
          <a:bodyPr/>
          <a:lstStyle/>
          <a:p>
            <a:fld id="{B1D1F003-77A9-4953-9C7B-17AAA6D59648}" type="datetime1">
              <a:rPr lang="en-MY" smtClean="0"/>
              <a:t>24/10/2019</a:t>
            </a:fld>
            <a:endParaRPr lang="en-MY"/>
          </a:p>
        </p:txBody>
      </p:sp>
      <p:sp>
        <p:nvSpPr>
          <p:cNvPr id="4" name="Footer Placeholder 3">
            <a:extLst>
              <a:ext uri="{FF2B5EF4-FFF2-40B4-BE49-F238E27FC236}">
                <a16:creationId xmlns:a16="http://schemas.microsoft.com/office/drawing/2014/main" id="{9F75C575-A7F6-4598-AAA0-8FAA5B58174E}"/>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D240B322-2EBD-485D-8FA6-1E9EAA0BFE35}"/>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14535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75AD0-802E-4DCF-B744-5C635F6C5A80}"/>
              </a:ext>
            </a:extLst>
          </p:cNvPr>
          <p:cNvSpPr>
            <a:spLocks noGrp="1"/>
          </p:cNvSpPr>
          <p:nvPr>
            <p:ph type="dt" sz="half" idx="10"/>
          </p:nvPr>
        </p:nvSpPr>
        <p:spPr/>
        <p:txBody>
          <a:bodyPr/>
          <a:lstStyle/>
          <a:p>
            <a:fld id="{6FC2A64A-E14A-405C-8ECE-B9A6DC86C2EA}" type="datetime1">
              <a:rPr lang="en-MY" smtClean="0"/>
              <a:t>24/10/2019</a:t>
            </a:fld>
            <a:endParaRPr lang="en-MY"/>
          </a:p>
        </p:txBody>
      </p:sp>
      <p:sp>
        <p:nvSpPr>
          <p:cNvPr id="3" name="Footer Placeholder 2">
            <a:extLst>
              <a:ext uri="{FF2B5EF4-FFF2-40B4-BE49-F238E27FC236}">
                <a16:creationId xmlns:a16="http://schemas.microsoft.com/office/drawing/2014/main" id="{BD71AA47-0421-4AF8-8976-7183C4E3B67F}"/>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72320FC3-7DBD-421D-B324-2FAA3CA61B4B}"/>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197469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5D47-91A2-40F6-87BE-0C83E0F48ED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4F3A7C21-713A-4E81-B801-0E439B27ED6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1EEB8B25-5F2C-4202-8663-5208CDBD01D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8C7B1B7-1230-43A6-8426-277F1A3E077C}"/>
              </a:ext>
            </a:extLst>
          </p:cNvPr>
          <p:cNvSpPr>
            <a:spLocks noGrp="1"/>
          </p:cNvSpPr>
          <p:nvPr>
            <p:ph type="dt" sz="half" idx="10"/>
          </p:nvPr>
        </p:nvSpPr>
        <p:spPr/>
        <p:txBody>
          <a:bodyPr/>
          <a:lstStyle/>
          <a:p>
            <a:fld id="{E892135D-35EF-4FC9-B94D-09C184E5AB4E}" type="datetime1">
              <a:rPr lang="en-MY" smtClean="0"/>
              <a:t>24/10/2019</a:t>
            </a:fld>
            <a:endParaRPr lang="en-MY"/>
          </a:p>
        </p:txBody>
      </p:sp>
      <p:sp>
        <p:nvSpPr>
          <p:cNvPr id="6" name="Footer Placeholder 5">
            <a:extLst>
              <a:ext uri="{FF2B5EF4-FFF2-40B4-BE49-F238E27FC236}">
                <a16:creationId xmlns:a16="http://schemas.microsoft.com/office/drawing/2014/main" id="{865D2CDC-B469-4268-99ED-5232210D83C8}"/>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06C1E2C-365C-402F-9C98-D0226CC3EEBA}"/>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2610268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FAC5-46DE-4EC3-8D98-4D938ABDB8B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8C41C8B4-C6FE-4F3E-9A9C-AB4F6FCD74F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MY"/>
          </a:p>
        </p:txBody>
      </p:sp>
      <p:sp>
        <p:nvSpPr>
          <p:cNvPr id="4" name="Text Placeholder 3">
            <a:extLst>
              <a:ext uri="{FF2B5EF4-FFF2-40B4-BE49-F238E27FC236}">
                <a16:creationId xmlns:a16="http://schemas.microsoft.com/office/drawing/2014/main" id="{D54C2D6D-7693-4C5E-AD69-B8223740BDB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AC9B4CD-CA79-4EE2-B13C-79C222A0C428}"/>
              </a:ext>
            </a:extLst>
          </p:cNvPr>
          <p:cNvSpPr>
            <a:spLocks noGrp="1"/>
          </p:cNvSpPr>
          <p:nvPr>
            <p:ph type="dt" sz="half" idx="10"/>
          </p:nvPr>
        </p:nvSpPr>
        <p:spPr/>
        <p:txBody>
          <a:bodyPr/>
          <a:lstStyle/>
          <a:p>
            <a:fld id="{D9C1863A-EC77-41AA-90DE-DA3D933BFD6B}" type="datetime1">
              <a:rPr lang="en-MY" smtClean="0"/>
              <a:t>24/10/2019</a:t>
            </a:fld>
            <a:endParaRPr lang="en-MY"/>
          </a:p>
        </p:txBody>
      </p:sp>
      <p:sp>
        <p:nvSpPr>
          <p:cNvPr id="6" name="Footer Placeholder 5">
            <a:extLst>
              <a:ext uri="{FF2B5EF4-FFF2-40B4-BE49-F238E27FC236}">
                <a16:creationId xmlns:a16="http://schemas.microsoft.com/office/drawing/2014/main" id="{78C3DFD7-B69A-4C8F-B55E-DE6268A4A3B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D3DFE29F-621A-4B3F-B30A-F38A245531B7}"/>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90954026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6ABA6-F184-4543-8C17-5D0D32486C0B}"/>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94EA717E-A2B0-471B-82AE-917961786F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6555D01-F683-4E02-9A90-8539484382D8}"/>
              </a:ext>
            </a:extLst>
          </p:cNvPr>
          <p:cNvSpPr>
            <a:spLocks noGrp="1"/>
          </p:cNvSpPr>
          <p:nvPr>
            <p:ph type="dt" sz="half" idx="10"/>
          </p:nvPr>
        </p:nvSpPr>
        <p:spPr/>
        <p:txBody>
          <a:bodyPr/>
          <a:lstStyle/>
          <a:p>
            <a:fld id="{7AB59371-C07B-4019-9DE0-BE66BB9D89E5}" type="datetime1">
              <a:rPr lang="en-MY" smtClean="0"/>
              <a:t>24/10/2019</a:t>
            </a:fld>
            <a:endParaRPr lang="en-MY"/>
          </a:p>
        </p:txBody>
      </p:sp>
      <p:sp>
        <p:nvSpPr>
          <p:cNvPr id="5" name="Footer Placeholder 4">
            <a:extLst>
              <a:ext uri="{FF2B5EF4-FFF2-40B4-BE49-F238E27FC236}">
                <a16:creationId xmlns:a16="http://schemas.microsoft.com/office/drawing/2014/main" id="{7B165C0F-B951-447C-BA13-0BF49E3C652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36FFC466-0BA6-445B-BEC2-3F10D4BD7C17}"/>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408661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01EE00-56AE-48A4-9455-BBA268D51A7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F9F78F8C-2467-4C6F-B244-6711FD52DF8E}"/>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47EF84F-CE9A-46B9-93D3-349101C37430}"/>
              </a:ext>
            </a:extLst>
          </p:cNvPr>
          <p:cNvSpPr>
            <a:spLocks noGrp="1"/>
          </p:cNvSpPr>
          <p:nvPr>
            <p:ph type="dt" sz="half" idx="10"/>
          </p:nvPr>
        </p:nvSpPr>
        <p:spPr/>
        <p:txBody>
          <a:bodyPr/>
          <a:lstStyle/>
          <a:p>
            <a:fld id="{D24949D9-BE3A-424B-997C-E431BAC1FE37}" type="datetime1">
              <a:rPr lang="en-MY" smtClean="0"/>
              <a:t>24/10/2019</a:t>
            </a:fld>
            <a:endParaRPr lang="en-MY"/>
          </a:p>
        </p:txBody>
      </p:sp>
      <p:sp>
        <p:nvSpPr>
          <p:cNvPr id="5" name="Footer Placeholder 4">
            <a:extLst>
              <a:ext uri="{FF2B5EF4-FFF2-40B4-BE49-F238E27FC236}">
                <a16:creationId xmlns:a16="http://schemas.microsoft.com/office/drawing/2014/main" id="{F1ED12BD-7F39-485B-A09F-7B0EF0910C9A}"/>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4D186C1-00DC-4083-94F1-F98A9B7109EA}"/>
              </a:ext>
            </a:extLst>
          </p:cNvPr>
          <p:cNvSpPr>
            <a:spLocks noGrp="1"/>
          </p:cNvSpPr>
          <p:nvPr>
            <p:ph type="sldNum" sz="quarter" idx="12"/>
          </p:nvPr>
        </p:nvSpPr>
        <p:spPr/>
        <p:txBody>
          <a:bodyPr/>
          <a:lstStyle/>
          <a:p>
            <a:fld id="{CE15F015-BBDB-4A53-8232-001EE5E111FA}" type="slidenum">
              <a:rPr lang="en-MY" smtClean="0"/>
              <a:t>‹#›</a:t>
            </a:fld>
            <a:endParaRPr lang="en-MY"/>
          </a:p>
        </p:txBody>
      </p:sp>
    </p:spTree>
    <p:extLst>
      <p:ext uri="{BB962C8B-B14F-4D97-AF65-F5344CB8AC3E}">
        <p14:creationId xmlns:p14="http://schemas.microsoft.com/office/powerpoint/2010/main" val="2473081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EFADB1-B5FB-4B44-A16A-BA4DEB0391B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0B1DD9B-C61A-430F-BD2A-B2A0AE95057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CFF76B5-75B3-45A7-AE36-578AC9D7CC7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9C1863A-EC77-41AA-90DE-DA3D933BFD6B}" type="datetime1">
              <a:rPr lang="en-MY" smtClean="0"/>
              <a:t>24/10/2019</a:t>
            </a:fld>
            <a:endParaRPr lang="en-MY"/>
          </a:p>
        </p:txBody>
      </p:sp>
      <p:sp>
        <p:nvSpPr>
          <p:cNvPr id="5" name="Footer Placeholder 4">
            <a:extLst>
              <a:ext uri="{FF2B5EF4-FFF2-40B4-BE49-F238E27FC236}">
                <a16:creationId xmlns:a16="http://schemas.microsoft.com/office/drawing/2014/main" id="{7BDE7A0C-31DC-4587-97D5-4D0A5DFF673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F261B9B8-52CD-4F1B-A1F1-9FBD7693802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15F015-BBDB-4A53-8232-001EE5E111FA}" type="slidenum">
              <a:rPr lang="en-MY" smtClean="0"/>
              <a:t>‹#›</a:t>
            </a:fld>
            <a:endParaRPr lang="en-MY"/>
          </a:p>
        </p:txBody>
      </p:sp>
    </p:spTree>
    <p:extLst>
      <p:ext uri="{BB962C8B-B14F-4D97-AF65-F5344CB8AC3E}">
        <p14:creationId xmlns:p14="http://schemas.microsoft.com/office/powerpoint/2010/main" val="2871447753"/>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B6C2-CACA-4762-810A-7C5C5EB9907F}"/>
              </a:ext>
            </a:extLst>
          </p:cNvPr>
          <p:cNvSpPr>
            <a:spLocks noGrp="1"/>
          </p:cNvSpPr>
          <p:nvPr>
            <p:ph type="ctrTitle"/>
          </p:nvPr>
        </p:nvSpPr>
        <p:spPr>
          <a:xfrm>
            <a:off x="822960" y="1038687"/>
            <a:ext cx="7575316" cy="2627791"/>
          </a:xfrm>
          <a:solidFill>
            <a:schemeClr val="bg1"/>
          </a:solidFill>
          <a:ln w="41275">
            <a:solidFill>
              <a:schemeClr val="tx1"/>
            </a:solidFill>
          </a:ln>
        </p:spPr>
        <p:txBody>
          <a:bodyPr>
            <a:noAutofit/>
          </a:bodyPr>
          <a:lstStyle/>
          <a:p>
            <a:pPr algn="ctr"/>
            <a:r>
              <a:rPr lang="en-US" sz="4400" dirty="0"/>
              <a:t>EARLY IDENTIFICATION OF FUTURE COMMITTERS IN OPEN SOURCE SOFTWARE PROJECTS</a:t>
            </a:r>
            <a:br>
              <a:rPr lang="en-US" sz="4400" dirty="0"/>
            </a:br>
            <a:r>
              <a:rPr lang="ja-JP" altLang="en-US" sz="2000" dirty="0"/>
              <a:t>オープンソースソフトウェアプロジェクトにおける早期に</a:t>
            </a:r>
            <a:br>
              <a:rPr lang="en-MY" altLang="ja-JP" sz="2000" dirty="0"/>
            </a:br>
            <a:r>
              <a:rPr lang="ja-JP" altLang="en-US" sz="2000" dirty="0"/>
              <a:t>コミッター候補者の発見</a:t>
            </a:r>
            <a:endParaRPr lang="en-MY" sz="4400" dirty="0"/>
          </a:p>
        </p:txBody>
      </p:sp>
      <p:sp>
        <p:nvSpPr>
          <p:cNvPr id="3" name="Subtitle 2">
            <a:extLst>
              <a:ext uri="{FF2B5EF4-FFF2-40B4-BE49-F238E27FC236}">
                <a16:creationId xmlns:a16="http://schemas.microsoft.com/office/drawing/2014/main" id="{CFE9A8DB-05CC-4CA0-9793-BA2AD25218E2}"/>
              </a:ext>
            </a:extLst>
          </p:cNvPr>
          <p:cNvSpPr>
            <a:spLocks noGrp="1"/>
          </p:cNvSpPr>
          <p:nvPr>
            <p:ph type="subTitle" idx="1"/>
          </p:nvPr>
        </p:nvSpPr>
        <p:spPr>
          <a:xfrm>
            <a:off x="2390091" y="4236720"/>
            <a:ext cx="4441054" cy="743652"/>
          </a:xfrm>
          <a:ln/>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lnSpc>
                <a:spcPct val="100000"/>
              </a:lnSpc>
            </a:pPr>
            <a:r>
              <a:rPr lang="en-US" dirty="0"/>
              <a:t>NUR ATHIRAH</a:t>
            </a:r>
          </a:p>
          <a:p>
            <a:pPr algn="ctr">
              <a:lnSpc>
                <a:spcPct val="100000"/>
              </a:lnSpc>
            </a:pPr>
            <a:r>
              <a:rPr lang="en-US" dirty="0"/>
              <a:t>60226192</a:t>
            </a:r>
          </a:p>
          <a:p>
            <a:pPr algn="ctr">
              <a:lnSpc>
                <a:spcPct val="100000"/>
              </a:lnSpc>
            </a:pPr>
            <a:endParaRPr lang="en-MY" dirty="0"/>
          </a:p>
        </p:txBody>
      </p:sp>
    </p:spTree>
    <p:extLst>
      <p:ext uri="{BB962C8B-B14F-4D97-AF65-F5344CB8AC3E}">
        <p14:creationId xmlns:p14="http://schemas.microsoft.com/office/powerpoint/2010/main" val="1413189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6441-C0B8-4A52-A83C-C80F2DD343A7}"/>
              </a:ext>
            </a:extLst>
          </p:cNvPr>
          <p:cNvSpPr>
            <a:spLocks noGrp="1"/>
          </p:cNvSpPr>
          <p:nvPr>
            <p:ph type="title"/>
          </p:nvPr>
        </p:nvSpPr>
        <p:spPr/>
        <p:txBody>
          <a:bodyPr/>
          <a:lstStyle/>
          <a:p>
            <a:pPr algn="ctr"/>
            <a:r>
              <a:rPr lang="en-US" dirty="0"/>
              <a:t>TABLE OF CONTENTS</a:t>
            </a:r>
            <a:br>
              <a:rPr lang="en-US" dirty="0"/>
            </a:br>
            <a:r>
              <a:rPr lang="en-US" altLang="ja-JP" sz="2000" dirty="0"/>
              <a:t>(</a:t>
            </a:r>
            <a:r>
              <a:rPr lang="ja-JP" altLang="en-US" sz="2000" dirty="0"/>
              <a:t>目次）</a:t>
            </a:r>
            <a:endParaRPr lang="en-MY" sz="2000" dirty="0"/>
          </a:p>
        </p:txBody>
      </p:sp>
      <p:sp>
        <p:nvSpPr>
          <p:cNvPr id="3" name="Content Placeholder 2">
            <a:extLst>
              <a:ext uri="{FF2B5EF4-FFF2-40B4-BE49-F238E27FC236}">
                <a16:creationId xmlns:a16="http://schemas.microsoft.com/office/drawing/2014/main" id="{9009102C-DA18-4ADB-BD2B-A844B8203A68}"/>
              </a:ext>
            </a:extLst>
          </p:cNvPr>
          <p:cNvSpPr>
            <a:spLocks noGrp="1"/>
          </p:cNvSpPr>
          <p:nvPr>
            <p:ph idx="1"/>
          </p:nvPr>
        </p:nvSpPr>
        <p:spPr>
          <a:xfrm>
            <a:off x="628650" y="2325949"/>
            <a:ext cx="7886700" cy="3851013"/>
          </a:xfrm>
        </p:spPr>
        <p:txBody>
          <a:bodyPr/>
          <a:lstStyle/>
          <a:p>
            <a:pPr marL="457200" indent="-457200">
              <a:buFont typeface="+mj-lt"/>
              <a:buAutoNum type="arabicPeriod"/>
            </a:pPr>
            <a:r>
              <a:rPr lang="en-US" dirty="0"/>
              <a:t>WHAT IS A COMMITTER?</a:t>
            </a:r>
            <a:r>
              <a:rPr lang="ja-JP" altLang="en-US" dirty="0"/>
              <a:t>　　　 （コミッターとは）</a:t>
            </a:r>
            <a:endParaRPr lang="en-US" dirty="0"/>
          </a:p>
          <a:p>
            <a:pPr marL="457200" indent="-457200">
              <a:buFont typeface="+mj-lt"/>
              <a:buAutoNum type="arabicPeriod"/>
            </a:pPr>
            <a:r>
              <a:rPr lang="en-US" dirty="0"/>
              <a:t>WHAT DOES COMMITTER DO?</a:t>
            </a:r>
            <a:r>
              <a:rPr lang="ja-JP" altLang="en-US" dirty="0"/>
              <a:t>　（コミッターの仕事）</a:t>
            </a:r>
            <a:endParaRPr lang="en-US" dirty="0"/>
          </a:p>
          <a:p>
            <a:pPr marL="457200" indent="-457200">
              <a:buFont typeface="+mj-lt"/>
              <a:buAutoNum type="arabicPeriod"/>
            </a:pPr>
            <a:r>
              <a:rPr lang="en-US" dirty="0"/>
              <a:t>WHAT DOES DEVELOPER DO?</a:t>
            </a:r>
            <a:r>
              <a:rPr lang="ja-JP" altLang="en-US" dirty="0"/>
              <a:t>　 （開発者の仕事）</a:t>
            </a:r>
            <a:endParaRPr lang="en-US" dirty="0"/>
          </a:p>
          <a:p>
            <a:pPr marL="457200" indent="-457200">
              <a:buFont typeface="+mj-lt"/>
              <a:buAutoNum type="arabicPeriod"/>
            </a:pPr>
            <a:r>
              <a:rPr lang="en-US" dirty="0"/>
              <a:t>EXPERIMENT SETTINGS</a:t>
            </a:r>
            <a:r>
              <a:rPr lang="ja-JP" altLang="en-US" dirty="0"/>
              <a:t>　　　   （実験設定）</a:t>
            </a:r>
            <a:endParaRPr lang="en-US" dirty="0"/>
          </a:p>
          <a:p>
            <a:pPr marL="457200" indent="-457200">
              <a:buFont typeface="+mj-lt"/>
              <a:buAutoNum type="arabicPeriod"/>
            </a:pPr>
            <a:r>
              <a:rPr lang="en-US" dirty="0"/>
              <a:t>RESULT</a:t>
            </a:r>
            <a:r>
              <a:rPr lang="ja-JP" altLang="en-US" dirty="0"/>
              <a:t>　　　　　　　　　　 （結果）</a:t>
            </a:r>
            <a:endParaRPr lang="en-US" dirty="0"/>
          </a:p>
          <a:p>
            <a:pPr marL="457200" indent="-457200">
              <a:buFont typeface="+mj-lt"/>
              <a:buAutoNum type="arabicPeriod"/>
            </a:pPr>
            <a:r>
              <a:rPr lang="en-US" dirty="0"/>
              <a:t>DISCUSSION</a:t>
            </a:r>
            <a:r>
              <a:rPr lang="ja-JP" altLang="en-US" dirty="0"/>
              <a:t>　　　　　　　　 （考察）</a:t>
            </a:r>
            <a:endParaRPr lang="en-US" dirty="0"/>
          </a:p>
          <a:p>
            <a:pPr marL="457200" indent="-457200">
              <a:buFont typeface="+mj-lt"/>
              <a:buAutoNum type="arabicPeriod"/>
            </a:pPr>
            <a:r>
              <a:rPr lang="en-US" dirty="0"/>
              <a:t>CONCLUSION</a:t>
            </a:r>
            <a:r>
              <a:rPr lang="ja-JP" altLang="en-US" dirty="0"/>
              <a:t>　　　　　　　　（まとめ）</a:t>
            </a:r>
            <a:endParaRPr lang="en-US" dirty="0"/>
          </a:p>
          <a:p>
            <a:pPr marL="457200" indent="-457200">
              <a:buFont typeface="+mj-lt"/>
              <a:buAutoNum type="arabicPeriod"/>
            </a:pPr>
            <a:endParaRPr lang="en-US" dirty="0"/>
          </a:p>
          <a:p>
            <a:pPr marL="457200" indent="-457200">
              <a:buFont typeface="+mj-lt"/>
              <a:buAutoNum type="arabicPeriod"/>
            </a:pPr>
            <a:endParaRPr lang="en-MY" dirty="0"/>
          </a:p>
        </p:txBody>
      </p:sp>
      <p:sp>
        <p:nvSpPr>
          <p:cNvPr id="4" name="Slide Number Placeholder 3">
            <a:extLst>
              <a:ext uri="{FF2B5EF4-FFF2-40B4-BE49-F238E27FC236}">
                <a16:creationId xmlns:a16="http://schemas.microsoft.com/office/drawing/2014/main" id="{EF6C01AB-224F-45A4-B760-629C1887B689}"/>
              </a:ext>
            </a:extLst>
          </p:cNvPr>
          <p:cNvSpPr>
            <a:spLocks noGrp="1"/>
          </p:cNvSpPr>
          <p:nvPr>
            <p:ph type="sldNum" sz="quarter" idx="12"/>
          </p:nvPr>
        </p:nvSpPr>
        <p:spPr/>
        <p:txBody>
          <a:bodyPr/>
          <a:lstStyle/>
          <a:p>
            <a:fld id="{CE15F015-BBDB-4A53-8232-001EE5E111FA}" type="slidenum">
              <a:rPr lang="en-MY" smtClean="0"/>
              <a:t>2</a:t>
            </a:fld>
            <a:endParaRPr lang="en-MY"/>
          </a:p>
        </p:txBody>
      </p:sp>
    </p:spTree>
    <p:extLst>
      <p:ext uri="{BB962C8B-B14F-4D97-AF65-F5344CB8AC3E}">
        <p14:creationId xmlns:p14="http://schemas.microsoft.com/office/powerpoint/2010/main" val="66930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A18B-18C5-434F-99BA-87201BE7EE2A}"/>
              </a:ext>
            </a:extLst>
          </p:cNvPr>
          <p:cNvSpPr>
            <a:spLocks noGrp="1"/>
          </p:cNvSpPr>
          <p:nvPr>
            <p:ph type="title"/>
          </p:nvPr>
        </p:nvSpPr>
        <p:spPr/>
        <p:txBody>
          <a:bodyPr>
            <a:normAutofit/>
          </a:bodyPr>
          <a:lstStyle/>
          <a:p>
            <a:r>
              <a:rPr lang="en-MY" dirty="0"/>
              <a:t>What is a committer?</a:t>
            </a:r>
            <a:br>
              <a:rPr lang="en-MY" dirty="0"/>
            </a:br>
            <a:r>
              <a:rPr lang="ja-JP" altLang="en-US" sz="2200" dirty="0"/>
              <a:t>（コミッターとは）</a:t>
            </a:r>
            <a:br>
              <a:rPr lang="en-US" dirty="0"/>
            </a:br>
            <a:endParaRPr lang="en-MY" dirty="0"/>
          </a:p>
        </p:txBody>
      </p:sp>
      <p:pic>
        <p:nvPicPr>
          <p:cNvPr id="7" name="Content Placeholder 6">
            <a:extLst>
              <a:ext uri="{FF2B5EF4-FFF2-40B4-BE49-F238E27FC236}">
                <a16:creationId xmlns:a16="http://schemas.microsoft.com/office/drawing/2014/main" id="{A0893A23-2790-43F6-8D1A-079965E3BB1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19801" y="1690689"/>
            <a:ext cx="2295525" cy="3333750"/>
          </a:xfrm>
        </p:spPr>
      </p:pic>
      <p:sp>
        <p:nvSpPr>
          <p:cNvPr id="5" name="Content Placeholder 4">
            <a:extLst>
              <a:ext uri="{FF2B5EF4-FFF2-40B4-BE49-F238E27FC236}">
                <a16:creationId xmlns:a16="http://schemas.microsoft.com/office/drawing/2014/main" id="{2B260B5A-FB7D-42BF-A69C-8032B9393B95}"/>
              </a:ext>
            </a:extLst>
          </p:cNvPr>
          <p:cNvSpPr>
            <a:spLocks noGrp="1"/>
          </p:cNvSpPr>
          <p:nvPr>
            <p:ph sz="half" idx="2"/>
          </p:nvPr>
        </p:nvSpPr>
        <p:spPr>
          <a:xfrm>
            <a:off x="4629150" y="2317073"/>
            <a:ext cx="3886200" cy="3859890"/>
          </a:xfrm>
        </p:spPr>
        <p:txBody>
          <a:bodyPr>
            <a:normAutofit/>
          </a:bodyPr>
          <a:lstStyle/>
          <a:p>
            <a:r>
              <a:rPr lang="en-US" dirty="0"/>
              <a:t>Have permission to commit edited source code to the Version Control System(VCS)</a:t>
            </a:r>
          </a:p>
          <a:p>
            <a:r>
              <a:rPr lang="en-US" dirty="0"/>
              <a:t>Such permission is given to a very limited number of developers</a:t>
            </a:r>
          </a:p>
          <a:p>
            <a:r>
              <a:rPr lang="en-US" dirty="0"/>
              <a:t>Small number of committers</a:t>
            </a:r>
          </a:p>
          <a:p>
            <a:pPr lvl="1"/>
            <a:r>
              <a:rPr lang="en-US" dirty="0"/>
              <a:t>To maintain high quality of their source code</a:t>
            </a:r>
          </a:p>
          <a:p>
            <a:endParaRPr lang="en-US" dirty="0"/>
          </a:p>
        </p:txBody>
      </p:sp>
      <p:sp>
        <p:nvSpPr>
          <p:cNvPr id="3" name="Slide Number Placeholder 2">
            <a:extLst>
              <a:ext uri="{FF2B5EF4-FFF2-40B4-BE49-F238E27FC236}">
                <a16:creationId xmlns:a16="http://schemas.microsoft.com/office/drawing/2014/main" id="{351DD76B-C59A-4978-B35C-2A8862B07008}"/>
              </a:ext>
            </a:extLst>
          </p:cNvPr>
          <p:cNvSpPr>
            <a:spLocks noGrp="1"/>
          </p:cNvSpPr>
          <p:nvPr>
            <p:ph type="sldNum" sz="quarter" idx="12"/>
          </p:nvPr>
        </p:nvSpPr>
        <p:spPr/>
        <p:txBody>
          <a:bodyPr/>
          <a:lstStyle/>
          <a:p>
            <a:fld id="{CE15F015-BBDB-4A53-8232-001EE5E111FA}" type="slidenum">
              <a:rPr lang="en-MY" smtClean="0"/>
              <a:t>3</a:t>
            </a:fld>
            <a:endParaRPr lang="en-MY"/>
          </a:p>
        </p:txBody>
      </p:sp>
      <p:pic>
        <p:nvPicPr>
          <p:cNvPr id="6" name="Content Placeholder 6">
            <a:extLst>
              <a:ext uri="{FF2B5EF4-FFF2-40B4-BE49-F238E27FC236}">
                <a16:creationId xmlns:a16="http://schemas.microsoft.com/office/drawing/2014/main" id="{B454E111-1D63-43F9-AE2C-69FE8D812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776" y="1317976"/>
            <a:ext cx="1508461" cy="2190711"/>
          </a:xfrm>
          <a:prstGeom prst="rect">
            <a:avLst/>
          </a:prstGeom>
        </p:spPr>
      </p:pic>
      <p:pic>
        <p:nvPicPr>
          <p:cNvPr id="10" name="Content Placeholder 6">
            <a:extLst>
              <a:ext uri="{FF2B5EF4-FFF2-40B4-BE49-F238E27FC236}">
                <a16:creationId xmlns:a16="http://schemas.microsoft.com/office/drawing/2014/main" id="{E93FEAEE-0F1C-49BD-A669-42382A46F4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058" y="2916465"/>
            <a:ext cx="1454286" cy="2112034"/>
          </a:xfrm>
          <a:prstGeom prst="rect">
            <a:avLst/>
          </a:prstGeom>
        </p:spPr>
      </p:pic>
      <p:pic>
        <p:nvPicPr>
          <p:cNvPr id="11" name="Content Placeholder 6">
            <a:extLst>
              <a:ext uri="{FF2B5EF4-FFF2-40B4-BE49-F238E27FC236}">
                <a16:creationId xmlns:a16="http://schemas.microsoft.com/office/drawing/2014/main" id="{FD21F94C-1082-4145-BF5C-A36346221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4776" y="4288067"/>
            <a:ext cx="1508462" cy="2190712"/>
          </a:xfrm>
          <a:prstGeom prst="rect">
            <a:avLst/>
          </a:prstGeom>
        </p:spPr>
      </p:pic>
      <p:pic>
        <p:nvPicPr>
          <p:cNvPr id="12" name="Content Placeholder 6">
            <a:extLst>
              <a:ext uri="{FF2B5EF4-FFF2-40B4-BE49-F238E27FC236}">
                <a16:creationId xmlns:a16="http://schemas.microsoft.com/office/drawing/2014/main" id="{83F3558C-57CB-48DA-B4C5-DD836CC06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136" y="4329436"/>
            <a:ext cx="1451490" cy="2107974"/>
          </a:xfrm>
          <a:prstGeom prst="rect">
            <a:avLst/>
          </a:prstGeom>
        </p:spPr>
      </p:pic>
      <p:pic>
        <p:nvPicPr>
          <p:cNvPr id="13" name="Content Placeholder 6">
            <a:extLst>
              <a:ext uri="{FF2B5EF4-FFF2-40B4-BE49-F238E27FC236}">
                <a16:creationId xmlns:a16="http://schemas.microsoft.com/office/drawing/2014/main" id="{3788A19D-49EC-4F1D-A7AD-026B8240D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1" y="1378114"/>
            <a:ext cx="1508460" cy="2190710"/>
          </a:xfrm>
          <a:prstGeom prst="rect">
            <a:avLst/>
          </a:prstGeom>
        </p:spPr>
      </p:pic>
    </p:spTree>
    <p:extLst>
      <p:ext uri="{BB962C8B-B14F-4D97-AF65-F5344CB8AC3E}">
        <p14:creationId xmlns:p14="http://schemas.microsoft.com/office/powerpoint/2010/main" val="80256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CF3BC-B679-4B70-B8E3-8361477DA776}"/>
              </a:ext>
            </a:extLst>
          </p:cNvPr>
          <p:cNvSpPr>
            <a:spLocks noGrp="1"/>
          </p:cNvSpPr>
          <p:nvPr>
            <p:ph type="title"/>
          </p:nvPr>
        </p:nvSpPr>
        <p:spPr>
          <a:xfrm>
            <a:off x="628650" y="365127"/>
            <a:ext cx="7886700" cy="922336"/>
          </a:xfrm>
        </p:spPr>
        <p:txBody>
          <a:bodyPr>
            <a:normAutofit/>
          </a:bodyPr>
          <a:lstStyle/>
          <a:p>
            <a:r>
              <a:rPr lang="en-US" dirty="0"/>
              <a:t>What does committer do?</a:t>
            </a:r>
            <a:br>
              <a:rPr lang="en-US" dirty="0"/>
            </a:br>
            <a:r>
              <a:rPr lang="ja-JP" altLang="en-US" sz="2200" dirty="0"/>
              <a:t>（コミッターの仕事）</a:t>
            </a:r>
            <a:endParaRPr lang="en-MY" sz="2200" dirty="0"/>
          </a:p>
        </p:txBody>
      </p:sp>
      <p:graphicFrame>
        <p:nvGraphicFramePr>
          <p:cNvPr id="6" name="Content Placeholder 5">
            <a:extLst>
              <a:ext uri="{FF2B5EF4-FFF2-40B4-BE49-F238E27FC236}">
                <a16:creationId xmlns:a16="http://schemas.microsoft.com/office/drawing/2014/main" id="{4DEF56A0-C09C-49D9-B963-4B75A6141F77}"/>
              </a:ext>
            </a:extLst>
          </p:cNvPr>
          <p:cNvGraphicFramePr>
            <a:graphicFrameLocks noGrp="1"/>
          </p:cNvGraphicFramePr>
          <p:nvPr>
            <p:ph idx="1"/>
            <p:extLst>
              <p:ext uri="{D42A27DB-BD31-4B8C-83A1-F6EECF244321}">
                <p14:modId xmlns:p14="http://schemas.microsoft.com/office/powerpoint/2010/main" val="1640328302"/>
              </p:ext>
            </p:extLst>
          </p:nvPr>
        </p:nvGraphicFramePr>
        <p:xfrm>
          <a:off x="628650" y="1554480"/>
          <a:ext cx="7886700" cy="4801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4BA72396-4FED-46D7-A95B-59D0E05850BF}"/>
              </a:ext>
            </a:extLst>
          </p:cNvPr>
          <p:cNvSpPr>
            <a:spLocks noGrp="1"/>
          </p:cNvSpPr>
          <p:nvPr>
            <p:ph type="sldNum" sz="quarter" idx="12"/>
          </p:nvPr>
        </p:nvSpPr>
        <p:spPr/>
        <p:txBody>
          <a:bodyPr/>
          <a:lstStyle/>
          <a:p>
            <a:fld id="{CE15F015-BBDB-4A53-8232-001EE5E111FA}" type="slidenum">
              <a:rPr lang="en-MY" smtClean="0"/>
              <a:t>4</a:t>
            </a:fld>
            <a:endParaRPr lang="en-MY"/>
          </a:p>
        </p:txBody>
      </p:sp>
    </p:spTree>
    <p:extLst>
      <p:ext uri="{BB962C8B-B14F-4D97-AF65-F5344CB8AC3E}">
        <p14:creationId xmlns:p14="http://schemas.microsoft.com/office/powerpoint/2010/main" val="2053056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770274-DE35-491F-A8E2-1F95DFEB8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6190" y="1115849"/>
            <a:ext cx="3381760" cy="2168371"/>
          </a:xfrm>
          <a:prstGeom prst="rect">
            <a:avLst/>
          </a:prstGeom>
        </p:spPr>
      </p:pic>
      <p:sp>
        <p:nvSpPr>
          <p:cNvPr id="2" name="Title 1">
            <a:extLst>
              <a:ext uri="{FF2B5EF4-FFF2-40B4-BE49-F238E27FC236}">
                <a16:creationId xmlns:a16="http://schemas.microsoft.com/office/drawing/2014/main" id="{5BAD5AF8-CED2-4988-AAE2-FDE73A9FB11D}"/>
              </a:ext>
            </a:extLst>
          </p:cNvPr>
          <p:cNvSpPr>
            <a:spLocks noGrp="1"/>
          </p:cNvSpPr>
          <p:nvPr>
            <p:ph type="title"/>
          </p:nvPr>
        </p:nvSpPr>
        <p:spPr>
          <a:xfrm>
            <a:off x="628650" y="365126"/>
            <a:ext cx="7886700" cy="925193"/>
          </a:xfrm>
        </p:spPr>
        <p:txBody>
          <a:bodyPr>
            <a:normAutofit/>
          </a:bodyPr>
          <a:lstStyle/>
          <a:p>
            <a:r>
              <a:rPr lang="en-US" dirty="0"/>
              <a:t>What does developer do ?</a:t>
            </a:r>
            <a:br>
              <a:rPr lang="en-US" dirty="0"/>
            </a:br>
            <a:r>
              <a:rPr lang="ja-JP" altLang="en-US" sz="2200" dirty="0"/>
              <a:t>（開発者の仕事）</a:t>
            </a:r>
            <a:endParaRPr lang="en-MY" sz="2200" dirty="0"/>
          </a:p>
        </p:txBody>
      </p:sp>
      <p:sp>
        <p:nvSpPr>
          <p:cNvPr id="3" name="Content Placeholder 2">
            <a:extLst>
              <a:ext uri="{FF2B5EF4-FFF2-40B4-BE49-F238E27FC236}">
                <a16:creationId xmlns:a16="http://schemas.microsoft.com/office/drawing/2014/main" id="{B2509FB9-B3F0-4462-9B23-254CC6471D9F}"/>
              </a:ext>
            </a:extLst>
          </p:cNvPr>
          <p:cNvSpPr>
            <a:spLocks noGrp="1"/>
          </p:cNvSpPr>
          <p:nvPr>
            <p:ph idx="1"/>
          </p:nvPr>
        </p:nvSpPr>
        <p:spPr>
          <a:xfrm>
            <a:off x="556260" y="3775504"/>
            <a:ext cx="7959090" cy="2717369"/>
          </a:xfrm>
        </p:spPr>
        <p:txBody>
          <a:bodyPr>
            <a:normAutofit/>
          </a:bodyPr>
          <a:lstStyle/>
          <a:p>
            <a:endParaRPr lang="en-US" dirty="0"/>
          </a:p>
          <a:p>
            <a:endParaRPr lang="en-US" dirty="0"/>
          </a:p>
          <a:p>
            <a:endParaRPr lang="en-MY" dirty="0"/>
          </a:p>
        </p:txBody>
      </p:sp>
      <p:sp>
        <p:nvSpPr>
          <p:cNvPr id="4" name="Slide Number Placeholder 3">
            <a:extLst>
              <a:ext uri="{FF2B5EF4-FFF2-40B4-BE49-F238E27FC236}">
                <a16:creationId xmlns:a16="http://schemas.microsoft.com/office/drawing/2014/main" id="{B778D840-7B8A-449A-91D9-0AE072FC588B}"/>
              </a:ext>
            </a:extLst>
          </p:cNvPr>
          <p:cNvSpPr>
            <a:spLocks noGrp="1"/>
          </p:cNvSpPr>
          <p:nvPr>
            <p:ph type="sldNum" sz="quarter" idx="12"/>
          </p:nvPr>
        </p:nvSpPr>
        <p:spPr/>
        <p:txBody>
          <a:bodyPr/>
          <a:lstStyle/>
          <a:p>
            <a:fld id="{CE15F015-BBDB-4A53-8232-001EE5E111FA}" type="slidenum">
              <a:rPr lang="en-MY" smtClean="0"/>
              <a:t>5</a:t>
            </a:fld>
            <a:endParaRPr lang="en-MY"/>
          </a:p>
        </p:txBody>
      </p:sp>
      <p:graphicFrame>
        <p:nvGraphicFramePr>
          <p:cNvPr id="7" name="Diagram 6">
            <a:extLst>
              <a:ext uri="{FF2B5EF4-FFF2-40B4-BE49-F238E27FC236}">
                <a16:creationId xmlns:a16="http://schemas.microsoft.com/office/drawing/2014/main" id="{3F4FA683-F2BE-46DA-8F73-E29452D67AE6}"/>
              </a:ext>
            </a:extLst>
          </p:cNvPr>
          <p:cNvGraphicFramePr/>
          <p:nvPr>
            <p:extLst>
              <p:ext uri="{D42A27DB-BD31-4B8C-83A1-F6EECF244321}">
                <p14:modId xmlns:p14="http://schemas.microsoft.com/office/powerpoint/2010/main" val="995852685"/>
              </p:ext>
            </p:extLst>
          </p:nvPr>
        </p:nvGraphicFramePr>
        <p:xfrm>
          <a:off x="628650" y="3284220"/>
          <a:ext cx="78867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8601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12D54B7-5DAF-42B4-863B-C43E8994ECF9}"/>
              </a:ext>
            </a:extLst>
          </p:cNvPr>
          <p:cNvSpPr txBox="1"/>
          <p:nvPr/>
        </p:nvSpPr>
        <p:spPr>
          <a:xfrm>
            <a:off x="3048000" y="2931724"/>
            <a:ext cx="2895600" cy="102155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MY" dirty="0"/>
              <a:t>Difficult for committers to manage them</a:t>
            </a:r>
          </a:p>
          <a:p>
            <a:pPr algn="ctr"/>
            <a:r>
              <a:rPr lang="ja-JP" altLang="en-US" dirty="0"/>
              <a:t>（管理するのが困難）</a:t>
            </a:r>
            <a:endParaRPr lang="en-MY" dirty="0"/>
          </a:p>
        </p:txBody>
      </p:sp>
      <p:sp>
        <p:nvSpPr>
          <p:cNvPr id="10" name="TextBox 9">
            <a:extLst>
              <a:ext uri="{FF2B5EF4-FFF2-40B4-BE49-F238E27FC236}">
                <a16:creationId xmlns:a16="http://schemas.microsoft.com/office/drawing/2014/main" id="{848B349D-7340-4D72-9523-94174D250A59}"/>
              </a:ext>
            </a:extLst>
          </p:cNvPr>
          <p:cNvSpPr txBox="1"/>
          <p:nvPr/>
        </p:nvSpPr>
        <p:spPr>
          <a:xfrm>
            <a:off x="1842116" y="4973374"/>
            <a:ext cx="5909964" cy="1600438"/>
          </a:xfrm>
          <a:prstGeom prst="roundRect">
            <a:avLst/>
          </a:prstGeom>
          <a:solidFill>
            <a:srgbClr val="990000"/>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MY" sz="3200" dirty="0"/>
              <a:t>Increase the number of committers</a:t>
            </a:r>
          </a:p>
          <a:p>
            <a:pPr algn="ctr"/>
            <a:r>
              <a:rPr lang="ja-JP" altLang="en-US" sz="2400" dirty="0"/>
              <a:t>（コミッターの数を増える）</a:t>
            </a:r>
            <a:endParaRPr lang="en-MY" sz="2400" dirty="0"/>
          </a:p>
        </p:txBody>
      </p:sp>
      <p:sp>
        <p:nvSpPr>
          <p:cNvPr id="2" name="Slide Number Placeholder 1">
            <a:extLst>
              <a:ext uri="{FF2B5EF4-FFF2-40B4-BE49-F238E27FC236}">
                <a16:creationId xmlns:a16="http://schemas.microsoft.com/office/drawing/2014/main" id="{61158152-99ED-4599-956A-3920134C4E2D}"/>
              </a:ext>
            </a:extLst>
          </p:cNvPr>
          <p:cNvSpPr>
            <a:spLocks noGrp="1"/>
          </p:cNvSpPr>
          <p:nvPr>
            <p:ph type="sldNum" sz="quarter" idx="12"/>
          </p:nvPr>
        </p:nvSpPr>
        <p:spPr/>
        <p:txBody>
          <a:bodyPr/>
          <a:lstStyle/>
          <a:p>
            <a:fld id="{CE15F015-BBDB-4A53-8232-001EE5E111FA}" type="slidenum">
              <a:rPr lang="en-MY" smtClean="0"/>
              <a:t>6</a:t>
            </a:fld>
            <a:endParaRPr lang="en-MY"/>
          </a:p>
        </p:txBody>
      </p:sp>
      <p:sp>
        <p:nvSpPr>
          <p:cNvPr id="4" name="Arrow: Down 3">
            <a:extLst>
              <a:ext uri="{FF2B5EF4-FFF2-40B4-BE49-F238E27FC236}">
                <a16:creationId xmlns:a16="http://schemas.microsoft.com/office/drawing/2014/main" id="{39BDAED1-4ACD-4381-89A5-579B93DC84FE}"/>
              </a:ext>
            </a:extLst>
          </p:cNvPr>
          <p:cNvSpPr/>
          <p:nvPr/>
        </p:nvSpPr>
        <p:spPr>
          <a:xfrm>
            <a:off x="4310380" y="3999702"/>
            <a:ext cx="563880" cy="9272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graphicFrame>
        <p:nvGraphicFramePr>
          <p:cNvPr id="19" name="Table 18">
            <a:extLst>
              <a:ext uri="{FF2B5EF4-FFF2-40B4-BE49-F238E27FC236}">
                <a16:creationId xmlns:a16="http://schemas.microsoft.com/office/drawing/2014/main" id="{B1D420F7-68BA-405F-A5FE-DB556348F8EC}"/>
              </a:ext>
            </a:extLst>
          </p:cNvPr>
          <p:cNvGraphicFramePr>
            <a:graphicFrameLocks noGrp="1"/>
          </p:cNvGraphicFramePr>
          <p:nvPr>
            <p:extLst>
              <p:ext uri="{D42A27DB-BD31-4B8C-83A1-F6EECF244321}">
                <p14:modId xmlns:p14="http://schemas.microsoft.com/office/powerpoint/2010/main" val="2715866661"/>
              </p:ext>
            </p:extLst>
          </p:nvPr>
        </p:nvGraphicFramePr>
        <p:xfrm>
          <a:off x="468222" y="529667"/>
          <a:ext cx="7938302" cy="1310640"/>
        </p:xfrm>
        <a:graphic>
          <a:graphicData uri="http://schemas.openxmlformats.org/drawingml/2006/table">
            <a:tbl>
              <a:tblPr firstRow="1" bandRow="1">
                <a:tableStyleId>{00A15C55-8517-42AA-B614-E9B94910E393}</a:tableStyleId>
              </a:tblPr>
              <a:tblGrid>
                <a:gridCol w="3969151">
                  <a:extLst>
                    <a:ext uri="{9D8B030D-6E8A-4147-A177-3AD203B41FA5}">
                      <a16:colId xmlns:a16="http://schemas.microsoft.com/office/drawing/2014/main" val="3049275995"/>
                    </a:ext>
                  </a:extLst>
                </a:gridCol>
                <a:gridCol w="3969151">
                  <a:extLst>
                    <a:ext uri="{9D8B030D-6E8A-4147-A177-3AD203B41FA5}">
                      <a16:colId xmlns:a16="http://schemas.microsoft.com/office/drawing/2014/main" val="4119484569"/>
                    </a:ext>
                  </a:extLst>
                </a:gridCol>
              </a:tblGrid>
              <a:tr h="6333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MY" sz="2000" b="0" dirty="0"/>
                        <a:t>Popularity of an OSS project increase</a:t>
                      </a:r>
                    </a:p>
                    <a:p>
                      <a:pPr marL="0" marR="0" lvl="0" indent="0" algn="ctr" defTabSz="685800" rtl="0" eaLnBrk="1" fontAlgn="auto" latinLnBrk="0" hangingPunct="1">
                        <a:lnSpc>
                          <a:spcPct val="100000"/>
                        </a:lnSpc>
                        <a:spcBef>
                          <a:spcPts val="0"/>
                        </a:spcBef>
                        <a:spcAft>
                          <a:spcPts val="0"/>
                        </a:spcAft>
                        <a:buClrTx/>
                        <a:buSzTx/>
                        <a:buFontTx/>
                        <a:buNone/>
                        <a:tabLst/>
                        <a:defRPr/>
                      </a:pPr>
                      <a:r>
                        <a:rPr lang="en-MY" sz="2000" b="0" dirty="0"/>
                        <a:t>(OSS</a:t>
                      </a:r>
                      <a:r>
                        <a:rPr lang="ja-JP" altLang="en-US" sz="2000" b="0" dirty="0"/>
                        <a:t>プロジェクトの人気が</a:t>
                      </a:r>
                      <a:endParaRPr lang="en-MY" altLang="ja-JP" sz="2000" b="0" dirty="0"/>
                    </a:p>
                    <a:p>
                      <a:pPr marL="0" marR="0" lvl="0" indent="0" algn="ctr" defTabSz="685800" rtl="0" eaLnBrk="1" fontAlgn="auto" latinLnBrk="0" hangingPunct="1">
                        <a:lnSpc>
                          <a:spcPct val="100000"/>
                        </a:lnSpc>
                        <a:spcBef>
                          <a:spcPts val="0"/>
                        </a:spcBef>
                        <a:spcAft>
                          <a:spcPts val="0"/>
                        </a:spcAft>
                        <a:buClrTx/>
                        <a:buSzTx/>
                        <a:buFontTx/>
                        <a:buNone/>
                        <a:tabLst/>
                        <a:defRPr/>
                      </a:pPr>
                      <a:r>
                        <a:rPr lang="ja-JP" altLang="en-US" sz="2000" b="0" dirty="0"/>
                        <a:t>増加</a:t>
                      </a:r>
                      <a:r>
                        <a:rPr lang="en-MY" sz="2000" b="0" dirty="0"/>
                        <a:t>)</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MY" sz="2000" b="0" dirty="0"/>
                        <a:t>Number of contributed patches increase</a:t>
                      </a:r>
                    </a:p>
                    <a:p>
                      <a:pPr marL="0" marR="0" lvl="0" indent="0" algn="ctr" defTabSz="685800" rtl="0" eaLnBrk="1" fontAlgn="auto" latinLnBrk="0" hangingPunct="1">
                        <a:lnSpc>
                          <a:spcPct val="100000"/>
                        </a:lnSpc>
                        <a:spcBef>
                          <a:spcPts val="0"/>
                        </a:spcBef>
                        <a:spcAft>
                          <a:spcPts val="0"/>
                        </a:spcAft>
                        <a:buClrTx/>
                        <a:buSzTx/>
                        <a:buFontTx/>
                        <a:buNone/>
                        <a:tabLst/>
                        <a:defRPr/>
                      </a:pPr>
                      <a:r>
                        <a:rPr lang="ja-JP" altLang="en-US" sz="2000" b="0" dirty="0"/>
                        <a:t>（パッチの数も増加）</a:t>
                      </a:r>
                      <a:endParaRPr lang="en-MY" sz="2000" b="0" dirty="0"/>
                    </a:p>
                  </a:txBody>
                  <a:tcPr/>
                </a:tc>
                <a:extLst>
                  <a:ext uri="{0D108BD9-81ED-4DB2-BD59-A6C34878D82A}">
                    <a16:rowId xmlns:a16="http://schemas.microsoft.com/office/drawing/2014/main" val="3226675903"/>
                  </a:ext>
                </a:extLst>
              </a:tr>
            </a:tbl>
          </a:graphicData>
        </a:graphic>
      </p:graphicFrame>
      <p:sp>
        <p:nvSpPr>
          <p:cNvPr id="18" name="Arrow: Right 17">
            <a:extLst>
              <a:ext uri="{FF2B5EF4-FFF2-40B4-BE49-F238E27FC236}">
                <a16:creationId xmlns:a16="http://schemas.microsoft.com/office/drawing/2014/main" id="{35B03C21-75D5-4DBA-8FF4-4E7A3A6199BD}"/>
              </a:ext>
            </a:extLst>
          </p:cNvPr>
          <p:cNvSpPr/>
          <p:nvPr/>
        </p:nvSpPr>
        <p:spPr>
          <a:xfrm rot="16200000">
            <a:off x="7684293" y="542475"/>
            <a:ext cx="1418130" cy="564841"/>
          </a:xfrm>
          <a:prstGeom prst="rightArrow">
            <a:avLst>
              <a:gd name="adj1" fmla="val 27713"/>
              <a:gd name="adj2" fmla="val 102000"/>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sp>
        <p:nvSpPr>
          <p:cNvPr id="17" name="Arrow: Right 16">
            <a:extLst>
              <a:ext uri="{FF2B5EF4-FFF2-40B4-BE49-F238E27FC236}">
                <a16:creationId xmlns:a16="http://schemas.microsoft.com/office/drawing/2014/main" id="{E3C5F5E5-1AD2-4CAB-A40C-F0628FCB615F}"/>
              </a:ext>
            </a:extLst>
          </p:cNvPr>
          <p:cNvSpPr/>
          <p:nvPr/>
        </p:nvSpPr>
        <p:spPr>
          <a:xfrm rot="16200000">
            <a:off x="3445888" y="561449"/>
            <a:ext cx="1418130" cy="564841"/>
          </a:xfrm>
          <a:prstGeom prst="rightArrow">
            <a:avLst>
              <a:gd name="adj1" fmla="val 27713"/>
              <a:gd name="adj2" fmla="val 102000"/>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sp>
        <p:nvSpPr>
          <p:cNvPr id="20" name="Arrow: Down 19">
            <a:extLst>
              <a:ext uri="{FF2B5EF4-FFF2-40B4-BE49-F238E27FC236}">
                <a16:creationId xmlns:a16="http://schemas.microsoft.com/office/drawing/2014/main" id="{767EEBA2-46B6-4D03-BE49-C95DE9C128B5}"/>
              </a:ext>
            </a:extLst>
          </p:cNvPr>
          <p:cNvSpPr/>
          <p:nvPr/>
        </p:nvSpPr>
        <p:spPr>
          <a:xfrm>
            <a:off x="4290060" y="1887319"/>
            <a:ext cx="563880" cy="9272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94229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4" grpId="0" animBg="1"/>
      <p:bldP spid="18"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47AE9A-724F-4737-A679-EA11E7A779DC}"/>
              </a:ext>
            </a:extLst>
          </p:cNvPr>
          <p:cNvSpPr>
            <a:spLocks noGrp="1"/>
          </p:cNvSpPr>
          <p:nvPr>
            <p:ph type="sldNum" sz="quarter" idx="12"/>
          </p:nvPr>
        </p:nvSpPr>
        <p:spPr/>
        <p:txBody>
          <a:bodyPr/>
          <a:lstStyle/>
          <a:p>
            <a:fld id="{CE15F015-BBDB-4A53-8232-001EE5E111FA}" type="slidenum">
              <a:rPr lang="en-MY" smtClean="0"/>
              <a:t>7</a:t>
            </a:fld>
            <a:endParaRPr lang="en-MY"/>
          </a:p>
        </p:txBody>
      </p:sp>
      <p:sp>
        <p:nvSpPr>
          <p:cNvPr id="6" name="TextBox 5">
            <a:extLst>
              <a:ext uri="{FF2B5EF4-FFF2-40B4-BE49-F238E27FC236}">
                <a16:creationId xmlns:a16="http://schemas.microsoft.com/office/drawing/2014/main" id="{59237361-4EB7-46A4-ABDC-78C987247FCC}"/>
              </a:ext>
            </a:extLst>
          </p:cNvPr>
          <p:cNvSpPr txBox="1"/>
          <p:nvPr/>
        </p:nvSpPr>
        <p:spPr>
          <a:xfrm>
            <a:off x="628650" y="381739"/>
            <a:ext cx="7886700" cy="942975"/>
          </a:xfrm>
          <a:prstGeom prst="downArrowCallou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n-US" dirty="0"/>
              <a:t>Most large-scale OSS projects have more than 10,000 developers</a:t>
            </a:r>
          </a:p>
          <a:p>
            <a:pPr lvl="0" algn="ctr"/>
            <a:r>
              <a:rPr lang="ja-JP" altLang="en-US" sz="1600" dirty="0"/>
              <a:t>（ほぼ</a:t>
            </a:r>
            <a:r>
              <a:rPr lang="en-US" altLang="ja-JP" sz="1600" dirty="0"/>
              <a:t>OSS</a:t>
            </a:r>
            <a:r>
              <a:rPr lang="ja-JP" altLang="en-US" sz="1600" dirty="0"/>
              <a:t>プロジェクトは</a:t>
            </a:r>
            <a:r>
              <a:rPr lang="en-US" altLang="ja-JP" sz="1600" dirty="0"/>
              <a:t>10,000</a:t>
            </a:r>
            <a:r>
              <a:rPr lang="ja-JP" altLang="en-US" sz="1600" dirty="0"/>
              <a:t>以上開発者が参加）</a:t>
            </a:r>
            <a:endParaRPr lang="en-MY" sz="1600" dirty="0"/>
          </a:p>
        </p:txBody>
      </p:sp>
      <p:sp>
        <p:nvSpPr>
          <p:cNvPr id="7" name="TextBox 6">
            <a:extLst>
              <a:ext uri="{FF2B5EF4-FFF2-40B4-BE49-F238E27FC236}">
                <a16:creationId xmlns:a16="http://schemas.microsoft.com/office/drawing/2014/main" id="{42D88D1D-F732-41EC-99D5-6E30BF635055}"/>
              </a:ext>
            </a:extLst>
          </p:cNvPr>
          <p:cNvSpPr txBox="1"/>
          <p:nvPr/>
        </p:nvSpPr>
        <p:spPr>
          <a:xfrm>
            <a:off x="624837" y="1324714"/>
            <a:ext cx="7886699" cy="942975"/>
          </a:xfrm>
          <a:prstGeom prst="downArrowCallout">
            <a:avLst/>
          </a:prstGeom>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lvl="0" algn="ctr"/>
            <a:r>
              <a:rPr lang="en-US" dirty="0"/>
              <a:t>Difficult to identify a potential committers</a:t>
            </a:r>
          </a:p>
          <a:p>
            <a:pPr lvl="0" algn="ctr"/>
            <a:r>
              <a:rPr lang="ja-JP" altLang="en-US" sz="1600" dirty="0"/>
              <a:t>（コミッター候補者を発見する事は困難）</a:t>
            </a:r>
            <a:endParaRPr lang="en-MY" dirty="0"/>
          </a:p>
        </p:txBody>
      </p:sp>
      <p:sp>
        <p:nvSpPr>
          <p:cNvPr id="8" name="TextBox 7">
            <a:extLst>
              <a:ext uri="{FF2B5EF4-FFF2-40B4-BE49-F238E27FC236}">
                <a16:creationId xmlns:a16="http://schemas.microsoft.com/office/drawing/2014/main" id="{46FCA342-0791-432D-98CE-0697FA56B7B0}"/>
              </a:ext>
            </a:extLst>
          </p:cNvPr>
          <p:cNvSpPr txBox="1"/>
          <p:nvPr/>
        </p:nvSpPr>
        <p:spPr>
          <a:xfrm>
            <a:off x="624837" y="2300593"/>
            <a:ext cx="7886700" cy="1414463"/>
          </a:xfrm>
          <a:prstGeom prst="downArrowCallou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n-US" dirty="0"/>
              <a:t>A developer is promoted to be a new committer through the recommendation of current committers</a:t>
            </a:r>
          </a:p>
          <a:p>
            <a:pPr lvl="0" algn="ctr"/>
            <a:r>
              <a:rPr lang="ja-JP" altLang="en-US" sz="1600" dirty="0"/>
              <a:t>（一般的に既存コミッターの推薦からコミッター候補者になる）</a:t>
            </a:r>
            <a:endParaRPr lang="en-MY" sz="1600" dirty="0"/>
          </a:p>
        </p:txBody>
      </p:sp>
      <p:sp>
        <p:nvSpPr>
          <p:cNvPr id="9" name="TextBox 8">
            <a:extLst>
              <a:ext uri="{FF2B5EF4-FFF2-40B4-BE49-F238E27FC236}">
                <a16:creationId xmlns:a16="http://schemas.microsoft.com/office/drawing/2014/main" id="{03579EE1-2E28-4174-A80E-73798A14BF23}"/>
              </a:ext>
            </a:extLst>
          </p:cNvPr>
          <p:cNvSpPr txBox="1"/>
          <p:nvPr/>
        </p:nvSpPr>
        <p:spPr>
          <a:xfrm>
            <a:off x="624837" y="3747960"/>
            <a:ext cx="7879073" cy="1634371"/>
          </a:xfrm>
          <a:prstGeom prst="downArrowCallout">
            <a:avLst>
              <a:gd name="adj1" fmla="val 22790"/>
              <a:gd name="adj2" fmla="val 23342"/>
              <a:gd name="adj3" fmla="val 20996"/>
              <a:gd name="adj4" fmla="val 69461"/>
            </a:avLst>
          </a:prstGeom>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lvl="0" algn="ctr"/>
            <a:r>
              <a:rPr lang="en-US" dirty="0"/>
              <a:t>To avoid the loss of capable developers, one need to identify future committers as soon as possible</a:t>
            </a:r>
          </a:p>
          <a:p>
            <a:pPr lvl="0" algn="ctr"/>
            <a:r>
              <a:rPr lang="ja-JP" altLang="en-US" sz="1600" dirty="0"/>
              <a:t>（有能な開発者の損失を避けるために、早期にコミッター候補者を発見する事は大事）</a:t>
            </a:r>
            <a:endParaRPr lang="en-MY" sz="1600" dirty="0"/>
          </a:p>
        </p:txBody>
      </p:sp>
      <p:sp>
        <p:nvSpPr>
          <p:cNvPr id="10" name="TextBox 9">
            <a:extLst>
              <a:ext uri="{FF2B5EF4-FFF2-40B4-BE49-F238E27FC236}">
                <a16:creationId xmlns:a16="http://schemas.microsoft.com/office/drawing/2014/main" id="{624E0E47-DC16-4065-9C1C-5C2B75EC5FBD}"/>
              </a:ext>
            </a:extLst>
          </p:cNvPr>
          <p:cNvSpPr txBox="1"/>
          <p:nvPr/>
        </p:nvSpPr>
        <p:spPr>
          <a:xfrm>
            <a:off x="628650" y="5053874"/>
            <a:ext cx="7886700" cy="89255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0" algn="ctr"/>
            <a:r>
              <a:rPr lang="en-US" dirty="0"/>
              <a:t>The committers do not know whether a developer recommended by committers will continue to contribute to the project for a long time</a:t>
            </a:r>
          </a:p>
          <a:p>
            <a:pPr lvl="0" algn="ctr"/>
            <a:r>
              <a:rPr lang="ja-JP" altLang="en-US" sz="1600" dirty="0"/>
              <a:t>（推薦された開発者がそのプロジェクトに関して長い間働くかどうかわからない）</a:t>
            </a:r>
            <a:endParaRPr lang="en-US" sz="1600" dirty="0"/>
          </a:p>
        </p:txBody>
      </p:sp>
    </p:spTree>
    <p:extLst>
      <p:ext uri="{BB962C8B-B14F-4D97-AF65-F5344CB8AC3E}">
        <p14:creationId xmlns:p14="http://schemas.microsoft.com/office/powerpoint/2010/main" val="67802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C40DB2-BAC0-4B9A-BD1C-B05381654ED2}"/>
              </a:ext>
            </a:extLst>
          </p:cNvPr>
          <p:cNvSpPr>
            <a:spLocks noGrp="1"/>
          </p:cNvSpPr>
          <p:nvPr>
            <p:ph idx="1"/>
          </p:nvPr>
        </p:nvSpPr>
        <p:spPr>
          <a:xfrm>
            <a:off x="628650" y="3625577"/>
            <a:ext cx="7886700" cy="1302749"/>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1800" dirty="0"/>
              <a:t>Prior studies aim to provide techniques for the effective use of the limited human resources of a few committers</a:t>
            </a:r>
          </a:p>
          <a:p>
            <a:r>
              <a:rPr lang="en-US" sz="1800" dirty="0"/>
              <a:t>On the other hand, the goal of this study is to increase the human resources by recommending additional capable committers</a:t>
            </a:r>
            <a:endParaRPr lang="en-MY" sz="1800" dirty="0"/>
          </a:p>
        </p:txBody>
      </p:sp>
      <p:sp>
        <p:nvSpPr>
          <p:cNvPr id="4" name="Slide Number Placeholder 3">
            <a:extLst>
              <a:ext uri="{FF2B5EF4-FFF2-40B4-BE49-F238E27FC236}">
                <a16:creationId xmlns:a16="http://schemas.microsoft.com/office/drawing/2014/main" id="{12E978AE-423C-4805-A828-91363B9B98DA}"/>
              </a:ext>
            </a:extLst>
          </p:cNvPr>
          <p:cNvSpPr>
            <a:spLocks noGrp="1"/>
          </p:cNvSpPr>
          <p:nvPr>
            <p:ph type="sldNum" sz="quarter" idx="12"/>
          </p:nvPr>
        </p:nvSpPr>
        <p:spPr/>
        <p:txBody>
          <a:bodyPr/>
          <a:lstStyle/>
          <a:p>
            <a:fld id="{CE15F015-BBDB-4A53-8232-001EE5E111FA}" type="slidenum">
              <a:rPr lang="en-MY" smtClean="0"/>
              <a:t>8</a:t>
            </a:fld>
            <a:endParaRPr lang="en-MY"/>
          </a:p>
        </p:txBody>
      </p:sp>
      <p:sp>
        <p:nvSpPr>
          <p:cNvPr id="5" name="TextBox 4">
            <a:extLst>
              <a:ext uri="{FF2B5EF4-FFF2-40B4-BE49-F238E27FC236}">
                <a16:creationId xmlns:a16="http://schemas.microsoft.com/office/drawing/2014/main" id="{E503D0B1-E3BC-4929-9955-09C61B50EE4B}"/>
              </a:ext>
            </a:extLst>
          </p:cNvPr>
          <p:cNvSpPr txBox="1"/>
          <p:nvPr/>
        </p:nvSpPr>
        <p:spPr>
          <a:xfrm>
            <a:off x="628650" y="1375245"/>
            <a:ext cx="7886700" cy="175432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a:t>In this study, to identify future committers:</a:t>
            </a:r>
          </a:p>
          <a:p>
            <a:pPr marL="285750" indent="-285750">
              <a:buFont typeface="Arial" panose="020B0604020202020204" pitchFamily="34" charset="0"/>
              <a:buChar char="•"/>
            </a:pPr>
            <a:r>
              <a:rPr lang="en-US" dirty="0"/>
              <a:t>Developers activities were analyzed (number of contributed patches and comments)</a:t>
            </a:r>
          </a:p>
          <a:p>
            <a:pPr marL="285750" indent="-285750">
              <a:buFont typeface="Arial" panose="020B0604020202020204" pitchFamily="34" charset="0"/>
              <a:buChar char="•"/>
            </a:pPr>
            <a:r>
              <a:rPr lang="en-US" dirty="0"/>
              <a:t>A committer-identification model was built using these metrics(to predict whether a particular developer will become a committer during our target period)</a:t>
            </a:r>
            <a:endParaRPr lang="en-MY" dirty="0"/>
          </a:p>
        </p:txBody>
      </p:sp>
    </p:spTree>
    <p:extLst>
      <p:ext uri="{BB962C8B-B14F-4D97-AF65-F5344CB8AC3E}">
        <p14:creationId xmlns:p14="http://schemas.microsoft.com/office/powerpoint/2010/main" val="252872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936A-C84E-4E12-AF49-40E0A77D5B49}"/>
              </a:ext>
            </a:extLst>
          </p:cNvPr>
          <p:cNvSpPr>
            <a:spLocks noGrp="1"/>
          </p:cNvSpPr>
          <p:nvPr>
            <p:ph type="title"/>
          </p:nvPr>
        </p:nvSpPr>
        <p:spPr>
          <a:xfrm>
            <a:off x="628650" y="329616"/>
            <a:ext cx="7886700" cy="795688"/>
          </a:xfrm>
        </p:spPr>
        <p:txBody>
          <a:bodyPr>
            <a:normAutofit fontScale="90000"/>
          </a:bodyPr>
          <a:lstStyle/>
          <a:p>
            <a:r>
              <a:rPr lang="en-MY" dirty="0"/>
              <a:t>EXPERIMENT SETTINGS</a:t>
            </a:r>
            <a:br>
              <a:rPr lang="en-MY" dirty="0"/>
            </a:br>
            <a:r>
              <a:rPr lang="ja-JP" altLang="en-US" sz="2200" dirty="0"/>
              <a:t>（実験設定）</a:t>
            </a:r>
            <a:endParaRPr lang="en-MY" sz="2200" dirty="0"/>
          </a:p>
        </p:txBody>
      </p:sp>
      <p:sp>
        <p:nvSpPr>
          <p:cNvPr id="3" name="Content Placeholder 2">
            <a:extLst>
              <a:ext uri="{FF2B5EF4-FFF2-40B4-BE49-F238E27FC236}">
                <a16:creationId xmlns:a16="http://schemas.microsoft.com/office/drawing/2014/main" id="{D7EE13F4-2CE8-48CC-AD5D-988B001BBA07}"/>
              </a:ext>
            </a:extLst>
          </p:cNvPr>
          <p:cNvSpPr>
            <a:spLocks noGrp="1"/>
          </p:cNvSpPr>
          <p:nvPr>
            <p:ph idx="1"/>
          </p:nvPr>
        </p:nvSpPr>
        <p:spPr>
          <a:xfrm>
            <a:off x="628650" y="3214467"/>
            <a:ext cx="7886700" cy="3230721"/>
          </a:xfrm>
        </p:spPr>
        <p:txBody>
          <a:bodyPr>
            <a:normAutofit fontScale="92500" lnSpcReduction="10000"/>
          </a:bodyPr>
          <a:lstStyle/>
          <a:p>
            <a:pPr marL="0" indent="0">
              <a:buNone/>
            </a:pPr>
            <a:r>
              <a:rPr lang="en-US" dirty="0"/>
              <a:t>A) Target data</a:t>
            </a:r>
            <a:r>
              <a:rPr lang="ja-JP" altLang="en-US" dirty="0"/>
              <a:t>　（対象データ）</a:t>
            </a:r>
            <a:endParaRPr lang="en-US" dirty="0"/>
          </a:p>
          <a:p>
            <a:r>
              <a:rPr lang="en-US" dirty="0"/>
              <a:t>Data from the Eclipse and Mozilla projects are used</a:t>
            </a:r>
          </a:p>
          <a:p>
            <a:r>
              <a:rPr lang="en-US" dirty="0"/>
              <a:t>Some developers are already committers</a:t>
            </a:r>
          </a:p>
          <a:p>
            <a:r>
              <a:rPr lang="en-US" dirty="0"/>
              <a:t>Existing committers</a:t>
            </a:r>
            <a:r>
              <a:rPr lang="ja-JP" altLang="en-US" dirty="0"/>
              <a:t>（既存開発者）</a:t>
            </a:r>
            <a:endParaRPr lang="en-US" dirty="0"/>
          </a:p>
          <a:p>
            <a:pPr lvl="1"/>
            <a:r>
              <a:rPr lang="en-US" altLang="ja-JP" dirty="0"/>
              <a:t>H</a:t>
            </a:r>
            <a:r>
              <a:rPr lang="en-US" dirty="0"/>
              <a:t>ave committed source code to VCS before the studied period </a:t>
            </a:r>
          </a:p>
          <a:p>
            <a:r>
              <a:rPr lang="en-US" dirty="0"/>
              <a:t>Future committer </a:t>
            </a:r>
            <a:r>
              <a:rPr lang="ja-JP" altLang="en-US" dirty="0"/>
              <a:t>（コミッター候補者）</a:t>
            </a:r>
            <a:endParaRPr lang="en-MY" altLang="ja-JP" dirty="0"/>
          </a:p>
          <a:p>
            <a:pPr lvl="1"/>
            <a:r>
              <a:rPr lang="en-US" altLang="ja-JP" dirty="0"/>
              <a:t>C</a:t>
            </a:r>
            <a:r>
              <a:rPr lang="en-US" dirty="0"/>
              <a:t>ommits patches for the first time during the studied period</a:t>
            </a:r>
          </a:p>
          <a:p>
            <a:r>
              <a:rPr lang="en-US" dirty="0"/>
              <a:t>Developer</a:t>
            </a:r>
            <a:r>
              <a:rPr lang="ja-JP" altLang="en-US" dirty="0"/>
              <a:t>（一般開発者）</a:t>
            </a:r>
            <a:endParaRPr lang="en-US" dirty="0"/>
          </a:p>
          <a:p>
            <a:pPr lvl="1"/>
            <a:r>
              <a:rPr lang="en-US" altLang="ja-JP" dirty="0"/>
              <a:t>N</a:t>
            </a:r>
            <a:r>
              <a:rPr lang="en-US" dirty="0"/>
              <a:t>ever committed anything to VCS since the project's start and throughout the studied period</a:t>
            </a:r>
          </a:p>
        </p:txBody>
      </p:sp>
      <p:sp>
        <p:nvSpPr>
          <p:cNvPr id="4" name="Slide Number Placeholder 3">
            <a:extLst>
              <a:ext uri="{FF2B5EF4-FFF2-40B4-BE49-F238E27FC236}">
                <a16:creationId xmlns:a16="http://schemas.microsoft.com/office/drawing/2014/main" id="{16AE16C2-1DA3-41CE-B6AA-4CB895011F2B}"/>
              </a:ext>
            </a:extLst>
          </p:cNvPr>
          <p:cNvSpPr>
            <a:spLocks noGrp="1"/>
          </p:cNvSpPr>
          <p:nvPr>
            <p:ph type="sldNum" sz="quarter" idx="12"/>
          </p:nvPr>
        </p:nvSpPr>
        <p:spPr/>
        <p:txBody>
          <a:bodyPr/>
          <a:lstStyle/>
          <a:p>
            <a:fld id="{CE15F015-BBDB-4A53-8232-001EE5E111FA}" type="slidenum">
              <a:rPr lang="en-MY" smtClean="0"/>
              <a:t>9</a:t>
            </a:fld>
            <a:endParaRPr lang="en-MY"/>
          </a:p>
        </p:txBody>
      </p:sp>
      <p:pic>
        <p:nvPicPr>
          <p:cNvPr id="6" name="Picture 5">
            <a:extLst>
              <a:ext uri="{FF2B5EF4-FFF2-40B4-BE49-F238E27FC236}">
                <a16:creationId xmlns:a16="http://schemas.microsoft.com/office/drawing/2014/main" id="{E6D8766A-5244-4F09-A996-AD42C223F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401592"/>
            <a:ext cx="3943350" cy="1690007"/>
          </a:xfrm>
          <a:prstGeom prst="rect">
            <a:avLst/>
          </a:prstGeom>
        </p:spPr>
      </p:pic>
      <p:pic>
        <p:nvPicPr>
          <p:cNvPr id="8" name="Picture 7">
            <a:extLst>
              <a:ext uri="{FF2B5EF4-FFF2-40B4-BE49-F238E27FC236}">
                <a16:creationId xmlns:a16="http://schemas.microsoft.com/office/drawing/2014/main" id="{FED2362F-B700-48D1-85DB-BEE620DCE0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749" y="1401592"/>
            <a:ext cx="3607601" cy="1713005"/>
          </a:xfrm>
          <a:prstGeom prst="rect">
            <a:avLst/>
          </a:prstGeom>
        </p:spPr>
      </p:pic>
    </p:spTree>
    <p:extLst>
      <p:ext uri="{BB962C8B-B14F-4D97-AF65-F5344CB8AC3E}">
        <p14:creationId xmlns:p14="http://schemas.microsoft.com/office/powerpoint/2010/main" val="2818122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EE13F4-2CE8-48CC-AD5D-988B001BBA07}"/>
              </a:ext>
            </a:extLst>
          </p:cNvPr>
          <p:cNvSpPr>
            <a:spLocks noGrp="1"/>
          </p:cNvSpPr>
          <p:nvPr>
            <p:ph idx="1"/>
          </p:nvPr>
        </p:nvSpPr>
        <p:spPr>
          <a:xfrm>
            <a:off x="628650" y="4240091"/>
            <a:ext cx="7918328" cy="2373713"/>
          </a:xfrm>
        </p:spPr>
        <p:txBody>
          <a:bodyPr>
            <a:normAutofit fontScale="92500"/>
          </a:bodyPr>
          <a:lstStyle/>
          <a:p>
            <a:pPr marL="0" indent="0">
              <a:buNone/>
            </a:pPr>
            <a:r>
              <a:rPr lang="en-US" dirty="0"/>
              <a:t>B) Extracting Metrics</a:t>
            </a:r>
            <a:r>
              <a:rPr lang="ja-JP" altLang="en-US" dirty="0"/>
              <a:t>　（データを抽出）</a:t>
            </a:r>
            <a:endParaRPr lang="en-US" dirty="0"/>
          </a:p>
          <a:p>
            <a:r>
              <a:rPr lang="en-US" dirty="0"/>
              <a:t>The metrics were extracted from the Bugzilla data</a:t>
            </a:r>
          </a:p>
          <a:p>
            <a:r>
              <a:rPr lang="en-US" altLang="ja-JP" dirty="0"/>
              <a:t>Steps</a:t>
            </a:r>
            <a:r>
              <a:rPr lang="ja-JP" altLang="en-US" dirty="0"/>
              <a:t> </a:t>
            </a:r>
            <a:r>
              <a:rPr lang="en-US" altLang="ja-JP" dirty="0"/>
              <a:t>to</a:t>
            </a:r>
            <a:r>
              <a:rPr lang="ja-JP" altLang="en-US" dirty="0"/>
              <a:t> </a:t>
            </a:r>
            <a:r>
              <a:rPr lang="en-US" altLang="ja-JP" dirty="0"/>
              <a:t>extract</a:t>
            </a:r>
            <a:r>
              <a:rPr lang="ja-JP" altLang="en-US" dirty="0"/>
              <a:t> </a:t>
            </a:r>
            <a:r>
              <a:rPr lang="en-US" altLang="ja-JP" dirty="0"/>
              <a:t>the</a:t>
            </a:r>
            <a:r>
              <a:rPr lang="ja-JP" altLang="en-US" dirty="0"/>
              <a:t> </a:t>
            </a:r>
            <a:r>
              <a:rPr lang="en-US" altLang="ja-JP" dirty="0"/>
              <a:t>metrics:</a:t>
            </a:r>
            <a:endParaRPr lang="en-US" dirty="0"/>
          </a:p>
          <a:p>
            <a:pPr marL="0" indent="0">
              <a:buNone/>
            </a:pPr>
            <a:r>
              <a:rPr lang="en-US" dirty="0"/>
              <a:t>(1)Extracting developer activities from BTS data</a:t>
            </a:r>
          </a:p>
          <a:p>
            <a:pPr marL="0" indent="0">
              <a:buNone/>
            </a:pPr>
            <a:r>
              <a:rPr lang="en-US" dirty="0"/>
              <a:t>(2)Extracting the promotion date for becoming a committer from VCS data</a:t>
            </a:r>
          </a:p>
          <a:p>
            <a:pPr marL="0" indent="0">
              <a:buNone/>
            </a:pPr>
            <a:r>
              <a:rPr lang="en-US" dirty="0"/>
              <a:t>(3)Classifying the developer activities reports</a:t>
            </a:r>
            <a:endParaRPr lang="en-MY" dirty="0"/>
          </a:p>
        </p:txBody>
      </p:sp>
      <p:sp>
        <p:nvSpPr>
          <p:cNvPr id="4" name="Slide Number Placeholder 3">
            <a:extLst>
              <a:ext uri="{FF2B5EF4-FFF2-40B4-BE49-F238E27FC236}">
                <a16:creationId xmlns:a16="http://schemas.microsoft.com/office/drawing/2014/main" id="{16AE16C2-1DA3-41CE-B6AA-4CB895011F2B}"/>
              </a:ext>
            </a:extLst>
          </p:cNvPr>
          <p:cNvSpPr>
            <a:spLocks noGrp="1"/>
          </p:cNvSpPr>
          <p:nvPr>
            <p:ph type="sldNum" sz="quarter" idx="12"/>
          </p:nvPr>
        </p:nvSpPr>
        <p:spPr/>
        <p:txBody>
          <a:bodyPr/>
          <a:lstStyle/>
          <a:p>
            <a:fld id="{CE15F015-BBDB-4A53-8232-001EE5E111FA}" type="slidenum">
              <a:rPr lang="en-MY" smtClean="0"/>
              <a:t>10</a:t>
            </a:fld>
            <a:endParaRPr lang="en-MY"/>
          </a:p>
        </p:txBody>
      </p:sp>
      <p:pic>
        <p:nvPicPr>
          <p:cNvPr id="6" name="Picture 5">
            <a:extLst>
              <a:ext uri="{FF2B5EF4-FFF2-40B4-BE49-F238E27FC236}">
                <a16:creationId xmlns:a16="http://schemas.microsoft.com/office/drawing/2014/main" id="{BF99DCA0-95C4-49AE-B66A-FEFDE6D77E49}"/>
              </a:ext>
            </a:extLst>
          </p:cNvPr>
          <p:cNvPicPr>
            <a:picLocks noChangeAspect="1"/>
          </p:cNvPicPr>
          <p:nvPr/>
        </p:nvPicPr>
        <p:blipFill rotWithShape="1">
          <a:blip r:embed="rId3">
            <a:extLst>
              <a:ext uri="{28A0092B-C50C-407E-A947-70E740481C1C}">
                <a14:useLocalDpi xmlns:a14="http://schemas.microsoft.com/office/drawing/2010/main" val="0"/>
              </a:ext>
            </a:extLst>
          </a:blip>
          <a:srcRect t="6448"/>
          <a:stretch/>
        </p:blipFill>
        <p:spPr>
          <a:xfrm>
            <a:off x="1544231" y="923278"/>
            <a:ext cx="6108320" cy="3316813"/>
          </a:xfrm>
          <a:prstGeom prst="rect">
            <a:avLst/>
          </a:prstGeom>
        </p:spPr>
      </p:pic>
      <p:sp>
        <p:nvSpPr>
          <p:cNvPr id="10" name="Title 1">
            <a:extLst>
              <a:ext uri="{FF2B5EF4-FFF2-40B4-BE49-F238E27FC236}">
                <a16:creationId xmlns:a16="http://schemas.microsoft.com/office/drawing/2014/main" id="{CA853615-CB61-4B9C-BF98-F9DF0B72FFCB}"/>
              </a:ext>
            </a:extLst>
          </p:cNvPr>
          <p:cNvSpPr>
            <a:spLocks noGrp="1"/>
          </p:cNvSpPr>
          <p:nvPr>
            <p:ph type="title"/>
          </p:nvPr>
        </p:nvSpPr>
        <p:spPr>
          <a:xfrm>
            <a:off x="628650" y="365125"/>
            <a:ext cx="7621270" cy="671195"/>
          </a:xfrm>
        </p:spPr>
        <p:txBody>
          <a:bodyPr>
            <a:normAutofit fontScale="90000"/>
          </a:bodyPr>
          <a:lstStyle/>
          <a:p>
            <a:r>
              <a:rPr lang="en-MY" dirty="0"/>
              <a:t>EXPERIMENT SETTINGS</a:t>
            </a:r>
            <a:br>
              <a:rPr lang="en-MY" dirty="0"/>
            </a:br>
            <a:r>
              <a:rPr lang="ja-JP" altLang="en-US" sz="2200" dirty="0"/>
              <a:t>（実験設定）</a:t>
            </a:r>
            <a:endParaRPr lang="en-MY" sz="2200" dirty="0"/>
          </a:p>
        </p:txBody>
      </p:sp>
    </p:spTree>
    <p:extLst>
      <p:ext uri="{BB962C8B-B14F-4D97-AF65-F5344CB8AC3E}">
        <p14:creationId xmlns:p14="http://schemas.microsoft.com/office/powerpoint/2010/main" val="3598001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499D-D621-4E9D-A485-6B789AFF994B}"/>
              </a:ext>
            </a:extLst>
          </p:cNvPr>
          <p:cNvSpPr>
            <a:spLocks noGrp="1"/>
          </p:cNvSpPr>
          <p:nvPr>
            <p:ph type="title"/>
          </p:nvPr>
        </p:nvSpPr>
        <p:spPr>
          <a:xfrm>
            <a:off x="628650" y="365126"/>
            <a:ext cx="7886700" cy="735705"/>
          </a:xfrm>
        </p:spPr>
        <p:txBody>
          <a:bodyPr>
            <a:normAutofit fontScale="90000"/>
          </a:bodyPr>
          <a:lstStyle/>
          <a:p>
            <a:r>
              <a:rPr lang="en-MY" dirty="0"/>
              <a:t>RESULTS</a:t>
            </a:r>
            <a:br>
              <a:rPr lang="en-MY" dirty="0"/>
            </a:br>
            <a:r>
              <a:rPr lang="ja-JP" altLang="en-US" sz="2200" dirty="0"/>
              <a:t>（結果）</a:t>
            </a:r>
            <a:endParaRPr lang="en-MY" sz="2200" dirty="0"/>
          </a:p>
        </p:txBody>
      </p:sp>
      <p:graphicFrame>
        <p:nvGraphicFramePr>
          <p:cNvPr id="4" name="Content Placeholder 3">
            <a:extLst>
              <a:ext uri="{FF2B5EF4-FFF2-40B4-BE49-F238E27FC236}">
                <a16:creationId xmlns:a16="http://schemas.microsoft.com/office/drawing/2014/main" id="{955946E7-1976-4E5A-87E7-4ED6BECD6FF4}"/>
              </a:ext>
            </a:extLst>
          </p:cNvPr>
          <p:cNvGraphicFramePr>
            <a:graphicFrameLocks noGrp="1"/>
          </p:cNvGraphicFramePr>
          <p:nvPr>
            <p:ph idx="1"/>
            <p:extLst>
              <p:ext uri="{D42A27DB-BD31-4B8C-83A1-F6EECF244321}">
                <p14:modId xmlns:p14="http://schemas.microsoft.com/office/powerpoint/2010/main" val="4255052869"/>
              </p:ext>
            </p:extLst>
          </p:nvPr>
        </p:nvGraphicFramePr>
        <p:xfrm>
          <a:off x="628650" y="1100832"/>
          <a:ext cx="7886700" cy="5392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BEE8ECB9-8551-465B-9D01-8B6AEFED5E20}"/>
              </a:ext>
            </a:extLst>
          </p:cNvPr>
          <p:cNvSpPr>
            <a:spLocks noGrp="1"/>
          </p:cNvSpPr>
          <p:nvPr>
            <p:ph type="sldNum" sz="quarter" idx="12"/>
          </p:nvPr>
        </p:nvSpPr>
        <p:spPr/>
        <p:txBody>
          <a:bodyPr/>
          <a:lstStyle/>
          <a:p>
            <a:fld id="{CE15F015-BBDB-4A53-8232-001EE5E111FA}" type="slidenum">
              <a:rPr lang="en-MY" smtClean="0"/>
              <a:t>11</a:t>
            </a:fld>
            <a:endParaRPr lang="en-MY"/>
          </a:p>
        </p:txBody>
      </p:sp>
    </p:spTree>
    <p:extLst>
      <p:ext uri="{BB962C8B-B14F-4D97-AF65-F5344CB8AC3E}">
        <p14:creationId xmlns:p14="http://schemas.microsoft.com/office/powerpoint/2010/main" val="2250300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778E-0C8B-497A-96C3-02FAF7B872B8}"/>
              </a:ext>
            </a:extLst>
          </p:cNvPr>
          <p:cNvSpPr>
            <a:spLocks noGrp="1"/>
          </p:cNvSpPr>
          <p:nvPr>
            <p:ph type="title"/>
          </p:nvPr>
        </p:nvSpPr>
        <p:spPr>
          <a:prstGeom prst="roundRect">
            <a:avLst/>
          </a:prstGeom>
        </p:spPr>
        <p:style>
          <a:lnRef idx="2">
            <a:schemeClr val="accent5"/>
          </a:lnRef>
          <a:fillRef idx="1">
            <a:schemeClr val="lt1"/>
          </a:fillRef>
          <a:effectRef idx="0">
            <a:schemeClr val="accent5"/>
          </a:effectRef>
          <a:fontRef idx="minor">
            <a:schemeClr val="dk1"/>
          </a:fontRef>
        </p:style>
        <p:txBody>
          <a:bodyPr>
            <a:normAutofit fontScale="90000"/>
          </a:bodyPr>
          <a:lstStyle/>
          <a:p>
            <a:r>
              <a:rPr lang="en-US" dirty="0"/>
              <a:t>RQ1:Are there any difference in the activities of future committers and developers?</a:t>
            </a:r>
            <a:br>
              <a:rPr lang="en-US" dirty="0"/>
            </a:br>
            <a:r>
              <a:rPr lang="ja-JP" altLang="en-US" sz="2200" dirty="0"/>
              <a:t>（コミッター候補者と一般開発者の活動に違いがある？）</a:t>
            </a:r>
            <a:endParaRPr lang="en-MY" dirty="0"/>
          </a:p>
        </p:txBody>
      </p:sp>
      <p:pic>
        <p:nvPicPr>
          <p:cNvPr id="5" name="Content Placeholder 4">
            <a:extLst>
              <a:ext uri="{FF2B5EF4-FFF2-40B4-BE49-F238E27FC236}">
                <a16:creationId xmlns:a16="http://schemas.microsoft.com/office/drawing/2014/main" id="{4596D631-263F-478D-875F-92BBF24788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1255" y="1755122"/>
            <a:ext cx="3261643" cy="2392887"/>
          </a:xfrm>
        </p:spPr>
      </p:pic>
      <p:sp>
        <p:nvSpPr>
          <p:cNvPr id="3" name="Slide Number Placeholder 2">
            <a:extLst>
              <a:ext uri="{FF2B5EF4-FFF2-40B4-BE49-F238E27FC236}">
                <a16:creationId xmlns:a16="http://schemas.microsoft.com/office/drawing/2014/main" id="{F49B81D3-3BEF-4104-85E0-CAB90D2D1C2D}"/>
              </a:ext>
            </a:extLst>
          </p:cNvPr>
          <p:cNvSpPr>
            <a:spLocks noGrp="1"/>
          </p:cNvSpPr>
          <p:nvPr>
            <p:ph type="sldNum" sz="quarter" idx="12"/>
          </p:nvPr>
        </p:nvSpPr>
        <p:spPr/>
        <p:txBody>
          <a:bodyPr/>
          <a:lstStyle/>
          <a:p>
            <a:fld id="{CE15F015-BBDB-4A53-8232-001EE5E111FA}" type="slidenum">
              <a:rPr lang="en-MY" smtClean="0"/>
              <a:t>12</a:t>
            </a:fld>
            <a:endParaRPr lang="en-MY"/>
          </a:p>
        </p:txBody>
      </p:sp>
      <p:pic>
        <p:nvPicPr>
          <p:cNvPr id="7" name="Picture 6">
            <a:extLst>
              <a:ext uri="{FF2B5EF4-FFF2-40B4-BE49-F238E27FC236}">
                <a16:creationId xmlns:a16="http://schemas.microsoft.com/office/drawing/2014/main" id="{D96B7CA2-B06F-4EF1-A523-A5CE22C832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1104" y="1846570"/>
            <a:ext cx="2994920" cy="2301439"/>
          </a:xfrm>
          <a:prstGeom prst="rect">
            <a:avLst/>
          </a:prstGeom>
        </p:spPr>
      </p:pic>
      <p:sp>
        <p:nvSpPr>
          <p:cNvPr id="4" name="TextBox 3">
            <a:extLst>
              <a:ext uri="{FF2B5EF4-FFF2-40B4-BE49-F238E27FC236}">
                <a16:creationId xmlns:a16="http://schemas.microsoft.com/office/drawing/2014/main" id="{833A0A39-6A7E-44DB-9152-ADD7FE0343BF}"/>
              </a:ext>
            </a:extLst>
          </p:cNvPr>
          <p:cNvSpPr txBox="1"/>
          <p:nvPr/>
        </p:nvSpPr>
        <p:spPr>
          <a:xfrm>
            <a:off x="838940" y="4505938"/>
            <a:ext cx="7466120" cy="646331"/>
          </a:xfrm>
          <a:prstGeom prst="rect">
            <a:avLst/>
          </a:prstGeom>
          <a:noFill/>
          <a:ln>
            <a:noFill/>
          </a:ln>
        </p:spPr>
        <p:txBody>
          <a:bodyPr wrap="square" rtlCol="0">
            <a:spAutoFit/>
          </a:bodyPr>
          <a:lstStyle/>
          <a:p>
            <a:pPr marL="285750" indent="-285750">
              <a:buFont typeface="Arial" panose="020B0604020202020204" pitchFamily="34" charset="0"/>
              <a:buChar char="•"/>
            </a:pPr>
            <a:r>
              <a:rPr lang="en-US" dirty="0"/>
              <a:t>The differences in the amount of activities between future committers and developers are presented in Fig. 4 and 5</a:t>
            </a:r>
          </a:p>
        </p:txBody>
      </p:sp>
      <p:sp>
        <p:nvSpPr>
          <p:cNvPr id="6" name="TextBox 5">
            <a:extLst>
              <a:ext uri="{FF2B5EF4-FFF2-40B4-BE49-F238E27FC236}">
                <a16:creationId xmlns:a16="http://schemas.microsoft.com/office/drawing/2014/main" id="{76D43490-134F-4FC3-AA57-804A673F1627}"/>
              </a:ext>
            </a:extLst>
          </p:cNvPr>
          <p:cNvSpPr txBox="1"/>
          <p:nvPr/>
        </p:nvSpPr>
        <p:spPr>
          <a:xfrm>
            <a:off x="873113" y="4014818"/>
            <a:ext cx="3509784" cy="461665"/>
          </a:xfrm>
          <a:prstGeom prst="rect">
            <a:avLst/>
          </a:prstGeom>
          <a:noFill/>
        </p:spPr>
        <p:txBody>
          <a:bodyPr wrap="square" rtlCol="0">
            <a:spAutoFit/>
          </a:bodyPr>
          <a:lstStyle/>
          <a:p>
            <a:pPr algn="ctr"/>
            <a:r>
              <a:rPr lang="en-US" sz="1200" dirty="0"/>
              <a:t>Fig. 4: Differences of the number of patches between committers </a:t>
            </a:r>
            <a:r>
              <a:rPr lang="en-MY" sz="1200" dirty="0"/>
              <a:t>and developers</a:t>
            </a:r>
          </a:p>
        </p:txBody>
      </p:sp>
      <p:sp>
        <p:nvSpPr>
          <p:cNvPr id="8" name="TextBox 7">
            <a:extLst>
              <a:ext uri="{FF2B5EF4-FFF2-40B4-BE49-F238E27FC236}">
                <a16:creationId xmlns:a16="http://schemas.microsoft.com/office/drawing/2014/main" id="{F766A620-092F-47B5-BBC3-82ACC3008217}"/>
              </a:ext>
            </a:extLst>
          </p:cNvPr>
          <p:cNvSpPr txBox="1"/>
          <p:nvPr/>
        </p:nvSpPr>
        <p:spPr>
          <a:xfrm>
            <a:off x="4572000" y="4044273"/>
            <a:ext cx="3509784" cy="461665"/>
          </a:xfrm>
          <a:prstGeom prst="rect">
            <a:avLst/>
          </a:prstGeom>
          <a:noFill/>
        </p:spPr>
        <p:txBody>
          <a:bodyPr wrap="square" rtlCol="0">
            <a:spAutoFit/>
          </a:bodyPr>
          <a:lstStyle/>
          <a:p>
            <a:pPr algn="ctr"/>
            <a:r>
              <a:rPr lang="en-US" sz="1200" dirty="0"/>
              <a:t>Fig. 5: Differences of the number of comments between future </a:t>
            </a:r>
            <a:r>
              <a:rPr lang="en-MY" sz="1200" dirty="0"/>
              <a:t>committers and developers</a:t>
            </a:r>
            <a:endParaRPr lang="en-MY" sz="1000" dirty="0"/>
          </a:p>
        </p:txBody>
      </p:sp>
      <p:sp>
        <p:nvSpPr>
          <p:cNvPr id="9" name="TextBox 8">
            <a:extLst>
              <a:ext uri="{FF2B5EF4-FFF2-40B4-BE49-F238E27FC236}">
                <a16:creationId xmlns:a16="http://schemas.microsoft.com/office/drawing/2014/main" id="{CFB07547-121F-4829-948B-CFDAECD83B6E}"/>
              </a:ext>
            </a:extLst>
          </p:cNvPr>
          <p:cNvSpPr txBox="1"/>
          <p:nvPr/>
        </p:nvSpPr>
        <p:spPr>
          <a:xfrm>
            <a:off x="1023257" y="5399314"/>
            <a:ext cx="7058527" cy="78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ja-JP" sz="2000" dirty="0">
                <a:solidFill>
                  <a:schemeClr val="bg1"/>
                </a:solidFill>
              </a:rPr>
              <a:t>T</a:t>
            </a:r>
            <a:r>
              <a:rPr lang="en-US" sz="2000" dirty="0">
                <a:solidFill>
                  <a:schemeClr val="bg1"/>
                </a:solidFill>
              </a:rPr>
              <a:t>he amount of activities by future committers is higher than the amount of activities by developers</a:t>
            </a:r>
          </a:p>
        </p:txBody>
      </p:sp>
    </p:spTree>
    <p:extLst>
      <p:ext uri="{BB962C8B-B14F-4D97-AF65-F5344CB8AC3E}">
        <p14:creationId xmlns:p14="http://schemas.microsoft.com/office/powerpoint/2010/main" val="994230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72BC-2ED2-436E-8C01-CD69DF16E219}"/>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RQ2:Which developer activities lead to early promotion to a committer role?</a:t>
            </a:r>
            <a:br>
              <a:rPr lang="en-US" dirty="0"/>
            </a:br>
            <a:r>
              <a:rPr lang="ja-JP" altLang="en-US" sz="2200" dirty="0"/>
              <a:t>（早期にコミッター昇格ために、有用な活動量は何か）</a:t>
            </a:r>
            <a:endParaRPr lang="en-MY" dirty="0"/>
          </a:p>
        </p:txBody>
      </p:sp>
      <p:sp>
        <p:nvSpPr>
          <p:cNvPr id="3" name="Content Placeholder 2">
            <a:extLst>
              <a:ext uri="{FF2B5EF4-FFF2-40B4-BE49-F238E27FC236}">
                <a16:creationId xmlns:a16="http://schemas.microsoft.com/office/drawing/2014/main" id="{CFCDC0CE-67CC-4325-BEAD-A8E6D43D2F5F}"/>
              </a:ext>
            </a:extLst>
          </p:cNvPr>
          <p:cNvSpPr>
            <a:spLocks noGrp="1"/>
          </p:cNvSpPr>
          <p:nvPr>
            <p:ph idx="1"/>
          </p:nvPr>
        </p:nvSpPr>
        <p:spPr>
          <a:xfrm>
            <a:off x="628650" y="2666999"/>
            <a:ext cx="7886700" cy="3509963"/>
          </a:xfrm>
        </p:spPr>
        <p:txBody>
          <a:bodyPr>
            <a:normAutofit/>
          </a:bodyPr>
          <a:lstStyle/>
          <a:p>
            <a:r>
              <a:rPr lang="en-US" sz="2400" dirty="0"/>
              <a:t>RQ2-1: Is there a difference in activities of </a:t>
            </a:r>
            <a:r>
              <a:rPr lang="en-US" sz="2400" dirty="0">
                <a:solidFill>
                  <a:srgbClr val="FF0000"/>
                </a:solidFill>
              </a:rPr>
              <a:t>rapidly-promoted</a:t>
            </a:r>
            <a:r>
              <a:rPr lang="en-US" sz="2400" dirty="0"/>
              <a:t> committers and the activities of </a:t>
            </a:r>
            <a:r>
              <a:rPr lang="en-US" sz="2400" dirty="0">
                <a:solidFill>
                  <a:schemeClr val="accent1"/>
                </a:solidFill>
              </a:rPr>
              <a:t>regularly-promoted</a:t>
            </a:r>
            <a:r>
              <a:rPr lang="en-US" sz="2400" dirty="0"/>
              <a:t> committers?</a:t>
            </a:r>
          </a:p>
          <a:p>
            <a:pPr marL="0" indent="0">
              <a:buNone/>
            </a:pPr>
            <a:endParaRPr lang="en-US" sz="2400" dirty="0"/>
          </a:p>
          <a:p>
            <a:r>
              <a:rPr lang="en-US" sz="2400" dirty="0"/>
              <a:t>RQ2-2: What do </a:t>
            </a:r>
            <a:r>
              <a:rPr lang="en-US" sz="2400" dirty="0">
                <a:solidFill>
                  <a:schemeClr val="accent1"/>
                </a:solidFill>
              </a:rPr>
              <a:t>regularly-promoted</a:t>
            </a:r>
            <a:r>
              <a:rPr lang="en-US" sz="2400" dirty="0"/>
              <a:t> committers do more than the </a:t>
            </a:r>
            <a:r>
              <a:rPr lang="en-US" sz="2400" dirty="0">
                <a:solidFill>
                  <a:srgbClr val="FF0000"/>
                </a:solidFill>
              </a:rPr>
              <a:t>rapidly-promoted</a:t>
            </a:r>
            <a:r>
              <a:rPr lang="en-US" sz="2400" dirty="0"/>
              <a:t> committers?</a:t>
            </a:r>
          </a:p>
        </p:txBody>
      </p:sp>
      <p:sp>
        <p:nvSpPr>
          <p:cNvPr id="4" name="Slide Number Placeholder 3">
            <a:extLst>
              <a:ext uri="{FF2B5EF4-FFF2-40B4-BE49-F238E27FC236}">
                <a16:creationId xmlns:a16="http://schemas.microsoft.com/office/drawing/2014/main" id="{8AC6F941-0122-44F4-80A2-69B659649FB4}"/>
              </a:ext>
            </a:extLst>
          </p:cNvPr>
          <p:cNvSpPr>
            <a:spLocks noGrp="1"/>
          </p:cNvSpPr>
          <p:nvPr>
            <p:ph type="sldNum" sz="quarter" idx="12"/>
          </p:nvPr>
        </p:nvSpPr>
        <p:spPr/>
        <p:txBody>
          <a:bodyPr/>
          <a:lstStyle/>
          <a:p>
            <a:fld id="{CE15F015-BBDB-4A53-8232-001EE5E111FA}" type="slidenum">
              <a:rPr lang="en-MY" smtClean="0"/>
              <a:t>13</a:t>
            </a:fld>
            <a:endParaRPr lang="en-MY"/>
          </a:p>
        </p:txBody>
      </p:sp>
    </p:spTree>
    <p:extLst>
      <p:ext uri="{BB962C8B-B14F-4D97-AF65-F5344CB8AC3E}">
        <p14:creationId xmlns:p14="http://schemas.microsoft.com/office/powerpoint/2010/main" val="3789674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72BC-2ED2-436E-8C01-CD69DF16E219}"/>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RQ2-1: Is there a difference in activities of </a:t>
            </a:r>
            <a:r>
              <a:rPr lang="en-US" dirty="0">
                <a:solidFill>
                  <a:srgbClr val="FF0000"/>
                </a:solidFill>
              </a:rPr>
              <a:t>rapidly-promoted</a:t>
            </a:r>
            <a:r>
              <a:rPr lang="en-US" dirty="0"/>
              <a:t> committers and the activities of </a:t>
            </a:r>
            <a:r>
              <a:rPr lang="en-US" dirty="0">
                <a:solidFill>
                  <a:schemeClr val="accent1"/>
                </a:solidFill>
              </a:rPr>
              <a:t>regularly-promoted</a:t>
            </a:r>
            <a:r>
              <a:rPr lang="en-US" dirty="0"/>
              <a:t> committers?</a:t>
            </a:r>
            <a:endParaRPr lang="en-MY" dirty="0"/>
          </a:p>
        </p:txBody>
      </p:sp>
      <p:sp>
        <p:nvSpPr>
          <p:cNvPr id="3" name="Content Placeholder 2">
            <a:extLst>
              <a:ext uri="{FF2B5EF4-FFF2-40B4-BE49-F238E27FC236}">
                <a16:creationId xmlns:a16="http://schemas.microsoft.com/office/drawing/2014/main" id="{CFCDC0CE-67CC-4325-BEAD-A8E6D43D2F5F}"/>
              </a:ext>
            </a:extLst>
          </p:cNvPr>
          <p:cNvSpPr>
            <a:spLocks noGrp="1"/>
          </p:cNvSpPr>
          <p:nvPr>
            <p:ph idx="1"/>
          </p:nvPr>
        </p:nvSpPr>
        <p:spPr/>
        <p:txBody>
          <a:bodyPr/>
          <a:lstStyle/>
          <a:p>
            <a:r>
              <a:rPr lang="en-US" dirty="0"/>
              <a:t>The number of activities performed by rapidly-promoted committers is more than regularly-promoted committers.</a:t>
            </a:r>
            <a:endParaRPr lang="en-MY" dirty="0"/>
          </a:p>
        </p:txBody>
      </p:sp>
      <p:sp>
        <p:nvSpPr>
          <p:cNvPr id="4" name="Slide Number Placeholder 3">
            <a:extLst>
              <a:ext uri="{FF2B5EF4-FFF2-40B4-BE49-F238E27FC236}">
                <a16:creationId xmlns:a16="http://schemas.microsoft.com/office/drawing/2014/main" id="{849712B2-2623-48C5-950F-2CA809EB6FDD}"/>
              </a:ext>
            </a:extLst>
          </p:cNvPr>
          <p:cNvSpPr>
            <a:spLocks noGrp="1"/>
          </p:cNvSpPr>
          <p:nvPr>
            <p:ph type="sldNum" sz="quarter" idx="12"/>
          </p:nvPr>
        </p:nvSpPr>
        <p:spPr/>
        <p:txBody>
          <a:bodyPr/>
          <a:lstStyle/>
          <a:p>
            <a:fld id="{CE15F015-BBDB-4A53-8232-001EE5E111FA}" type="slidenum">
              <a:rPr lang="en-MY" smtClean="0"/>
              <a:t>14</a:t>
            </a:fld>
            <a:endParaRPr lang="en-MY"/>
          </a:p>
        </p:txBody>
      </p:sp>
      <p:pic>
        <p:nvPicPr>
          <p:cNvPr id="5" name="Picture 4">
            <a:extLst>
              <a:ext uri="{FF2B5EF4-FFF2-40B4-BE49-F238E27FC236}">
                <a16:creationId xmlns:a16="http://schemas.microsoft.com/office/drawing/2014/main" id="{5EE0EA5F-6C88-431D-BE07-1B45DDA168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97" y="2658645"/>
            <a:ext cx="3078747" cy="2446232"/>
          </a:xfrm>
          <a:prstGeom prst="rect">
            <a:avLst/>
          </a:prstGeom>
        </p:spPr>
      </p:pic>
      <p:pic>
        <p:nvPicPr>
          <p:cNvPr id="7" name="Picture 6">
            <a:extLst>
              <a:ext uri="{FF2B5EF4-FFF2-40B4-BE49-F238E27FC236}">
                <a16:creationId xmlns:a16="http://schemas.microsoft.com/office/drawing/2014/main" id="{DC76CF07-D39E-45A6-BA79-9E51FD806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968" y="2759126"/>
            <a:ext cx="3406435" cy="2484335"/>
          </a:xfrm>
          <a:prstGeom prst="rect">
            <a:avLst/>
          </a:prstGeom>
        </p:spPr>
      </p:pic>
      <p:sp>
        <p:nvSpPr>
          <p:cNvPr id="8" name="TextBox 7">
            <a:extLst>
              <a:ext uri="{FF2B5EF4-FFF2-40B4-BE49-F238E27FC236}">
                <a16:creationId xmlns:a16="http://schemas.microsoft.com/office/drawing/2014/main" id="{228ABFBB-7007-4B35-B8D5-42174B946EC0}"/>
              </a:ext>
            </a:extLst>
          </p:cNvPr>
          <p:cNvSpPr txBox="1"/>
          <p:nvPr/>
        </p:nvSpPr>
        <p:spPr>
          <a:xfrm>
            <a:off x="857597" y="5239813"/>
            <a:ext cx="3509784" cy="646331"/>
          </a:xfrm>
          <a:prstGeom prst="rect">
            <a:avLst/>
          </a:prstGeom>
          <a:noFill/>
        </p:spPr>
        <p:txBody>
          <a:bodyPr wrap="square" rtlCol="0">
            <a:spAutoFit/>
          </a:bodyPr>
          <a:lstStyle/>
          <a:p>
            <a:pPr algn="ctr"/>
            <a:r>
              <a:rPr lang="en-US" sz="1200" dirty="0"/>
              <a:t>Fig. 7: Differences of the number of patches of regularly-promoted </a:t>
            </a:r>
            <a:r>
              <a:rPr lang="en-MY" sz="1200" dirty="0"/>
              <a:t>committers and rapidly-promoted committers</a:t>
            </a:r>
            <a:endParaRPr lang="en-MY" sz="1000" dirty="0"/>
          </a:p>
        </p:txBody>
      </p:sp>
      <p:sp>
        <p:nvSpPr>
          <p:cNvPr id="9" name="TextBox 8">
            <a:extLst>
              <a:ext uri="{FF2B5EF4-FFF2-40B4-BE49-F238E27FC236}">
                <a16:creationId xmlns:a16="http://schemas.microsoft.com/office/drawing/2014/main" id="{77727CEF-569C-41A1-8458-5F7ECA942472}"/>
              </a:ext>
            </a:extLst>
          </p:cNvPr>
          <p:cNvSpPr txBox="1"/>
          <p:nvPr/>
        </p:nvSpPr>
        <p:spPr>
          <a:xfrm>
            <a:off x="4828293" y="5248546"/>
            <a:ext cx="3509784" cy="461665"/>
          </a:xfrm>
          <a:prstGeom prst="rect">
            <a:avLst/>
          </a:prstGeom>
          <a:noFill/>
        </p:spPr>
        <p:txBody>
          <a:bodyPr wrap="square" rtlCol="0">
            <a:spAutoFit/>
          </a:bodyPr>
          <a:lstStyle/>
          <a:p>
            <a:pPr algn="ctr"/>
            <a:r>
              <a:rPr lang="en-US" sz="1200" dirty="0"/>
              <a:t>Fig. 9: Activity change of rapidly-promoted committers.</a:t>
            </a:r>
            <a:endParaRPr lang="en-MY" sz="1000" dirty="0"/>
          </a:p>
        </p:txBody>
      </p:sp>
    </p:spTree>
    <p:extLst>
      <p:ext uri="{BB962C8B-B14F-4D97-AF65-F5344CB8AC3E}">
        <p14:creationId xmlns:p14="http://schemas.microsoft.com/office/powerpoint/2010/main" val="3838387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3FDB31-1C6D-4747-86A2-F34C4BEC4E8C}"/>
              </a:ext>
            </a:extLst>
          </p:cNvPr>
          <p:cNvSpPr>
            <a:spLocks noGrp="1"/>
          </p:cNvSpPr>
          <p:nvPr>
            <p:ph idx="1"/>
          </p:nvPr>
        </p:nvSpPr>
        <p:spPr>
          <a:xfrm>
            <a:off x="628650" y="1766656"/>
            <a:ext cx="7886700" cy="4954820"/>
          </a:xfrm>
        </p:spPr>
        <p:txBody>
          <a:bodyPr>
            <a:normAutofit/>
          </a:bodyPr>
          <a:lstStyle/>
          <a:p>
            <a:pPr marL="342900" indent="-342900">
              <a:buAutoNum type="alphaUcParenBoth"/>
            </a:pPr>
            <a:r>
              <a:rPr lang="en-US" sz="1800" dirty="0"/>
              <a:t>Median number of contributed patches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r>
              <a:rPr lang="en-US" sz="1800" dirty="0"/>
              <a:t>Median number of contributed patches by </a:t>
            </a:r>
            <a:r>
              <a:rPr lang="en-US" sz="1800" dirty="0">
                <a:solidFill>
                  <a:schemeClr val="accent1"/>
                </a:solidFill>
              </a:rPr>
              <a:t>regularly-promoted</a:t>
            </a:r>
            <a:r>
              <a:rPr lang="en-US" sz="1800" dirty="0"/>
              <a:t> committers is </a:t>
            </a:r>
            <a:r>
              <a:rPr lang="en-US" sz="1800" dirty="0">
                <a:solidFill>
                  <a:srgbClr val="CC0099"/>
                </a:solidFill>
              </a:rPr>
              <a:t>less</a:t>
            </a:r>
            <a:r>
              <a:rPr lang="en-US" sz="1800" dirty="0"/>
              <a:t> than the number of contributed patches by the </a:t>
            </a:r>
            <a:r>
              <a:rPr lang="en-US" sz="1800" dirty="0">
                <a:solidFill>
                  <a:srgbClr val="FF0000"/>
                </a:solidFill>
              </a:rPr>
              <a:t>rapidly-promoted</a:t>
            </a:r>
            <a:r>
              <a:rPr lang="en-US" sz="1800" dirty="0"/>
              <a:t> committers</a:t>
            </a:r>
          </a:p>
          <a:p>
            <a:pPr marL="0" indent="0">
              <a:buNone/>
            </a:pPr>
            <a:endParaRPr lang="en-US" sz="1400" dirty="0"/>
          </a:p>
        </p:txBody>
      </p:sp>
      <p:sp>
        <p:nvSpPr>
          <p:cNvPr id="4" name="Slide Number Placeholder 3">
            <a:extLst>
              <a:ext uri="{FF2B5EF4-FFF2-40B4-BE49-F238E27FC236}">
                <a16:creationId xmlns:a16="http://schemas.microsoft.com/office/drawing/2014/main" id="{562DD287-B1A3-4837-BE46-83804F85CF54}"/>
              </a:ext>
            </a:extLst>
          </p:cNvPr>
          <p:cNvSpPr>
            <a:spLocks noGrp="1"/>
          </p:cNvSpPr>
          <p:nvPr>
            <p:ph type="sldNum" sz="quarter" idx="12"/>
          </p:nvPr>
        </p:nvSpPr>
        <p:spPr/>
        <p:txBody>
          <a:bodyPr/>
          <a:lstStyle/>
          <a:p>
            <a:fld id="{CE15F015-BBDB-4A53-8232-001EE5E111FA}" type="slidenum">
              <a:rPr lang="en-MY" smtClean="0"/>
              <a:t>15</a:t>
            </a:fld>
            <a:endParaRPr lang="en-MY"/>
          </a:p>
        </p:txBody>
      </p:sp>
      <p:sp>
        <p:nvSpPr>
          <p:cNvPr id="5" name="Title 1">
            <a:extLst>
              <a:ext uri="{FF2B5EF4-FFF2-40B4-BE49-F238E27FC236}">
                <a16:creationId xmlns:a16="http://schemas.microsoft.com/office/drawing/2014/main" id="{4BE338F7-03E8-46D8-92D2-DFE5C809EB74}"/>
              </a:ext>
            </a:extLst>
          </p:cNvPr>
          <p:cNvSpPr>
            <a:spLocks noGrp="1"/>
          </p:cNvSpPr>
          <p:nvPr>
            <p:ph type="title"/>
          </p:nvPr>
        </p:nvSpPr>
        <p:spPr>
          <a:xfrm>
            <a:off x="628650" y="365126"/>
            <a:ext cx="7886700" cy="1325563"/>
          </a:xfrm>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RQ2-1: Is there a difference in activities of </a:t>
            </a:r>
            <a:r>
              <a:rPr lang="en-US" dirty="0">
                <a:solidFill>
                  <a:srgbClr val="FF0000"/>
                </a:solidFill>
              </a:rPr>
              <a:t>rapidly-promoted</a:t>
            </a:r>
            <a:r>
              <a:rPr lang="en-US" dirty="0"/>
              <a:t> committers and the activities of </a:t>
            </a:r>
            <a:r>
              <a:rPr lang="en-US" dirty="0">
                <a:solidFill>
                  <a:schemeClr val="accent1"/>
                </a:solidFill>
              </a:rPr>
              <a:t>regularly-promoted</a:t>
            </a:r>
            <a:r>
              <a:rPr lang="en-US" dirty="0"/>
              <a:t> committers?</a:t>
            </a:r>
            <a:endParaRPr lang="en-MY" dirty="0"/>
          </a:p>
        </p:txBody>
      </p:sp>
      <p:pic>
        <p:nvPicPr>
          <p:cNvPr id="6" name="Picture 5">
            <a:extLst>
              <a:ext uri="{FF2B5EF4-FFF2-40B4-BE49-F238E27FC236}">
                <a16:creationId xmlns:a16="http://schemas.microsoft.com/office/drawing/2014/main" id="{1696AD02-74F4-43C7-98BB-BE8D9D6319AF}"/>
              </a:ext>
            </a:extLst>
          </p:cNvPr>
          <p:cNvPicPr>
            <a:picLocks noChangeAspect="1"/>
          </p:cNvPicPr>
          <p:nvPr/>
        </p:nvPicPr>
        <p:blipFill>
          <a:blip r:embed="rId2"/>
          <a:stretch>
            <a:fillRect/>
          </a:stretch>
        </p:blipFill>
        <p:spPr>
          <a:xfrm>
            <a:off x="628650" y="2738540"/>
            <a:ext cx="7913294" cy="1140051"/>
          </a:xfrm>
          <a:prstGeom prst="rect">
            <a:avLst/>
          </a:prstGeom>
        </p:spPr>
      </p:pic>
    </p:spTree>
    <p:extLst>
      <p:ext uri="{BB962C8B-B14F-4D97-AF65-F5344CB8AC3E}">
        <p14:creationId xmlns:p14="http://schemas.microsoft.com/office/powerpoint/2010/main" val="158585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3FDB31-1C6D-4747-86A2-F34C4BEC4E8C}"/>
              </a:ext>
            </a:extLst>
          </p:cNvPr>
          <p:cNvSpPr>
            <a:spLocks noGrp="1"/>
          </p:cNvSpPr>
          <p:nvPr>
            <p:ph idx="1"/>
          </p:nvPr>
        </p:nvSpPr>
        <p:spPr>
          <a:xfrm>
            <a:off x="628650" y="1766656"/>
            <a:ext cx="7886700" cy="4954820"/>
          </a:xfrm>
        </p:spPr>
        <p:txBody>
          <a:bodyPr>
            <a:normAutofit/>
          </a:bodyPr>
          <a:lstStyle/>
          <a:p>
            <a:pPr marL="0" indent="0">
              <a:buNone/>
            </a:pPr>
            <a:r>
              <a:rPr lang="en-US" sz="1800" dirty="0"/>
              <a:t>(B) Median number of contributed comments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r>
              <a:rPr lang="en-US" altLang="ja-JP" sz="1800" dirty="0"/>
              <a:t>T</a:t>
            </a:r>
            <a:r>
              <a:rPr lang="en-US" sz="1800" dirty="0"/>
              <a:t>he median number of contributed comments by </a:t>
            </a:r>
            <a:r>
              <a:rPr lang="en-US" sz="1800" dirty="0">
                <a:solidFill>
                  <a:schemeClr val="accent1"/>
                </a:solidFill>
              </a:rPr>
              <a:t>regularly-promoted</a:t>
            </a:r>
            <a:r>
              <a:rPr lang="en-US" sz="1800" dirty="0"/>
              <a:t> committers is </a:t>
            </a:r>
            <a:r>
              <a:rPr lang="en-US" sz="1800" dirty="0">
                <a:solidFill>
                  <a:srgbClr val="CC0066"/>
                </a:solidFill>
              </a:rPr>
              <a:t>less</a:t>
            </a:r>
            <a:r>
              <a:rPr lang="en-US" sz="1800" dirty="0"/>
              <a:t> than the number of contributed comments by the </a:t>
            </a:r>
            <a:r>
              <a:rPr lang="en-US" sz="1800" dirty="0">
                <a:solidFill>
                  <a:srgbClr val="FF0000"/>
                </a:solidFill>
              </a:rPr>
              <a:t>rapidly-promoted</a:t>
            </a:r>
            <a:r>
              <a:rPr lang="en-US" sz="1800" dirty="0"/>
              <a:t> committers</a:t>
            </a:r>
          </a:p>
          <a:p>
            <a:endParaRPr lang="en-US" sz="1800" dirty="0"/>
          </a:p>
          <a:p>
            <a:pPr marL="0" indent="0">
              <a:buNone/>
            </a:pPr>
            <a:r>
              <a:rPr lang="en-US" sz="1800" dirty="0"/>
              <a:t>#In the Mozilla Firefox project, there is no significant difference in the number of activities between the </a:t>
            </a:r>
            <a:r>
              <a:rPr lang="en-US" sz="1800" dirty="0">
                <a:solidFill>
                  <a:schemeClr val="accent1"/>
                </a:solidFill>
              </a:rPr>
              <a:t>regularly-promoted</a:t>
            </a:r>
            <a:r>
              <a:rPr lang="en-US" sz="1800" dirty="0"/>
              <a:t> committers and the </a:t>
            </a:r>
            <a:r>
              <a:rPr lang="en-US" sz="1800" dirty="0">
                <a:solidFill>
                  <a:srgbClr val="FF0000"/>
                </a:solidFill>
              </a:rPr>
              <a:t>rapidly-promoted</a:t>
            </a:r>
            <a:r>
              <a:rPr lang="en-US" sz="1800" dirty="0"/>
              <a:t> committers</a:t>
            </a:r>
            <a:endParaRPr lang="en-MY" sz="1800" dirty="0"/>
          </a:p>
        </p:txBody>
      </p:sp>
      <p:sp>
        <p:nvSpPr>
          <p:cNvPr id="4" name="Slide Number Placeholder 3">
            <a:extLst>
              <a:ext uri="{FF2B5EF4-FFF2-40B4-BE49-F238E27FC236}">
                <a16:creationId xmlns:a16="http://schemas.microsoft.com/office/drawing/2014/main" id="{562DD287-B1A3-4837-BE46-83804F85CF54}"/>
              </a:ext>
            </a:extLst>
          </p:cNvPr>
          <p:cNvSpPr>
            <a:spLocks noGrp="1"/>
          </p:cNvSpPr>
          <p:nvPr>
            <p:ph type="sldNum" sz="quarter" idx="12"/>
          </p:nvPr>
        </p:nvSpPr>
        <p:spPr/>
        <p:txBody>
          <a:bodyPr/>
          <a:lstStyle/>
          <a:p>
            <a:fld id="{CE15F015-BBDB-4A53-8232-001EE5E111FA}" type="slidenum">
              <a:rPr lang="en-MY" smtClean="0"/>
              <a:t>16</a:t>
            </a:fld>
            <a:endParaRPr lang="en-MY"/>
          </a:p>
        </p:txBody>
      </p:sp>
      <p:sp>
        <p:nvSpPr>
          <p:cNvPr id="5" name="Title 1">
            <a:extLst>
              <a:ext uri="{FF2B5EF4-FFF2-40B4-BE49-F238E27FC236}">
                <a16:creationId xmlns:a16="http://schemas.microsoft.com/office/drawing/2014/main" id="{4BE338F7-03E8-46D8-92D2-DFE5C809EB74}"/>
              </a:ext>
            </a:extLst>
          </p:cNvPr>
          <p:cNvSpPr>
            <a:spLocks noGrp="1"/>
          </p:cNvSpPr>
          <p:nvPr>
            <p:ph type="title"/>
          </p:nvPr>
        </p:nvSpPr>
        <p:spPr>
          <a:xfrm>
            <a:off x="628650" y="365126"/>
            <a:ext cx="7886700" cy="1325563"/>
          </a:xfrm>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RQ2-1: Is there a difference in activities of </a:t>
            </a:r>
            <a:r>
              <a:rPr lang="en-US" dirty="0">
                <a:solidFill>
                  <a:srgbClr val="FF0000"/>
                </a:solidFill>
              </a:rPr>
              <a:t>rapidly-promoted</a:t>
            </a:r>
            <a:r>
              <a:rPr lang="en-US" dirty="0"/>
              <a:t> committers and the activities of </a:t>
            </a:r>
            <a:r>
              <a:rPr lang="en-US" dirty="0">
                <a:solidFill>
                  <a:schemeClr val="accent1"/>
                </a:solidFill>
              </a:rPr>
              <a:t>regularly-promoted</a:t>
            </a:r>
            <a:r>
              <a:rPr lang="en-US" dirty="0"/>
              <a:t> committers?</a:t>
            </a:r>
            <a:endParaRPr lang="en-MY" dirty="0"/>
          </a:p>
        </p:txBody>
      </p:sp>
      <p:graphicFrame>
        <p:nvGraphicFramePr>
          <p:cNvPr id="7" name="Content Placeholder 4">
            <a:extLst>
              <a:ext uri="{FF2B5EF4-FFF2-40B4-BE49-F238E27FC236}">
                <a16:creationId xmlns:a16="http://schemas.microsoft.com/office/drawing/2014/main" id="{7EB3683B-02A2-44CF-9FC5-B2623DC715A4}"/>
              </a:ext>
            </a:extLst>
          </p:cNvPr>
          <p:cNvGraphicFramePr>
            <a:graphicFrameLocks/>
          </p:cNvGraphicFramePr>
          <p:nvPr>
            <p:extLst>
              <p:ext uri="{D42A27DB-BD31-4B8C-83A1-F6EECF244321}">
                <p14:modId xmlns:p14="http://schemas.microsoft.com/office/powerpoint/2010/main" val="2273017193"/>
              </p:ext>
            </p:extLst>
          </p:nvPr>
        </p:nvGraphicFramePr>
        <p:xfrm>
          <a:off x="761816" y="2499256"/>
          <a:ext cx="7886700" cy="1112520"/>
        </p:xfrm>
        <a:graphic>
          <a:graphicData uri="http://schemas.openxmlformats.org/drawingml/2006/table">
            <a:tbl>
              <a:tblPr firstRow="1" bandRow="1">
                <a:tableStyleId>{8799B23B-EC83-4686-B30A-512413B5E67A}</a:tableStyleId>
              </a:tblPr>
              <a:tblGrid>
                <a:gridCol w="1910364">
                  <a:extLst>
                    <a:ext uri="{9D8B030D-6E8A-4147-A177-3AD203B41FA5}">
                      <a16:colId xmlns:a16="http://schemas.microsoft.com/office/drawing/2014/main" val="1357584218"/>
                    </a:ext>
                  </a:extLst>
                </a:gridCol>
                <a:gridCol w="2929631">
                  <a:extLst>
                    <a:ext uri="{9D8B030D-6E8A-4147-A177-3AD203B41FA5}">
                      <a16:colId xmlns:a16="http://schemas.microsoft.com/office/drawing/2014/main" val="3270283988"/>
                    </a:ext>
                  </a:extLst>
                </a:gridCol>
                <a:gridCol w="3046705">
                  <a:extLst>
                    <a:ext uri="{9D8B030D-6E8A-4147-A177-3AD203B41FA5}">
                      <a16:colId xmlns:a16="http://schemas.microsoft.com/office/drawing/2014/main" val="2068452719"/>
                    </a:ext>
                  </a:extLst>
                </a:gridCol>
              </a:tblGrid>
              <a:tr h="370840">
                <a:tc>
                  <a:txBody>
                    <a:bodyPr/>
                    <a:lstStyle/>
                    <a:p>
                      <a:pPr algn="ctr"/>
                      <a:endParaRPr lang="en-MY" dirty="0"/>
                    </a:p>
                  </a:txBody>
                  <a:tcPr/>
                </a:tc>
                <a:tc>
                  <a:txBody>
                    <a:bodyPr/>
                    <a:lstStyle/>
                    <a:p>
                      <a:pPr algn="ctr"/>
                      <a:r>
                        <a:rPr lang="en-MY" dirty="0"/>
                        <a:t>REGULARLY-PROMOTED COMMITTERS</a:t>
                      </a:r>
                    </a:p>
                  </a:txBody>
                  <a:tcPr/>
                </a:tc>
                <a:tc>
                  <a:txBody>
                    <a:bodyPr/>
                    <a:lstStyle/>
                    <a:p>
                      <a:pPr algn="ctr"/>
                      <a:r>
                        <a:rPr lang="en-MY" dirty="0"/>
                        <a:t>RAPIDLY-PROMOTED COMMITTERS</a:t>
                      </a:r>
                    </a:p>
                  </a:txBody>
                  <a:tcPr/>
                </a:tc>
                <a:extLst>
                  <a:ext uri="{0D108BD9-81ED-4DB2-BD59-A6C34878D82A}">
                    <a16:rowId xmlns:a16="http://schemas.microsoft.com/office/drawing/2014/main" val="2227207883"/>
                  </a:ext>
                </a:extLst>
              </a:tr>
              <a:tr h="370840">
                <a:tc>
                  <a:txBody>
                    <a:bodyPr/>
                    <a:lstStyle/>
                    <a:p>
                      <a:pPr algn="ctr"/>
                      <a:r>
                        <a:rPr lang="en-MY" dirty="0"/>
                        <a:t>ECLIPSE</a:t>
                      </a:r>
                    </a:p>
                  </a:txBody>
                  <a:tcPr/>
                </a:tc>
                <a:tc>
                  <a:txBody>
                    <a:bodyPr/>
                    <a:lstStyle/>
                    <a:p>
                      <a:pPr algn="ctr"/>
                      <a:r>
                        <a:rPr lang="en-MY" dirty="0"/>
                        <a:t>9</a:t>
                      </a:r>
                    </a:p>
                  </a:txBody>
                  <a:tcPr/>
                </a:tc>
                <a:tc>
                  <a:txBody>
                    <a:bodyPr/>
                    <a:lstStyle/>
                    <a:p>
                      <a:pPr algn="ctr"/>
                      <a:r>
                        <a:rPr lang="en-MY" dirty="0"/>
                        <a:t>41</a:t>
                      </a:r>
                    </a:p>
                  </a:txBody>
                  <a:tcPr/>
                </a:tc>
                <a:extLst>
                  <a:ext uri="{0D108BD9-81ED-4DB2-BD59-A6C34878D82A}">
                    <a16:rowId xmlns:a16="http://schemas.microsoft.com/office/drawing/2014/main" val="3605541320"/>
                  </a:ext>
                </a:extLst>
              </a:tr>
              <a:tr h="370840">
                <a:tc>
                  <a:txBody>
                    <a:bodyPr/>
                    <a:lstStyle/>
                    <a:p>
                      <a:pPr algn="ctr"/>
                      <a:r>
                        <a:rPr lang="en-MY" dirty="0"/>
                        <a:t>MOZILLA FIREFOX</a:t>
                      </a:r>
                    </a:p>
                  </a:txBody>
                  <a:tcPr/>
                </a:tc>
                <a:tc>
                  <a:txBody>
                    <a:bodyPr/>
                    <a:lstStyle/>
                    <a:p>
                      <a:pPr algn="ctr"/>
                      <a:r>
                        <a:rPr lang="en-MY" dirty="0"/>
                        <a:t>1</a:t>
                      </a:r>
                    </a:p>
                  </a:txBody>
                  <a:tcPr/>
                </a:tc>
                <a:tc>
                  <a:txBody>
                    <a:bodyPr/>
                    <a:lstStyle/>
                    <a:p>
                      <a:pPr algn="ctr"/>
                      <a:r>
                        <a:rPr lang="en-MY" dirty="0"/>
                        <a:t>11</a:t>
                      </a:r>
                    </a:p>
                  </a:txBody>
                  <a:tcPr/>
                </a:tc>
                <a:extLst>
                  <a:ext uri="{0D108BD9-81ED-4DB2-BD59-A6C34878D82A}">
                    <a16:rowId xmlns:a16="http://schemas.microsoft.com/office/drawing/2014/main" val="4202939442"/>
                  </a:ext>
                </a:extLst>
              </a:tr>
            </a:tbl>
          </a:graphicData>
        </a:graphic>
      </p:graphicFrame>
    </p:spTree>
    <p:extLst>
      <p:ext uri="{BB962C8B-B14F-4D97-AF65-F5344CB8AC3E}">
        <p14:creationId xmlns:p14="http://schemas.microsoft.com/office/powerpoint/2010/main" val="2447071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72BC-2ED2-436E-8C01-CD69DF16E219}"/>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RQ2-2: What do </a:t>
            </a:r>
            <a:r>
              <a:rPr lang="en-US" dirty="0">
                <a:solidFill>
                  <a:schemeClr val="accent1"/>
                </a:solidFill>
              </a:rPr>
              <a:t>regularly-promoted</a:t>
            </a:r>
            <a:r>
              <a:rPr lang="en-US" dirty="0"/>
              <a:t> committers do more than the </a:t>
            </a:r>
            <a:r>
              <a:rPr lang="en-US" dirty="0">
                <a:solidFill>
                  <a:srgbClr val="FF0000"/>
                </a:solidFill>
              </a:rPr>
              <a:t>rapidly-promoted</a:t>
            </a:r>
            <a:r>
              <a:rPr lang="en-US" dirty="0"/>
              <a:t> committers?</a:t>
            </a:r>
            <a:endParaRPr lang="en-MY" dirty="0"/>
          </a:p>
        </p:txBody>
      </p:sp>
      <p:sp>
        <p:nvSpPr>
          <p:cNvPr id="4" name="Slide Number Placeholder 3">
            <a:extLst>
              <a:ext uri="{FF2B5EF4-FFF2-40B4-BE49-F238E27FC236}">
                <a16:creationId xmlns:a16="http://schemas.microsoft.com/office/drawing/2014/main" id="{CF0D4BFE-E7C3-4AA1-9F6B-A16B8D028163}"/>
              </a:ext>
            </a:extLst>
          </p:cNvPr>
          <p:cNvSpPr>
            <a:spLocks noGrp="1"/>
          </p:cNvSpPr>
          <p:nvPr>
            <p:ph type="sldNum" sz="quarter" idx="12"/>
          </p:nvPr>
        </p:nvSpPr>
        <p:spPr/>
        <p:txBody>
          <a:bodyPr/>
          <a:lstStyle/>
          <a:p>
            <a:fld id="{CE15F015-BBDB-4A53-8232-001EE5E111FA}" type="slidenum">
              <a:rPr lang="en-MY" smtClean="0"/>
              <a:t>17</a:t>
            </a:fld>
            <a:endParaRPr lang="en-MY"/>
          </a:p>
        </p:txBody>
      </p:sp>
      <p:pic>
        <p:nvPicPr>
          <p:cNvPr id="5" name="Picture 4">
            <a:extLst>
              <a:ext uri="{FF2B5EF4-FFF2-40B4-BE49-F238E27FC236}">
                <a16:creationId xmlns:a16="http://schemas.microsoft.com/office/drawing/2014/main" id="{14666CF7-F814-47E5-B8F2-BDD4398E3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328" y="2759126"/>
            <a:ext cx="3406435" cy="2484335"/>
          </a:xfrm>
          <a:prstGeom prst="rect">
            <a:avLst/>
          </a:prstGeom>
        </p:spPr>
      </p:pic>
      <p:pic>
        <p:nvPicPr>
          <p:cNvPr id="7" name="Picture 6">
            <a:extLst>
              <a:ext uri="{FF2B5EF4-FFF2-40B4-BE49-F238E27FC236}">
                <a16:creationId xmlns:a16="http://schemas.microsoft.com/office/drawing/2014/main" id="{F2528A9D-741F-4B18-923A-FCFB6E5ECD78}"/>
              </a:ext>
            </a:extLst>
          </p:cNvPr>
          <p:cNvPicPr>
            <a:picLocks noChangeAspect="1"/>
          </p:cNvPicPr>
          <p:nvPr/>
        </p:nvPicPr>
        <p:blipFill rotWithShape="1">
          <a:blip r:embed="rId3">
            <a:extLst>
              <a:ext uri="{28A0092B-C50C-407E-A947-70E740481C1C}">
                <a14:useLocalDpi xmlns:a14="http://schemas.microsoft.com/office/drawing/2010/main" val="0"/>
              </a:ext>
            </a:extLst>
          </a:blip>
          <a:srcRect t="1272"/>
          <a:stretch/>
        </p:blipFill>
        <p:spPr>
          <a:xfrm>
            <a:off x="4731486" y="1865495"/>
            <a:ext cx="3632610" cy="4240387"/>
          </a:xfrm>
          <a:prstGeom prst="rect">
            <a:avLst/>
          </a:prstGeom>
        </p:spPr>
      </p:pic>
      <p:sp>
        <p:nvSpPr>
          <p:cNvPr id="8" name="TextBox 7">
            <a:extLst>
              <a:ext uri="{FF2B5EF4-FFF2-40B4-BE49-F238E27FC236}">
                <a16:creationId xmlns:a16="http://schemas.microsoft.com/office/drawing/2014/main" id="{18BB3CA6-677E-411E-98A6-783581A89BE6}"/>
              </a:ext>
            </a:extLst>
          </p:cNvPr>
          <p:cNvSpPr txBox="1"/>
          <p:nvPr/>
        </p:nvSpPr>
        <p:spPr>
          <a:xfrm>
            <a:off x="4703057" y="6009342"/>
            <a:ext cx="3509784" cy="461665"/>
          </a:xfrm>
          <a:prstGeom prst="rect">
            <a:avLst/>
          </a:prstGeom>
          <a:noFill/>
        </p:spPr>
        <p:txBody>
          <a:bodyPr wrap="square" rtlCol="0">
            <a:spAutoFit/>
          </a:bodyPr>
          <a:lstStyle/>
          <a:p>
            <a:pPr algn="ctr"/>
            <a:r>
              <a:rPr lang="en-US" sz="1200" dirty="0">
                <a:latin typeface="NimbusRomNo9L-Regu"/>
              </a:rPr>
              <a:t>Fig. 10: Activity change of regularly-promoted committers</a:t>
            </a:r>
            <a:endParaRPr lang="en-MY" sz="1200" dirty="0"/>
          </a:p>
        </p:txBody>
      </p:sp>
      <p:sp>
        <p:nvSpPr>
          <p:cNvPr id="9" name="TextBox 8">
            <a:extLst>
              <a:ext uri="{FF2B5EF4-FFF2-40B4-BE49-F238E27FC236}">
                <a16:creationId xmlns:a16="http://schemas.microsoft.com/office/drawing/2014/main" id="{A9757149-7D0C-4709-86F5-7A032B39FDF1}"/>
              </a:ext>
            </a:extLst>
          </p:cNvPr>
          <p:cNvSpPr txBox="1"/>
          <p:nvPr/>
        </p:nvSpPr>
        <p:spPr>
          <a:xfrm>
            <a:off x="834863" y="5229115"/>
            <a:ext cx="3509784" cy="461665"/>
          </a:xfrm>
          <a:prstGeom prst="rect">
            <a:avLst/>
          </a:prstGeom>
          <a:noFill/>
        </p:spPr>
        <p:txBody>
          <a:bodyPr wrap="square" rtlCol="0">
            <a:spAutoFit/>
          </a:bodyPr>
          <a:lstStyle/>
          <a:p>
            <a:pPr algn="ctr"/>
            <a:r>
              <a:rPr lang="en-US" sz="1200" dirty="0"/>
              <a:t>Fi</a:t>
            </a:r>
            <a:r>
              <a:rPr lang="en-US" sz="1200" dirty="0">
                <a:latin typeface="NimbusRomNo9L-Regu"/>
              </a:rPr>
              <a:t>g. 9: Activity change of rapidly-promoted committers</a:t>
            </a:r>
            <a:endParaRPr lang="en-MY" sz="1200" dirty="0"/>
          </a:p>
        </p:txBody>
      </p:sp>
    </p:spTree>
    <p:extLst>
      <p:ext uri="{BB962C8B-B14F-4D97-AF65-F5344CB8AC3E}">
        <p14:creationId xmlns:p14="http://schemas.microsoft.com/office/powerpoint/2010/main" val="3732243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72BC-2ED2-436E-8C01-CD69DF16E219}"/>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RQ2-2: What do </a:t>
            </a:r>
            <a:r>
              <a:rPr lang="en-US" dirty="0">
                <a:solidFill>
                  <a:schemeClr val="accent1"/>
                </a:solidFill>
              </a:rPr>
              <a:t>regularly-promoted</a:t>
            </a:r>
            <a:r>
              <a:rPr lang="en-US" dirty="0"/>
              <a:t> committers do more than the </a:t>
            </a:r>
            <a:r>
              <a:rPr lang="en-US" dirty="0">
                <a:solidFill>
                  <a:srgbClr val="FF0000"/>
                </a:solidFill>
              </a:rPr>
              <a:t>rapidly-promoted</a:t>
            </a:r>
            <a:r>
              <a:rPr lang="en-US" dirty="0"/>
              <a:t> committers?</a:t>
            </a:r>
            <a:endParaRPr lang="en-MY" dirty="0"/>
          </a:p>
        </p:txBody>
      </p:sp>
      <p:sp>
        <p:nvSpPr>
          <p:cNvPr id="4" name="Slide Number Placeholder 3">
            <a:extLst>
              <a:ext uri="{FF2B5EF4-FFF2-40B4-BE49-F238E27FC236}">
                <a16:creationId xmlns:a16="http://schemas.microsoft.com/office/drawing/2014/main" id="{CF0D4BFE-E7C3-4AA1-9F6B-A16B8D028163}"/>
              </a:ext>
            </a:extLst>
          </p:cNvPr>
          <p:cNvSpPr>
            <a:spLocks noGrp="1"/>
          </p:cNvSpPr>
          <p:nvPr>
            <p:ph type="sldNum" sz="quarter" idx="12"/>
          </p:nvPr>
        </p:nvSpPr>
        <p:spPr/>
        <p:txBody>
          <a:bodyPr/>
          <a:lstStyle/>
          <a:p>
            <a:fld id="{CE15F015-BBDB-4A53-8232-001EE5E111FA}" type="slidenum">
              <a:rPr lang="en-MY" smtClean="0"/>
              <a:t>18</a:t>
            </a:fld>
            <a:endParaRPr lang="en-MY"/>
          </a:p>
        </p:txBody>
      </p:sp>
      <p:sp>
        <p:nvSpPr>
          <p:cNvPr id="3" name="Content Placeholder 2">
            <a:extLst>
              <a:ext uri="{FF2B5EF4-FFF2-40B4-BE49-F238E27FC236}">
                <a16:creationId xmlns:a16="http://schemas.microsoft.com/office/drawing/2014/main" id="{CFCDC0CE-67CC-4325-BEAD-A8E6D43D2F5F}"/>
              </a:ext>
            </a:extLst>
          </p:cNvPr>
          <p:cNvSpPr>
            <a:spLocks noGrp="1"/>
          </p:cNvSpPr>
          <p:nvPr>
            <p:ph idx="1"/>
          </p:nvPr>
        </p:nvSpPr>
        <p:spPr>
          <a:xfrm>
            <a:off x="628650" y="2144486"/>
            <a:ext cx="8185916" cy="2808514"/>
          </a:xfrm>
        </p:spPr>
        <p:txBody>
          <a:bodyPr>
            <a:normAutofit/>
          </a:bodyPr>
          <a:lstStyle/>
          <a:p>
            <a:r>
              <a:rPr lang="en-MY" dirty="0"/>
              <a:t>The amount of activities </a:t>
            </a:r>
            <a:r>
              <a:rPr lang="en-US" dirty="0"/>
              <a:t>by </a:t>
            </a:r>
            <a:r>
              <a:rPr lang="en-US" dirty="0">
                <a:solidFill>
                  <a:schemeClr val="accent1"/>
                </a:solidFill>
              </a:rPr>
              <a:t>regularly-promoted</a:t>
            </a:r>
            <a:r>
              <a:rPr lang="en-US" dirty="0"/>
              <a:t> committers is fewer than the </a:t>
            </a:r>
            <a:r>
              <a:rPr lang="en-US" dirty="0">
                <a:solidFill>
                  <a:srgbClr val="FF0000"/>
                </a:solidFill>
              </a:rPr>
              <a:t>rapidly-promoted</a:t>
            </a:r>
            <a:r>
              <a:rPr lang="en-US" dirty="0"/>
              <a:t> committers at the beginning of their time</a:t>
            </a:r>
          </a:p>
          <a:p>
            <a:r>
              <a:rPr lang="en-US" dirty="0"/>
              <a:t>However, the </a:t>
            </a:r>
            <a:r>
              <a:rPr lang="en-US" dirty="0">
                <a:solidFill>
                  <a:schemeClr val="accent1"/>
                </a:solidFill>
              </a:rPr>
              <a:t>regularly-promoted</a:t>
            </a:r>
            <a:r>
              <a:rPr lang="en-US" dirty="0"/>
              <a:t> committers gradually increase the amount of their activities, and they became committers after they have worked actively for 1-1.5 years</a:t>
            </a:r>
          </a:p>
          <a:p>
            <a:r>
              <a:rPr lang="en-US" dirty="0"/>
              <a:t>Few developers continue actively work for about a year</a:t>
            </a:r>
          </a:p>
          <a:p>
            <a:r>
              <a:rPr lang="en-US" dirty="0"/>
              <a:t>Most developers who have actively worked for about 1-1.5 years are promoted to committer role</a:t>
            </a:r>
          </a:p>
        </p:txBody>
      </p:sp>
      <p:sp>
        <p:nvSpPr>
          <p:cNvPr id="6" name="TextBox 5">
            <a:extLst>
              <a:ext uri="{FF2B5EF4-FFF2-40B4-BE49-F238E27FC236}">
                <a16:creationId xmlns:a16="http://schemas.microsoft.com/office/drawing/2014/main" id="{AA1A2129-79FD-46C6-B730-E1D122EC64E0}"/>
              </a:ext>
            </a:extLst>
          </p:cNvPr>
          <p:cNvSpPr txBox="1"/>
          <p:nvPr/>
        </p:nvSpPr>
        <p:spPr>
          <a:xfrm>
            <a:off x="849086" y="5279571"/>
            <a:ext cx="7666264" cy="78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dirty="0"/>
              <a:t>The amount of contribution in the time period just before the promotion plays a big part in the committer promotion.</a:t>
            </a:r>
            <a:endParaRPr lang="en-MY" sz="2000" dirty="0"/>
          </a:p>
        </p:txBody>
      </p:sp>
    </p:spTree>
    <p:extLst>
      <p:ext uri="{BB962C8B-B14F-4D97-AF65-F5344CB8AC3E}">
        <p14:creationId xmlns:p14="http://schemas.microsoft.com/office/powerpoint/2010/main" val="3088701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8839-3201-416B-B1A3-3E9D7997880F}"/>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RQ3:How accurate is a committer-identification model built using developer activities?</a:t>
            </a:r>
            <a:br>
              <a:rPr lang="en-US" dirty="0"/>
            </a:br>
            <a:r>
              <a:rPr lang="ja-JP" altLang="en-US" sz="2000" dirty="0"/>
              <a:t>（開発者の活動量から構築した予測モデルはどの程度で正確なのか？）</a:t>
            </a:r>
            <a:endParaRPr lang="en-MY" dirty="0"/>
          </a:p>
        </p:txBody>
      </p:sp>
      <p:pic>
        <p:nvPicPr>
          <p:cNvPr id="5" name="Content Placeholder 4">
            <a:extLst>
              <a:ext uri="{FF2B5EF4-FFF2-40B4-BE49-F238E27FC236}">
                <a16:creationId xmlns:a16="http://schemas.microsoft.com/office/drawing/2014/main" id="{ADC03ABE-6867-4DB8-824E-4F0338A891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876" y="2244812"/>
            <a:ext cx="3734124" cy="1486029"/>
          </a:xfrm>
        </p:spPr>
      </p:pic>
      <p:sp>
        <p:nvSpPr>
          <p:cNvPr id="3" name="Slide Number Placeholder 2">
            <a:extLst>
              <a:ext uri="{FF2B5EF4-FFF2-40B4-BE49-F238E27FC236}">
                <a16:creationId xmlns:a16="http://schemas.microsoft.com/office/drawing/2014/main" id="{3F85FD30-DA59-4E5E-B93D-37386832E518}"/>
              </a:ext>
            </a:extLst>
          </p:cNvPr>
          <p:cNvSpPr>
            <a:spLocks noGrp="1"/>
          </p:cNvSpPr>
          <p:nvPr>
            <p:ph type="sldNum" sz="quarter" idx="12"/>
          </p:nvPr>
        </p:nvSpPr>
        <p:spPr/>
        <p:txBody>
          <a:bodyPr/>
          <a:lstStyle/>
          <a:p>
            <a:fld id="{CE15F015-BBDB-4A53-8232-001EE5E111FA}" type="slidenum">
              <a:rPr lang="en-MY" smtClean="0"/>
              <a:t>19</a:t>
            </a:fld>
            <a:endParaRPr lang="en-MY"/>
          </a:p>
        </p:txBody>
      </p:sp>
      <p:pic>
        <p:nvPicPr>
          <p:cNvPr id="7" name="Picture 6">
            <a:extLst>
              <a:ext uri="{FF2B5EF4-FFF2-40B4-BE49-F238E27FC236}">
                <a16:creationId xmlns:a16="http://schemas.microsoft.com/office/drawing/2014/main" id="{72281418-2834-4A79-AFBD-9044E5F8B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876" y="4477978"/>
            <a:ext cx="3795089" cy="1524132"/>
          </a:xfrm>
          <a:prstGeom prst="rect">
            <a:avLst/>
          </a:prstGeom>
        </p:spPr>
      </p:pic>
      <p:sp>
        <p:nvSpPr>
          <p:cNvPr id="4" name="TextBox 3">
            <a:extLst>
              <a:ext uri="{FF2B5EF4-FFF2-40B4-BE49-F238E27FC236}">
                <a16:creationId xmlns:a16="http://schemas.microsoft.com/office/drawing/2014/main" id="{055D7005-C723-4695-8491-EE611BEC8C9F}"/>
              </a:ext>
            </a:extLst>
          </p:cNvPr>
          <p:cNvSpPr txBox="1"/>
          <p:nvPr/>
        </p:nvSpPr>
        <p:spPr>
          <a:xfrm>
            <a:off x="4796785" y="1942971"/>
            <a:ext cx="3718565" cy="4278094"/>
          </a:xfrm>
          <a:prstGeom prst="rect">
            <a:avLst/>
          </a:prstGeom>
          <a:noFill/>
        </p:spPr>
        <p:txBody>
          <a:bodyPr wrap="square" rtlCol="0">
            <a:spAutoFit/>
          </a:bodyPr>
          <a:lstStyle/>
          <a:p>
            <a:pPr marL="285750" indent="-285750">
              <a:buFont typeface="Arial" panose="020B0604020202020204" pitchFamily="34" charset="0"/>
              <a:buChar char="•"/>
            </a:pPr>
            <a:r>
              <a:rPr lang="en-US" sz="1600" dirty="0"/>
              <a:t>A very strong AUC of the model using all activities </a:t>
            </a:r>
          </a:p>
          <a:p>
            <a:pPr marL="285750" indent="-285750">
              <a:buFont typeface="Arial" panose="020B0604020202020204" pitchFamily="34" charset="0"/>
              <a:buChar char="•"/>
            </a:pPr>
            <a:r>
              <a:rPr lang="en-US" sz="1600" dirty="0"/>
              <a:t>The AUC: </a:t>
            </a:r>
          </a:p>
          <a:p>
            <a:pPr marL="742950" lvl="1" indent="-285750">
              <a:buFont typeface="Arial" panose="020B0604020202020204" pitchFamily="34" charset="0"/>
              <a:buChar char="•"/>
            </a:pPr>
            <a:r>
              <a:rPr lang="en-US" sz="1600" dirty="0"/>
              <a:t>Eclipse: 0.94 </a:t>
            </a:r>
          </a:p>
          <a:p>
            <a:pPr marL="742950" lvl="1" indent="-285750">
              <a:buFont typeface="Arial" panose="020B0604020202020204" pitchFamily="34" charset="0"/>
              <a:buChar char="•"/>
            </a:pPr>
            <a:r>
              <a:rPr lang="en-US" sz="1600" dirty="0"/>
              <a:t>Mozilla Firefox: 0.95</a:t>
            </a:r>
          </a:p>
          <a:p>
            <a:pPr marL="285750" indent="-285750">
              <a:buFont typeface="Arial" panose="020B0604020202020204" pitchFamily="34" charset="0"/>
              <a:buChar char="•"/>
            </a:pPr>
            <a:r>
              <a:rPr lang="en-US" sz="1600" dirty="0"/>
              <a:t>The model had higher accuracy than the random predictor-&gt;AUC is considerably higher than 0.5 in both projects</a:t>
            </a:r>
          </a:p>
          <a:p>
            <a:pPr marL="285750" indent="-285750">
              <a:buFont typeface="Arial" panose="020B0604020202020204" pitchFamily="34" charset="0"/>
              <a:buChar char="•"/>
            </a:pPr>
            <a:r>
              <a:rPr lang="en-US" sz="1600" dirty="0"/>
              <a:t>Precision and recall using all metrics are: </a:t>
            </a:r>
          </a:p>
          <a:p>
            <a:pPr marL="742950" lvl="1" indent="-285750">
              <a:buFont typeface="Arial" panose="020B0604020202020204" pitchFamily="34" charset="0"/>
              <a:buChar char="•"/>
            </a:pPr>
            <a:r>
              <a:rPr lang="en-US" sz="1600" dirty="0"/>
              <a:t>about 18% and 58% in the Eclipse platform project (at 0.80 threshold)</a:t>
            </a:r>
          </a:p>
          <a:p>
            <a:pPr marL="742950" lvl="1" indent="-285750">
              <a:buFont typeface="Arial" panose="020B0604020202020204" pitchFamily="34" charset="0"/>
              <a:buChar char="•"/>
            </a:pPr>
            <a:r>
              <a:rPr lang="en-US" sz="1600" dirty="0"/>
              <a:t>about 8% and 44% in Mozilla Firefox project (at 0.8 threshold)</a:t>
            </a:r>
          </a:p>
          <a:p>
            <a:endParaRPr lang="en-MY" sz="1600" dirty="0"/>
          </a:p>
        </p:txBody>
      </p:sp>
      <p:sp>
        <p:nvSpPr>
          <p:cNvPr id="8" name="TextBox 7">
            <a:extLst>
              <a:ext uri="{FF2B5EF4-FFF2-40B4-BE49-F238E27FC236}">
                <a16:creationId xmlns:a16="http://schemas.microsoft.com/office/drawing/2014/main" id="{0B068033-D9AC-4933-84EA-7EBD747DA069}"/>
              </a:ext>
            </a:extLst>
          </p:cNvPr>
          <p:cNvSpPr txBox="1"/>
          <p:nvPr/>
        </p:nvSpPr>
        <p:spPr>
          <a:xfrm>
            <a:off x="950046" y="1817964"/>
            <a:ext cx="3509784" cy="461665"/>
          </a:xfrm>
          <a:prstGeom prst="rect">
            <a:avLst/>
          </a:prstGeom>
          <a:noFill/>
        </p:spPr>
        <p:txBody>
          <a:bodyPr wrap="square" rtlCol="0">
            <a:spAutoFit/>
          </a:bodyPr>
          <a:lstStyle/>
          <a:p>
            <a:pPr algn="ctr"/>
            <a:r>
              <a:rPr lang="en-US" sz="1200" dirty="0">
                <a:latin typeface="NimbusRomNo9L-Regu"/>
              </a:rPr>
              <a:t>TABLE III: Committer prediction results in Eclipse platform </a:t>
            </a:r>
            <a:r>
              <a:rPr lang="en-MY" sz="1200" dirty="0">
                <a:latin typeface="NimbusRomNo9L-Regu"/>
              </a:rPr>
              <a:t>project</a:t>
            </a:r>
            <a:endParaRPr lang="en-MY" sz="1200" dirty="0"/>
          </a:p>
        </p:txBody>
      </p:sp>
      <p:sp>
        <p:nvSpPr>
          <p:cNvPr id="9" name="TextBox 8">
            <a:extLst>
              <a:ext uri="{FF2B5EF4-FFF2-40B4-BE49-F238E27FC236}">
                <a16:creationId xmlns:a16="http://schemas.microsoft.com/office/drawing/2014/main" id="{FA27651D-1CB0-4FDD-9FF2-7885C75AEB8A}"/>
              </a:ext>
            </a:extLst>
          </p:cNvPr>
          <p:cNvSpPr txBox="1"/>
          <p:nvPr/>
        </p:nvSpPr>
        <p:spPr>
          <a:xfrm>
            <a:off x="950046" y="4016313"/>
            <a:ext cx="3509784" cy="461665"/>
          </a:xfrm>
          <a:prstGeom prst="rect">
            <a:avLst/>
          </a:prstGeom>
          <a:noFill/>
        </p:spPr>
        <p:txBody>
          <a:bodyPr wrap="square" rtlCol="0">
            <a:spAutoFit/>
          </a:bodyPr>
          <a:lstStyle/>
          <a:p>
            <a:pPr algn="ctr"/>
            <a:r>
              <a:rPr lang="en-US" sz="1200" dirty="0"/>
              <a:t>TABLE IV: Committer prediction results in Mozilla Firefox project</a:t>
            </a:r>
            <a:endParaRPr lang="en-MY" sz="1200" dirty="0"/>
          </a:p>
        </p:txBody>
      </p:sp>
    </p:spTree>
    <p:extLst>
      <p:ext uri="{BB962C8B-B14F-4D97-AF65-F5344CB8AC3E}">
        <p14:creationId xmlns:p14="http://schemas.microsoft.com/office/powerpoint/2010/main" val="2068820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C4BA01-C7DF-4B10-894B-A14EEEA49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2414" y="2044539"/>
            <a:ext cx="3639172" cy="1223583"/>
          </a:xfrm>
          <a:prstGeom prst="rect">
            <a:avLst/>
          </a:prstGeom>
        </p:spPr>
      </p:pic>
      <p:sp>
        <p:nvSpPr>
          <p:cNvPr id="2" name="Title 1">
            <a:extLst>
              <a:ext uri="{FF2B5EF4-FFF2-40B4-BE49-F238E27FC236}">
                <a16:creationId xmlns:a16="http://schemas.microsoft.com/office/drawing/2014/main" id="{48668839-3201-416B-B1A3-3E9D7997880F}"/>
              </a:ext>
            </a:extLst>
          </p:cNvPr>
          <p:cNvSpPr>
            <a:spLocks noGrp="1"/>
          </p:cNvSpPr>
          <p:nvPr>
            <p:ph type="title"/>
          </p:nvPr>
        </p:nvSpPr>
        <p:spPr>
          <a:prstGeom prst="roundRect">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RQ3:How accurate is a committer-identification model built using developer activities?</a:t>
            </a:r>
            <a:br>
              <a:rPr lang="en-US" dirty="0"/>
            </a:br>
            <a:r>
              <a:rPr lang="ja-JP" altLang="en-US" sz="2000" dirty="0">
                <a:solidFill>
                  <a:prstClr val="black"/>
                </a:solidFill>
              </a:rPr>
              <a:t>（開発者の活動量から構築した予測モデルはどの程度で正確なのか？）</a:t>
            </a:r>
            <a:endParaRPr lang="en-MY" dirty="0"/>
          </a:p>
        </p:txBody>
      </p:sp>
      <p:sp>
        <p:nvSpPr>
          <p:cNvPr id="3" name="Content Placeholder 2">
            <a:extLst>
              <a:ext uri="{FF2B5EF4-FFF2-40B4-BE49-F238E27FC236}">
                <a16:creationId xmlns:a16="http://schemas.microsoft.com/office/drawing/2014/main" id="{6D8C7D51-DF13-4DB6-8C44-1A5D6AE13AED}"/>
              </a:ext>
            </a:extLst>
          </p:cNvPr>
          <p:cNvSpPr>
            <a:spLocks noGrp="1"/>
          </p:cNvSpPr>
          <p:nvPr>
            <p:ph idx="1"/>
          </p:nvPr>
        </p:nvSpPr>
        <p:spPr>
          <a:xfrm>
            <a:off x="628650" y="3345413"/>
            <a:ext cx="8142488" cy="2418779"/>
          </a:xfrm>
        </p:spPr>
        <p:txBody>
          <a:bodyPr>
            <a:normAutofit/>
          </a:bodyPr>
          <a:lstStyle/>
          <a:p>
            <a:r>
              <a:rPr lang="en-US" sz="1800" dirty="0" err="1"/>
              <a:t>SumNumComment</a:t>
            </a:r>
            <a:r>
              <a:rPr lang="ja-JP" altLang="en-US" sz="1800" dirty="0"/>
              <a:t>（総コメント投稿数）</a:t>
            </a:r>
            <a:r>
              <a:rPr lang="en-US" sz="1800" dirty="0"/>
              <a:t> and </a:t>
            </a:r>
            <a:r>
              <a:rPr lang="en-US" sz="1800" dirty="0" err="1"/>
              <a:t>ActPeriod</a:t>
            </a:r>
            <a:r>
              <a:rPr lang="ja-JP" altLang="en-US" sz="1800" dirty="0"/>
              <a:t>（活動期間）</a:t>
            </a:r>
            <a:r>
              <a:rPr lang="en-US" sz="1800" dirty="0"/>
              <a:t> are the most important factors in identifying future committers in both projects</a:t>
            </a:r>
          </a:p>
          <a:p>
            <a:r>
              <a:rPr lang="en-US" sz="1800" dirty="0"/>
              <a:t>Not just </a:t>
            </a:r>
            <a:r>
              <a:rPr lang="en-US" sz="1800" dirty="0">
                <a:solidFill>
                  <a:srgbClr val="00B050"/>
                </a:solidFill>
              </a:rPr>
              <a:t>technical</a:t>
            </a:r>
            <a:r>
              <a:rPr lang="en-US" sz="1800" dirty="0"/>
              <a:t> contributions(i.e., </a:t>
            </a:r>
            <a:r>
              <a:rPr lang="en-US" sz="1800" dirty="0">
                <a:solidFill>
                  <a:srgbClr val="00B050"/>
                </a:solidFill>
              </a:rPr>
              <a:t>patch</a:t>
            </a:r>
            <a:r>
              <a:rPr lang="en-US" sz="1800" dirty="0"/>
              <a:t> contributions), </a:t>
            </a:r>
            <a:r>
              <a:rPr lang="en-US" sz="1800" dirty="0">
                <a:solidFill>
                  <a:srgbClr val="00B0F0"/>
                </a:solidFill>
              </a:rPr>
              <a:t>social</a:t>
            </a:r>
            <a:r>
              <a:rPr lang="en-US" sz="1800" dirty="0"/>
              <a:t> contributions (i.e., </a:t>
            </a:r>
            <a:r>
              <a:rPr lang="en-US" sz="1800" dirty="0">
                <a:solidFill>
                  <a:srgbClr val="00B0F0"/>
                </a:solidFill>
              </a:rPr>
              <a:t>comment</a:t>
            </a:r>
            <a:r>
              <a:rPr lang="en-US" sz="1800" dirty="0"/>
              <a:t> contributions) also play a role in the promotion decision</a:t>
            </a:r>
          </a:p>
          <a:p>
            <a:r>
              <a:rPr lang="en-US" sz="1800" dirty="0"/>
              <a:t>The role of </a:t>
            </a:r>
            <a:r>
              <a:rPr lang="en-US" sz="1800" dirty="0">
                <a:solidFill>
                  <a:srgbClr val="00B0F0"/>
                </a:solidFill>
              </a:rPr>
              <a:t>social</a:t>
            </a:r>
            <a:r>
              <a:rPr lang="en-US" sz="1800" dirty="0"/>
              <a:t> contributions (</a:t>
            </a:r>
            <a:r>
              <a:rPr lang="en-US" sz="1800" dirty="0">
                <a:solidFill>
                  <a:srgbClr val="00B0F0"/>
                </a:solidFill>
              </a:rPr>
              <a:t>3.76/1.38</a:t>
            </a:r>
            <a:r>
              <a:rPr lang="en-US" sz="1800" dirty="0"/>
              <a:t>) is even larger than </a:t>
            </a:r>
            <a:r>
              <a:rPr lang="en-US" sz="1800" dirty="0">
                <a:solidFill>
                  <a:srgbClr val="00B050"/>
                </a:solidFill>
              </a:rPr>
              <a:t>technical</a:t>
            </a:r>
            <a:r>
              <a:rPr lang="en-US" sz="1800" dirty="0"/>
              <a:t> contributions (</a:t>
            </a:r>
            <a:r>
              <a:rPr lang="en-US" sz="1800" dirty="0">
                <a:solidFill>
                  <a:srgbClr val="00B050"/>
                </a:solidFill>
              </a:rPr>
              <a:t>1.93/1.08</a:t>
            </a:r>
            <a:r>
              <a:rPr lang="en-US" sz="1800" dirty="0"/>
              <a:t>) in both projects. </a:t>
            </a:r>
          </a:p>
          <a:p>
            <a:r>
              <a:rPr lang="en-US" sz="1800" dirty="0"/>
              <a:t>The role of </a:t>
            </a:r>
            <a:r>
              <a:rPr lang="en-US" sz="1800" dirty="0">
                <a:solidFill>
                  <a:srgbClr val="00B0F0"/>
                </a:solidFill>
              </a:rPr>
              <a:t>social</a:t>
            </a:r>
            <a:r>
              <a:rPr lang="en-US" sz="1800" dirty="0"/>
              <a:t> contributions (</a:t>
            </a:r>
            <a:r>
              <a:rPr lang="en-US" sz="1800" dirty="0">
                <a:solidFill>
                  <a:srgbClr val="00B0F0"/>
                </a:solidFill>
              </a:rPr>
              <a:t>3.76</a:t>
            </a:r>
            <a:r>
              <a:rPr lang="en-US" sz="1800" dirty="0"/>
              <a:t>) is strong compare to </a:t>
            </a:r>
            <a:r>
              <a:rPr lang="en-US" sz="1800" dirty="0">
                <a:solidFill>
                  <a:srgbClr val="FF0000"/>
                </a:solidFill>
              </a:rPr>
              <a:t>activity</a:t>
            </a:r>
            <a:r>
              <a:rPr lang="en-US" sz="1800" dirty="0"/>
              <a:t> period (</a:t>
            </a:r>
            <a:r>
              <a:rPr lang="en-US" sz="1800" dirty="0">
                <a:solidFill>
                  <a:srgbClr val="FF0000"/>
                </a:solidFill>
              </a:rPr>
              <a:t>2.29</a:t>
            </a:r>
            <a:r>
              <a:rPr lang="en-US" sz="1800" dirty="0"/>
              <a:t>) in the Eclipse project.</a:t>
            </a:r>
          </a:p>
        </p:txBody>
      </p:sp>
      <p:sp>
        <p:nvSpPr>
          <p:cNvPr id="4" name="Slide Number Placeholder 3">
            <a:extLst>
              <a:ext uri="{FF2B5EF4-FFF2-40B4-BE49-F238E27FC236}">
                <a16:creationId xmlns:a16="http://schemas.microsoft.com/office/drawing/2014/main" id="{D1DA99EB-F4FC-4772-85F6-B376AA4D671B}"/>
              </a:ext>
            </a:extLst>
          </p:cNvPr>
          <p:cNvSpPr>
            <a:spLocks noGrp="1"/>
          </p:cNvSpPr>
          <p:nvPr>
            <p:ph type="sldNum" sz="quarter" idx="12"/>
          </p:nvPr>
        </p:nvSpPr>
        <p:spPr/>
        <p:txBody>
          <a:bodyPr/>
          <a:lstStyle/>
          <a:p>
            <a:fld id="{CE15F015-BBDB-4A53-8232-001EE5E111FA}" type="slidenum">
              <a:rPr lang="en-MY" smtClean="0"/>
              <a:t>20</a:t>
            </a:fld>
            <a:endParaRPr lang="en-MY" dirty="0"/>
          </a:p>
        </p:txBody>
      </p:sp>
      <p:sp>
        <p:nvSpPr>
          <p:cNvPr id="6" name="TextBox 5">
            <a:extLst>
              <a:ext uri="{FF2B5EF4-FFF2-40B4-BE49-F238E27FC236}">
                <a16:creationId xmlns:a16="http://schemas.microsoft.com/office/drawing/2014/main" id="{0F94EFF5-457F-402E-A84E-816C60EE1682}"/>
              </a:ext>
            </a:extLst>
          </p:cNvPr>
          <p:cNvSpPr txBox="1"/>
          <p:nvPr/>
        </p:nvSpPr>
        <p:spPr>
          <a:xfrm>
            <a:off x="2818778" y="1823876"/>
            <a:ext cx="3509784" cy="276999"/>
          </a:xfrm>
          <a:prstGeom prst="rect">
            <a:avLst/>
          </a:prstGeom>
          <a:noFill/>
        </p:spPr>
        <p:txBody>
          <a:bodyPr wrap="square" rtlCol="0">
            <a:spAutoFit/>
          </a:bodyPr>
          <a:lstStyle/>
          <a:p>
            <a:pPr algn="ctr"/>
            <a:r>
              <a:rPr lang="en-MY" sz="1200" dirty="0"/>
              <a:t>TABLE V: Variable importance measure</a:t>
            </a:r>
          </a:p>
        </p:txBody>
      </p:sp>
      <p:sp>
        <p:nvSpPr>
          <p:cNvPr id="7" name="Oval 6">
            <a:extLst>
              <a:ext uri="{FF2B5EF4-FFF2-40B4-BE49-F238E27FC236}">
                <a16:creationId xmlns:a16="http://schemas.microsoft.com/office/drawing/2014/main" id="{3F5048E1-BCA4-4971-85C8-54F83E21F1F6}"/>
              </a:ext>
            </a:extLst>
          </p:cNvPr>
          <p:cNvSpPr/>
          <p:nvPr/>
        </p:nvSpPr>
        <p:spPr>
          <a:xfrm>
            <a:off x="5866712" y="2260824"/>
            <a:ext cx="365649" cy="241952"/>
          </a:xfrm>
          <a:prstGeom prst="ellipse">
            <a:avLst/>
          </a:prstGeom>
          <a:noFill/>
          <a:ln w="28575"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p>
        </p:txBody>
      </p:sp>
      <p:sp>
        <p:nvSpPr>
          <p:cNvPr id="8" name="Oval 7">
            <a:extLst>
              <a:ext uri="{FF2B5EF4-FFF2-40B4-BE49-F238E27FC236}">
                <a16:creationId xmlns:a16="http://schemas.microsoft.com/office/drawing/2014/main" id="{0A0C415A-7170-49AD-9D44-23B87E684987}"/>
              </a:ext>
            </a:extLst>
          </p:cNvPr>
          <p:cNvSpPr/>
          <p:nvPr/>
        </p:nvSpPr>
        <p:spPr>
          <a:xfrm>
            <a:off x="4760449" y="2257564"/>
            <a:ext cx="407468" cy="240724"/>
          </a:xfrm>
          <a:prstGeom prst="ellipse">
            <a:avLst/>
          </a:prstGeom>
          <a:noFill/>
          <a:ln w="28575"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p>
        </p:txBody>
      </p:sp>
      <p:sp>
        <p:nvSpPr>
          <p:cNvPr id="10" name="Oval 9">
            <a:extLst>
              <a:ext uri="{FF2B5EF4-FFF2-40B4-BE49-F238E27FC236}">
                <a16:creationId xmlns:a16="http://schemas.microsoft.com/office/drawing/2014/main" id="{7AA23AAE-EFE7-48C4-92B9-1AFC7AF2EF03}"/>
              </a:ext>
            </a:extLst>
          </p:cNvPr>
          <p:cNvSpPr/>
          <p:nvPr/>
        </p:nvSpPr>
        <p:spPr>
          <a:xfrm>
            <a:off x="5886132" y="2557924"/>
            <a:ext cx="346229" cy="253149"/>
          </a:xfrm>
          <a:prstGeom prst="ellipse">
            <a:avLst/>
          </a:prstGeom>
          <a:noFill/>
          <a:ln w="28575"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p>
        </p:txBody>
      </p:sp>
      <p:sp>
        <p:nvSpPr>
          <p:cNvPr id="9" name="Oval 8">
            <a:extLst>
              <a:ext uri="{FF2B5EF4-FFF2-40B4-BE49-F238E27FC236}">
                <a16:creationId xmlns:a16="http://schemas.microsoft.com/office/drawing/2014/main" id="{7469116F-4D0B-45D4-8F36-77D91F794BC3}"/>
              </a:ext>
            </a:extLst>
          </p:cNvPr>
          <p:cNvSpPr/>
          <p:nvPr/>
        </p:nvSpPr>
        <p:spPr>
          <a:xfrm>
            <a:off x="4791068" y="2578727"/>
            <a:ext cx="346230" cy="253149"/>
          </a:xfrm>
          <a:prstGeom prst="ellipse">
            <a:avLst/>
          </a:prstGeom>
          <a:noFill/>
          <a:ln w="28575"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p>
        </p:txBody>
      </p:sp>
      <p:sp>
        <p:nvSpPr>
          <p:cNvPr id="11" name="Oval 10">
            <a:extLst>
              <a:ext uri="{FF2B5EF4-FFF2-40B4-BE49-F238E27FC236}">
                <a16:creationId xmlns:a16="http://schemas.microsoft.com/office/drawing/2014/main" id="{BC28958A-5219-4BD7-B004-1BF14B5FD03C}"/>
              </a:ext>
            </a:extLst>
          </p:cNvPr>
          <p:cNvSpPr/>
          <p:nvPr/>
        </p:nvSpPr>
        <p:spPr>
          <a:xfrm>
            <a:off x="4735454" y="2909167"/>
            <a:ext cx="457458" cy="261198"/>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solidFill>
                <a:srgbClr val="FF0000"/>
              </a:solidFill>
            </a:endParaRPr>
          </a:p>
        </p:txBody>
      </p:sp>
      <p:sp>
        <p:nvSpPr>
          <p:cNvPr id="12" name="TextBox 11">
            <a:extLst>
              <a:ext uri="{FF2B5EF4-FFF2-40B4-BE49-F238E27FC236}">
                <a16:creationId xmlns:a16="http://schemas.microsoft.com/office/drawing/2014/main" id="{AAEF569D-B7E0-4BDC-ABDB-B67213F0998D}"/>
              </a:ext>
            </a:extLst>
          </p:cNvPr>
          <p:cNvSpPr txBox="1"/>
          <p:nvPr/>
        </p:nvSpPr>
        <p:spPr>
          <a:xfrm>
            <a:off x="1030147" y="5743935"/>
            <a:ext cx="6910086" cy="7150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dirty="0"/>
              <a:t>Our committer-identification model considerably outperforms a random predictor</a:t>
            </a:r>
            <a:endParaRPr lang="en-MY" dirty="0"/>
          </a:p>
        </p:txBody>
      </p:sp>
    </p:spTree>
    <p:extLst>
      <p:ext uri="{BB962C8B-B14F-4D97-AF65-F5344CB8AC3E}">
        <p14:creationId xmlns:p14="http://schemas.microsoft.com/office/powerpoint/2010/main" val="1305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4E68-8EB2-4BF9-AD01-801946241CD7}"/>
              </a:ext>
            </a:extLst>
          </p:cNvPr>
          <p:cNvSpPr>
            <a:spLocks noGrp="1"/>
          </p:cNvSpPr>
          <p:nvPr>
            <p:ph type="title"/>
          </p:nvPr>
        </p:nvSpPr>
        <p:spPr>
          <a:xfrm>
            <a:off x="628650" y="365127"/>
            <a:ext cx="7886700" cy="646928"/>
          </a:xfrm>
        </p:spPr>
        <p:txBody>
          <a:bodyPr>
            <a:normAutofit fontScale="90000"/>
          </a:bodyPr>
          <a:lstStyle/>
          <a:p>
            <a:r>
              <a:rPr lang="en-US" dirty="0"/>
              <a:t>DISCUSSION</a:t>
            </a:r>
            <a:br>
              <a:rPr lang="en-US" dirty="0"/>
            </a:br>
            <a:r>
              <a:rPr lang="ja-JP" altLang="en-US" sz="2200" dirty="0"/>
              <a:t>（考察）</a:t>
            </a:r>
            <a:endParaRPr lang="en-MY" sz="2200" dirty="0"/>
          </a:p>
        </p:txBody>
      </p:sp>
      <p:sp>
        <p:nvSpPr>
          <p:cNvPr id="3" name="Content Placeholder 2">
            <a:extLst>
              <a:ext uri="{FF2B5EF4-FFF2-40B4-BE49-F238E27FC236}">
                <a16:creationId xmlns:a16="http://schemas.microsoft.com/office/drawing/2014/main" id="{61BFC19E-A054-4835-9304-2CDED0729EC9}"/>
              </a:ext>
            </a:extLst>
          </p:cNvPr>
          <p:cNvSpPr>
            <a:spLocks noGrp="1"/>
          </p:cNvSpPr>
          <p:nvPr>
            <p:ph idx="1"/>
          </p:nvPr>
        </p:nvSpPr>
        <p:spPr>
          <a:xfrm>
            <a:off x="733517" y="3749040"/>
            <a:ext cx="7886700" cy="2496341"/>
          </a:xfrm>
        </p:spPr>
        <p:txBody>
          <a:bodyPr>
            <a:normAutofit/>
          </a:bodyPr>
          <a:lstStyle/>
          <a:p>
            <a:pPr marL="457200" indent="-457200">
              <a:buFont typeface="+mj-lt"/>
              <a:buAutoNum type="arabicPeriod"/>
            </a:pPr>
            <a:r>
              <a:rPr lang="en-MY" sz="2000" dirty="0"/>
              <a:t>Activities after becoming a committer</a:t>
            </a:r>
            <a:r>
              <a:rPr lang="ja-JP" altLang="en-US" sz="2000" dirty="0"/>
              <a:t>（コミッター昇格後の活動）</a:t>
            </a:r>
            <a:endParaRPr lang="en-MY" sz="2000" dirty="0"/>
          </a:p>
          <a:p>
            <a:r>
              <a:rPr lang="en-US" sz="2000" dirty="0"/>
              <a:t>Does future committers actively work after they become committers ?</a:t>
            </a:r>
          </a:p>
          <a:p>
            <a:pPr lvl="1"/>
            <a:r>
              <a:rPr lang="en-US" sz="1600" dirty="0"/>
              <a:t>The future committer activities after became a committer were analyzed</a:t>
            </a:r>
          </a:p>
          <a:p>
            <a:pPr lvl="1"/>
            <a:r>
              <a:rPr lang="en-US" sz="1600" dirty="0"/>
              <a:t>Regularly-promoted committers may lose their motivation because they have already worked as developers for more than a year</a:t>
            </a:r>
          </a:p>
          <a:p>
            <a:endParaRPr lang="en-US" sz="1400" dirty="0"/>
          </a:p>
        </p:txBody>
      </p:sp>
      <p:sp>
        <p:nvSpPr>
          <p:cNvPr id="4" name="Slide Number Placeholder 3">
            <a:extLst>
              <a:ext uri="{FF2B5EF4-FFF2-40B4-BE49-F238E27FC236}">
                <a16:creationId xmlns:a16="http://schemas.microsoft.com/office/drawing/2014/main" id="{28C520A4-4526-4CA7-830A-AF74881ECAFF}"/>
              </a:ext>
            </a:extLst>
          </p:cNvPr>
          <p:cNvSpPr>
            <a:spLocks noGrp="1"/>
          </p:cNvSpPr>
          <p:nvPr>
            <p:ph type="sldNum" sz="quarter" idx="12"/>
          </p:nvPr>
        </p:nvSpPr>
        <p:spPr/>
        <p:txBody>
          <a:bodyPr/>
          <a:lstStyle/>
          <a:p>
            <a:fld id="{CE15F015-BBDB-4A53-8232-001EE5E111FA}" type="slidenum">
              <a:rPr lang="en-MY" smtClean="0"/>
              <a:t>21</a:t>
            </a:fld>
            <a:endParaRPr lang="en-MY"/>
          </a:p>
        </p:txBody>
      </p:sp>
      <p:graphicFrame>
        <p:nvGraphicFramePr>
          <p:cNvPr id="5" name="Table 4">
            <a:extLst>
              <a:ext uri="{FF2B5EF4-FFF2-40B4-BE49-F238E27FC236}">
                <a16:creationId xmlns:a16="http://schemas.microsoft.com/office/drawing/2014/main" id="{5CAE84BD-1DA2-4C43-A408-43065CE37B41}"/>
              </a:ext>
            </a:extLst>
          </p:cNvPr>
          <p:cNvGraphicFramePr>
            <a:graphicFrameLocks noGrp="1"/>
          </p:cNvGraphicFramePr>
          <p:nvPr>
            <p:extLst>
              <p:ext uri="{D42A27DB-BD31-4B8C-83A1-F6EECF244321}">
                <p14:modId xmlns:p14="http://schemas.microsoft.com/office/powerpoint/2010/main" val="1591532535"/>
              </p:ext>
            </p:extLst>
          </p:nvPr>
        </p:nvGraphicFramePr>
        <p:xfrm>
          <a:off x="733517" y="2266162"/>
          <a:ext cx="7886700" cy="111252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299007317"/>
                    </a:ext>
                  </a:extLst>
                </a:gridCol>
                <a:gridCol w="2628900">
                  <a:extLst>
                    <a:ext uri="{9D8B030D-6E8A-4147-A177-3AD203B41FA5}">
                      <a16:colId xmlns:a16="http://schemas.microsoft.com/office/drawing/2014/main" val="2057317188"/>
                    </a:ext>
                  </a:extLst>
                </a:gridCol>
                <a:gridCol w="2628900">
                  <a:extLst>
                    <a:ext uri="{9D8B030D-6E8A-4147-A177-3AD203B41FA5}">
                      <a16:colId xmlns:a16="http://schemas.microsoft.com/office/drawing/2014/main" val="3778741932"/>
                    </a:ext>
                  </a:extLst>
                </a:gridCol>
              </a:tblGrid>
              <a:tr h="370840">
                <a:tc>
                  <a:txBody>
                    <a:bodyPr/>
                    <a:lstStyle/>
                    <a:p>
                      <a:pPr algn="ctr"/>
                      <a:endParaRPr lang="en-MY" dirty="0"/>
                    </a:p>
                  </a:txBody>
                  <a:tcPr/>
                </a:tc>
                <a:tc>
                  <a:txBody>
                    <a:bodyPr/>
                    <a:lstStyle/>
                    <a:p>
                      <a:pPr algn="ctr"/>
                      <a:r>
                        <a:rPr lang="en-MY" dirty="0"/>
                        <a:t>FUTURE COMMITTER</a:t>
                      </a:r>
                    </a:p>
                  </a:txBody>
                  <a:tcPr/>
                </a:tc>
                <a:tc>
                  <a:txBody>
                    <a:bodyPr/>
                    <a:lstStyle/>
                    <a:p>
                      <a:pPr algn="ctr"/>
                      <a:r>
                        <a:rPr lang="en-MY" dirty="0"/>
                        <a:t>AFTER A YEAR </a:t>
                      </a:r>
                    </a:p>
                  </a:txBody>
                  <a:tcPr/>
                </a:tc>
                <a:extLst>
                  <a:ext uri="{0D108BD9-81ED-4DB2-BD59-A6C34878D82A}">
                    <a16:rowId xmlns:a16="http://schemas.microsoft.com/office/drawing/2014/main" val="3371536848"/>
                  </a:ext>
                </a:extLst>
              </a:tr>
              <a:tr h="370840">
                <a:tc>
                  <a:txBody>
                    <a:bodyPr/>
                    <a:lstStyle/>
                    <a:p>
                      <a:pPr algn="ctr"/>
                      <a:r>
                        <a:rPr lang="en-MY" dirty="0"/>
                        <a:t>ECLIPSE</a:t>
                      </a:r>
                    </a:p>
                  </a:txBody>
                  <a:tcPr/>
                </a:tc>
                <a:tc>
                  <a:txBody>
                    <a:bodyPr/>
                    <a:lstStyle/>
                    <a:p>
                      <a:pPr algn="ctr"/>
                      <a:r>
                        <a:rPr lang="en-MY" dirty="0"/>
                        <a:t>53</a:t>
                      </a:r>
                    </a:p>
                  </a:txBody>
                  <a:tcPr/>
                </a:tc>
                <a:tc>
                  <a:txBody>
                    <a:bodyPr/>
                    <a:lstStyle/>
                    <a:p>
                      <a:pPr algn="ctr"/>
                      <a:r>
                        <a:rPr lang="en-MY" dirty="0"/>
                        <a:t>40</a:t>
                      </a:r>
                    </a:p>
                  </a:txBody>
                  <a:tcPr/>
                </a:tc>
                <a:extLst>
                  <a:ext uri="{0D108BD9-81ED-4DB2-BD59-A6C34878D82A}">
                    <a16:rowId xmlns:a16="http://schemas.microsoft.com/office/drawing/2014/main" val="555449781"/>
                  </a:ext>
                </a:extLst>
              </a:tr>
              <a:tr h="370840">
                <a:tc>
                  <a:txBody>
                    <a:bodyPr/>
                    <a:lstStyle/>
                    <a:p>
                      <a:pPr algn="ctr"/>
                      <a:r>
                        <a:rPr lang="en-MY" dirty="0"/>
                        <a:t>MOZILLA FIREFOX</a:t>
                      </a:r>
                    </a:p>
                  </a:txBody>
                  <a:tcPr/>
                </a:tc>
                <a:tc>
                  <a:txBody>
                    <a:bodyPr/>
                    <a:lstStyle/>
                    <a:p>
                      <a:pPr algn="ctr"/>
                      <a:r>
                        <a:rPr lang="en-MY" dirty="0"/>
                        <a:t>51</a:t>
                      </a:r>
                    </a:p>
                  </a:txBody>
                  <a:tcPr/>
                </a:tc>
                <a:tc>
                  <a:txBody>
                    <a:bodyPr/>
                    <a:lstStyle/>
                    <a:p>
                      <a:pPr algn="ctr"/>
                      <a:r>
                        <a:rPr lang="en-MY" dirty="0"/>
                        <a:t>30</a:t>
                      </a:r>
                    </a:p>
                  </a:txBody>
                  <a:tcPr/>
                </a:tc>
                <a:extLst>
                  <a:ext uri="{0D108BD9-81ED-4DB2-BD59-A6C34878D82A}">
                    <a16:rowId xmlns:a16="http://schemas.microsoft.com/office/drawing/2014/main" val="1160979676"/>
                  </a:ext>
                </a:extLst>
              </a:tr>
            </a:tbl>
          </a:graphicData>
        </a:graphic>
      </p:graphicFrame>
      <p:sp>
        <p:nvSpPr>
          <p:cNvPr id="7" name="TextBox 6">
            <a:extLst>
              <a:ext uri="{FF2B5EF4-FFF2-40B4-BE49-F238E27FC236}">
                <a16:creationId xmlns:a16="http://schemas.microsoft.com/office/drawing/2014/main" id="{EB683125-4FE4-4941-8C36-5287D294A392}"/>
              </a:ext>
            </a:extLst>
          </p:cNvPr>
          <p:cNvSpPr txBox="1"/>
          <p:nvPr/>
        </p:nvSpPr>
        <p:spPr>
          <a:xfrm>
            <a:off x="1427640" y="1693527"/>
            <a:ext cx="6498454" cy="461665"/>
          </a:xfrm>
          <a:prstGeom prst="rect">
            <a:avLst/>
          </a:prstGeom>
          <a:noFill/>
        </p:spPr>
        <p:txBody>
          <a:bodyPr wrap="square" rtlCol="0">
            <a:spAutoFit/>
          </a:bodyPr>
          <a:lstStyle/>
          <a:p>
            <a:pPr algn="ctr"/>
            <a:r>
              <a:rPr lang="en-MY" sz="1200" dirty="0"/>
              <a:t>TABLE VI: NUMBER OF FUTURE COMMITTERS THAT HAVE BEEN PROMOTED AS A COMMITTER DURING TARGET PERIOD AND AFTER A YEAR</a:t>
            </a:r>
          </a:p>
        </p:txBody>
      </p:sp>
    </p:spTree>
    <p:extLst>
      <p:ext uri="{BB962C8B-B14F-4D97-AF65-F5344CB8AC3E}">
        <p14:creationId xmlns:p14="http://schemas.microsoft.com/office/powerpoint/2010/main" val="792587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4E68-8EB2-4BF9-AD01-801946241CD7}"/>
              </a:ext>
            </a:extLst>
          </p:cNvPr>
          <p:cNvSpPr>
            <a:spLocks noGrp="1"/>
          </p:cNvSpPr>
          <p:nvPr>
            <p:ph type="title"/>
          </p:nvPr>
        </p:nvSpPr>
        <p:spPr>
          <a:xfrm>
            <a:off x="628650" y="365127"/>
            <a:ext cx="7886700" cy="646928"/>
          </a:xfrm>
        </p:spPr>
        <p:txBody>
          <a:bodyPr>
            <a:normAutofit fontScale="90000"/>
          </a:bodyPr>
          <a:lstStyle/>
          <a:p>
            <a:r>
              <a:rPr lang="en-US" dirty="0"/>
              <a:t>DISCUSSION</a:t>
            </a:r>
            <a:br>
              <a:rPr lang="en-US" dirty="0"/>
            </a:br>
            <a:r>
              <a:rPr lang="ja-JP" altLang="en-US" sz="2200" dirty="0">
                <a:solidFill>
                  <a:prstClr val="black"/>
                </a:solidFill>
              </a:rPr>
              <a:t>（考察）</a:t>
            </a:r>
            <a:endParaRPr lang="en-MY" dirty="0"/>
          </a:p>
        </p:txBody>
      </p:sp>
      <p:sp>
        <p:nvSpPr>
          <p:cNvPr id="4" name="Slide Number Placeholder 3">
            <a:extLst>
              <a:ext uri="{FF2B5EF4-FFF2-40B4-BE49-F238E27FC236}">
                <a16:creationId xmlns:a16="http://schemas.microsoft.com/office/drawing/2014/main" id="{28C520A4-4526-4CA7-830A-AF74881ECAFF}"/>
              </a:ext>
            </a:extLst>
          </p:cNvPr>
          <p:cNvSpPr>
            <a:spLocks noGrp="1"/>
          </p:cNvSpPr>
          <p:nvPr>
            <p:ph type="sldNum" sz="quarter" idx="12"/>
          </p:nvPr>
        </p:nvSpPr>
        <p:spPr/>
        <p:txBody>
          <a:bodyPr/>
          <a:lstStyle/>
          <a:p>
            <a:fld id="{CE15F015-BBDB-4A53-8232-001EE5E111FA}" type="slidenum">
              <a:rPr lang="en-MY" smtClean="0"/>
              <a:t>22</a:t>
            </a:fld>
            <a:endParaRPr lang="en-MY"/>
          </a:p>
        </p:txBody>
      </p:sp>
      <p:sp>
        <p:nvSpPr>
          <p:cNvPr id="7" name="Content Placeholder 6">
            <a:extLst>
              <a:ext uri="{FF2B5EF4-FFF2-40B4-BE49-F238E27FC236}">
                <a16:creationId xmlns:a16="http://schemas.microsoft.com/office/drawing/2014/main" id="{3458EBB3-318D-4222-A1F6-DFEFE768BDE2}"/>
              </a:ext>
            </a:extLst>
          </p:cNvPr>
          <p:cNvSpPr>
            <a:spLocks noGrp="1"/>
          </p:cNvSpPr>
          <p:nvPr>
            <p:ph idx="1"/>
          </p:nvPr>
        </p:nvSpPr>
        <p:spPr>
          <a:xfrm>
            <a:off x="538480" y="1381760"/>
            <a:ext cx="7976870" cy="4795203"/>
          </a:xfrm>
        </p:spPr>
        <p:txBody>
          <a:bodyPr>
            <a:normAutofit/>
          </a:bodyPr>
          <a:lstStyle/>
          <a:p>
            <a:pPr marL="285750" indent="-285750"/>
            <a:r>
              <a:rPr lang="en-US" sz="1800" dirty="0"/>
              <a:t>Rapidly-promoted committer activities and the regularly-promoted committer activities after they became committers</a:t>
            </a:r>
          </a:p>
          <a:p>
            <a:pPr marL="742950" lvl="1" indent="-285750"/>
            <a:r>
              <a:rPr lang="en-US" dirty="0"/>
              <a:t>The median number of comments and the median number of commits to VCS by the </a:t>
            </a:r>
            <a:r>
              <a:rPr lang="en-US" dirty="0">
                <a:solidFill>
                  <a:srgbClr val="FF0000"/>
                </a:solidFill>
              </a:rPr>
              <a:t>rapidly-promoted</a:t>
            </a:r>
            <a:r>
              <a:rPr lang="en-US" dirty="0"/>
              <a:t> committers are higher than those by the </a:t>
            </a:r>
            <a:r>
              <a:rPr lang="en-US" dirty="0">
                <a:solidFill>
                  <a:schemeClr val="accent1"/>
                </a:solidFill>
              </a:rPr>
              <a:t>regularly-promoted</a:t>
            </a:r>
            <a:r>
              <a:rPr lang="en-US" dirty="0"/>
              <a:t> committers</a:t>
            </a:r>
          </a:p>
          <a:p>
            <a:pPr marL="742950" lvl="1" indent="-285750"/>
            <a:endParaRPr lang="en-US" sz="1800" dirty="0"/>
          </a:p>
          <a:p>
            <a:pPr marL="285750" indent="-285750"/>
            <a:r>
              <a:rPr lang="en-US" sz="1800" dirty="0"/>
              <a:t>The results highlight the importance of early identification of strong developers and their rapid promotion to committer roles. </a:t>
            </a:r>
          </a:p>
          <a:p>
            <a:pPr marL="285750" indent="-285750"/>
            <a:r>
              <a:rPr lang="en-US" sz="1800" dirty="0"/>
              <a:t>In fact, rapidly-promoted committers actively contribute more than regularly-promoted committers.</a:t>
            </a:r>
          </a:p>
          <a:p>
            <a:endParaRPr lang="en-MY" sz="2400" dirty="0"/>
          </a:p>
        </p:txBody>
      </p:sp>
    </p:spTree>
    <p:extLst>
      <p:ext uri="{BB962C8B-B14F-4D97-AF65-F5344CB8AC3E}">
        <p14:creationId xmlns:p14="http://schemas.microsoft.com/office/powerpoint/2010/main" val="2047712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4E68-8EB2-4BF9-AD01-801946241CD7}"/>
              </a:ext>
            </a:extLst>
          </p:cNvPr>
          <p:cNvSpPr>
            <a:spLocks noGrp="1"/>
          </p:cNvSpPr>
          <p:nvPr>
            <p:ph type="title"/>
          </p:nvPr>
        </p:nvSpPr>
        <p:spPr>
          <a:xfrm>
            <a:off x="628650" y="365127"/>
            <a:ext cx="7886700" cy="646928"/>
          </a:xfrm>
        </p:spPr>
        <p:txBody>
          <a:bodyPr>
            <a:normAutofit fontScale="90000"/>
          </a:bodyPr>
          <a:lstStyle/>
          <a:p>
            <a:r>
              <a:rPr lang="en-US" dirty="0"/>
              <a:t>DISCUSSION</a:t>
            </a:r>
            <a:br>
              <a:rPr lang="en-US" dirty="0"/>
            </a:br>
            <a:r>
              <a:rPr lang="ja-JP" altLang="en-US" sz="2200" dirty="0">
                <a:solidFill>
                  <a:prstClr val="black"/>
                </a:solidFill>
              </a:rPr>
              <a:t>（考察）</a:t>
            </a:r>
            <a:endParaRPr lang="en-MY" dirty="0"/>
          </a:p>
        </p:txBody>
      </p:sp>
      <p:sp>
        <p:nvSpPr>
          <p:cNvPr id="3" name="Content Placeholder 2">
            <a:extLst>
              <a:ext uri="{FF2B5EF4-FFF2-40B4-BE49-F238E27FC236}">
                <a16:creationId xmlns:a16="http://schemas.microsoft.com/office/drawing/2014/main" id="{61BFC19E-A054-4835-9304-2CDED0729EC9}"/>
              </a:ext>
            </a:extLst>
          </p:cNvPr>
          <p:cNvSpPr>
            <a:spLocks noGrp="1"/>
          </p:cNvSpPr>
          <p:nvPr>
            <p:ph idx="1"/>
          </p:nvPr>
        </p:nvSpPr>
        <p:spPr>
          <a:xfrm>
            <a:off x="523783" y="1280160"/>
            <a:ext cx="7991567" cy="5076190"/>
          </a:xfrm>
        </p:spPr>
        <p:txBody>
          <a:bodyPr>
            <a:normAutofit/>
          </a:bodyPr>
          <a:lstStyle/>
          <a:p>
            <a:pPr marL="457200" indent="-457200">
              <a:buAutoNum type="arabicPeriod" startAt="2"/>
            </a:pPr>
            <a:r>
              <a:rPr lang="en-MY" sz="1800" dirty="0"/>
              <a:t>Threats to validity</a:t>
            </a:r>
            <a:r>
              <a:rPr lang="ja-JP" altLang="en-US" sz="1800" dirty="0"/>
              <a:t>（本論文の制約）</a:t>
            </a:r>
            <a:endParaRPr lang="en-MY" sz="1800" dirty="0"/>
          </a:p>
          <a:p>
            <a:r>
              <a:rPr lang="en-US" sz="1800" dirty="0"/>
              <a:t>The date when a developer commits to VCS for the first time - the date of promotion to committer</a:t>
            </a:r>
          </a:p>
          <a:p>
            <a:r>
              <a:rPr lang="en-US" sz="1800" dirty="0"/>
              <a:t>Some developer may get permission to commit patches before the date of promotion to become a committer</a:t>
            </a:r>
          </a:p>
          <a:p>
            <a:r>
              <a:rPr lang="en-US" sz="1800" dirty="0"/>
              <a:t>Focused on developer activities in the patch contribution and integration process</a:t>
            </a:r>
          </a:p>
          <a:p>
            <a:r>
              <a:rPr lang="en-US" sz="1800" dirty="0"/>
              <a:t>Many other types of activities (such as the number of edited lines of code, the source code quality, and the content of comments) that could be studied in future work</a:t>
            </a:r>
            <a:endParaRPr lang="en-MY" sz="1800" dirty="0"/>
          </a:p>
        </p:txBody>
      </p:sp>
      <p:sp>
        <p:nvSpPr>
          <p:cNvPr id="4" name="Slide Number Placeholder 3">
            <a:extLst>
              <a:ext uri="{FF2B5EF4-FFF2-40B4-BE49-F238E27FC236}">
                <a16:creationId xmlns:a16="http://schemas.microsoft.com/office/drawing/2014/main" id="{28C520A4-4526-4CA7-830A-AF74881ECAFF}"/>
              </a:ext>
            </a:extLst>
          </p:cNvPr>
          <p:cNvSpPr>
            <a:spLocks noGrp="1"/>
          </p:cNvSpPr>
          <p:nvPr>
            <p:ph type="sldNum" sz="quarter" idx="12"/>
          </p:nvPr>
        </p:nvSpPr>
        <p:spPr/>
        <p:txBody>
          <a:bodyPr/>
          <a:lstStyle/>
          <a:p>
            <a:fld id="{CE15F015-BBDB-4A53-8232-001EE5E111FA}" type="slidenum">
              <a:rPr lang="en-MY" smtClean="0"/>
              <a:t>23</a:t>
            </a:fld>
            <a:endParaRPr lang="en-MY"/>
          </a:p>
        </p:txBody>
      </p:sp>
    </p:spTree>
    <p:extLst>
      <p:ext uri="{BB962C8B-B14F-4D97-AF65-F5344CB8AC3E}">
        <p14:creationId xmlns:p14="http://schemas.microsoft.com/office/powerpoint/2010/main" val="3066854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954E-357E-4938-8EFA-2192DB9A99EC}"/>
              </a:ext>
            </a:extLst>
          </p:cNvPr>
          <p:cNvSpPr>
            <a:spLocks noGrp="1"/>
          </p:cNvSpPr>
          <p:nvPr>
            <p:ph type="title"/>
          </p:nvPr>
        </p:nvSpPr>
        <p:spPr>
          <a:xfrm>
            <a:off x="628650" y="365127"/>
            <a:ext cx="7769626" cy="776917"/>
          </a:xfrm>
        </p:spPr>
        <p:txBody>
          <a:bodyPr>
            <a:normAutofit fontScale="90000"/>
          </a:bodyPr>
          <a:lstStyle/>
          <a:p>
            <a:pPr algn="ctr"/>
            <a:r>
              <a:rPr lang="en-MY" dirty="0"/>
              <a:t>CONCLUSION</a:t>
            </a:r>
            <a:br>
              <a:rPr lang="en-MY" dirty="0"/>
            </a:br>
            <a:r>
              <a:rPr lang="ja-JP" altLang="en-US" sz="2200" dirty="0"/>
              <a:t>（まとめ）</a:t>
            </a:r>
            <a:endParaRPr lang="en-MY" sz="2200" dirty="0"/>
          </a:p>
        </p:txBody>
      </p:sp>
      <p:sp>
        <p:nvSpPr>
          <p:cNvPr id="3" name="Content Placeholder 2">
            <a:extLst>
              <a:ext uri="{FF2B5EF4-FFF2-40B4-BE49-F238E27FC236}">
                <a16:creationId xmlns:a16="http://schemas.microsoft.com/office/drawing/2014/main" id="{6C27FD33-8D63-4C31-BEEE-6DA2DA343176}"/>
              </a:ext>
            </a:extLst>
          </p:cNvPr>
          <p:cNvSpPr>
            <a:spLocks noGrp="1"/>
          </p:cNvSpPr>
          <p:nvPr>
            <p:ph idx="1"/>
          </p:nvPr>
        </p:nvSpPr>
        <p:spPr>
          <a:xfrm>
            <a:off x="497151" y="1142044"/>
            <a:ext cx="7912499" cy="1401227"/>
          </a:xfrm>
        </p:spPr>
        <p:txBody>
          <a:bodyPr>
            <a:normAutofit lnSpcReduction="10000"/>
          </a:bodyPr>
          <a:lstStyle/>
          <a:p>
            <a:r>
              <a:rPr lang="en-US" sz="1800" dirty="0"/>
              <a:t>The goal is to be able identify future committers easier</a:t>
            </a:r>
          </a:p>
          <a:p>
            <a:r>
              <a:rPr lang="en-US" sz="1800" dirty="0"/>
              <a:t>Developer activities was analyzed and a committer-identification model was built to identify future committers among the thousands of developers in an OSS project</a:t>
            </a:r>
          </a:p>
          <a:p>
            <a:r>
              <a:rPr lang="en-US" sz="1800" dirty="0"/>
              <a:t>Using data from the Eclipse platform and Mozilla Firefox projects:</a:t>
            </a:r>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8F8C399A-3027-4D96-A5D8-1F5973F8E17B}"/>
              </a:ext>
            </a:extLst>
          </p:cNvPr>
          <p:cNvSpPr>
            <a:spLocks noGrp="1"/>
          </p:cNvSpPr>
          <p:nvPr>
            <p:ph type="sldNum" sz="quarter" idx="12"/>
          </p:nvPr>
        </p:nvSpPr>
        <p:spPr/>
        <p:txBody>
          <a:bodyPr/>
          <a:lstStyle/>
          <a:p>
            <a:fld id="{CE15F015-BBDB-4A53-8232-001EE5E111FA}" type="slidenum">
              <a:rPr lang="en-MY" smtClean="0"/>
              <a:t>24</a:t>
            </a:fld>
            <a:endParaRPr lang="en-MY"/>
          </a:p>
        </p:txBody>
      </p:sp>
      <p:graphicFrame>
        <p:nvGraphicFramePr>
          <p:cNvPr id="4" name="Diagram 3">
            <a:extLst>
              <a:ext uri="{FF2B5EF4-FFF2-40B4-BE49-F238E27FC236}">
                <a16:creationId xmlns:a16="http://schemas.microsoft.com/office/drawing/2014/main" id="{B8ED19C3-AC2F-4BF0-98AF-9599BFAA15A0}"/>
              </a:ext>
            </a:extLst>
          </p:cNvPr>
          <p:cNvGraphicFramePr/>
          <p:nvPr>
            <p:extLst>
              <p:ext uri="{D42A27DB-BD31-4B8C-83A1-F6EECF244321}">
                <p14:modId xmlns:p14="http://schemas.microsoft.com/office/powerpoint/2010/main" val="780746637"/>
              </p:ext>
            </p:extLst>
          </p:nvPr>
        </p:nvGraphicFramePr>
        <p:xfrm>
          <a:off x="439030" y="2617214"/>
          <a:ext cx="8028739" cy="2815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4E01717F-A50A-4AEE-8131-F6F03B7C9F05}"/>
              </a:ext>
            </a:extLst>
          </p:cNvPr>
          <p:cNvSpPr txBox="1"/>
          <p:nvPr/>
        </p:nvSpPr>
        <p:spPr>
          <a:xfrm>
            <a:off x="497151" y="5359078"/>
            <a:ext cx="7752769" cy="923330"/>
          </a:xfrm>
          <a:prstGeom prst="rect">
            <a:avLst/>
          </a:prstGeom>
          <a:noFill/>
        </p:spPr>
        <p:txBody>
          <a:bodyPr wrap="square" rtlCol="0">
            <a:spAutoFit/>
          </a:bodyPr>
          <a:lstStyle/>
          <a:p>
            <a:pPr marL="285750" indent="-285750">
              <a:buFont typeface="Arial" panose="020B0604020202020204" pitchFamily="34" charset="0"/>
              <a:buChar char="•"/>
            </a:pPr>
            <a:r>
              <a:rPr lang="en-US" dirty="0"/>
              <a:t>After the promotion, rapidly-promoted committers were more active regularly-promoted committers</a:t>
            </a:r>
          </a:p>
          <a:p>
            <a:pPr marL="285750" indent="-285750">
              <a:buFont typeface="Arial" panose="020B0604020202020204" pitchFamily="34" charset="0"/>
              <a:buChar char="•"/>
            </a:pPr>
            <a:r>
              <a:rPr lang="en-US" dirty="0"/>
              <a:t>Enhance the committer-identification model </a:t>
            </a:r>
          </a:p>
        </p:txBody>
      </p:sp>
    </p:spTree>
    <p:extLst>
      <p:ext uri="{BB962C8B-B14F-4D97-AF65-F5344CB8AC3E}">
        <p14:creationId xmlns:p14="http://schemas.microsoft.com/office/powerpoint/2010/main" val="16212844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2922</TotalTime>
  <Words>2264</Words>
  <Application>Microsoft Office PowerPoint</Application>
  <PresentationFormat>On-screen Show (4:3)</PresentationFormat>
  <Paragraphs>280</Paragraphs>
  <Slides>24</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NimbusRomNo9L-Regu</vt:lpstr>
      <vt:lpstr>游ゴシック</vt:lpstr>
      <vt:lpstr>游ゴシック Light</vt:lpstr>
      <vt:lpstr>Arial</vt:lpstr>
      <vt:lpstr>Calibri</vt:lpstr>
      <vt:lpstr>Calibri Light</vt:lpstr>
      <vt:lpstr>Office Theme</vt:lpstr>
      <vt:lpstr>EARLY IDENTIFICATION OF FUTURE COMMITTERS IN OPEN SOURCE SOFTWARE PROJECTS オープンソースソフトウェアプロジェクトにおける早期に コミッター候補者の発見</vt:lpstr>
      <vt:lpstr>TABLE OF CONTENTS (目次）</vt:lpstr>
      <vt:lpstr>What is a committer? （コミッターとは） </vt:lpstr>
      <vt:lpstr>What does committer do? （コミッターの仕事）</vt:lpstr>
      <vt:lpstr>What does developer do ? （開発者の仕事）</vt:lpstr>
      <vt:lpstr>PowerPoint Presentation</vt:lpstr>
      <vt:lpstr>PowerPoint Presentation</vt:lpstr>
      <vt:lpstr>PowerPoint Presentation</vt:lpstr>
      <vt:lpstr>EXPERIMENT SETTINGS （実験設定）</vt:lpstr>
      <vt:lpstr>EXPERIMENT SETTINGS （実験設定）</vt:lpstr>
      <vt:lpstr>RESULTS （結果）</vt:lpstr>
      <vt:lpstr>RQ1:Are there any difference in the activities of future committers and developers? （コミッター候補者と一般開発者の活動に違いがある？）</vt:lpstr>
      <vt:lpstr>RQ2:Which developer activities lead to early promotion to a committer role? （早期にコミッター昇格ために、有用な活動量は何か）</vt:lpstr>
      <vt:lpstr>RQ2-1: Is there a difference in activities of rapidly-promoted committers and the activities of regularly-promoted committers?</vt:lpstr>
      <vt:lpstr>RQ2-1: Is there a difference in activities of rapidly-promoted committers and the activities of regularly-promoted committers?</vt:lpstr>
      <vt:lpstr>RQ2-1: Is there a difference in activities of rapidly-promoted committers and the activities of regularly-promoted committers?</vt:lpstr>
      <vt:lpstr>RQ2-2: What do regularly-promoted committers do more than the rapidly-promoted committers?</vt:lpstr>
      <vt:lpstr>RQ2-2: What do regularly-promoted committers do more than the rapidly-promoted committers?</vt:lpstr>
      <vt:lpstr>RQ3:How accurate is a committer-identification model built using developer activities? （開発者の活動量から構築した予測モデルはどの程度で正確なのか？）</vt:lpstr>
      <vt:lpstr>RQ3:How accurate is a committer-identification model built using developer activities? （開発者の活動量から構築した予測モデルはどの程度で正確なのか？）</vt:lpstr>
      <vt:lpstr>DISCUSSION （考察）</vt:lpstr>
      <vt:lpstr>DISCUSSION （考察）</vt:lpstr>
      <vt:lpstr>DISCUSSION （考察）</vt:lpstr>
      <vt:lpstr>CONCLUSION （まとめ）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IDENTIFICATION OF FUTURE COMMITTERS IN OPEN SOURCE SOFTWARE PROJECTS</dc:title>
  <dc:creator>Ramli Nur Athirah</dc:creator>
  <cp:lastModifiedBy>Ramli Nur Athirah</cp:lastModifiedBy>
  <cp:revision>113</cp:revision>
  <dcterms:created xsi:type="dcterms:W3CDTF">2019-10-21T03:30:26Z</dcterms:created>
  <dcterms:modified xsi:type="dcterms:W3CDTF">2019-10-24T05:40:20Z</dcterms:modified>
</cp:coreProperties>
</file>