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67" r:id="rId14"/>
    <p:sldId id="268" r:id="rId1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70" autoAdjust="0"/>
    <p:restoredTop sz="94660"/>
  </p:normalViewPr>
  <p:slideViewPr>
    <p:cSldViewPr snapToGrid="0">
      <p:cViewPr varScale="1">
        <p:scale>
          <a:sx n="98" d="100"/>
          <a:sy n="98" d="100"/>
        </p:scale>
        <p:origin x="15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D03CC3-7D31-4480-87A2-C2FD6ED9F4F2}" type="datetimeFigureOut">
              <a:rPr kumimoji="1" lang="ja-JP" altLang="en-US" smtClean="0"/>
              <a:t>2014/12/16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9115F5-DB3F-4F5A-B14C-6137B31684A7}" type="slidenum">
              <a:rPr kumimoji="1" lang="ja-JP" altLang="en-US" smtClean="0"/>
              <a:t>‹#›</a:t>
            </a:fld>
            <a:endParaRPr kumimoji="1" lang="ja-JP" altLang="en-US"/>
          </a:p>
        </p:txBody>
      </p:sp>
    </p:spTree>
    <p:extLst>
      <p:ext uri="{BB962C8B-B14F-4D97-AF65-F5344CB8AC3E}">
        <p14:creationId xmlns:p14="http://schemas.microsoft.com/office/powerpoint/2010/main" val="332781763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個々の不具合に対して確実かつ迅速に修正できる開発者を推薦することを目的</a:t>
            </a:r>
            <a:endParaRPr kumimoji="1" lang="en-US" altLang="ja-JP" dirty="0" smtClean="0"/>
          </a:p>
          <a:p>
            <a:r>
              <a:rPr kumimoji="1" lang="ja-JP" altLang="en-US" dirty="0" smtClean="0"/>
              <a:t>不具合修正の難易度や手間を考慮していない</a:t>
            </a:r>
            <a:endParaRPr kumimoji="1" lang="en-US" altLang="ja-JP" dirty="0" smtClean="0"/>
          </a:p>
          <a:p>
            <a:endParaRPr kumimoji="1" lang="en-US" altLang="ja-JP" dirty="0" smtClean="0"/>
          </a:p>
          <a:p>
            <a:r>
              <a:rPr kumimoji="1" lang="ja-JP" altLang="en-US" dirty="0" smtClean="0"/>
              <a:t>プロジェクト全体としての不具合修正活動の効率化を目指す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819115F5-DB3F-4F5A-B14C-6137B31684A7}" type="slidenum">
              <a:rPr kumimoji="1" lang="ja-JP" altLang="en-US" smtClean="0"/>
              <a:t>2</a:t>
            </a:fld>
            <a:endParaRPr kumimoji="1" lang="ja-JP" altLang="en-US"/>
          </a:p>
        </p:txBody>
      </p:sp>
    </p:spTree>
    <p:extLst>
      <p:ext uri="{BB962C8B-B14F-4D97-AF65-F5344CB8AC3E}">
        <p14:creationId xmlns:p14="http://schemas.microsoft.com/office/powerpoint/2010/main" val="57722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代表的な既存のバグトリアージ手法を用いて既存手法が一部の開発者にタスクを集中して割り当てる可能性があることを確かめる</a:t>
            </a:r>
            <a:endParaRPr kumimoji="1" lang="en-US" altLang="ja-JP" dirty="0" smtClean="0"/>
          </a:p>
          <a:p>
            <a:r>
              <a:rPr kumimoji="1" lang="ja-JP" altLang="en-US" dirty="0" smtClean="0"/>
              <a:t>また提案手法を用いることでタスク集中を緩和できることを確かめる</a:t>
            </a:r>
            <a:endParaRPr kumimoji="1" lang="en-US" altLang="ja-JP" dirty="0" smtClean="0"/>
          </a:p>
          <a:p>
            <a:endParaRPr kumimoji="1" lang="en-US" altLang="ja-JP" dirty="0" smtClean="0"/>
          </a:p>
          <a:p>
            <a:r>
              <a:rPr kumimoji="1" lang="en-US" altLang="ja-JP" dirty="0" smtClean="0"/>
              <a:t>0-1</a:t>
            </a:r>
            <a:r>
              <a:rPr kumimoji="1" lang="ja-JP" altLang="en-US" dirty="0" smtClean="0"/>
              <a:t>整数計画法に基づくタスク割り当ての最適化によりプロジェクト全体として効率化できることを示す</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819115F5-DB3F-4F5A-B14C-6137B31684A7}" type="slidenum">
              <a:rPr kumimoji="1" lang="ja-JP" altLang="en-US" smtClean="0"/>
              <a:t>3</a:t>
            </a:fld>
            <a:endParaRPr kumimoji="1" lang="ja-JP" altLang="en-US"/>
          </a:p>
        </p:txBody>
      </p:sp>
    </p:spTree>
    <p:extLst>
      <p:ext uri="{BB962C8B-B14F-4D97-AF65-F5344CB8AC3E}">
        <p14:creationId xmlns:p14="http://schemas.microsoft.com/office/powerpoint/2010/main" val="2312135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ナップサック：プロジェクト全体の修正能力の上限</a:t>
            </a:r>
            <a:endParaRPr kumimoji="1" lang="en-US" altLang="ja-JP" dirty="0" smtClean="0"/>
          </a:p>
          <a:p>
            <a:r>
              <a:rPr kumimoji="1" lang="ja-JP" altLang="en-US" dirty="0" smtClean="0"/>
              <a:t>アイテム：不具合</a:t>
            </a:r>
            <a:endParaRPr kumimoji="1" lang="en-US" altLang="ja-JP" dirty="0" smtClean="0"/>
          </a:p>
          <a:p>
            <a:r>
              <a:rPr kumimoji="1" lang="ja-JP" altLang="en-US" dirty="0" smtClean="0"/>
              <a:t>重み：不具合の守勢時間</a:t>
            </a:r>
            <a:endParaRPr kumimoji="1" lang="en-US" altLang="ja-JP" dirty="0" smtClean="0"/>
          </a:p>
          <a:p>
            <a:r>
              <a:rPr kumimoji="1" lang="ja-JP" altLang="en-US" dirty="0" smtClean="0"/>
              <a:t>利得：開発者のプリファレンス</a:t>
            </a:r>
            <a:endParaRPr kumimoji="1" lang="en-US" altLang="ja-JP" dirty="0" smtClean="0"/>
          </a:p>
          <a:p>
            <a:r>
              <a:rPr kumimoji="1" lang="ja-JP" altLang="en-US" dirty="0" smtClean="0"/>
              <a:t>目的変数：０選択しない　</a:t>
            </a:r>
            <a:r>
              <a:rPr kumimoji="1" lang="en-US" altLang="ja-JP" dirty="0" smtClean="0"/>
              <a:t>1</a:t>
            </a:r>
            <a:r>
              <a:rPr kumimoji="1" lang="ja-JP" altLang="en-US" dirty="0" smtClean="0"/>
              <a:t>選択する</a:t>
            </a:r>
            <a:endParaRPr kumimoji="1" lang="en-US" altLang="ja-JP" dirty="0" smtClean="0"/>
          </a:p>
          <a:p>
            <a:r>
              <a:rPr kumimoji="1" lang="ja-JP" altLang="en-US" dirty="0" smtClean="0"/>
              <a:t>目的関数　制約条件</a:t>
            </a:r>
            <a:endParaRPr kumimoji="1" lang="ja-JP" altLang="en-US" dirty="0"/>
          </a:p>
        </p:txBody>
      </p:sp>
      <p:sp>
        <p:nvSpPr>
          <p:cNvPr id="4" name="スライド番号プレースホルダー 3"/>
          <p:cNvSpPr>
            <a:spLocks noGrp="1"/>
          </p:cNvSpPr>
          <p:nvPr>
            <p:ph type="sldNum" sz="quarter" idx="10"/>
          </p:nvPr>
        </p:nvSpPr>
        <p:spPr/>
        <p:txBody>
          <a:bodyPr/>
          <a:lstStyle/>
          <a:p>
            <a:fld id="{819115F5-DB3F-4F5A-B14C-6137B31684A7}" type="slidenum">
              <a:rPr kumimoji="1" lang="ja-JP" altLang="en-US" smtClean="0"/>
              <a:t>4</a:t>
            </a:fld>
            <a:endParaRPr kumimoji="1" lang="ja-JP" altLang="en-US"/>
          </a:p>
        </p:txBody>
      </p:sp>
    </p:spTree>
    <p:extLst>
      <p:ext uri="{BB962C8B-B14F-4D97-AF65-F5344CB8AC3E}">
        <p14:creationId xmlns:p14="http://schemas.microsoft.com/office/powerpoint/2010/main" val="849043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n</a:t>
            </a:r>
            <a:r>
              <a:rPr kumimoji="1" lang="ja-JP" altLang="en-US" dirty="0" smtClean="0"/>
              <a:t>：本論文では提案手法利用者が任意に決定できる自然数</a:t>
            </a:r>
            <a:endParaRPr kumimoji="1" lang="ja-JP" altLang="en-US" dirty="0"/>
          </a:p>
        </p:txBody>
      </p:sp>
      <p:sp>
        <p:nvSpPr>
          <p:cNvPr id="4" name="スライド番号プレースホルダー 3"/>
          <p:cNvSpPr>
            <a:spLocks noGrp="1"/>
          </p:cNvSpPr>
          <p:nvPr>
            <p:ph type="sldNum" sz="quarter" idx="10"/>
          </p:nvPr>
        </p:nvSpPr>
        <p:spPr/>
        <p:txBody>
          <a:bodyPr/>
          <a:lstStyle/>
          <a:p>
            <a:fld id="{819115F5-DB3F-4F5A-B14C-6137B31684A7}" type="slidenum">
              <a:rPr kumimoji="1" lang="ja-JP" altLang="en-US" smtClean="0"/>
              <a:t>7</a:t>
            </a:fld>
            <a:endParaRPr kumimoji="1" lang="ja-JP" altLang="en-US"/>
          </a:p>
        </p:txBody>
      </p:sp>
    </p:spTree>
    <p:extLst>
      <p:ext uri="{BB962C8B-B14F-4D97-AF65-F5344CB8AC3E}">
        <p14:creationId xmlns:p14="http://schemas.microsoft.com/office/powerpoint/2010/main" val="1579891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開発者は比較的短期間でプロジェクトを去る　また全ての開発者が活発に不具合修正しているわけではない</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t>評価データの最初の日を基準として、半年以内に</a:t>
            </a:r>
            <a:r>
              <a:rPr lang="en-US" altLang="ja-JP" dirty="0" smtClean="0"/>
              <a:t>6</a:t>
            </a:r>
            <a:r>
              <a:rPr lang="ja-JP" altLang="en-US" dirty="0" smtClean="0"/>
              <a:t>回以上</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819115F5-DB3F-4F5A-B14C-6137B31684A7}" type="slidenum">
              <a:rPr kumimoji="1" lang="ja-JP" altLang="en-US" smtClean="0"/>
              <a:t>8</a:t>
            </a:fld>
            <a:endParaRPr kumimoji="1" lang="ja-JP" altLang="en-US"/>
          </a:p>
        </p:txBody>
      </p:sp>
    </p:spTree>
    <p:extLst>
      <p:ext uri="{BB962C8B-B14F-4D97-AF65-F5344CB8AC3E}">
        <p14:creationId xmlns:p14="http://schemas.microsoft.com/office/powerpoint/2010/main" val="3307014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実際に修正した開発者に割り当てられなかった場合はコスト</a:t>
            </a:r>
            <a:r>
              <a:rPr kumimoji="1" lang="en-US" altLang="ja-JP" dirty="0" err="1" smtClean="0"/>
              <a:t>Cij</a:t>
            </a:r>
            <a:r>
              <a:rPr kumimoji="1" lang="ja-JP" altLang="en-US" dirty="0" smtClean="0"/>
              <a:t>を実験上の修正時間として使用</a:t>
            </a:r>
            <a:endParaRPr kumimoji="1" lang="ja-JP" altLang="en-US" dirty="0"/>
          </a:p>
        </p:txBody>
      </p:sp>
      <p:sp>
        <p:nvSpPr>
          <p:cNvPr id="4" name="スライド番号プレースホルダー 3"/>
          <p:cNvSpPr>
            <a:spLocks noGrp="1"/>
          </p:cNvSpPr>
          <p:nvPr>
            <p:ph type="sldNum" sz="quarter" idx="10"/>
          </p:nvPr>
        </p:nvSpPr>
        <p:spPr/>
        <p:txBody>
          <a:bodyPr/>
          <a:lstStyle/>
          <a:p>
            <a:fld id="{819115F5-DB3F-4F5A-B14C-6137B31684A7}" type="slidenum">
              <a:rPr kumimoji="1" lang="ja-JP" altLang="en-US" smtClean="0"/>
              <a:t>9</a:t>
            </a:fld>
            <a:endParaRPr kumimoji="1" lang="ja-JP" altLang="en-US"/>
          </a:p>
        </p:txBody>
      </p:sp>
    </p:spTree>
    <p:extLst>
      <p:ext uri="{BB962C8B-B14F-4D97-AF65-F5344CB8AC3E}">
        <p14:creationId xmlns:p14="http://schemas.microsoft.com/office/powerpoint/2010/main" val="2080687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不具合報告の最も多かった月（繁忙期）</a:t>
            </a:r>
            <a:endParaRPr kumimoji="1" lang="en-US" altLang="ja-JP" dirty="0" smtClean="0"/>
          </a:p>
          <a:p>
            <a:r>
              <a:rPr kumimoji="1" lang="ja-JP" altLang="en-US" dirty="0" smtClean="0"/>
              <a:t>上：</a:t>
            </a:r>
            <a:r>
              <a:rPr kumimoji="1" lang="en-US" altLang="ja-JP" dirty="0" smtClean="0"/>
              <a:t>fire2</a:t>
            </a:r>
            <a:r>
              <a:rPr kumimoji="1" lang="ja-JP" altLang="en-US" dirty="0" smtClean="0"/>
              <a:t>名オーバー　</a:t>
            </a:r>
            <a:r>
              <a:rPr kumimoji="1" lang="en-US" altLang="ja-JP" dirty="0" smtClean="0"/>
              <a:t>plat1</a:t>
            </a:r>
            <a:r>
              <a:rPr kumimoji="1" lang="ja-JP" altLang="en-US" dirty="0" smtClean="0"/>
              <a:t>名ギリオーバー</a:t>
            </a:r>
            <a:endParaRPr kumimoji="1" lang="en-US" altLang="ja-JP" dirty="0" smtClean="0"/>
          </a:p>
          <a:p>
            <a:r>
              <a:rPr kumimoji="1" lang="ja-JP" altLang="en-US" dirty="0" smtClean="0"/>
              <a:t>下：</a:t>
            </a:r>
            <a:r>
              <a:rPr kumimoji="1" lang="en-US" altLang="ja-JP" dirty="0" smtClean="0"/>
              <a:t>fire2</a:t>
            </a:r>
            <a:r>
              <a:rPr kumimoji="1" lang="ja-JP" altLang="en-US" dirty="0" smtClean="0"/>
              <a:t>名オーバー　</a:t>
            </a:r>
            <a:r>
              <a:rPr kumimoji="1" lang="en-US" altLang="ja-JP" dirty="0" smtClean="0"/>
              <a:t>plat1</a:t>
            </a:r>
            <a:r>
              <a:rPr kumimoji="1" lang="ja-JP" altLang="en-US" dirty="0" smtClean="0"/>
              <a:t>名オーバー</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819115F5-DB3F-4F5A-B14C-6137B31684A7}" type="slidenum">
              <a:rPr kumimoji="1" lang="ja-JP" altLang="en-US" smtClean="0"/>
              <a:t>10</a:t>
            </a:fld>
            <a:endParaRPr kumimoji="1" lang="ja-JP" altLang="en-US"/>
          </a:p>
        </p:txBody>
      </p:sp>
    </p:spTree>
    <p:extLst>
      <p:ext uri="{BB962C8B-B14F-4D97-AF65-F5344CB8AC3E}">
        <p14:creationId xmlns:p14="http://schemas.microsoft.com/office/powerpoint/2010/main" val="2868646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３つの方法で共通して割り当てたタスクのみにした結果</a:t>
            </a:r>
            <a:endParaRPr kumimoji="1" lang="ja-JP" altLang="en-US" dirty="0"/>
          </a:p>
        </p:txBody>
      </p:sp>
      <p:sp>
        <p:nvSpPr>
          <p:cNvPr id="4" name="スライド番号プレースホルダー 3"/>
          <p:cNvSpPr>
            <a:spLocks noGrp="1"/>
          </p:cNvSpPr>
          <p:nvPr>
            <p:ph type="sldNum" sz="quarter" idx="10"/>
          </p:nvPr>
        </p:nvSpPr>
        <p:spPr/>
        <p:txBody>
          <a:bodyPr/>
          <a:lstStyle/>
          <a:p>
            <a:fld id="{819115F5-DB3F-4F5A-B14C-6137B31684A7}" type="slidenum">
              <a:rPr kumimoji="1" lang="ja-JP" altLang="en-US" smtClean="0"/>
              <a:t>11</a:t>
            </a:fld>
            <a:endParaRPr kumimoji="1" lang="ja-JP" altLang="en-US"/>
          </a:p>
        </p:txBody>
      </p:sp>
    </p:spTree>
    <p:extLst>
      <p:ext uri="{BB962C8B-B14F-4D97-AF65-F5344CB8AC3E}">
        <p14:creationId xmlns:p14="http://schemas.microsoft.com/office/powerpoint/2010/main" val="3592479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現状の割り当て方法で実際に要した不具合修正時間の合計と</a:t>
            </a:r>
            <a:endParaRPr kumimoji="1" lang="en-US" altLang="ja-JP" dirty="0" smtClean="0"/>
          </a:p>
          <a:p>
            <a:r>
              <a:rPr kumimoji="1" lang="ja-JP" altLang="en-US" dirty="0" smtClean="0"/>
              <a:t>現状の割り当て方法で割当てられた修正タスクを提案手法の修正時間算出方法で求めた不具合修正時間の合計</a:t>
            </a:r>
            <a:endParaRPr kumimoji="1" lang="ja-JP" altLang="en-US" dirty="0"/>
          </a:p>
        </p:txBody>
      </p:sp>
      <p:sp>
        <p:nvSpPr>
          <p:cNvPr id="4" name="スライド番号プレースホルダー 3"/>
          <p:cNvSpPr>
            <a:spLocks noGrp="1"/>
          </p:cNvSpPr>
          <p:nvPr>
            <p:ph type="sldNum" sz="quarter" idx="10"/>
          </p:nvPr>
        </p:nvSpPr>
        <p:spPr/>
        <p:txBody>
          <a:bodyPr/>
          <a:lstStyle/>
          <a:p>
            <a:fld id="{819115F5-DB3F-4F5A-B14C-6137B31684A7}" type="slidenum">
              <a:rPr kumimoji="1" lang="ja-JP" altLang="en-US" smtClean="0"/>
              <a:t>12</a:t>
            </a:fld>
            <a:endParaRPr kumimoji="1" lang="ja-JP" altLang="en-US"/>
          </a:p>
        </p:txBody>
      </p:sp>
    </p:spTree>
    <p:extLst>
      <p:ext uri="{BB962C8B-B14F-4D97-AF65-F5344CB8AC3E}">
        <p14:creationId xmlns:p14="http://schemas.microsoft.com/office/powerpoint/2010/main" val="4191609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それぞれの比較からどう寄与したのか議論</a:t>
            </a:r>
            <a:endParaRPr kumimoji="1" lang="en-US" altLang="ja-JP" dirty="0" smtClean="0"/>
          </a:p>
          <a:p>
            <a:r>
              <a:rPr kumimoji="1" lang="en-US" altLang="ja-JP" dirty="0" smtClean="0"/>
              <a:t>C</a:t>
            </a:r>
            <a:r>
              <a:rPr kumimoji="1" lang="ja-JP" altLang="en-US" dirty="0" smtClean="0"/>
              <a:t>と</a:t>
            </a:r>
            <a:r>
              <a:rPr kumimoji="1" lang="en-US" altLang="ja-JP" dirty="0" smtClean="0"/>
              <a:t>D</a:t>
            </a:r>
            <a:endParaRPr kumimoji="1" lang="ja-JP" altLang="en-US" dirty="0"/>
          </a:p>
        </p:txBody>
      </p:sp>
      <p:sp>
        <p:nvSpPr>
          <p:cNvPr id="4" name="スライド番号プレースホルダー 3"/>
          <p:cNvSpPr>
            <a:spLocks noGrp="1"/>
          </p:cNvSpPr>
          <p:nvPr>
            <p:ph type="sldNum" sz="quarter" idx="10"/>
          </p:nvPr>
        </p:nvSpPr>
        <p:spPr/>
        <p:txBody>
          <a:bodyPr/>
          <a:lstStyle/>
          <a:p>
            <a:fld id="{819115F5-DB3F-4F5A-B14C-6137B31684A7}" type="slidenum">
              <a:rPr kumimoji="1" lang="ja-JP" altLang="en-US" smtClean="0"/>
              <a:t>13</a:t>
            </a:fld>
            <a:endParaRPr kumimoji="1" lang="ja-JP" altLang="en-US"/>
          </a:p>
        </p:txBody>
      </p:sp>
    </p:spTree>
    <p:extLst>
      <p:ext uri="{BB962C8B-B14F-4D97-AF65-F5344CB8AC3E}">
        <p14:creationId xmlns:p14="http://schemas.microsoft.com/office/powerpoint/2010/main" val="852334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3200" cap="none"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069BF726-CB5C-4167-AF82-3368A04B8964}" type="datetime1">
              <a:rPr kumimoji="1" lang="ja-JP" altLang="en-US" smtClean="0"/>
              <a:t>2014/12/16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B05BDB9-5E86-4F0C-9135-5E190261D430}"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000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1365" y="189499"/>
            <a:ext cx="10058400" cy="1450757"/>
          </a:xfrm>
        </p:spPr>
        <p:txBody>
          <a:bodyPr anchor="t"/>
          <a:lstStyle>
            <a:lvl1pPr marL="0">
              <a:defRPr>
                <a:solidFill>
                  <a:schemeClr val="accent2"/>
                </a:solidFill>
              </a:defRPr>
            </a:lvl1pPr>
          </a:lstStyle>
          <a:p>
            <a:r>
              <a:rPr lang="ja-JP" altLang="en-US" dirty="0" smtClean="0"/>
              <a:t>マスタータイトル</a:t>
            </a:r>
            <a:endParaRPr lang="en-US" dirty="0"/>
          </a:p>
        </p:txBody>
      </p:sp>
      <p:sp>
        <p:nvSpPr>
          <p:cNvPr id="3" name="Content Placeholder 2"/>
          <p:cNvSpPr>
            <a:spLocks noGrp="1"/>
          </p:cNvSpPr>
          <p:nvPr>
            <p:ph idx="1"/>
          </p:nvPr>
        </p:nvSpPr>
        <p:spPr>
          <a:xfrm>
            <a:off x="401365" y="1855259"/>
            <a:ext cx="10058400" cy="4023360"/>
          </a:xfrm>
        </p:spPr>
        <p:txBody>
          <a:bodyPr>
            <a:normAutofit/>
          </a:bodyPr>
          <a:lstStyle>
            <a:lvl1pPr marL="91440" indent="-91440">
              <a:buFont typeface="Wingdings" panose="05000000000000000000" pitchFamily="2" charset="2"/>
              <a:buChar char="u"/>
              <a:defRPr sz="3200"/>
            </a:lvl1pPr>
            <a:lvl2pPr marL="384048" indent="-182880">
              <a:buFont typeface="Wingdings" panose="05000000000000000000" pitchFamily="2" charset="2"/>
              <a:buChar char="Ø"/>
              <a:defRPr sz="2800"/>
            </a:lvl2pPr>
            <a:lvl3pPr marL="566928" indent="-182880">
              <a:buFont typeface="Wingdings" panose="05000000000000000000" pitchFamily="2" charset="2"/>
              <a:buChar char="Ø"/>
              <a:defRPr sz="2000"/>
            </a:lvl3pPr>
            <a:lvl4pPr marL="749808" indent="-182880">
              <a:buFont typeface="Wingdings" panose="05000000000000000000" pitchFamily="2" charset="2"/>
              <a:buChar char="Ø"/>
              <a:defRPr sz="2000"/>
            </a:lvl4pPr>
            <a:lvl5pPr marL="932688" indent="-182880">
              <a:buFont typeface="Wingdings" panose="05000000000000000000" pitchFamily="2" charset="2"/>
              <a:buChar char="Ø"/>
              <a:defRPr sz="20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ECE885C-0AC3-4D96-B267-08D7D1172445}" type="datetime1">
              <a:rPr kumimoji="1" lang="ja-JP" altLang="en-US" smtClean="0"/>
              <a:t>2014/12/16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B05BDB9-5E86-4F0C-9135-5E190261D430}" type="slidenum">
              <a:rPr kumimoji="1" lang="ja-JP" altLang="en-US" smtClean="0"/>
              <a:t>‹#›</a:t>
            </a:fld>
            <a:endParaRPr kumimoji="1" lang="ja-JP" altLang="en-US"/>
          </a:p>
        </p:txBody>
      </p:sp>
    </p:spTree>
    <p:extLst>
      <p:ext uri="{BB962C8B-B14F-4D97-AF65-F5344CB8AC3E}">
        <p14:creationId xmlns:p14="http://schemas.microsoft.com/office/powerpoint/2010/main" val="4281417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18A3AD72-3099-4C60-8878-1273621ACF57}" type="datetime1">
              <a:rPr kumimoji="1" lang="ja-JP" altLang="en-US" smtClean="0"/>
              <a:t>2014/12/16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B05BDB9-5E86-4F0C-9135-5E190261D430}"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3110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CFF2FC43-8A99-44FD-A8E3-A3928F6BE96D}" type="datetime1">
              <a:rPr kumimoji="1" lang="ja-JP" altLang="en-US" smtClean="0"/>
              <a:t>2014/12/16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B05BDB9-5E86-4F0C-9135-5E190261D430}" type="slidenum">
              <a:rPr kumimoji="1" lang="ja-JP" altLang="en-US" smtClean="0"/>
              <a:t>‹#›</a:t>
            </a:fld>
            <a:endParaRPr kumimoji="1" lang="ja-JP" altLang="en-US"/>
          </a:p>
        </p:txBody>
      </p:sp>
    </p:spTree>
    <p:extLst>
      <p:ext uri="{BB962C8B-B14F-4D97-AF65-F5344CB8AC3E}">
        <p14:creationId xmlns:p14="http://schemas.microsoft.com/office/powerpoint/2010/main" val="1442048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491CE573-9C01-4C1B-9923-2DAC0A27C2E1}" type="datetime1">
              <a:rPr kumimoji="1" lang="ja-JP" altLang="en-US" smtClean="0"/>
              <a:t>2014/12/16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B05BDB9-5E86-4F0C-9135-5E190261D430}" type="slidenum">
              <a:rPr kumimoji="1" lang="ja-JP" altLang="en-US" smtClean="0"/>
              <a:t>‹#›</a:t>
            </a:fld>
            <a:endParaRPr kumimoji="1" lang="ja-JP" altLang="en-US"/>
          </a:p>
        </p:txBody>
      </p:sp>
    </p:spTree>
    <p:extLst>
      <p:ext uri="{BB962C8B-B14F-4D97-AF65-F5344CB8AC3E}">
        <p14:creationId xmlns:p14="http://schemas.microsoft.com/office/powerpoint/2010/main" val="854781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F77BE53B-CA39-42BD-BBA6-3D90E58070B4}" type="datetime1">
              <a:rPr kumimoji="1" lang="ja-JP" altLang="en-US" smtClean="0"/>
              <a:t>2014/12/16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B05BDB9-5E86-4F0C-9135-5E190261D430}" type="slidenum">
              <a:rPr kumimoji="1" lang="ja-JP" altLang="en-US" smtClean="0"/>
              <a:t>‹#›</a:t>
            </a:fld>
            <a:endParaRPr kumimoji="1" lang="ja-JP" altLang="en-US"/>
          </a:p>
        </p:txBody>
      </p:sp>
    </p:spTree>
    <p:extLst>
      <p:ext uri="{BB962C8B-B14F-4D97-AF65-F5344CB8AC3E}">
        <p14:creationId xmlns:p14="http://schemas.microsoft.com/office/powerpoint/2010/main" val="3847159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46F8CF7-5224-4CA7-B412-4ACCA85F9E82}" type="datetime1">
              <a:rPr kumimoji="1" lang="ja-JP" altLang="en-US" smtClean="0"/>
              <a:t>2014/12/16</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4B05BDB9-5E86-4F0C-9135-5E190261D430}" type="slidenum">
              <a:rPr kumimoji="1" lang="ja-JP" altLang="en-US" smtClean="0"/>
              <a:t>‹#›</a:t>
            </a:fld>
            <a:endParaRPr kumimoji="1" lang="ja-JP" altLang="en-US"/>
          </a:p>
        </p:txBody>
      </p:sp>
    </p:spTree>
    <p:extLst>
      <p:ext uri="{BB962C8B-B14F-4D97-AF65-F5344CB8AC3E}">
        <p14:creationId xmlns:p14="http://schemas.microsoft.com/office/powerpoint/2010/main" val="1468883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5801A5F-F82F-4A7C-80A8-0EF5A664E8B2}" type="datetime1">
              <a:rPr kumimoji="1" lang="ja-JP" altLang="en-US" smtClean="0"/>
              <a:t>2014/12/16</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B05BDB9-5E86-4F0C-9135-5E190261D430}" type="slidenum">
              <a:rPr kumimoji="1" lang="ja-JP" altLang="en-US" smtClean="0"/>
              <a:t>‹#›</a:t>
            </a:fld>
            <a:endParaRPr kumimoji="1" lang="ja-JP" altLang="en-US"/>
          </a:p>
        </p:txBody>
      </p:sp>
    </p:spTree>
    <p:extLst>
      <p:ext uri="{BB962C8B-B14F-4D97-AF65-F5344CB8AC3E}">
        <p14:creationId xmlns:p14="http://schemas.microsoft.com/office/powerpoint/2010/main" val="3578767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4E4DEBFC-4A30-498A-B156-FFE066F3DBF9}" type="datetime1">
              <a:rPr kumimoji="1" lang="ja-JP" altLang="en-US" smtClean="0"/>
              <a:t>2014/12/16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B05BDB9-5E86-4F0C-9135-5E190261D430}" type="slidenum">
              <a:rPr kumimoji="1" lang="ja-JP" altLang="en-US" smtClean="0"/>
              <a:t>‹#›</a:t>
            </a:fld>
            <a:endParaRPr kumimoji="1" lang="ja-JP" altLang="en-US"/>
          </a:p>
        </p:txBody>
      </p:sp>
    </p:spTree>
    <p:extLst>
      <p:ext uri="{BB962C8B-B14F-4D97-AF65-F5344CB8AC3E}">
        <p14:creationId xmlns:p14="http://schemas.microsoft.com/office/powerpoint/2010/main" val="1620247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396C8E7-A179-4A4A-BB36-E69334C3EC19}" type="datetime1">
              <a:rPr kumimoji="1" lang="ja-JP" altLang="en-US" smtClean="0"/>
              <a:t>2014/12/16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B05BDB9-5E86-4F0C-9135-5E190261D430}" type="slidenum">
              <a:rPr kumimoji="1" lang="ja-JP" altLang="en-US" smtClean="0"/>
              <a:t>‹#›</a:t>
            </a:fld>
            <a:endParaRPr kumimoji="1" lang="ja-JP" altLang="en-US"/>
          </a:p>
        </p:txBody>
      </p:sp>
    </p:spTree>
    <p:extLst>
      <p:ext uri="{BB962C8B-B14F-4D97-AF65-F5344CB8AC3E}">
        <p14:creationId xmlns:p14="http://schemas.microsoft.com/office/powerpoint/2010/main" val="290909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E8581B3-E8ED-4C03-9AC5-F9B04E4A46E2}" type="datetime1">
              <a:rPr kumimoji="1" lang="ja-JP" altLang="en-US" smtClean="0"/>
              <a:t>2014/12/16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B05BDB9-5E86-4F0C-9135-5E190261D430}" type="slidenum">
              <a:rPr kumimoji="1" lang="ja-JP" altLang="en-US" smtClean="0"/>
              <a:t>‹#›</a:t>
            </a:fld>
            <a:endParaRPr kumimoji="1" lang="ja-JP" altLang="en-US"/>
          </a:p>
        </p:txBody>
      </p:sp>
    </p:spTree>
    <p:extLst>
      <p:ext uri="{BB962C8B-B14F-4D97-AF65-F5344CB8AC3E}">
        <p14:creationId xmlns:p14="http://schemas.microsoft.com/office/powerpoint/2010/main" val="3947419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7DCDB06-02AE-44A2-8135-EDBA0C377936}" type="datetime1">
              <a:rPr kumimoji="1" lang="ja-JP" altLang="en-US" smtClean="0"/>
              <a:t>2014/12/16</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B05BDB9-5E86-4F0C-9135-5E190261D430}" type="slidenum">
              <a:rPr kumimoji="1" lang="ja-JP" altLang="en-US" smtClean="0"/>
              <a:t>‹#›</a:t>
            </a:fld>
            <a:endParaRPr kumimoji="1" lang="ja-JP" altLang="en-US"/>
          </a:p>
        </p:txBody>
      </p:sp>
    </p:spTree>
    <p:extLst>
      <p:ext uri="{BB962C8B-B14F-4D97-AF65-F5344CB8AC3E}">
        <p14:creationId xmlns:p14="http://schemas.microsoft.com/office/powerpoint/2010/main" val="12286263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00051" y="749427"/>
            <a:ext cx="10058400" cy="3566160"/>
          </a:xfrm>
        </p:spPr>
        <p:txBody>
          <a:bodyPr>
            <a:normAutofit/>
          </a:bodyPr>
          <a:lstStyle/>
          <a:p>
            <a:r>
              <a:rPr kumimoji="1" lang="ja-JP" altLang="en-US" sz="6000" dirty="0" smtClean="0"/>
              <a:t>大規模</a:t>
            </a:r>
            <a:r>
              <a:rPr kumimoji="1" lang="en-US" altLang="ja-JP" sz="6000" dirty="0" smtClean="0">
                <a:latin typeface="+mj-ea"/>
              </a:rPr>
              <a:t>OSS</a:t>
            </a:r>
            <a:r>
              <a:rPr kumimoji="1" lang="ja-JP" altLang="en-US" sz="6000" dirty="0" smtClean="0">
                <a:latin typeface="+mj-ea"/>
              </a:rPr>
              <a:t>開発における不具合修正時間の短縮化を目的としたバグトリアージ手法</a:t>
            </a:r>
            <a:endParaRPr kumimoji="1" lang="ja-JP" altLang="en-US" sz="6000" dirty="0">
              <a:latin typeface="+mj-ea"/>
            </a:endParaRPr>
          </a:p>
        </p:txBody>
      </p:sp>
      <p:sp>
        <p:nvSpPr>
          <p:cNvPr id="3" name="サブタイトル 2"/>
          <p:cNvSpPr>
            <a:spLocks noGrp="1"/>
          </p:cNvSpPr>
          <p:nvPr>
            <p:ph type="subTitle" idx="1"/>
          </p:nvPr>
        </p:nvSpPr>
        <p:spPr>
          <a:xfrm>
            <a:off x="1100051" y="4455620"/>
            <a:ext cx="10058400" cy="1659430"/>
          </a:xfrm>
        </p:spPr>
        <p:txBody>
          <a:bodyPr/>
          <a:lstStyle/>
          <a:p>
            <a:r>
              <a:rPr kumimoji="1" lang="ja-JP" altLang="en-US" dirty="0" smtClean="0"/>
              <a:t>情報処理学会論文誌　</a:t>
            </a:r>
            <a:r>
              <a:rPr kumimoji="1" lang="en-US" altLang="ja-JP" dirty="0" smtClean="0">
                <a:latin typeface="+mn-ea"/>
              </a:rPr>
              <a:t>Vol.56 No.2 1-12(Feb. 2015)</a:t>
            </a:r>
          </a:p>
          <a:p>
            <a:r>
              <a:rPr lang="ja-JP" altLang="en-US" dirty="0" smtClean="0">
                <a:latin typeface="+mn-ea"/>
              </a:rPr>
              <a:t>柏 祐太郎　大平 雅雄　阿萬 裕久　亀井 靖高</a:t>
            </a:r>
            <a:endParaRPr lang="en-US" altLang="ja-JP" dirty="0">
              <a:latin typeface="+mn-ea"/>
            </a:endParaRPr>
          </a:p>
        </p:txBody>
      </p:sp>
      <p:sp>
        <p:nvSpPr>
          <p:cNvPr id="4" name="スライド番号プレースホルダー 3"/>
          <p:cNvSpPr>
            <a:spLocks noGrp="1"/>
          </p:cNvSpPr>
          <p:nvPr>
            <p:ph type="sldNum" sz="quarter" idx="12"/>
          </p:nvPr>
        </p:nvSpPr>
        <p:spPr/>
        <p:txBody>
          <a:bodyPr/>
          <a:lstStyle/>
          <a:p>
            <a:fld id="{4B05BDB9-5E86-4F0C-9135-5E190261D430}" type="slidenum">
              <a:rPr kumimoji="1" lang="ja-JP" altLang="en-US" smtClean="0"/>
              <a:t>1</a:t>
            </a:fld>
            <a:endParaRPr kumimoji="1" lang="ja-JP" altLang="en-US"/>
          </a:p>
        </p:txBody>
      </p:sp>
    </p:spTree>
    <p:extLst>
      <p:ext uri="{BB962C8B-B14F-4D97-AF65-F5344CB8AC3E}">
        <p14:creationId xmlns:p14="http://schemas.microsoft.com/office/powerpoint/2010/main" val="3247928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背景</a:t>
            </a:r>
            <a:endParaRPr kumimoji="1" lang="ja-JP" altLang="en-US" dirty="0"/>
          </a:p>
        </p:txBody>
      </p:sp>
      <p:sp>
        <p:nvSpPr>
          <p:cNvPr id="3" name="コンテンツ プレースホルダー 2"/>
          <p:cNvSpPr>
            <a:spLocks noGrp="1"/>
          </p:cNvSpPr>
          <p:nvPr>
            <p:ph idx="1"/>
          </p:nvPr>
        </p:nvSpPr>
        <p:spPr>
          <a:xfrm>
            <a:off x="401364" y="1855259"/>
            <a:ext cx="11320465" cy="4023360"/>
          </a:xfrm>
        </p:spPr>
        <p:txBody>
          <a:bodyPr>
            <a:normAutofit/>
          </a:bodyPr>
          <a:lstStyle/>
          <a:p>
            <a:r>
              <a:rPr kumimoji="1" lang="ja-JP" altLang="en-US" dirty="0" smtClean="0"/>
              <a:t>バグトリアージ</a:t>
            </a:r>
            <a:endParaRPr kumimoji="1" lang="en-US" altLang="ja-JP" dirty="0" smtClean="0"/>
          </a:p>
          <a:p>
            <a:pPr lvl="1"/>
            <a:r>
              <a:rPr lang="ja-JP" altLang="en-US" dirty="0" smtClean="0"/>
              <a:t>重要度や優先度を設定し、開発者に修正タスクを割り当てること</a:t>
            </a:r>
            <a:endParaRPr lang="en-US" altLang="ja-JP" dirty="0" smtClean="0"/>
          </a:p>
          <a:p>
            <a:pPr lvl="1"/>
            <a:endParaRPr kumimoji="1" lang="en-US" altLang="ja-JP" dirty="0"/>
          </a:p>
          <a:p>
            <a:r>
              <a:rPr lang="ja-JP" altLang="en-US" dirty="0" smtClean="0"/>
              <a:t>バグトリアージを支援する研究が盛ん</a:t>
            </a:r>
            <a:endParaRPr lang="en-US" altLang="ja-JP" dirty="0" smtClean="0"/>
          </a:p>
          <a:p>
            <a:endParaRPr lang="en-US" altLang="ja-JP" dirty="0"/>
          </a:p>
          <a:p>
            <a:r>
              <a:rPr lang="ja-JP" altLang="en-US" dirty="0" smtClean="0"/>
              <a:t>既存手法は一部の開発者にタスクが集中する傾向</a:t>
            </a:r>
            <a:endParaRPr lang="en-US" altLang="ja-JP" dirty="0" smtClean="0"/>
          </a:p>
          <a:p>
            <a:pPr marL="0" indent="0">
              <a:buNone/>
            </a:pPr>
            <a:r>
              <a:rPr lang="ja-JP" altLang="en-US" dirty="0" smtClean="0"/>
              <a:t>→</a:t>
            </a:r>
            <a:r>
              <a:rPr lang="ja-JP" altLang="en-US" dirty="0"/>
              <a:t>開発者</a:t>
            </a:r>
            <a:r>
              <a:rPr lang="ja-JP" altLang="en-US" dirty="0" smtClean="0"/>
              <a:t>のタスク量に制約条件を課し、タスク割り当てを最適化</a:t>
            </a:r>
            <a:endParaRPr lang="en-US" altLang="ja-JP" dirty="0" smtClean="0"/>
          </a:p>
        </p:txBody>
      </p:sp>
      <p:sp>
        <p:nvSpPr>
          <p:cNvPr id="4" name="スライド番号プレースホルダー 3"/>
          <p:cNvSpPr>
            <a:spLocks noGrp="1"/>
          </p:cNvSpPr>
          <p:nvPr>
            <p:ph type="sldNum" sz="quarter" idx="12"/>
          </p:nvPr>
        </p:nvSpPr>
        <p:spPr/>
        <p:txBody>
          <a:bodyPr/>
          <a:lstStyle/>
          <a:p>
            <a:fld id="{4B05BDB9-5E86-4F0C-9135-5E190261D430}" type="slidenum">
              <a:rPr kumimoji="1" lang="ja-JP" altLang="en-US" smtClean="0"/>
              <a:t>2</a:t>
            </a:fld>
            <a:endParaRPr kumimoji="1" lang="ja-JP" altLang="en-US"/>
          </a:p>
        </p:txBody>
      </p:sp>
    </p:spTree>
    <p:extLst>
      <p:ext uri="{BB962C8B-B14F-4D97-AF65-F5344CB8AC3E}">
        <p14:creationId xmlns:p14="http://schemas.microsoft.com/office/powerpoint/2010/main" val="3112830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latin typeface="+mn-ea"/>
                <a:ea typeface="+mn-ea"/>
              </a:rPr>
              <a:t>Research Question</a:t>
            </a:r>
            <a:endParaRPr kumimoji="1" lang="ja-JP" altLang="en-US" dirty="0">
              <a:latin typeface="+mn-ea"/>
              <a:ea typeface="+mn-ea"/>
            </a:endParaRPr>
          </a:p>
        </p:txBody>
      </p:sp>
      <p:sp>
        <p:nvSpPr>
          <p:cNvPr id="3" name="コンテンツ プレースホルダー 2"/>
          <p:cNvSpPr>
            <a:spLocks noGrp="1"/>
          </p:cNvSpPr>
          <p:nvPr>
            <p:ph idx="1"/>
          </p:nvPr>
        </p:nvSpPr>
        <p:spPr>
          <a:xfrm>
            <a:off x="401365" y="1213233"/>
            <a:ext cx="10941086" cy="5246551"/>
          </a:xfrm>
        </p:spPr>
        <p:txBody>
          <a:bodyPr/>
          <a:lstStyle/>
          <a:p>
            <a:r>
              <a:rPr lang="en-US" altLang="ja-JP" dirty="0" smtClean="0">
                <a:latin typeface="+mn-ea"/>
              </a:rPr>
              <a:t>RQ1</a:t>
            </a:r>
            <a:r>
              <a:rPr lang="ja-JP" altLang="en-US" dirty="0" smtClean="0">
                <a:latin typeface="+mn-ea"/>
              </a:rPr>
              <a:t>：既存手法は、特定の開発者への負荷を集中させる傾向</a:t>
            </a:r>
            <a:endParaRPr lang="en-US" altLang="ja-JP" dirty="0" smtClean="0">
              <a:latin typeface="+mn-ea"/>
            </a:endParaRPr>
          </a:p>
          <a:p>
            <a:pPr marL="0" indent="0">
              <a:buNone/>
            </a:pPr>
            <a:r>
              <a:rPr lang="ja-JP" altLang="en-US" dirty="0">
                <a:latin typeface="+mn-ea"/>
              </a:rPr>
              <a:t>　</a:t>
            </a:r>
            <a:r>
              <a:rPr lang="ja-JP" altLang="en-US" dirty="0" smtClean="0">
                <a:latin typeface="+mn-ea"/>
              </a:rPr>
              <a:t>　　　　があるか？提案</a:t>
            </a:r>
            <a:r>
              <a:rPr lang="ja-JP" altLang="en-US" dirty="0">
                <a:latin typeface="+mn-ea"/>
              </a:rPr>
              <a:t>手法</a:t>
            </a:r>
            <a:r>
              <a:rPr lang="ja-JP" altLang="en-US" dirty="0" smtClean="0">
                <a:latin typeface="+mn-ea"/>
              </a:rPr>
              <a:t>ではその問題を緩和できるか</a:t>
            </a:r>
            <a:endParaRPr lang="en-US" altLang="ja-JP" dirty="0" smtClean="0">
              <a:latin typeface="+mn-ea"/>
            </a:endParaRPr>
          </a:p>
          <a:p>
            <a:pPr marL="0" indent="0">
              <a:buNone/>
            </a:pPr>
            <a:endParaRPr kumimoji="1" lang="en-US" altLang="ja-JP" sz="800" dirty="0">
              <a:latin typeface="+mn-ea"/>
            </a:endParaRPr>
          </a:p>
          <a:p>
            <a:r>
              <a:rPr kumimoji="1" lang="en-US" altLang="ja-JP" dirty="0" smtClean="0">
                <a:latin typeface="+mn-ea"/>
              </a:rPr>
              <a:t>RQ2</a:t>
            </a:r>
            <a:r>
              <a:rPr kumimoji="1" lang="ja-JP" altLang="en-US" dirty="0" smtClean="0">
                <a:latin typeface="+mn-ea"/>
              </a:rPr>
              <a:t>：提案手法は、プロジェクト全体の不具合修正時間の短縮</a:t>
            </a:r>
            <a:endParaRPr kumimoji="1" lang="en-US" altLang="ja-JP" dirty="0" smtClean="0">
              <a:latin typeface="+mn-ea"/>
            </a:endParaRPr>
          </a:p>
          <a:p>
            <a:pPr marL="0" indent="0">
              <a:buNone/>
            </a:pPr>
            <a:r>
              <a:rPr lang="ja-JP" altLang="en-US" dirty="0">
                <a:latin typeface="+mn-ea"/>
              </a:rPr>
              <a:t>　</a:t>
            </a:r>
            <a:r>
              <a:rPr lang="ja-JP" altLang="en-US" dirty="0" smtClean="0">
                <a:latin typeface="+mn-ea"/>
              </a:rPr>
              <a:t>　　　　</a:t>
            </a:r>
            <a:r>
              <a:rPr kumimoji="1" lang="ja-JP" altLang="en-US" dirty="0" smtClean="0">
                <a:latin typeface="+mn-ea"/>
              </a:rPr>
              <a:t>化に寄与するか？</a:t>
            </a:r>
            <a:endParaRPr kumimoji="1" lang="en-US" altLang="ja-JP" dirty="0" smtClean="0">
              <a:latin typeface="+mn-ea"/>
            </a:endParaRPr>
          </a:p>
          <a:p>
            <a:pPr marL="0" indent="0">
              <a:buNone/>
            </a:pPr>
            <a:endParaRPr kumimoji="1" lang="en-US" altLang="ja-JP" sz="800" dirty="0" smtClean="0">
              <a:latin typeface="+mn-ea"/>
            </a:endParaRPr>
          </a:p>
          <a:p>
            <a:r>
              <a:rPr kumimoji="1" lang="en-US" altLang="ja-JP" dirty="0" smtClean="0">
                <a:latin typeface="+mn-ea"/>
              </a:rPr>
              <a:t>RQ3:</a:t>
            </a:r>
            <a:r>
              <a:rPr kumimoji="1" lang="ja-JP" altLang="en-US" dirty="0" smtClean="0">
                <a:latin typeface="+mn-ea"/>
              </a:rPr>
              <a:t>提案手法で用いる各種設定が</a:t>
            </a:r>
            <a:r>
              <a:rPr lang="ja-JP" altLang="en-US" dirty="0" smtClean="0">
                <a:latin typeface="+mn-ea"/>
              </a:rPr>
              <a:t>、タスク割り当ての最適化</a:t>
            </a:r>
            <a:endParaRPr lang="en-US" altLang="ja-JP" dirty="0">
              <a:latin typeface="+mn-ea"/>
            </a:endParaRPr>
          </a:p>
          <a:p>
            <a:pPr marL="0" indent="0">
              <a:buNone/>
            </a:pPr>
            <a:r>
              <a:rPr lang="ja-JP" altLang="en-US" dirty="0">
                <a:latin typeface="+mn-ea"/>
              </a:rPr>
              <a:t> </a:t>
            </a:r>
            <a:r>
              <a:rPr lang="ja-JP" altLang="en-US" dirty="0" smtClean="0">
                <a:latin typeface="+mn-ea"/>
              </a:rPr>
              <a:t>         にどのように寄与するか？</a:t>
            </a:r>
            <a:endParaRPr lang="en-US" altLang="ja-JP" dirty="0" smtClean="0">
              <a:latin typeface="+mn-ea"/>
            </a:endParaRPr>
          </a:p>
          <a:p>
            <a:pPr lvl="1"/>
            <a:r>
              <a:rPr lang="ja-JP" altLang="en-US" dirty="0" smtClean="0">
                <a:latin typeface="+mn-ea"/>
              </a:rPr>
              <a:t>開発者の適正（プリファレンス）と上限の有無で</a:t>
            </a:r>
            <a:r>
              <a:rPr lang="en-US" altLang="ja-JP" dirty="0" smtClean="0">
                <a:latin typeface="+mn-ea"/>
              </a:rPr>
              <a:t>4</a:t>
            </a:r>
            <a:r>
              <a:rPr lang="ja-JP" altLang="en-US" dirty="0" err="1" smtClean="0">
                <a:latin typeface="+mn-ea"/>
              </a:rPr>
              <a:t>つの</a:t>
            </a:r>
            <a:r>
              <a:rPr lang="ja-JP" altLang="en-US" dirty="0" smtClean="0">
                <a:latin typeface="+mn-ea"/>
              </a:rPr>
              <a:t>モデルを構築</a:t>
            </a:r>
            <a:endParaRPr lang="en-US" altLang="ja-JP" dirty="0" smtClean="0">
              <a:latin typeface="+mn-ea"/>
            </a:endParaRPr>
          </a:p>
        </p:txBody>
      </p:sp>
      <p:sp>
        <p:nvSpPr>
          <p:cNvPr id="4" name="スライド番号プレースホルダー 3"/>
          <p:cNvSpPr>
            <a:spLocks noGrp="1"/>
          </p:cNvSpPr>
          <p:nvPr>
            <p:ph type="sldNum" sz="quarter" idx="12"/>
          </p:nvPr>
        </p:nvSpPr>
        <p:spPr/>
        <p:txBody>
          <a:bodyPr/>
          <a:lstStyle/>
          <a:p>
            <a:fld id="{4B05BDB9-5E86-4F0C-9135-5E190261D430}" type="slidenum">
              <a:rPr kumimoji="1" lang="ja-JP" altLang="en-US" smtClean="0"/>
              <a:t>3</a:t>
            </a:fld>
            <a:endParaRPr kumimoji="1" lang="ja-JP" altLang="en-US"/>
          </a:p>
        </p:txBody>
      </p:sp>
    </p:spTree>
    <p:extLst>
      <p:ext uri="{BB962C8B-B14F-4D97-AF65-F5344CB8AC3E}">
        <p14:creationId xmlns:p14="http://schemas.microsoft.com/office/powerpoint/2010/main" val="3596901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a:t>
            </a:r>
            <a:endParaRPr kumimoji="1" lang="ja-JP" altLang="en-US" dirty="0"/>
          </a:p>
        </p:txBody>
      </p:sp>
      <p:sp>
        <p:nvSpPr>
          <p:cNvPr id="3" name="コンテンツ プレースホルダー 2"/>
          <p:cNvSpPr>
            <a:spLocks noGrp="1"/>
          </p:cNvSpPr>
          <p:nvPr>
            <p:ph idx="1"/>
          </p:nvPr>
        </p:nvSpPr>
        <p:spPr>
          <a:xfrm>
            <a:off x="401365" y="1274322"/>
            <a:ext cx="11125912" cy="4844375"/>
          </a:xfrm>
        </p:spPr>
        <p:txBody>
          <a:bodyPr/>
          <a:lstStyle/>
          <a:p>
            <a:r>
              <a:rPr kumimoji="1" lang="ja-JP" altLang="en-US" dirty="0" smtClean="0"/>
              <a:t>不具合と開発者の組み合わせをナップサック問題と見なす</a:t>
            </a:r>
            <a:endParaRPr kumimoji="1" lang="en-US" altLang="ja-JP" dirty="0" smtClean="0"/>
          </a:p>
          <a:p>
            <a:endParaRPr lang="en-US" altLang="ja-JP" dirty="0"/>
          </a:p>
          <a:p>
            <a:pPr marL="0" indent="0">
              <a:buNone/>
            </a:pPr>
            <a:r>
              <a:rPr lang="ja-JP" altLang="en-US" dirty="0" smtClean="0"/>
              <a:t>→</a:t>
            </a:r>
            <a:r>
              <a:rPr lang="en-US" altLang="ja-JP" dirty="0" smtClean="0"/>
              <a:t>0-1</a:t>
            </a:r>
            <a:r>
              <a:rPr lang="ja-JP" altLang="en-US" dirty="0" smtClean="0"/>
              <a:t>整数計画法を用いて解を求める</a:t>
            </a:r>
            <a:endParaRPr lang="en-US" altLang="ja-JP" dirty="0"/>
          </a:p>
          <a:p>
            <a:endParaRPr kumimoji="1" lang="en-US" altLang="ja-JP" dirty="0" smtClean="0"/>
          </a:p>
        </p:txBody>
      </p:sp>
      <p:sp>
        <p:nvSpPr>
          <p:cNvPr id="4" name="スライド番号プレースホルダー 3"/>
          <p:cNvSpPr>
            <a:spLocks noGrp="1"/>
          </p:cNvSpPr>
          <p:nvPr>
            <p:ph type="sldNum" sz="quarter" idx="12"/>
          </p:nvPr>
        </p:nvSpPr>
        <p:spPr/>
        <p:txBody>
          <a:bodyPr/>
          <a:lstStyle/>
          <a:p>
            <a:fld id="{4B05BDB9-5E86-4F0C-9135-5E190261D430}" type="slidenum">
              <a:rPr kumimoji="1" lang="ja-JP" altLang="en-US" smtClean="0"/>
              <a:t>4</a:t>
            </a:fld>
            <a:endParaRPr kumimoji="1" lang="ja-JP" altLang="en-US"/>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090" y="3079316"/>
            <a:ext cx="9591675" cy="3209925"/>
          </a:xfrm>
          <a:prstGeom prst="rect">
            <a:avLst/>
          </a:prstGeom>
        </p:spPr>
      </p:pic>
      <p:sp>
        <p:nvSpPr>
          <p:cNvPr id="6" name="テキスト ボックス 5"/>
          <p:cNvSpPr txBox="1"/>
          <p:nvPr/>
        </p:nvSpPr>
        <p:spPr>
          <a:xfrm>
            <a:off x="6682902" y="3200400"/>
            <a:ext cx="1927131" cy="2616101"/>
          </a:xfrm>
          <a:prstGeom prst="rect">
            <a:avLst/>
          </a:prstGeom>
          <a:noFill/>
        </p:spPr>
        <p:txBody>
          <a:bodyPr wrap="none" rtlCol="0">
            <a:spAutoFit/>
          </a:bodyPr>
          <a:lstStyle/>
          <a:p>
            <a:r>
              <a:rPr lang="en-US" altLang="ja-JP" sz="2800" dirty="0"/>
              <a:t>v</a:t>
            </a:r>
            <a:r>
              <a:rPr kumimoji="1" lang="en-US" altLang="ja-JP" sz="2800" baseline="-25000" dirty="0" smtClean="0"/>
              <a:t>i</a:t>
            </a:r>
            <a:r>
              <a:rPr kumimoji="1" lang="en-US" altLang="ja-JP" sz="2800" dirty="0" smtClean="0"/>
              <a:t>:</a:t>
            </a:r>
            <a:r>
              <a:rPr kumimoji="1" lang="ja-JP" altLang="en-US" sz="2800" dirty="0" smtClean="0"/>
              <a:t>利得</a:t>
            </a:r>
            <a:endParaRPr kumimoji="1" lang="en-US" altLang="ja-JP" sz="2800" dirty="0" smtClean="0"/>
          </a:p>
          <a:p>
            <a:r>
              <a:rPr lang="en-US" altLang="ja-JP" sz="2800" dirty="0" err="1"/>
              <a:t>w</a:t>
            </a:r>
            <a:r>
              <a:rPr lang="en-US" altLang="ja-JP" sz="2800" baseline="-25000" dirty="0" err="1" smtClean="0"/>
              <a:t>i</a:t>
            </a:r>
            <a:r>
              <a:rPr lang="en-US" altLang="ja-JP" sz="2800" dirty="0" smtClean="0"/>
              <a:t>:</a:t>
            </a:r>
            <a:r>
              <a:rPr lang="ja-JP" altLang="en-US" sz="2800" dirty="0" smtClean="0"/>
              <a:t>重み</a:t>
            </a:r>
            <a:endParaRPr lang="en-US" altLang="ja-JP" sz="2800" dirty="0" smtClean="0"/>
          </a:p>
          <a:p>
            <a:r>
              <a:rPr lang="en-US" altLang="ja-JP" sz="2800" dirty="0"/>
              <a:t>x</a:t>
            </a:r>
            <a:r>
              <a:rPr lang="en-US" altLang="ja-JP" sz="2800" baseline="-25000" dirty="0" smtClean="0"/>
              <a:t>i</a:t>
            </a:r>
            <a:r>
              <a:rPr lang="en-US" altLang="ja-JP" sz="2800" dirty="0"/>
              <a:t>:</a:t>
            </a:r>
            <a:r>
              <a:rPr lang="ja-JP" altLang="en-US" sz="2800" dirty="0" smtClean="0"/>
              <a:t>目的変数</a:t>
            </a:r>
            <a:endParaRPr lang="en-US" altLang="ja-JP" sz="2800" dirty="0" smtClean="0"/>
          </a:p>
          <a:p>
            <a:r>
              <a:rPr lang="en-US" altLang="ja-JP" sz="2800" dirty="0"/>
              <a:t>c</a:t>
            </a:r>
            <a:r>
              <a:rPr lang="en-US" altLang="ja-JP" sz="2800" dirty="0" smtClean="0"/>
              <a:t>:</a:t>
            </a:r>
            <a:r>
              <a:rPr lang="ja-JP" altLang="en-US" sz="2800" dirty="0" smtClean="0"/>
              <a:t>最大重量</a:t>
            </a:r>
            <a:endParaRPr lang="en-US" altLang="ja-JP" sz="2800" dirty="0" smtClean="0"/>
          </a:p>
          <a:p>
            <a:endParaRPr lang="en-US" altLang="ja-JP" sz="2800" dirty="0" smtClean="0"/>
          </a:p>
          <a:p>
            <a:endParaRPr kumimoji="1" lang="ja-JP" altLang="en-US" sz="2400" dirty="0"/>
          </a:p>
        </p:txBody>
      </p:sp>
      <p:sp>
        <p:nvSpPr>
          <p:cNvPr id="7" name="正方形/長方形 6"/>
          <p:cNvSpPr/>
          <p:nvPr/>
        </p:nvSpPr>
        <p:spPr>
          <a:xfrm>
            <a:off x="6595353" y="3200399"/>
            <a:ext cx="2188724" cy="186771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54287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用語定義</a:t>
            </a:r>
            <a:endParaRPr kumimoji="1" lang="ja-JP" altLang="en-US" dirty="0"/>
          </a:p>
        </p:txBody>
      </p:sp>
      <p:sp>
        <p:nvSpPr>
          <p:cNvPr id="3" name="コンテンツ プレースホルダー 2"/>
          <p:cNvSpPr>
            <a:spLocks noGrp="1"/>
          </p:cNvSpPr>
          <p:nvPr>
            <p:ph idx="1"/>
          </p:nvPr>
        </p:nvSpPr>
        <p:spPr>
          <a:xfrm>
            <a:off x="6180926" y="4875409"/>
            <a:ext cx="5604129" cy="1420238"/>
          </a:xfrm>
        </p:spPr>
        <p:txBody>
          <a:bodyPr/>
          <a:lstStyle/>
          <a:p>
            <a:r>
              <a:rPr lang="ja-JP" altLang="en-US" dirty="0" smtClean="0"/>
              <a:t>本</a:t>
            </a:r>
            <a:r>
              <a:rPr lang="ja-JP" altLang="en-US" dirty="0"/>
              <a:t>実験</a:t>
            </a:r>
            <a:r>
              <a:rPr lang="ja-JP" altLang="en-US" dirty="0" smtClean="0"/>
              <a:t>は上限固定</a:t>
            </a:r>
            <a:endParaRPr kumimoji="1" lang="ja-JP" altLang="en-US" dirty="0"/>
          </a:p>
        </p:txBody>
      </p:sp>
      <p:sp>
        <p:nvSpPr>
          <p:cNvPr id="4" name="スライド番号プレースホルダー 3"/>
          <p:cNvSpPr>
            <a:spLocks noGrp="1"/>
          </p:cNvSpPr>
          <p:nvPr>
            <p:ph type="sldNum" sz="quarter" idx="12"/>
          </p:nvPr>
        </p:nvSpPr>
        <p:spPr/>
        <p:txBody>
          <a:bodyPr/>
          <a:lstStyle/>
          <a:p>
            <a:fld id="{4B05BDB9-5E86-4F0C-9135-5E190261D430}" type="slidenum">
              <a:rPr kumimoji="1" lang="ja-JP" altLang="en-US" smtClean="0"/>
              <a:t>5</a:t>
            </a:fld>
            <a:endParaRPr kumimoji="1" lang="ja-JP" altLang="en-US"/>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365" y="781217"/>
            <a:ext cx="5520807" cy="5447490"/>
          </a:xfrm>
          <a:prstGeom prst="rect">
            <a:avLst/>
          </a:prstGeom>
        </p:spPr>
      </p:pic>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0266" y="1232520"/>
            <a:ext cx="5985450" cy="3309987"/>
          </a:xfrm>
          <a:prstGeom prst="rect">
            <a:avLst/>
          </a:prstGeom>
        </p:spPr>
      </p:pic>
    </p:spTree>
    <p:extLst>
      <p:ext uri="{BB962C8B-B14F-4D97-AF65-F5344CB8AC3E}">
        <p14:creationId xmlns:p14="http://schemas.microsoft.com/office/powerpoint/2010/main" val="877538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定式化</a:t>
            </a:r>
            <a:endParaRPr kumimoji="1" lang="ja-JP" altLang="en-US" dirty="0"/>
          </a:p>
        </p:txBody>
      </p:sp>
      <p:sp>
        <p:nvSpPr>
          <p:cNvPr id="3" name="コンテンツ プレースホルダー 2"/>
          <p:cNvSpPr>
            <a:spLocks noGrp="1"/>
          </p:cNvSpPr>
          <p:nvPr>
            <p:ph idx="1"/>
          </p:nvPr>
        </p:nvSpPr>
        <p:spPr>
          <a:xfrm>
            <a:off x="401365" y="1079770"/>
            <a:ext cx="10058400" cy="4798849"/>
          </a:xfrm>
        </p:spPr>
        <p:txBody>
          <a:bodyPr/>
          <a:lstStyle/>
          <a:p>
            <a:r>
              <a:rPr kumimoji="1" lang="ja-JP" altLang="en-US" dirty="0" smtClean="0"/>
              <a:t>本研究での目的変数、目的関数、制約条件の定義</a:t>
            </a:r>
            <a:endParaRPr kumimoji="1" lang="ja-JP" altLang="en-US" dirty="0"/>
          </a:p>
        </p:txBody>
      </p:sp>
      <p:sp>
        <p:nvSpPr>
          <p:cNvPr id="4" name="スライド番号プレースホルダー 3"/>
          <p:cNvSpPr>
            <a:spLocks noGrp="1"/>
          </p:cNvSpPr>
          <p:nvPr>
            <p:ph type="sldNum" sz="quarter" idx="12"/>
          </p:nvPr>
        </p:nvSpPr>
        <p:spPr/>
        <p:txBody>
          <a:bodyPr/>
          <a:lstStyle/>
          <a:p>
            <a:fld id="{4B05BDB9-5E86-4F0C-9135-5E190261D430}" type="slidenum">
              <a:rPr kumimoji="1" lang="ja-JP" altLang="en-US" smtClean="0"/>
              <a:t>6</a:t>
            </a:fld>
            <a:endParaRPr kumimoji="1" lang="ja-JP" altLang="en-US"/>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365" y="2511662"/>
            <a:ext cx="9620250" cy="1247775"/>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415" y="3759437"/>
            <a:ext cx="8839200" cy="1247775"/>
          </a:xfrm>
          <a:prstGeom prst="rect">
            <a:avLst/>
          </a:prstGeom>
        </p:spPr>
      </p:pic>
      <p:pic>
        <p:nvPicPr>
          <p:cNvPr id="8" name="図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2415" y="5114173"/>
            <a:ext cx="8839200" cy="1200150"/>
          </a:xfrm>
          <a:prstGeom prst="rect">
            <a:avLst/>
          </a:prstGeom>
        </p:spPr>
      </p:pic>
      <p:pic>
        <p:nvPicPr>
          <p:cNvPr id="9" name="図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365" y="1895850"/>
            <a:ext cx="9620250" cy="609600"/>
          </a:xfrm>
          <a:prstGeom prst="rect">
            <a:avLst/>
          </a:prstGeom>
        </p:spPr>
      </p:pic>
    </p:spTree>
    <p:extLst>
      <p:ext uri="{BB962C8B-B14F-4D97-AF65-F5344CB8AC3E}">
        <p14:creationId xmlns:p14="http://schemas.microsoft.com/office/powerpoint/2010/main" val="2282985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提案手法の適用手順</a:t>
            </a:r>
            <a:endParaRPr kumimoji="1" lang="ja-JP" altLang="en-US" dirty="0"/>
          </a:p>
        </p:txBody>
      </p:sp>
      <p:sp>
        <p:nvSpPr>
          <p:cNvPr id="3" name="コンテンツ プレースホルダー 2"/>
          <p:cNvSpPr>
            <a:spLocks noGrp="1"/>
          </p:cNvSpPr>
          <p:nvPr>
            <p:ph idx="1"/>
          </p:nvPr>
        </p:nvSpPr>
        <p:spPr>
          <a:xfrm>
            <a:off x="401365" y="1855259"/>
            <a:ext cx="10058400" cy="4389898"/>
          </a:xfrm>
        </p:spPr>
        <p:txBody>
          <a:bodyPr>
            <a:normAutofit/>
          </a:bodyPr>
          <a:lstStyle/>
          <a:p>
            <a:pPr marL="514350" indent="-514350">
              <a:buFont typeface="+mj-ea"/>
              <a:buAutoNum type="circleNumDbPlain"/>
            </a:pPr>
            <a:r>
              <a:rPr kumimoji="1" lang="ja-JP" altLang="en-US" dirty="0" smtClean="0"/>
              <a:t>パラメータの設定</a:t>
            </a:r>
            <a:endParaRPr kumimoji="1" lang="en-US" altLang="ja-JP" dirty="0" smtClean="0"/>
          </a:p>
          <a:p>
            <a:pPr marL="514350" indent="-514350">
              <a:buFont typeface="+mj-ea"/>
              <a:buAutoNum type="circleNumDbPlain"/>
            </a:pPr>
            <a:r>
              <a:rPr lang="ja-JP" altLang="en-US" dirty="0" smtClean="0"/>
              <a:t>プリファレンスとコストの算出</a:t>
            </a:r>
            <a:endParaRPr lang="en-US" altLang="ja-JP" dirty="0" smtClean="0"/>
          </a:p>
          <a:p>
            <a:pPr marL="514350" indent="-514350">
              <a:buFont typeface="+mj-ea"/>
              <a:buAutoNum type="circleNumDbPlain"/>
            </a:pPr>
            <a:r>
              <a:rPr lang="ja-JP" altLang="en-US" dirty="0" smtClean="0"/>
              <a:t>割り当て待ち不具合の追加</a:t>
            </a:r>
            <a:endParaRPr lang="en-US" altLang="ja-JP" dirty="0" smtClean="0"/>
          </a:p>
          <a:p>
            <a:pPr marL="514350" indent="-514350">
              <a:buFont typeface="+mj-ea"/>
              <a:buAutoNum type="circleNumDbPlain"/>
            </a:pPr>
            <a:r>
              <a:rPr lang="en-US" altLang="ja-JP" dirty="0" smtClean="0"/>
              <a:t>0-1</a:t>
            </a:r>
            <a:r>
              <a:rPr lang="ja-JP" altLang="en-US" dirty="0" smtClean="0"/>
              <a:t>整数計画法の適用</a:t>
            </a:r>
            <a:endParaRPr lang="en-US" altLang="ja-JP" dirty="0" smtClean="0"/>
          </a:p>
          <a:p>
            <a:pPr marL="514350" indent="-514350">
              <a:buFont typeface="+mj-ea"/>
              <a:buAutoNum type="circleNumDbPlain"/>
            </a:pPr>
            <a:r>
              <a:rPr lang="en-US" altLang="ja-JP" dirty="0" smtClean="0"/>
              <a:t>T</a:t>
            </a:r>
            <a:r>
              <a:rPr lang="en-US" altLang="ja-JP" baseline="-25000" dirty="0" smtClean="0"/>
              <a:t>i</a:t>
            </a:r>
            <a:r>
              <a:rPr lang="ja-JP" altLang="en-US" dirty="0" smtClean="0"/>
              <a:t>の更新</a:t>
            </a:r>
            <a:endParaRPr lang="en-US" altLang="ja-JP" dirty="0" smtClean="0"/>
          </a:p>
          <a:p>
            <a:pPr marL="514350" indent="-514350">
              <a:buFont typeface="+mj-ea"/>
              <a:buAutoNum type="circleNumDbPlain"/>
            </a:pPr>
            <a:r>
              <a:rPr lang="ja-JP" altLang="en-US" dirty="0"/>
              <a:t>次</a:t>
            </a:r>
            <a:r>
              <a:rPr lang="ja-JP" altLang="en-US" dirty="0" smtClean="0"/>
              <a:t>の割当</a:t>
            </a:r>
            <a:r>
              <a:rPr lang="ja-JP" altLang="en-US" dirty="0"/>
              <a:t>日</a:t>
            </a:r>
            <a:r>
              <a:rPr lang="ja-JP" altLang="en-US" dirty="0" smtClean="0"/>
              <a:t>に進む（</a:t>
            </a:r>
            <a:r>
              <a:rPr lang="en-US" altLang="ja-JP" dirty="0" smtClean="0"/>
              <a:t>T</a:t>
            </a:r>
            <a:r>
              <a:rPr lang="en-US" altLang="ja-JP" baseline="-25000" dirty="0" smtClean="0"/>
              <a:t>i</a:t>
            </a:r>
            <a:r>
              <a:rPr lang="ja-JP" altLang="en-US" dirty="0" smtClean="0"/>
              <a:t>を</a:t>
            </a:r>
            <a:r>
              <a:rPr lang="en-US" altLang="ja-JP" dirty="0" smtClean="0"/>
              <a:t>n</a:t>
            </a:r>
            <a:r>
              <a:rPr lang="ja-JP" altLang="en-US" dirty="0" smtClean="0"/>
              <a:t>日増やす）</a:t>
            </a:r>
            <a:endParaRPr lang="en-US" altLang="ja-JP" dirty="0" smtClean="0"/>
          </a:p>
          <a:p>
            <a:pPr marL="0" indent="0">
              <a:buNone/>
            </a:pPr>
            <a:r>
              <a:rPr lang="ja-JP" altLang="en-US" dirty="0" smtClean="0"/>
              <a:t>以下②～⑥の繰り返し</a:t>
            </a:r>
            <a:endParaRPr lang="en-US" altLang="ja-JP" dirty="0" smtClean="0"/>
          </a:p>
        </p:txBody>
      </p:sp>
      <p:sp>
        <p:nvSpPr>
          <p:cNvPr id="4" name="スライド番号プレースホルダー 3"/>
          <p:cNvSpPr>
            <a:spLocks noGrp="1"/>
          </p:cNvSpPr>
          <p:nvPr>
            <p:ph type="sldNum" sz="quarter" idx="12"/>
          </p:nvPr>
        </p:nvSpPr>
        <p:spPr/>
        <p:txBody>
          <a:bodyPr/>
          <a:lstStyle/>
          <a:p>
            <a:fld id="{4B05BDB9-5E86-4F0C-9135-5E190261D430}" type="slidenum">
              <a:rPr kumimoji="1" lang="ja-JP" altLang="en-US" smtClean="0"/>
              <a:t>7</a:t>
            </a:fld>
            <a:endParaRPr kumimoji="1" lang="ja-JP" altLang="en-US"/>
          </a:p>
        </p:txBody>
      </p:sp>
    </p:spTree>
    <p:extLst>
      <p:ext uri="{BB962C8B-B14F-4D97-AF65-F5344CB8AC3E}">
        <p14:creationId xmlns:p14="http://schemas.microsoft.com/office/powerpoint/2010/main" val="3641486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ケーススタディ</a:t>
            </a:r>
            <a:endParaRPr kumimoji="1" lang="ja-JP" altLang="en-US" dirty="0"/>
          </a:p>
        </p:txBody>
      </p:sp>
      <p:sp>
        <p:nvSpPr>
          <p:cNvPr id="4" name="スライド番号プレースホルダー 3"/>
          <p:cNvSpPr>
            <a:spLocks noGrp="1"/>
          </p:cNvSpPr>
          <p:nvPr>
            <p:ph type="sldNum" sz="quarter" idx="12"/>
          </p:nvPr>
        </p:nvSpPr>
        <p:spPr/>
        <p:txBody>
          <a:bodyPr/>
          <a:lstStyle/>
          <a:p>
            <a:fld id="{4B05BDB9-5E86-4F0C-9135-5E190261D430}" type="slidenum">
              <a:rPr kumimoji="1" lang="ja-JP" altLang="en-US" smtClean="0"/>
              <a:t>8</a:t>
            </a:fld>
            <a:endParaRPr kumimoji="1" lang="ja-JP" altLang="en-US"/>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71665"/>
            <a:ext cx="7727361" cy="1725988"/>
          </a:xfrm>
          <a:prstGeom prst="rect">
            <a:avLst/>
          </a:prstGeom>
        </p:spPr>
      </p:pic>
      <p:pic>
        <p:nvPicPr>
          <p:cNvPr id="8" name="図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365" y="914877"/>
            <a:ext cx="7125061" cy="1857506"/>
          </a:xfrm>
          <a:prstGeom prst="rect">
            <a:avLst/>
          </a:prstGeom>
        </p:spPr>
      </p:pic>
      <p:pic>
        <p:nvPicPr>
          <p:cNvPr id="9" name="図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26426" y="1264784"/>
            <a:ext cx="4621763" cy="2056974"/>
          </a:xfrm>
          <a:prstGeom prst="rect">
            <a:avLst/>
          </a:prstGeom>
        </p:spPr>
      </p:pic>
      <p:pic>
        <p:nvPicPr>
          <p:cNvPr id="11" name="図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95695" y="4116082"/>
            <a:ext cx="4352494" cy="1324402"/>
          </a:xfrm>
          <a:prstGeom prst="rect">
            <a:avLst/>
          </a:prstGeom>
        </p:spPr>
      </p:pic>
      <p:sp>
        <p:nvSpPr>
          <p:cNvPr id="13" name="テキスト ボックス 12"/>
          <p:cNvSpPr txBox="1"/>
          <p:nvPr/>
        </p:nvSpPr>
        <p:spPr>
          <a:xfrm>
            <a:off x="1329763" y="5747560"/>
            <a:ext cx="8201604" cy="523220"/>
          </a:xfrm>
          <a:prstGeom prst="rect">
            <a:avLst/>
          </a:prstGeom>
          <a:noFill/>
        </p:spPr>
        <p:txBody>
          <a:bodyPr wrap="none" rtlCol="0">
            <a:spAutoFit/>
          </a:bodyPr>
          <a:lstStyle/>
          <a:p>
            <a:r>
              <a:rPr kumimoji="1" lang="en-US" altLang="ja-JP" sz="2800" dirty="0" smtClean="0">
                <a:latin typeface="+mn-ea"/>
              </a:rPr>
              <a:t>Firefo</a:t>
            </a:r>
            <a:r>
              <a:rPr lang="en-US" altLang="ja-JP" sz="2800" dirty="0" smtClean="0">
                <a:latin typeface="+mn-ea"/>
              </a:rPr>
              <a:t>x</a:t>
            </a:r>
            <a:r>
              <a:rPr lang="ja-JP" altLang="en-US" sz="2800" dirty="0" err="1" smtClean="0">
                <a:latin typeface="+mn-ea"/>
              </a:rPr>
              <a:t>、</a:t>
            </a:r>
            <a:r>
              <a:rPr lang="en-US" altLang="ja-JP" sz="2800" dirty="0" smtClean="0">
                <a:latin typeface="+mn-ea"/>
              </a:rPr>
              <a:t>Platform</a:t>
            </a:r>
            <a:r>
              <a:rPr lang="ja-JP" altLang="en-US" sz="2800" dirty="0" smtClean="0"/>
              <a:t>を対象に提案手法と既存手法を比較</a:t>
            </a:r>
            <a:endParaRPr kumimoji="1" lang="ja-JP" altLang="en-US" sz="2800" dirty="0"/>
          </a:p>
        </p:txBody>
      </p:sp>
    </p:spTree>
    <p:extLst>
      <p:ext uri="{BB962C8B-B14F-4D97-AF65-F5344CB8AC3E}">
        <p14:creationId xmlns:p14="http://schemas.microsoft.com/office/powerpoint/2010/main" val="1059663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実験の手順</a:t>
            </a:r>
            <a:endParaRPr kumimoji="1" lang="ja-JP" altLang="en-US" dirty="0"/>
          </a:p>
        </p:txBody>
      </p:sp>
      <p:sp>
        <p:nvSpPr>
          <p:cNvPr id="3" name="コンテンツ プレースホルダー 2"/>
          <p:cNvSpPr>
            <a:spLocks noGrp="1"/>
          </p:cNvSpPr>
          <p:nvPr>
            <p:ph idx="1"/>
          </p:nvPr>
        </p:nvSpPr>
        <p:spPr>
          <a:xfrm>
            <a:off x="304088" y="2954485"/>
            <a:ext cx="10058400" cy="4023360"/>
          </a:xfrm>
        </p:spPr>
        <p:txBody>
          <a:bodyPr/>
          <a:lstStyle/>
          <a:p>
            <a:pPr marL="514350" indent="-514350">
              <a:buFont typeface="+mj-ea"/>
              <a:buAutoNum type="circleNumDbPlain"/>
            </a:pPr>
            <a:r>
              <a:rPr lang="ja-JP" altLang="en-US" dirty="0" smtClean="0"/>
              <a:t>実験上の日付を用意し、不具合報告を再現</a:t>
            </a:r>
            <a:endParaRPr lang="en-US" altLang="ja-JP" dirty="0" smtClean="0"/>
          </a:p>
          <a:p>
            <a:pPr lvl="1"/>
            <a:r>
              <a:rPr kumimoji="1" lang="ja-JP" altLang="en-US" dirty="0" smtClean="0"/>
              <a:t>本実験では</a:t>
            </a:r>
            <a:r>
              <a:rPr kumimoji="1" lang="en-US" altLang="ja-JP" dirty="0" smtClean="0"/>
              <a:t>365</a:t>
            </a:r>
            <a:r>
              <a:rPr kumimoji="1" lang="ja-JP" altLang="en-US" dirty="0" smtClean="0"/>
              <a:t>日分の割り当てを行う</a:t>
            </a:r>
            <a:endParaRPr kumimoji="1" lang="en-US" altLang="ja-JP" dirty="0" smtClean="0"/>
          </a:p>
          <a:p>
            <a:pPr marL="715518" lvl="1" indent="-514350">
              <a:buFont typeface="+mj-ea"/>
              <a:buAutoNum type="circleNumDbPlain"/>
            </a:pPr>
            <a:endParaRPr lang="en-US" altLang="ja-JP" dirty="0"/>
          </a:p>
          <a:p>
            <a:pPr marL="514350" indent="-514350">
              <a:buFont typeface="+mj-ea"/>
              <a:buAutoNum type="circleNumDbPlain"/>
            </a:pPr>
            <a:r>
              <a:rPr kumimoji="1" lang="ja-JP" altLang="en-US" dirty="0" smtClean="0"/>
              <a:t>修正時間の算出</a:t>
            </a:r>
            <a:endParaRPr kumimoji="1" lang="en-US" altLang="ja-JP" dirty="0" smtClean="0"/>
          </a:p>
          <a:p>
            <a:pPr marL="806958" lvl="1" indent="-514350">
              <a:buFont typeface="+mj-ea"/>
              <a:buAutoNum type="circleNumDbPlain"/>
            </a:pPr>
            <a:endParaRPr lang="en-US" altLang="ja-JP" dirty="0"/>
          </a:p>
          <a:p>
            <a:r>
              <a:rPr kumimoji="1" lang="en-US" altLang="ja-JP" dirty="0" smtClean="0">
                <a:latin typeface="+mn-ea"/>
              </a:rPr>
              <a:t>Firefox</a:t>
            </a:r>
            <a:r>
              <a:rPr kumimoji="1" lang="ja-JP" altLang="en-US" dirty="0" smtClean="0">
                <a:latin typeface="+mn-ea"/>
              </a:rPr>
              <a:t>：</a:t>
            </a:r>
            <a:r>
              <a:rPr kumimoji="1" lang="en-US" altLang="ja-JP" dirty="0" smtClean="0">
                <a:latin typeface="+mn-ea"/>
              </a:rPr>
              <a:t>L=10</a:t>
            </a:r>
            <a:r>
              <a:rPr lang="ja-JP" altLang="en-US" dirty="0" smtClean="0">
                <a:latin typeface="+mn-ea"/>
              </a:rPr>
              <a:t>、</a:t>
            </a:r>
            <a:r>
              <a:rPr kumimoji="1" lang="en-US" altLang="ja-JP" dirty="0" smtClean="0">
                <a:latin typeface="+mn-ea"/>
              </a:rPr>
              <a:t>Platform</a:t>
            </a:r>
            <a:r>
              <a:rPr kumimoji="1" lang="ja-JP" altLang="en-US" dirty="0" smtClean="0">
                <a:latin typeface="+mn-ea"/>
              </a:rPr>
              <a:t>：</a:t>
            </a:r>
            <a:r>
              <a:rPr kumimoji="1" lang="en-US" altLang="ja-JP" dirty="0" smtClean="0">
                <a:latin typeface="+mn-ea"/>
              </a:rPr>
              <a:t>L=9</a:t>
            </a:r>
            <a:r>
              <a:rPr kumimoji="1" lang="ja-JP" altLang="en-US" dirty="0" err="1" smtClean="0">
                <a:latin typeface="+mn-ea"/>
              </a:rPr>
              <a:t>、</a:t>
            </a:r>
            <a:r>
              <a:rPr kumimoji="1" lang="en-US" altLang="ja-JP" dirty="0" smtClean="0">
                <a:latin typeface="+mn-ea"/>
              </a:rPr>
              <a:t>n=1</a:t>
            </a:r>
            <a:r>
              <a:rPr kumimoji="1" lang="ja-JP" altLang="en-US" dirty="0" smtClean="0">
                <a:latin typeface="+mn-ea"/>
              </a:rPr>
              <a:t>日</a:t>
            </a:r>
            <a:endParaRPr kumimoji="1" lang="en-US" altLang="ja-JP" dirty="0" smtClean="0">
              <a:latin typeface="+mn-ea"/>
            </a:endParaRPr>
          </a:p>
        </p:txBody>
      </p:sp>
      <p:sp>
        <p:nvSpPr>
          <p:cNvPr id="4" name="スライド番号プレースホルダー 3"/>
          <p:cNvSpPr>
            <a:spLocks noGrp="1"/>
          </p:cNvSpPr>
          <p:nvPr>
            <p:ph type="sldNum" sz="quarter" idx="12"/>
          </p:nvPr>
        </p:nvSpPr>
        <p:spPr/>
        <p:txBody>
          <a:bodyPr/>
          <a:lstStyle/>
          <a:p>
            <a:fld id="{4B05BDB9-5E86-4F0C-9135-5E190261D430}" type="slidenum">
              <a:rPr kumimoji="1" lang="ja-JP" altLang="en-US" smtClean="0"/>
              <a:t>9</a:t>
            </a:fld>
            <a:endParaRPr kumimoji="1" lang="ja-JP" altLang="en-US"/>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0564" y="189498"/>
            <a:ext cx="5881025" cy="2612051"/>
          </a:xfrm>
          <a:prstGeom prst="rect">
            <a:avLst/>
          </a:prstGeom>
        </p:spPr>
      </p:pic>
    </p:spTree>
    <p:extLst>
      <p:ext uri="{BB962C8B-B14F-4D97-AF65-F5344CB8AC3E}">
        <p14:creationId xmlns:p14="http://schemas.microsoft.com/office/powerpoint/2010/main" val="3903763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実験結果：</a:t>
            </a:r>
            <a:r>
              <a:rPr kumimoji="1" lang="en-US" altLang="ja-JP" dirty="0" smtClean="0">
                <a:latin typeface="+mj-ea"/>
              </a:rPr>
              <a:t>RQ1</a:t>
            </a:r>
            <a:endParaRPr kumimoji="1" lang="ja-JP" altLang="en-US" dirty="0">
              <a:latin typeface="+mj-ea"/>
            </a:endParaRPr>
          </a:p>
        </p:txBody>
      </p:sp>
      <p:sp>
        <p:nvSpPr>
          <p:cNvPr id="3" name="コンテンツ プレースホルダー 2"/>
          <p:cNvSpPr>
            <a:spLocks noGrp="1"/>
          </p:cNvSpPr>
          <p:nvPr>
            <p:ph idx="1"/>
          </p:nvPr>
        </p:nvSpPr>
        <p:spPr>
          <a:xfrm>
            <a:off x="401364" y="5749046"/>
            <a:ext cx="11145367" cy="557589"/>
          </a:xfrm>
        </p:spPr>
        <p:txBody>
          <a:bodyPr>
            <a:normAutofit/>
          </a:bodyPr>
          <a:lstStyle/>
          <a:p>
            <a:r>
              <a:rPr kumimoji="1" lang="ja-JP" altLang="en-US" dirty="0" smtClean="0"/>
              <a:t>一部の開発者へタスクが集中するのを緩和できるといえる</a:t>
            </a:r>
            <a:endParaRPr kumimoji="1" lang="ja-JP" altLang="en-US" dirty="0"/>
          </a:p>
        </p:txBody>
      </p:sp>
      <p:sp>
        <p:nvSpPr>
          <p:cNvPr id="4" name="スライド番号プレースホルダー 3"/>
          <p:cNvSpPr>
            <a:spLocks noGrp="1"/>
          </p:cNvSpPr>
          <p:nvPr>
            <p:ph type="sldNum" sz="quarter" idx="12"/>
          </p:nvPr>
        </p:nvSpPr>
        <p:spPr/>
        <p:txBody>
          <a:bodyPr/>
          <a:lstStyle/>
          <a:p>
            <a:fld id="{4B05BDB9-5E86-4F0C-9135-5E190261D430}" type="slidenum">
              <a:rPr kumimoji="1" lang="ja-JP" altLang="en-US" smtClean="0"/>
              <a:t>10</a:t>
            </a:fld>
            <a:endParaRPr kumimoji="1" lang="ja-JP" altLang="en-US"/>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6875" y="3274746"/>
            <a:ext cx="6775255" cy="2391266"/>
          </a:xfrm>
          <a:prstGeom prst="rect">
            <a:avLst/>
          </a:prstGeom>
        </p:spPr>
      </p:pic>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6233" y="848124"/>
            <a:ext cx="6875431" cy="2426622"/>
          </a:xfrm>
          <a:prstGeom prst="rect">
            <a:avLst/>
          </a:prstGeom>
        </p:spPr>
      </p:pic>
    </p:spTree>
    <p:extLst>
      <p:ext uri="{BB962C8B-B14F-4D97-AF65-F5344CB8AC3E}">
        <p14:creationId xmlns:p14="http://schemas.microsoft.com/office/powerpoint/2010/main" val="4021596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実験結果：</a:t>
            </a:r>
            <a:r>
              <a:rPr kumimoji="1" lang="en-US" altLang="ja-JP" dirty="0" smtClean="0">
                <a:latin typeface="+mn-ea"/>
                <a:ea typeface="+mn-ea"/>
              </a:rPr>
              <a:t>RQ2</a:t>
            </a:r>
            <a:endParaRPr kumimoji="1" lang="ja-JP" altLang="en-US" dirty="0">
              <a:latin typeface="+mn-ea"/>
              <a:ea typeface="+mn-ea"/>
            </a:endParaRPr>
          </a:p>
        </p:txBody>
      </p:sp>
      <p:sp>
        <p:nvSpPr>
          <p:cNvPr id="3" name="コンテンツ プレースホルダー 2"/>
          <p:cNvSpPr>
            <a:spLocks noGrp="1"/>
          </p:cNvSpPr>
          <p:nvPr>
            <p:ph idx="1"/>
          </p:nvPr>
        </p:nvSpPr>
        <p:spPr>
          <a:xfrm>
            <a:off x="160774" y="4612193"/>
            <a:ext cx="11786716" cy="1769151"/>
          </a:xfrm>
        </p:spPr>
        <p:txBody>
          <a:bodyPr>
            <a:normAutofit/>
          </a:bodyPr>
          <a:lstStyle/>
          <a:p>
            <a:r>
              <a:rPr lang="en-US" altLang="ja-JP" dirty="0" smtClean="0">
                <a:latin typeface="+mn-ea"/>
              </a:rPr>
              <a:t>Firefox</a:t>
            </a:r>
            <a:r>
              <a:rPr lang="ja-JP" altLang="en-US" dirty="0" smtClean="0"/>
              <a:t>は現状の割当に比べ５０％、既存手法に比べ３４％削減</a:t>
            </a:r>
            <a:endParaRPr lang="en-US" altLang="ja-JP" dirty="0" smtClean="0"/>
          </a:p>
          <a:p>
            <a:r>
              <a:rPr kumimoji="1" lang="en-US" altLang="ja-JP" dirty="0" smtClean="0">
                <a:latin typeface="+mn-ea"/>
              </a:rPr>
              <a:t>Platform</a:t>
            </a:r>
            <a:r>
              <a:rPr kumimoji="1" lang="ja-JP" altLang="en-US" dirty="0" smtClean="0"/>
              <a:t>は既存手法に比べ３８％削減</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4B05BDB9-5E86-4F0C-9135-5E190261D430}" type="slidenum">
              <a:rPr kumimoji="1" lang="ja-JP" altLang="en-US" smtClean="0"/>
              <a:t>11</a:t>
            </a:fld>
            <a:endParaRPr kumimoji="1" lang="ja-JP" altLang="en-US"/>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13" y="1142668"/>
            <a:ext cx="10589465" cy="3186141"/>
          </a:xfrm>
          <a:prstGeom prst="rect">
            <a:avLst/>
          </a:prstGeom>
        </p:spPr>
      </p:pic>
    </p:spTree>
    <p:extLst>
      <p:ext uri="{BB962C8B-B14F-4D97-AF65-F5344CB8AC3E}">
        <p14:creationId xmlns:p14="http://schemas.microsoft.com/office/powerpoint/2010/main" val="3975345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修正時間算出方法の妥当性</a:t>
            </a:r>
            <a:endParaRPr kumimoji="1" lang="ja-JP" altLang="en-US" dirty="0"/>
          </a:p>
        </p:txBody>
      </p:sp>
      <p:sp>
        <p:nvSpPr>
          <p:cNvPr id="3" name="コンテンツ プレースホルダー 2"/>
          <p:cNvSpPr>
            <a:spLocks noGrp="1"/>
          </p:cNvSpPr>
          <p:nvPr>
            <p:ph idx="1"/>
          </p:nvPr>
        </p:nvSpPr>
        <p:spPr>
          <a:xfrm>
            <a:off x="384441" y="4085616"/>
            <a:ext cx="10058400" cy="2023353"/>
          </a:xfrm>
        </p:spPr>
        <p:txBody>
          <a:bodyPr/>
          <a:lstStyle/>
          <a:p>
            <a:r>
              <a:rPr lang="en-US" altLang="ja-JP" dirty="0" smtClean="0">
                <a:latin typeface="+mn-ea"/>
              </a:rPr>
              <a:t>Firefox</a:t>
            </a:r>
            <a:r>
              <a:rPr lang="ja-JP" altLang="en-US" dirty="0" smtClean="0">
                <a:latin typeface="+mn-ea"/>
              </a:rPr>
              <a:t>は約４％の誤差</a:t>
            </a:r>
            <a:endParaRPr lang="en-US" altLang="ja-JP" dirty="0" smtClean="0">
              <a:latin typeface="+mn-ea"/>
            </a:endParaRPr>
          </a:p>
          <a:p>
            <a:r>
              <a:rPr lang="en-US" altLang="ja-JP" dirty="0" smtClean="0">
                <a:latin typeface="+mn-ea"/>
              </a:rPr>
              <a:t>Platform</a:t>
            </a:r>
            <a:r>
              <a:rPr lang="ja-JP" altLang="en-US" dirty="0" smtClean="0">
                <a:latin typeface="+mn-ea"/>
              </a:rPr>
              <a:t>は誤差が大きい</a:t>
            </a:r>
            <a:endParaRPr lang="en-US" altLang="ja-JP" dirty="0" smtClean="0">
              <a:latin typeface="+mn-ea"/>
            </a:endParaRPr>
          </a:p>
          <a:p>
            <a:pPr lvl="1"/>
            <a:r>
              <a:rPr lang="en-US" altLang="ja-JP" dirty="0" smtClean="0">
                <a:latin typeface="+mn-ea"/>
              </a:rPr>
              <a:t>RQ2</a:t>
            </a:r>
            <a:r>
              <a:rPr lang="ja-JP" altLang="en-US" dirty="0" smtClean="0">
                <a:latin typeface="+mn-ea"/>
              </a:rPr>
              <a:t>で現状の割当方法との</a:t>
            </a:r>
            <a:r>
              <a:rPr lang="ja-JP" altLang="en-US" smtClean="0">
                <a:latin typeface="+mn-ea"/>
              </a:rPr>
              <a:t>比較は計測不能</a:t>
            </a:r>
            <a:endParaRPr lang="en-US" altLang="ja-JP" dirty="0" smtClean="0">
              <a:latin typeface="+mn-ea"/>
            </a:endParaRPr>
          </a:p>
        </p:txBody>
      </p:sp>
      <p:sp>
        <p:nvSpPr>
          <p:cNvPr id="4" name="スライド番号プレースホルダー 3"/>
          <p:cNvSpPr>
            <a:spLocks noGrp="1"/>
          </p:cNvSpPr>
          <p:nvPr>
            <p:ph type="sldNum" sz="quarter" idx="12"/>
          </p:nvPr>
        </p:nvSpPr>
        <p:spPr/>
        <p:txBody>
          <a:bodyPr/>
          <a:lstStyle/>
          <a:p>
            <a:fld id="{4B05BDB9-5E86-4F0C-9135-5E190261D430}" type="slidenum">
              <a:rPr kumimoji="1" lang="ja-JP" altLang="en-US" smtClean="0"/>
              <a:t>12</a:t>
            </a:fld>
            <a:endParaRPr kumimoji="1" lang="ja-JP" altLang="en-US"/>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2062" y="914877"/>
            <a:ext cx="8753475" cy="2990850"/>
          </a:xfrm>
          <a:prstGeom prst="rect">
            <a:avLst/>
          </a:prstGeom>
        </p:spPr>
      </p:pic>
    </p:spTree>
    <p:extLst>
      <p:ext uri="{BB962C8B-B14F-4D97-AF65-F5344CB8AC3E}">
        <p14:creationId xmlns:p14="http://schemas.microsoft.com/office/powerpoint/2010/main" val="4096151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実験結果：</a:t>
            </a:r>
            <a:r>
              <a:rPr kumimoji="1" lang="en-US" altLang="ja-JP" dirty="0" smtClean="0">
                <a:latin typeface="+mn-ea"/>
                <a:ea typeface="+mn-ea"/>
              </a:rPr>
              <a:t>RQ3</a:t>
            </a:r>
            <a:endParaRPr kumimoji="1" lang="ja-JP" altLang="en-US" dirty="0">
              <a:latin typeface="+mn-ea"/>
              <a:ea typeface="+mn-ea"/>
            </a:endParaRPr>
          </a:p>
        </p:txBody>
      </p:sp>
      <p:sp>
        <p:nvSpPr>
          <p:cNvPr id="3" name="コンテンツ プレースホルダー 2"/>
          <p:cNvSpPr>
            <a:spLocks noGrp="1"/>
          </p:cNvSpPr>
          <p:nvPr>
            <p:ph idx="1"/>
          </p:nvPr>
        </p:nvSpPr>
        <p:spPr>
          <a:xfrm>
            <a:off x="22028" y="4172192"/>
            <a:ext cx="12169972" cy="2178366"/>
          </a:xfrm>
        </p:spPr>
        <p:txBody>
          <a:bodyPr>
            <a:normAutofit/>
          </a:bodyPr>
          <a:lstStyle/>
          <a:p>
            <a:r>
              <a:rPr kumimoji="1" lang="en-US" altLang="ja-JP" sz="2800" dirty="0" smtClean="0">
                <a:latin typeface="+mn-ea"/>
              </a:rPr>
              <a:t>A</a:t>
            </a:r>
            <a:r>
              <a:rPr kumimoji="1" lang="ja-JP" altLang="en-US" sz="2800" dirty="0" smtClean="0">
                <a:latin typeface="+mn-ea"/>
              </a:rPr>
              <a:t>と</a:t>
            </a:r>
            <a:r>
              <a:rPr kumimoji="1" lang="en-US" altLang="ja-JP" sz="2800" dirty="0" smtClean="0">
                <a:latin typeface="+mn-ea"/>
              </a:rPr>
              <a:t>B</a:t>
            </a:r>
            <a:r>
              <a:rPr kumimoji="1" lang="ja-JP" altLang="en-US" sz="2800" dirty="0" smtClean="0"/>
              <a:t>：タスク割り当てを分散させる効果がある</a:t>
            </a:r>
            <a:endParaRPr kumimoji="1" lang="en-US" altLang="ja-JP" sz="2800" dirty="0" smtClean="0"/>
          </a:p>
          <a:p>
            <a:r>
              <a:rPr lang="en-US" altLang="ja-JP" sz="2800" dirty="0" smtClean="0">
                <a:latin typeface="+mn-ea"/>
              </a:rPr>
              <a:t>A</a:t>
            </a:r>
            <a:r>
              <a:rPr lang="ja-JP" altLang="en-US" sz="2800" dirty="0" smtClean="0">
                <a:latin typeface="+mn-ea"/>
              </a:rPr>
              <a:t>と</a:t>
            </a:r>
            <a:r>
              <a:rPr lang="en-US" altLang="ja-JP" sz="2800" dirty="0" smtClean="0">
                <a:latin typeface="+mn-ea"/>
              </a:rPr>
              <a:t>C</a:t>
            </a:r>
            <a:r>
              <a:rPr lang="ja-JP" altLang="en-US" sz="2800" dirty="0" smtClean="0">
                <a:latin typeface="+mn-ea"/>
              </a:rPr>
              <a:t>：タスク割り当てを分散させる効果がある</a:t>
            </a:r>
            <a:endParaRPr lang="en-US" altLang="ja-JP" sz="2800" dirty="0" smtClean="0">
              <a:latin typeface="+mn-ea"/>
            </a:endParaRPr>
          </a:p>
          <a:p>
            <a:r>
              <a:rPr kumimoji="1" lang="en-US" altLang="ja-JP" sz="2800" dirty="0" smtClean="0">
                <a:latin typeface="+mn-ea"/>
              </a:rPr>
              <a:t>B</a:t>
            </a:r>
            <a:r>
              <a:rPr kumimoji="1" lang="ja-JP" altLang="en-US" sz="2800" dirty="0" smtClean="0">
                <a:latin typeface="+mn-ea"/>
              </a:rPr>
              <a:t>と</a:t>
            </a:r>
            <a:r>
              <a:rPr kumimoji="1" lang="en-US" altLang="ja-JP" sz="2800" dirty="0" smtClean="0">
                <a:latin typeface="+mn-ea"/>
              </a:rPr>
              <a:t>D</a:t>
            </a:r>
            <a:r>
              <a:rPr kumimoji="1" lang="ja-JP" altLang="en-US" sz="2800" dirty="0" smtClean="0">
                <a:latin typeface="+mn-ea"/>
              </a:rPr>
              <a:t>：上限が先に設定している場合、必ずしも有効ではない</a:t>
            </a:r>
            <a:endParaRPr kumimoji="1" lang="en-US" altLang="ja-JP" sz="2800" dirty="0" smtClean="0">
              <a:latin typeface="+mn-ea"/>
            </a:endParaRPr>
          </a:p>
          <a:p>
            <a:r>
              <a:rPr kumimoji="1" lang="en-US" altLang="ja-JP" sz="2800" dirty="0" smtClean="0">
                <a:latin typeface="+mn-ea"/>
              </a:rPr>
              <a:t>C</a:t>
            </a:r>
            <a:r>
              <a:rPr kumimoji="1" lang="ja-JP" altLang="en-US" sz="2800" dirty="0" smtClean="0">
                <a:latin typeface="+mn-ea"/>
              </a:rPr>
              <a:t>と</a:t>
            </a:r>
            <a:r>
              <a:rPr kumimoji="1" lang="en-US" altLang="ja-JP" sz="2800" dirty="0" smtClean="0">
                <a:latin typeface="+mn-ea"/>
              </a:rPr>
              <a:t>D</a:t>
            </a:r>
            <a:r>
              <a:rPr kumimoji="1" lang="ja-JP" altLang="en-US" sz="2800" dirty="0" smtClean="0">
                <a:latin typeface="+mn-ea"/>
              </a:rPr>
              <a:t>：プリファレンスを設定した上で上限を設定することは有効な可能性がある</a:t>
            </a:r>
            <a:endParaRPr kumimoji="1" lang="ja-JP" altLang="en-US" sz="2800" dirty="0">
              <a:latin typeface="+mn-ea"/>
            </a:endParaRPr>
          </a:p>
        </p:txBody>
      </p:sp>
      <p:sp>
        <p:nvSpPr>
          <p:cNvPr id="4" name="スライド番号プレースホルダー 3"/>
          <p:cNvSpPr>
            <a:spLocks noGrp="1"/>
          </p:cNvSpPr>
          <p:nvPr>
            <p:ph type="sldNum" sz="quarter" idx="12"/>
          </p:nvPr>
        </p:nvSpPr>
        <p:spPr/>
        <p:txBody>
          <a:bodyPr/>
          <a:lstStyle/>
          <a:p>
            <a:fld id="{4B05BDB9-5E86-4F0C-9135-5E190261D430}" type="slidenum">
              <a:rPr kumimoji="1" lang="ja-JP" altLang="en-US" smtClean="0"/>
              <a:t>13</a:t>
            </a:fld>
            <a:endParaRPr kumimoji="1" lang="ja-JP" altLang="en-US"/>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550" y="911568"/>
            <a:ext cx="7380964" cy="3117821"/>
          </a:xfrm>
          <a:prstGeom prst="rect">
            <a:avLst/>
          </a:prstGeom>
        </p:spPr>
      </p:pic>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6507" y="1169545"/>
            <a:ext cx="4107598" cy="2666914"/>
          </a:xfrm>
          <a:prstGeom prst="rect">
            <a:avLst/>
          </a:prstGeom>
        </p:spPr>
      </p:pic>
    </p:spTree>
    <p:extLst>
      <p:ext uri="{BB962C8B-B14F-4D97-AF65-F5344CB8AC3E}">
        <p14:creationId xmlns:p14="http://schemas.microsoft.com/office/powerpoint/2010/main" val="2284411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01365" y="2049863"/>
            <a:ext cx="11395400" cy="3828755"/>
          </a:xfrm>
        </p:spPr>
        <p:txBody>
          <a:bodyPr>
            <a:normAutofit/>
          </a:bodyPr>
          <a:lstStyle/>
          <a:p>
            <a:r>
              <a:rPr kumimoji="1" lang="ja-JP" altLang="en-US" dirty="0" smtClean="0"/>
              <a:t>提案手法について以下の</a:t>
            </a:r>
            <a:r>
              <a:rPr kumimoji="1" lang="en-US" altLang="ja-JP" dirty="0" smtClean="0"/>
              <a:t>3</a:t>
            </a:r>
            <a:r>
              <a:rPr kumimoji="1" lang="ja-JP" altLang="en-US" dirty="0" err="1" smtClean="0"/>
              <a:t>つの</a:t>
            </a:r>
            <a:r>
              <a:rPr kumimoji="1" lang="ja-JP" altLang="en-US" dirty="0" smtClean="0"/>
              <a:t>効果が確認できた</a:t>
            </a:r>
            <a:endParaRPr kumimoji="1" lang="en-US" altLang="ja-JP" dirty="0" smtClean="0"/>
          </a:p>
          <a:p>
            <a:endParaRPr kumimoji="1" lang="en-US" altLang="ja-JP" sz="800" dirty="0" smtClean="0"/>
          </a:p>
          <a:p>
            <a:pPr>
              <a:buFont typeface="Wingdings" panose="05000000000000000000" pitchFamily="2" charset="2"/>
              <a:buChar char="l"/>
            </a:pPr>
            <a:r>
              <a:rPr lang="ja-JP" altLang="en-US" dirty="0" smtClean="0">
                <a:latin typeface="+mn-ea"/>
              </a:rPr>
              <a:t>特定の開発者へタスクが集中する問題を緩和できる</a:t>
            </a:r>
            <a:endParaRPr lang="en-US" altLang="ja-JP" dirty="0" smtClean="0">
              <a:latin typeface="+mn-ea"/>
            </a:endParaRPr>
          </a:p>
          <a:p>
            <a:pPr>
              <a:buFont typeface="Wingdings" panose="05000000000000000000" pitchFamily="2" charset="2"/>
              <a:buChar char="l"/>
            </a:pPr>
            <a:r>
              <a:rPr lang="ja-JP" altLang="en-US" dirty="0" smtClean="0">
                <a:latin typeface="+mn-ea"/>
              </a:rPr>
              <a:t>現状のタスク割当方法に比べ</a:t>
            </a:r>
            <a:r>
              <a:rPr lang="en-US" altLang="ja-JP" dirty="0" smtClean="0">
                <a:latin typeface="+mn-ea"/>
              </a:rPr>
              <a:t>Firefox</a:t>
            </a:r>
            <a:r>
              <a:rPr lang="ja-JP" altLang="en-US" dirty="0" smtClean="0">
                <a:latin typeface="+mn-ea"/>
              </a:rPr>
              <a:t>では５０％</a:t>
            </a:r>
            <a:r>
              <a:rPr lang="en-US" altLang="ja-JP" dirty="0" smtClean="0">
                <a:latin typeface="+mn-ea"/>
              </a:rPr>
              <a:t>(Platform</a:t>
            </a:r>
            <a:r>
              <a:rPr lang="ja-JP" altLang="en-US" dirty="0" smtClean="0">
                <a:latin typeface="+mn-ea"/>
              </a:rPr>
              <a:t>では誤差が大きすぎるため計測不能</a:t>
            </a:r>
            <a:r>
              <a:rPr lang="en-US" altLang="ja-JP" dirty="0" smtClean="0">
                <a:latin typeface="+mn-ea"/>
              </a:rPr>
              <a:t>)</a:t>
            </a:r>
            <a:r>
              <a:rPr lang="ja-JP" altLang="en-US" dirty="0" err="1" smtClean="0">
                <a:latin typeface="+mn-ea"/>
              </a:rPr>
              <a:t>、</a:t>
            </a:r>
            <a:r>
              <a:rPr lang="ja-JP" altLang="en-US" dirty="0" smtClean="0">
                <a:latin typeface="+mn-ea"/>
              </a:rPr>
              <a:t>既存手法に比べ</a:t>
            </a:r>
            <a:r>
              <a:rPr lang="en-US" altLang="ja-JP" dirty="0" smtClean="0">
                <a:latin typeface="+mn-ea"/>
              </a:rPr>
              <a:t>Firefox</a:t>
            </a:r>
            <a:r>
              <a:rPr lang="ja-JP" altLang="en-US" dirty="0" smtClean="0">
                <a:latin typeface="+mn-ea"/>
              </a:rPr>
              <a:t>では３４％、</a:t>
            </a:r>
            <a:r>
              <a:rPr lang="en-US" altLang="ja-JP" dirty="0" smtClean="0">
                <a:latin typeface="+mn-ea"/>
              </a:rPr>
              <a:t>Platform</a:t>
            </a:r>
            <a:r>
              <a:rPr lang="ja-JP" altLang="en-US" dirty="0" smtClean="0">
                <a:latin typeface="+mn-ea"/>
              </a:rPr>
              <a:t>では３８％不具合修正時間を削減できる</a:t>
            </a:r>
            <a:endParaRPr lang="en-US" altLang="ja-JP" dirty="0" smtClean="0">
              <a:latin typeface="+mn-ea"/>
            </a:endParaRPr>
          </a:p>
          <a:p>
            <a:pPr>
              <a:buFont typeface="Wingdings" panose="05000000000000000000" pitchFamily="2" charset="2"/>
              <a:buChar char="l"/>
            </a:pPr>
            <a:r>
              <a:rPr lang="ja-JP" altLang="en-US" dirty="0" smtClean="0">
                <a:latin typeface="+mn-ea"/>
              </a:rPr>
              <a:t>プリファレンスと上限が、タスクの分散効果に同程度寄与する</a:t>
            </a:r>
            <a:endParaRPr lang="en-US" altLang="ja-JP" dirty="0" smtClean="0">
              <a:latin typeface="+mn-ea"/>
            </a:endParaRPr>
          </a:p>
          <a:p>
            <a:pPr>
              <a:buFont typeface="Wingdings" panose="05000000000000000000" pitchFamily="2" charset="2"/>
              <a:buChar char="l"/>
            </a:pPr>
            <a:endParaRPr lang="en-US" altLang="ja-JP" dirty="0">
              <a:latin typeface="+mn-ea"/>
            </a:endParaRPr>
          </a:p>
          <a:p>
            <a:pPr marL="0" indent="0">
              <a:buNone/>
            </a:pPr>
            <a:endParaRPr lang="en-US" altLang="ja-JP" dirty="0" smtClean="0">
              <a:latin typeface="+mn-ea"/>
            </a:endParaRPr>
          </a:p>
          <a:p>
            <a:endParaRPr kumimoji="1" lang="en-US" altLang="ja-JP" dirty="0"/>
          </a:p>
          <a:p>
            <a:pPr marL="0" indent="0">
              <a:buNone/>
            </a:pPr>
            <a:endParaRPr lang="en-US" altLang="ja-JP" dirty="0" smtClean="0"/>
          </a:p>
          <a:p>
            <a:pPr marL="0" indent="0">
              <a:buNone/>
            </a:pPr>
            <a:endParaRPr kumimoji="1" lang="en-US" altLang="ja-JP" dirty="0" smtClean="0"/>
          </a:p>
        </p:txBody>
      </p:sp>
      <p:sp>
        <p:nvSpPr>
          <p:cNvPr id="4" name="スライド番号プレースホルダー 3"/>
          <p:cNvSpPr>
            <a:spLocks noGrp="1"/>
          </p:cNvSpPr>
          <p:nvPr>
            <p:ph type="sldNum" sz="quarter" idx="12"/>
          </p:nvPr>
        </p:nvSpPr>
        <p:spPr/>
        <p:txBody>
          <a:bodyPr/>
          <a:lstStyle/>
          <a:p>
            <a:fld id="{4B05BDB9-5E86-4F0C-9135-5E190261D430}" type="slidenum">
              <a:rPr kumimoji="1" lang="ja-JP" altLang="en-US" smtClean="0"/>
              <a:t>14</a:t>
            </a:fld>
            <a:endParaRPr kumimoji="1" lang="ja-JP" altLang="en-US"/>
          </a:p>
        </p:txBody>
      </p:sp>
    </p:spTree>
    <p:extLst>
      <p:ext uri="{BB962C8B-B14F-4D97-AF65-F5344CB8AC3E}">
        <p14:creationId xmlns:p14="http://schemas.microsoft.com/office/powerpoint/2010/main" val="3221522990"/>
      </p:ext>
    </p:extLst>
  </p:cSld>
  <p:clrMapOvr>
    <a:masterClrMapping/>
  </p:clrMapOvr>
</p:sld>
</file>

<file path=ppt/theme/theme1.xml><?xml version="1.0" encoding="utf-8"?>
<a:theme xmlns:a="http://schemas.openxmlformats.org/drawingml/2006/main" name="レトロスペクト">
  <a:themeElements>
    <a:clrScheme name="緑">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緑２.potx" id="{172E772D-468A-4D09-A8FD-9982C15A9D9C}" vid="{12C4113B-23C8-4B24-827D-35758C0A77A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緑２</Template>
  <TotalTime>305</TotalTime>
  <Words>726</Words>
  <Application>Microsoft Office PowerPoint</Application>
  <PresentationFormat>ワイド画面</PresentationFormat>
  <Paragraphs>123</Paragraphs>
  <Slides>14</Slides>
  <Notes>10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14</vt:i4>
      </vt:variant>
    </vt:vector>
  </HeadingPairs>
  <TitlesOfParts>
    <vt:vector size="19" baseType="lpstr">
      <vt:lpstr>ＭＳ Ｐゴシック</vt:lpstr>
      <vt:lpstr>Calibri</vt:lpstr>
      <vt:lpstr>Calibri Light</vt:lpstr>
      <vt:lpstr>Wingdings</vt:lpstr>
      <vt:lpstr>レトロスペクト</vt:lpstr>
      <vt:lpstr>大規模OSS開発における不具合修正時間の短縮化を目的としたバグトリアージ手法</vt:lpstr>
      <vt:lpstr>背景</vt:lpstr>
      <vt:lpstr>Research Question</vt:lpstr>
      <vt:lpstr>提案手法</vt:lpstr>
      <vt:lpstr>用語定義</vt:lpstr>
      <vt:lpstr>定式化</vt:lpstr>
      <vt:lpstr>提案手法の適用手順</vt:lpstr>
      <vt:lpstr>ケーススタディ</vt:lpstr>
      <vt:lpstr>実験の手順</vt:lpstr>
      <vt:lpstr>実験結果：RQ1</vt:lpstr>
      <vt:lpstr>実験結果：RQ2</vt:lpstr>
      <vt:lpstr>修正時間算出方法の妥当性</vt:lpstr>
      <vt:lpstr>実験結果：RQ3</vt:lpstr>
      <vt:lpstr>まとめ</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大規模OSS開発における不具合修正時間の短縮化を目的としたバグトリアージ手法</dc:title>
  <dc:creator>ysk</dc:creator>
  <cp:lastModifiedBy>ysk</cp:lastModifiedBy>
  <cp:revision>95</cp:revision>
  <dcterms:created xsi:type="dcterms:W3CDTF">2014-12-13T10:25:13Z</dcterms:created>
  <dcterms:modified xsi:type="dcterms:W3CDTF">2014-12-15T22:42:20Z</dcterms:modified>
</cp:coreProperties>
</file>