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handoutMasterIdLst>
    <p:handoutMasterId r:id="rId14"/>
  </p:handoutMasterIdLst>
  <p:sldIdLst>
    <p:sldId id="256" r:id="rId2"/>
    <p:sldId id="275" r:id="rId3"/>
    <p:sldId id="265" r:id="rId4"/>
    <p:sldId id="272" r:id="rId5"/>
    <p:sldId id="270" r:id="rId6"/>
    <p:sldId id="271" r:id="rId7"/>
    <p:sldId id="263" r:id="rId8"/>
    <p:sldId id="274" r:id="rId9"/>
    <p:sldId id="260" r:id="rId10"/>
    <p:sldId id="261" r:id="rId11"/>
    <p:sldId id="276" r:id="rId12"/>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160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F6C554-235B-1946-871B-FC81F950A6F7}" type="datetimeFigureOut">
              <a:rPr kumimoji="1" lang="ja-JP" altLang="en-US" smtClean="0"/>
              <a:t>15/10/20</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E17A52-84D9-1847-ABB9-AD668B3ABAA2}" type="slidenum">
              <a:rPr kumimoji="1" lang="ja-JP" altLang="en-US" smtClean="0"/>
              <a:t>‹#›</a:t>
            </a:fld>
            <a:endParaRPr kumimoji="1" lang="ja-JP" altLang="en-US"/>
          </a:p>
        </p:txBody>
      </p:sp>
    </p:spTree>
    <p:extLst>
      <p:ext uri="{BB962C8B-B14F-4D97-AF65-F5344CB8AC3E}">
        <p14:creationId xmlns:p14="http://schemas.microsoft.com/office/powerpoint/2010/main" val="10982939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813A0F-A5B0-5848-B365-674E7AB61E67}" type="datetimeFigureOut">
              <a:rPr kumimoji="1" lang="ja-JP" altLang="en-US" smtClean="0"/>
              <a:t>15/10/20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5B6C3C-8224-5744-916F-B0C82E037997}" type="slidenum">
              <a:rPr kumimoji="1" lang="ja-JP" altLang="en-US" smtClean="0"/>
              <a:t>‹#›</a:t>
            </a:fld>
            <a:endParaRPr kumimoji="1" lang="ja-JP" altLang="en-US"/>
          </a:p>
        </p:txBody>
      </p:sp>
    </p:spTree>
    <p:extLst>
      <p:ext uri="{BB962C8B-B14F-4D97-AF65-F5344CB8AC3E}">
        <p14:creationId xmlns:p14="http://schemas.microsoft.com/office/powerpoint/2010/main" val="9320595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99F28DF4-1348-C74D-8221-2C5C0E51B2FE}" type="datetime1">
              <a:rPr kumimoji="1" lang="ja-JP" altLang="en-US" smtClean="0"/>
              <a:t>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19959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40336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E2AA796-626E-6F42-8B31-178E99F00B12}" type="datetime1">
              <a:rPr kumimoji="1" lang="ja-JP" altLang="en-US" smtClean="0"/>
              <a:t>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281171429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2D86773-D844-4447-8688-C133E2A5836A}" type="datetime1">
              <a:rPr kumimoji="1" lang="ja-JP" altLang="en-US" smtClean="0"/>
              <a:t>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124879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56ED057-007F-6B4F-A07A-97E3912ACA54}" type="datetime1">
              <a:rPr kumimoji="1" lang="ja-JP" altLang="en-US" smtClean="0"/>
              <a:t>15/10/20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2426390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AD6B0C2-BFE0-5B40-8FF0-296FDBAC550C}" type="datetime1">
              <a:rPr kumimoji="1" lang="ja-JP" altLang="en-US" smtClean="0"/>
              <a:t>15/10/20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3005358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D6DB1C4-8BB0-7140-B097-2BD1D66C9886}" type="datetime1">
              <a:rPr kumimoji="1" lang="ja-JP" altLang="en-US" smtClean="0"/>
              <a:t>15/10/20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239710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6ABAAE9-A315-2240-9EF0-C087FAFE008E}" type="datetime1">
              <a:rPr kumimoji="1" lang="ja-JP" altLang="en-US" smtClean="0"/>
              <a:t>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422070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49ECDB5-8489-0E48-A30C-93395F0FC4D9}" type="datetime1">
              <a:rPr kumimoji="1" lang="ja-JP" altLang="en-US" smtClean="0"/>
              <a:t>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1179427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A58B5DA-D4D5-9B49-8E8F-2290362F045D}" type="datetime1">
              <a:rPr kumimoji="1" lang="ja-JP" altLang="en-US" smtClean="0"/>
              <a:t>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328370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7BBFADB-D9EF-2241-B6D7-B54C7625ACB7}" type="datetime1">
              <a:rPr kumimoji="1" lang="ja-JP" altLang="en-US" smtClean="0"/>
              <a:t>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37722248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93045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376947"/>
            <a:ext cx="8229600" cy="497940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46001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75383-AC79-294C-B226-BCEC40BC1110}" type="datetime1">
              <a:rPr kumimoji="1" lang="ja-JP" altLang="en-US" smtClean="0"/>
              <a:t>15/10/20</a:t>
            </a:fld>
            <a:endParaRPr kumimoji="1" lang="ja-JP" altLang="en-US"/>
          </a:p>
        </p:txBody>
      </p:sp>
      <p:sp>
        <p:nvSpPr>
          <p:cNvPr id="5" name="フッター プレースホルダー 4"/>
          <p:cNvSpPr>
            <a:spLocks noGrp="1"/>
          </p:cNvSpPr>
          <p:nvPr>
            <p:ph type="ftr" sz="quarter" idx="3"/>
          </p:nvPr>
        </p:nvSpPr>
        <p:spPr>
          <a:xfrm>
            <a:off x="3124200" y="646001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46001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6C310-F3F4-064F-851B-B9ED613B4F1E}" type="slidenum">
              <a:rPr kumimoji="1" lang="ja-JP" altLang="en-US" smtClean="0"/>
              <a:t>‹#›</a:t>
            </a:fld>
            <a:endParaRPr kumimoji="1" lang="ja-JP" altLang="en-US"/>
          </a:p>
        </p:txBody>
      </p:sp>
    </p:spTree>
    <p:extLst>
      <p:ext uri="{BB962C8B-B14F-4D97-AF65-F5344CB8AC3E}">
        <p14:creationId xmlns:p14="http://schemas.microsoft.com/office/powerpoint/2010/main" val="493946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457200" rtl="0" eaLnBrk="1" latinLnBrk="0" hangingPunct="1">
        <a:spcBef>
          <a:spcPct val="0"/>
        </a:spcBef>
        <a:buNone/>
        <a:defRPr kumimoji="1" sz="4000" kern="1200">
          <a:solidFill>
            <a:schemeClr val="tx1"/>
          </a:solidFill>
          <a:latin typeface="ヒラギノ角ゴ Pro W3"/>
          <a:ea typeface="ヒラギノ角ゴ Pro W3"/>
          <a:cs typeface="ヒラギノ角ゴ Pro W3"/>
        </a:defRPr>
      </a:lvl1pPr>
    </p:titleStyle>
    <p:bodyStyle>
      <a:lvl1pPr marL="342900" indent="-342900" algn="l" defTabSz="457200" rtl="0" eaLnBrk="1" latinLnBrk="0" hangingPunct="1">
        <a:spcBef>
          <a:spcPct val="20000"/>
        </a:spcBef>
        <a:buFont typeface="Arial"/>
        <a:buChar char="•"/>
        <a:defRPr kumimoji="1" sz="2800" kern="1200">
          <a:solidFill>
            <a:schemeClr val="tx1"/>
          </a:solidFill>
          <a:latin typeface="ヒラギノ角ゴ Pro W3"/>
          <a:ea typeface="ヒラギノ角ゴ Pro W3"/>
          <a:cs typeface="ヒラギノ角ゴ Pro W3"/>
        </a:defRPr>
      </a:lvl1pPr>
      <a:lvl2pPr marL="742950" indent="-285750" algn="l" defTabSz="457200" rtl="0" eaLnBrk="1" latinLnBrk="0" hangingPunct="1">
        <a:spcBef>
          <a:spcPct val="20000"/>
        </a:spcBef>
        <a:buFont typeface="Arial"/>
        <a:buChar char="–"/>
        <a:defRPr kumimoji="1" sz="2400" kern="1200">
          <a:solidFill>
            <a:schemeClr val="tx1"/>
          </a:solidFill>
          <a:latin typeface="ヒラギノ角ゴ Pro W3"/>
          <a:ea typeface="ヒラギノ角ゴ Pro W3"/>
          <a:cs typeface="ヒラギノ角ゴ Pro W3"/>
        </a:defRPr>
      </a:lvl2pPr>
      <a:lvl3pPr marL="1143000" indent="-228600" algn="l" defTabSz="457200" rtl="0" eaLnBrk="1" latinLnBrk="0" hangingPunct="1">
        <a:spcBef>
          <a:spcPct val="20000"/>
        </a:spcBef>
        <a:buFont typeface="Arial"/>
        <a:buChar char="•"/>
        <a:defRPr kumimoji="1" sz="2000" kern="1200">
          <a:solidFill>
            <a:schemeClr val="tx1"/>
          </a:solidFill>
          <a:latin typeface="ヒラギノ角ゴ Pro W3"/>
          <a:ea typeface="ヒラギノ角ゴ Pro W3"/>
          <a:cs typeface="ヒラギノ角ゴ Pro W3"/>
        </a:defRPr>
      </a:lvl3pPr>
      <a:lvl4pPr marL="16002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4pPr>
      <a:lvl5pPr marL="20574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469699"/>
            <a:ext cx="7772400" cy="2387592"/>
          </a:xfrm>
        </p:spPr>
        <p:txBody>
          <a:bodyPr>
            <a:normAutofit/>
          </a:bodyPr>
          <a:lstStyle/>
          <a:p>
            <a:r>
              <a:rPr kumimoji="1" lang="ja-JP" altLang="en-US" dirty="0" smtClean="0"/>
              <a:t>ライセンスルール作成手順の</a:t>
            </a:r>
            <a:r>
              <a:rPr kumimoji="1" lang="en-US" altLang="ja-JP" dirty="0" smtClean="0"/>
              <a:t/>
            </a:r>
            <a:br>
              <a:rPr kumimoji="1" lang="en-US" altLang="ja-JP" dirty="0" smtClean="0"/>
            </a:br>
            <a:r>
              <a:rPr kumimoji="1" lang="ja-JP" altLang="en-US" dirty="0" smtClean="0"/>
              <a:t>自動化に向けて</a:t>
            </a:r>
            <a:r>
              <a:rPr kumimoji="1" lang="en-US" altLang="ja-JP" dirty="0" smtClean="0"/>
              <a:t> : </a:t>
            </a:r>
            <a:br>
              <a:rPr kumimoji="1" lang="en-US" altLang="ja-JP" dirty="0" smtClean="0"/>
            </a:br>
            <a:r>
              <a:rPr lang="ja-JP" altLang="en-US" dirty="0" smtClean="0"/>
              <a:t>現在の</a:t>
            </a:r>
            <a:r>
              <a:rPr kumimoji="1" lang="ja-JP" altLang="en-US" dirty="0" smtClean="0"/>
              <a:t>進捗と課題</a:t>
            </a:r>
            <a:endParaRPr kumimoji="1" lang="ja-JP" altLang="en-US" dirty="0"/>
          </a:p>
        </p:txBody>
      </p:sp>
      <p:sp>
        <p:nvSpPr>
          <p:cNvPr id="3" name="サブタイトル 2"/>
          <p:cNvSpPr>
            <a:spLocks noGrp="1"/>
          </p:cNvSpPr>
          <p:nvPr>
            <p:ph type="subTitle" idx="1"/>
          </p:nvPr>
        </p:nvSpPr>
        <p:spPr>
          <a:xfrm>
            <a:off x="1371600" y="3857291"/>
            <a:ext cx="6400800" cy="1752600"/>
          </a:xfrm>
        </p:spPr>
        <p:txBody>
          <a:bodyPr/>
          <a:lstStyle/>
          <a:p>
            <a:r>
              <a:rPr lang="en-US" altLang="ja-JP" dirty="0" smtClean="0"/>
              <a:t>15’/10/20 </a:t>
            </a:r>
            <a:r>
              <a:rPr lang="ja-JP" altLang="en-US" dirty="0" smtClean="0"/>
              <a:t>研究発表</a:t>
            </a:r>
            <a:r>
              <a:rPr lang="ja-JP" altLang="en-US" dirty="0" smtClean="0"/>
              <a:t>会</a:t>
            </a:r>
            <a:endParaRPr kumimoji="1" lang="en-US" altLang="ja-JP" dirty="0" smtClean="0"/>
          </a:p>
          <a:p>
            <a:r>
              <a:rPr kumimoji="1" lang="en-US" altLang="ja-JP" dirty="0" smtClean="0"/>
              <a:t>M1</a:t>
            </a:r>
            <a:r>
              <a:rPr kumimoji="1" lang="ja-JP" altLang="en-US" dirty="0" smtClean="0"/>
              <a:t> </a:t>
            </a:r>
            <a:r>
              <a:rPr kumimoji="1" lang="en-US" altLang="ja-JP" dirty="0" smtClean="0"/>
              <a:t>:</a:t>
            </a:r>
            <a:r>
              <a:rPr kumimoji="1" lang="ja-JP" altLang="en-US" dirty="0" smtClean="0"/>
              <a:t> 東　裕之輔</a:t>
            </a:r>
            <a:endParaRPr kumimoji="1" lang="ja-JP" altLang="en-US" dirty="0"/>
          </a:p>
        </p:txBody>
      </p:sp>
      <p:sp>
        <p:nvSpPr>
          <p:cNvPr id="5" name="日付プレースホルダー 4"/>
          <p:cNvSpPr>
            <a:spLocks noGrp="1"/>
          </p:cNvSpPr>
          <p:nvPr>
            <p:ph type="dt" sz="half" idx="10"/>
          </p:nvPr>
        </p:nvSpPr>
        <p:spPr/>
        <p:txBody>
          <a:bodyPr/>
          <a:lstStyle/>
          <a:p>
            <a:fld id="{9345082D-3F41-7948-9B08-B519E6E60BCC}" type="datetime1">
              <a:rPr kumimoji="1" lang="ja-JP" altLang="en-US" smtClean="0"/>
              <a:t>15/10/20</a:t>
            </a:fld>
            <a:endParaRPr kumimoji="1" lang="ja-JP" altLang="en-US"/>
          </a:p>
        </p:txBody>
      </p:sp>
      <p:sp>
        <p:nvSpPr>
          <p:cNvPr id="6" name="スライド番号プレースホルダー 5"/>
          <p:cNvSpPr>
            <a:spLocks noGrp="1"/>
          </p:cNvSpPr>
          <p:nvPr>
            <p:ph type="sldNum" sz="quarter" idx="12"/>
          </p:nvPr>
        </p:nvSpPr>
        <p:spPr/>
        <p:txBody>
          <a:bodyPr/>
          <a:lstStyle/>
          <a:p>
            <a:fld id="{96F6C310-F3F4-064F-851B-B9ED613B4F1E}" type="slidenum">
              <a:rPr kumimoji="1" lang="ja-JP" altLang="en-US" smtClean="0"/>
              <a:t>1</a:t>
            </a:fld>
            <a:endParaRPr kumimoji="1" lang="ja-JP" altLang="en-US"/>
          </a:p>
        </p:txBody>
      </p:sp>
    </p:spTree>
    <p:extLst>
      <p:ext uri="{BB962C8B-B14F-4D97-AF65-F5344CB8AC3E}">
        <p14:creationId xmlns:p14="http://schemas.microsoft.com/office/powerpoint/2010/main" val="179343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議題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進捗報告</a:t>
            </a:r>
            <a:endParaRPr kumimoji="1" lang="en-US" altLang="ja-JP" dirty="0" smtClean="0"/>
          </a:p>
          <a:p>
            <a:pPr lvl="1"/>
            <a:r>
              <a:rPr kumimoji="1" lang="ja-JP" altLang="en-US" dirty="0" smtClean="0"/>
              <a:t>提案手法の検証実験結果について</a:t>
            </a:r>
            <a:endParaRPr kumimoji="1" lang="en-US" altLang="ja-JP" dirty="0" smtClean="0"/>
          </a:p>
          <a:p>
            <a:r>
              <a:rPr lang="ja-JP" altLang="en-US" dirty="0" smtClean="0"/>
              <a:t>直面している課題</a:t>
            </a:r>
            <a:endParaRPr kumimoji="1" lang="en-US" altLang="ja-JP" dirty="0" smtClean="0"/>
          </a:p>
          <a:p>
            <a:pPr lvl="1"/>
            <a:r>
              <a:rPr kumimoji="1" lang="ja-JP" altLang="en-US" dirty="0" smtClean="0"/>
              <a:t>クラスタリング時のクラスタ数動的決定方法</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2</a:t>
            </a:fld>
            <a:endParaRPr kumimoji="1" lang="ja-JP" altLang="en-US"/>
          </a:p>
        </p:txBody>
      </p:sp>
    </p:spTree>
    <p:extLst>
      <p:ext uri="{BB962C8B-B14F-4D97-AF65-F5344CB8AC3E}">
        <p14:creationId xmlns:p14="http://schemas.microsoft.com/office/powerpoint/2010/main" val="342275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52724"/>
          </a:xfrm>
        </p:spPr>
        <p:txBody>
          <a:bodyPr>
            <a:normAutofit/>
          </a:bodyPr>
          <a:lstStyle/>
          <a:p>
            <a:r>
              <a:rPr lang="ja-JP" altLang="en-US" dirty="0" smtClean="0"/>
              <a:t>提案手法の概要図</a:t>
            </a:r>
            <a:endParaRPr kumimoji="1" lang="ja-JP" altLang="en-US" dirty="0"/>
          </a:p>
        </p:txBody>
      </p:sp>
      <p:pic>
        <p:nvPicPr>
          <p:cNvPr id="5" name="図 4" descr="スクリーンショット 2015-10-20 1.28.3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833" y="1205090"/>
            <a:ext cx="6257895" cy="5481053"/>
          </a:xfrm>
          <a:prstGeom prst="rect">
            <a:avLst/>
          </a:prstGeom>
        </p:spPr>
      </p:pic>
    </p:spTree>
    <p:extLst>
      <p:ext uri="{BB962C8B-B14F-4D97-AF65-F5344CB8AC3E}">
        <p14:creationId xmlns:p14="http://schemas.microsoft.com/office/powerpoint/2010/main" val="11295499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検証</a:t>
            </a:r>
            <a:r>
              <a:rPr kumimoji="1" lang="ja-JP" altLang="en-US" dirty="0" smtClean="0"/>
              <a:t>実験</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検証</a:t>
            </a:r>
            <a:r>
              <a:rPr kumimoji="1" lang="ja-JP" altLang="en-US" dirty="0" smtClean="0"/>
              <a:t>実験の目的</a:t>
            </a:r>
            <a:endParaRPr kumimoji="1" lang="en-US" altLang="ja-JP" dirty="0" smtClean="0"/>
          </a:p>
          <a:p>
            <a:pPr lvl="1"/>
            <a:r>
              <a:rPr kumimoji="1" lang="ja-JP" altLang="en-US" dirty="0" smtClean="0"/>
              <a:t>提案手法で本当に，ライセンスルールが自動で生成できるのか確かめる</a:t>
            </a:r>
            <a:endParaRPr lang="en-US" altLang="ja-JP" dirty="0"/>
          </a:p>
          <a:p>
            <a:pPr marL="0" indent="0">
              <a:buNone/>
            </a:pPr>
            <a:endParaRPr lang="en-US" altLang="ja-JP" dirty="0"/>
          </a:p>
          <a:p>
            <a:r>
              <a:rPr lang="ja-JP" altLang="en-US" dirty="0" smtClean="0"/>
              <a:t>検証実験</a:t>
            </a:r>
            <a:r>
              <a:rPr kumimoji="1" lang="en-US" altLang="ja-JP" dirty="0" smtClean="0"/>
              <a:t>1</a:t>
            </a:r>
          </a:p>
          <a:p>
            <a:pPr lvl="1"/>
            <a:r>
              <a:rPr lang="ja-JP" altLang="en-US" dirty="0"/>
              <a:t>どれくらいライセンスルール</a:t>
            </a:r>
            <a:r>
              <a:rPr lang="ja-JP" altLang="en-US" dirty="0" smtClean="0"/>
              <a:t>を</a:t>
            </a:r>
            <a:r>
              <a:rPr lang="ja-JP" altLang="en-US" dirty="0" smtClean="0"/>
              <a:t>自動</a:t>
            </a:r>
            <a:r>
              <a:rPr lang="ja-JP" altLang="en-US" dirty="0" smtClean="0"/>
              <a:t>生成</a:t>
            </a:r>
            <a:r>
              <a:rPr lang="ja-JP" altLang="en-US" dirty="0"/>
              <a:t>できる</a:t>
            </a:r>
            <a:r>
              <a:rPr lang="ja-JP" altLang="en-US" dirty="0" smtClean="0"/>
              <a:t>か</a:t>
            </a:r>
            <a:endParaRPr lang="en-US" altLang="ja-JP" dirty="0" smtClean="0"/>
          </a:p>
          <a:p>
            <a:r>
              <a:rPr lang="ja-JP" altLang="en-US" dirty="0" smtClean="0"/>
              <a:t>検証実験</a:t>
            </a:r>
            <a:r>
              <a:rPr lang="ja-JP" altLang="ja-JP" dirty="0" smtClean="0"/>
              <a:t>2</a:t>
            </a:r>
            <a:endParaRPr kumimoji="1" lang="en-US" altLang="ja-JP" dirty="0" smtClean="0"/>
          </a:p>
          <a:p>
            <a:pPr lvl="1"/>
            <a:r>
              <a:rPr lang="ja-JP" altLang="en-US" dirty="0" smtClean="0"/>
              <a:t>どれくらいライセンスを特定できるようになるか</a:t>
            </a:r>
            <a:endParaRPr lang="en-US" altLang="ja-JP" dirty="0" smtClean="0"/>
          </a:p>
          <a:p>
            <a:endParaRPr kumimoji="1"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4</a:t>
            </a:fld>
            <a:endParaRPr kumimoji="1" lang="ja-JP" altLang="en-US"/>
          </a:p>
        </p:txBody>
      </p:sp>
    </p:spTree>
    <p:extLst>
      <p:ext uri="{BB962C8B-B14F-4D97-AF65-F5344CB8AC3E}">
        <p14:creationId xmlns:p14="http://schemas.microsoft.com/office/powerpoint/2010/main" val="395706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検証実験</a:t>
            </a:r>
            <a:r>
              <a:rPr lang="en-US" altLang="ja-JP" dirty="0" smtClean="0"/>
              <a:t>1</a:t>
            </a:r>
            <a:r>
              <a:rPr lang="ja-JP" altLang="en-US" dirty="0" smtClean="0"/>
              <a:t>の結果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どれ</a:t>
            </a:r>
            <a:r>
              <a:rPr kumimoji="1" lang="ja-JP" altLang="en-US" dirty="0" smtClean="0"/>
              <a:t>くらいライセンスルールを生成できる</a:t>
            </a:r>
            <a:r>
              <a:rPr kumimoji="1" lang="ja-JP" altLang="en-US" dirty="0" smtClean="0"/>
              <a:t>か</a:t>
            </a:r>
            <a:endParaRPr lang="en-US" altLang="ja-JP" dirty="0" smtClean="0"/>
          </a:p>
          <a:p>
            <a:r>
              <a:rPr lang="ja-JP" altLang="en-US" dirty="0"/>
              <a:t>検証実験</a:t>
            </a:r>
            <a:r>
              <a:rPr lang="en-US" altLang="ja-JP" dirty="0"/>
              <a:t>1</a:t>
            </a:r>
            <a:r>
              <a:rPr lang="ja-JP" altLang="en-US" dirty="0"/>
              <a:t>の</a:t>
            </a:r>
            <a:r>
              <a:rPr lang="ja-JP" altLang="en-US" dirty="0" smtClean="0"/>
              <a:t>結果</a:t>
            </a:r>
            <a:endParaRPr lang="en-US" altLang="ja-JP" dirty="0" smtClean="0"/>
          </a:p>
          <a:p>
            <a:pPr lvl="1"/>
            <a:r>
              <a:rPr lang="ja-JP" altLang="en-US" dirty="0" smtClean="0"/>
              <a:t>生成</a:t>
            </a:r>
            <a:r>
              <a:rPr lang="ja-JP" altLang="en-US" dirty="0" smtClean="0"/>
              <a:t>したライセンスルール数</a:t>
            </a:r>
            <a:r>
              <a:rPr lang="en-US" altLang="ja-JP" dirty="0" smtClean="0"/>
              <a:t> : </a:t>
            </a:r>
            <a:r>
              <a:rPr lang="en-US" altLang="ja-JP" dirty="0" smtClean="0">
                <a:solidFill>
                  <a:srgbClr val="FF0000"/>
                </a:solidFill>
              </a:rPr>
              <a:t>19613</a:t>
            </a:r>
            <a:endParaRPr lang="en-US" altLang="ja-JP" dirty="0" smtClean="0"/>
          </a:p>
          <a:p>
            <a:pPr lvl="1"/>
            <a:r>
              <a:rPr lang="ja-JP" altLang="en-US" dirty="0" smtClean="0"/>
              <a:t>生成したライセンスルール例</a:t>
            </a:r>
            <a:endParaRPr lang="en-US" altLang="ja-JP" dirty="0" smtClean="0"/>
          </a:p>
          <a:p>
            <a:pPr lvl="1"/>
            <a:endParaRPr lang="en-US" altLang="ja-JP" dirty="0"/>
          </a:p>
          <a:p>
            <a:pPr lvl="1"/>
            <a:endParaRPr lang="en-US" altLang="ja-JP" dirty="0" smtClean="0"/>
          </a:p>
          <a:p>
            <a:pPr lvl="1"/>
            <a:endParaRPr lang="en-US" altLang="ja-JP" dirty="0" smtClean="0"/>
          </a:p>
          <a:p>
            <a:pPr lvl="1"/>
            <a:endParaRPr lang="en-US" altLang="ja-JP" dirty="0"/>
          </a:p>
          <a:p>
            <a:pPr lvl="1"/>
            <a:endParaRPr lang="en-US" altLang="ja-JP" dirty="0" smtClean="0"/>
          </a:p>
          <a:p>
            <a:pPr lvl="1"/>
            <a:endParaRPr lang="en-US" altLang="ja-JP" dirty="0" smtClean="0">
              <a:solidFill>
                <a:srgbClr val="FF0000"/>
              </a:solidFill>
            </a:endParaRPr>
          </a:p>
          <a:p>
            <a:pPr lvl="1"/>
            <a:endParaRPr kumimoji="1" lang="ja-JP" altLang="en-US" dirty="0"/>
          </a:p>
        </p:txBody>
      </p:sp>
      <p:sp>
        <p:nvSpPr>
          <p:cNvPr id="6" name="テキスト ボックス 5"/>
          <p:cNvSpPr txBox="1"/>
          <p:nvPr/>
        </p:nvSpPr>
        <p:spPr>
          <a:xfrm>
            <a:off x="756022" y="3352363"/>
            <a:ext cx="2162668" cy="369332"/>
          </a:xfrm>
          <a:prstGeom prst="rect">
            <a:avLst/>
          </a:prstGeom>
          <a:noFill/>
          <a:ln w="28575" cmpd="sng">
            <a:noFill/>
          </a:ln>
        </p:spPr>
        <p:txBody>
          <a:bodyPr wrap="none" rtlCol="0">
            <a:spAutoFit/>
          </a:bodyPr>
          <a:lstStyle/>
          <a:p>
            <a:r>
              <a:rPr lang="en-US" altLang="ja-JP" dirty="0" smtClean="0">
                <a:latin typeface="ヒラギノ角ゴ Pro W3"/>
                <a:ea typeface="ヒラギノ角ゴ Pro W3"/>
                <a:cs typeface="ヒラギノ角ゴ Pro W3"/>
              </a:rPr>
              <a:t>Perl5</a:t>
            </a:r>
            <a:r>
              <a:rPr kumimoji="1" lang="ja-JP" altLang="en-US" dirty="0" smtClean="0">
                <a:latin typeface="ヒラギノ角ゴ Pro W3"/>
                <a:ea typeface="ヒラギノ角ゴ Pro W3"/>
                <a:cs typeface="ヒラギノ角ゴ Pro W3"/>
              </a:rPr>
              <a:t>のライセンス</a:t>
            </a:r>
            <a:endParaRPr kumimoji="1" lang="ja-JP" altLang="en-US" dirty="0" smtClean="0">
              <a:latin typeface="ヒラギノ角ゴ Pro W3"/>
              <a:ea typeface="ヒラギノ角ゴ Pro W3"/>
              <a:cs typeface="ヒラギノ角ゴ Pro W3"/>
            </a:endParaRPr>
          </a:p>
        </p:txBody>
      </p:sp>
      <p:sp>
        <p:nvSpPr>
          <p:cNvPr id="7" name="テキスト ボックス 6"/>
          <p:cNvSpPr txBox="1"/>
          <p:nvPr/>
        </p:nvSpPr>
        <p:spPr>
          <a:xfrm>
            <a:off x="791880" y="3826282"/>
            <a:ext cx="8143087" cy="646331"/>
          </a:xfrm>
          <a:prstGeom prst="rect">
            <a:avLst/>
          </a:prstGeom>
          <a:noFill/>
          <a:ln w="9525" cmpd="sng">
            <a:solidFill>
              <a:schemeClr val="tx1"/>
            </a:solidFill>
          </a:ln>
        </p:spPr>
        <p:txBody>
          <a:bodyPr wrap="none" rtlCol="0">
            <a:spAutoFit/>
          </a:bodyPr>
          <a:lstStyle/>
          <a:p>
            <a:r>
              <a:rPr lang="en-US" altLang="ja-JP" dirty="0" smtClean="0"/>
              <a:t>This </a:t>
            </a:r>
            <a:r>
              <a:rPr lang="en-US" altLang="ja-JP" dirty="0"/>
              <a:t>.*is .*free .*software; .*you .*can .*redistribute .*it .*and/or .*modify .*it .</a:t>
            </a:r>
            <a:r>
              <a:rPr lang="en-US" altLang="ja-JP" dirty="0" smtClean="0"/>
              <a:t>*</a:t>
            </a:r>
          </a:p>
          <a:p>
            <a:r>
              <a:rPr lang="en-US" altLang="ja-JP" dirty="0" smtClean="0"/>
              <a:t>under </a:t>
            </a:r>
            <a:r>
              <a:rPr lang="en-US" altLang="ja-JP" dirty="0"/>
              <a:t>.*the .*same .*terms .*as .*the .*Perl .*5 .*programming .*language .*system</a:t>
            </a:r>
            <a:r>
              <a:rPr lang="en-US" altLang="ja-JP" dirty="0" smtClean="0"/>
              <a:t> </a:t>
            </a:r>
            <a:endParaRPr kumimoji="1" lang="ja-JP" altLang="en-US" dirty="0" err="1" smtClean="0">
              <a:latin typeface="ヒラギノ角ゴ Pro W3"/>
              <a:ea typeface="ヒラギノ角ゴ Pro W3"/>
              <a:cs typeface="ヒラギノ角ゴ Pro W3"/>
            </a:endParaRPr>
          </a:p>
        </p:txBody>
      </p:sp>
      <p:sp>
        <p:nvSpPr>
          <p:cNvPr id="8" name="テキスト ボックス 7"/>
          <p:cNvSpPr txBox="1"/>
          <p:nvPr/>
        </p:nvSpPr>
        <p:spPr>
          <a:xfrm>
            <a:off x="785835" y="4640292"/>
            <a:ext cx="3903633" cy="369332"/>
          </a:xfrm>
          <a:prstGeom prst="rect">
            <a:avLst/>
          </a:prstGeom>
          <a:noFill/>
          <a:ln w="28575" cmpd="sng">
            <a:noFill/>
          </a:ln>
        </p:spPr>
        <p:txBody>
          <a:bodyPr wrap="none" rtlCol="0">
            <a:spAutoFit/>
          </a:bodyPr>
          <a:lstStyle/>
          <a:p>
            <a:r>
              <a:rPr kumimoji="1" lang="en-US" altLang="ja-JP" dirty="0" smtClean="0">
                <a:latin typeface="ヒラギノ角ゴ Pro W3"/>
                <a:ea typeface="ヒラギノ角ゴ Pro W3"/>
                <a:cs typeface="ヒラギノ角ゴ Pro W3"/>
              </a:rPr>
              <a:t>GPLv2</a:t>
            </a:r>
            <a:r>
              <a:rPr kumimoji="1" lang="ja-JP" altLang="en-US" dirty="0" smtClean="0">
                <a:latin typeface="ヒラギノ角ゴ Pro W3"/>
                <a:ea typeface="ヒラギノ角ゴ Pro W3"/>
                <a:cs typeface="ヒラギノ角ゴ Pro W3"/>
              </a:rPr>
              <a:t>の</a:t>
            </a:r>
            <a:r>
              <a:rPr kumimoji="1" lang="en-US" altLang="ja-JP" dirty="0" smtClean="0">
                <a:latin typeface="ヒラギノ角ゴ Pro W3"/>
                <a:ea typeface="ヒラギノ角ゴ Pro W3"/>
                <a:cs typeface="ヒラギノ角ゴ Pro W3"/>
              </a:rPr>
              <a:t>FSF</a:t>
            </a:r>
            <a:r>
              <a:rPr kumimoji="1" lang="ja-JP" altLang="en-US" dirty="0" smtClean="0">
                <a:latin typeface="ヒラギノ角ゴ Pro W3"/>
                <a:ea typeface="ヒラギノ角ゴ Pro W3"/>
                <a:cs typeface="ヒラギノ角ゴ Pro W3"/>
              </a:rPr>
              <a:t>住所に関する表記ゆれ</a:t>
            </a:r>
            <a:endParaRPr kumimoji="1" lang="ja-JP" altLang="en-US" dirty="0" smtClean="0">
              <a:latin typeface="ヒラギノ角ゴ Pro W3"/>
              <a:ea typeface="ヒラギノ角ゴ Pro W3"/>
              <a:cs typeface="ヒラギノ角ゴ Pro W3"/>
            </a:endParaRPr>
          </a:p>
        </p:txBody>
      </p:sp>
      <p:sp>
        <p:nvSpPr>
          <p:cNvPr id="9" name="テキスト ボックス 8"/>
          <p:cNvSpPr txBox="1"/>
          <p:nvPr/>
        </p:nvSpPr>
        <p:spPr>
          <a:xfrm>
            <a:off x="791880" y="5085541"/>
            <a:ext cx="6267461" cy="646331"/>
          </a:xfrm>
          <a:prstGeom prst="rect">
            <a:avLst/>
          </a:prstGeom>
          <a:noFill/>
          <a:ln w="9525" cmpd="sng">
            <a:solidFill>
              <a:schemeClr val="tx1"/>
            </a:solidFill>
          </a:ln>
        </p:spPr>
        <p:txBody>
          <a:bodyPr wrap="none" rtlCol="0">
            <a:spAutoFit/>
          </a:bodyPr>
          <a:lstStyle/>
          <a:p>
            <a:r>
              <a:rPr lang="en-US" altLang="ja-JP" dirty="0"/>
              <a:t>not, .*write .*to .*the .*Free .*Software .*Foundation, .*</a:t>
            </a:r>
            <a:r>
              <a:rPr lang="en-US" altLang="ja-JP" dirty="0" err="1"/>
              <a:t>Inc</a:t>
            </a:r>
            <a:r>
              <a:rPr lang="en-US" altLang="ja-JP" dirty="0"/>
              <a:t>¥., .</a:t>
            </a:r>
            <a:r>
              <a:rPr lang="en-US" altLang="ja-JP" dirty="0" smtClean="0"/>
              <a:t>*</a:t>
            </a:r>
          </a:p>
          <a:p>
            <a:r>
              <a:rPr lang="en-US" altLang="ja-JP" dirty="0" smtClean="0"/>
              <a:t>51 </a:t>
            </a:r>
            <a:r>
              <a:rPr lang="en-US" altLang="ja-JP" dirty="0"/>
              <a:t>.*Franklin .*</a:t>
            </a:r>
            <a:r>
              <a:rPr lang="en-US" altLang="ja-JP" dirty="0">
                <a:solidFill>
                  <a:srgbClr val="FF0000"/>
                </a:solidFill>
              </a:rPr>
              <a:t>St</a:t>
            </a:r>
            <a:r>
              <a:rPr lang="en-US" altLang="ja-JP" dirty="0"/>
              <a:t>, .*Fifth .*Floor, .*Boston, .*MA</a:t>
            </a:r>
            <a:r>
              <a:rPr lang="en-US" altLang="ja-JP" dirty="0" smtClean="0"/>
              <a:t> </a:t>
            </a:r>
            <a:endParaRPr kumimoji="1" lang="ja-JP" altLang="en-US" dirty="0" err="1" smtClean="0">
              <a:latin typeface="ヒラギノ角ゴ Pro W3"/>
              <a:ea typeface="ヒラギノ角ゴ Pro W3"/>
              <a:cs typeface="ヒラギノ角ゴ Pro W3"/>
            </a:endParaRPr>
          </a:p>
        </p:txBody>
      </p:sp>
      <p:sp>
        <p:nvSpPr>
          <p:cNvPr id="11" name="テキスト ボックス 10"/>
          <p:cNvSpPr txBox="1"/>
          <p:nvPr/>
        </p:nvSpPr>
        <p:spPr>
          <a:xfrm>
            <a:off x="747567" y="5897415"/>
            <a:ext cx="6862879" cy="369332"/>
          </a:xfrm>
          <a:prstGeom prst="rect">
            <a:avLst/>
          </a:prstGeom>
          <a:noFill/>
          <a:ln w="28575" cmpd="sng">
            <a:noFill/>
          </a:ln>
        </p:spPr>
        <p:txBody>
          <a:bodyPr wrap="none" rtlCol="0">
            <a:spAutoFit/>
          </a:bodyPr>
          <a:lstStyle/>
          <a:p>
            <a:r>
              <a:rPr kumimoji="1" lang="ja-JP" altLang="en-US" dirty="0" smtClean="0">
                <a:latin typeface="ヒラギノ角ゴ Pro W3"/>
                <a:ea typeface="ヒラギノ角ゴ Pro W3"/>
                <a:cs typeface="ヒラギノ角ゴ Pro W3"/>
              </a:rPr>
              <a:t>しかし，中には，ライセンスルールとは言いがたいものも．．．</a:t>
            </a:r>
            <a:endParaRPr kumimoji="1" lang="en-US" altLang="ja-JP" dirty="0" smtClean="0">
              <a:latin typeface="ヒラギノ角ゴ Pro W3"/>
              <a:ea typeface="ヒラギノ角ゴ Pro W3"/>
              <a:cs typeface="ヒラギノ角ゴ Pro W3"/>
            </a:endParaRPr>
          </a:p>
        </p:txBody>
      </p:sp>
      <p:sp>
        <p:nvSpPr>
          <p:cNvPr id="12" name="テキスト ボックス 11"/>
          <p:cNvSpPr txBox="1"/>
          <p:nvPr/>
        </p:nvSpPr>
        <p:spPr>
          <a:xfrm>
            <a:off x="791880" y="6295607"/>
            <a:ext cx="1830249" cy="369332"/>
          </a:xfrm>
          <a:prstGeom prst="rect">
            <a:avLst/>
          </a:prstGeom>
          <a:noFill/>
          <a:ln w="12700" cmpd="sng">
            <a:solidFill>
              <a:schemeClr val="tx1"/>
            </a:solidFill>
          </a:ln>
        </p:spPr>
        <p:txBody>
          <a:bodyPr wrap="none" rtlCol="0">
            <a:spAutoFit/>
          </a:bodyPr>
          <a:lstStyle/>
          <a:p>
            <a:r>
              <a:rPr lang="en-US" altLang="ja-JP" dirty="0" smtClean="0"/>
              <a:t>and .*of</a:t>
            </a:r>
            <a:r>
              <a:rPr lang="en-US" altLang="en-US" dirty="0"/>
              <a:t> </a:t>
            </a:r>
            <a:r>
              <a:rPr lang="en-US" altLang="en-US" dirty="0" smtClean="0"/>
              <a:t>.*</a:t>
            </a:r>
            <a:r>
              <a:rPr lang="en-US" altLang="ja-JP" dirty="0" smtClean="0"/>
              <a:t>a.* the</a:t>
            </a:r>
            <a:endParaRPr lang="en-US" altLang="ja-JP" dirty="0" smtClean="0"/>
          </a:p>
        </p:txBody>
      </p:sp>
    </p:spTree>
    <p:extLst>
      <p:ext uri="{BB962C8B-B14F-4D97-AF65-F5344CB8AC3E}">
        <p14:creationId xmlns:p14="http://schemas.microsoft.com/office/powerpoint/2010/main" val="2219163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検証</a:t>
            </a:r>
            <a:r>
              <a:rPr lang="ja-JP" altLang="en-US" dirty="0" smtClean="0"/>
              <a:t>実験</a:t>
            </a:r>
            <a:r>
              <a:rPr lang="en-US" altLang="ja-JP" dirty="0" smtClean="0"/>
              <a:t>2</a:t>
            </a:r>
            <a:r>
              <a:rPr lang="ja-JP" altLang="en-US" dirty="0" smtClean="0"/>
              <a:t>の</a:t>
            </a:r>
            <a:r>
              <a:rPr lang="ja-JP" altLang="en-US" dirty="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ど</a:t>
            </a:r>
            <a:r>
              <a:rPr lang="ja-JP" altLang="en-US" dirty="0" smtClean="0"/>
              <a:t>れ</a:t>
            </a:r>
            <a:r>
              <a:rPr lang="ja-JP" altLang="en-US" dirty="0"/>
              <a:t>くらい未知ライセンスファイル</a:t>
            </a:r>
            <a:r>
              <a:rPr lang="ja-JP" altLang="en-US" dirty="0" smtClean="0"/>
              <a:t>のライセンス</a:t>
            </a:r>
            <a:r>
              <a:rPr lang="ja-JP" altLang="en-US" dirty="0"/>
              <a:t>を</a:t>
            </a:r>
            <a:r>
              <a:rPr lang="ja-JP" altLang="en-US" dirty="0" smtClean="0"/>
              <a:t>特定</a:t>
            </a:r>
            <a:r>
              <a:rPr lang="ja-JP" altLang="en-US" dirty="0" smtClean="0"/>
              <a:t>できるようになるか</a:t>
            </a:r>
            <a:endParaRPr lang="en-US" altLang="ja-JP" dirty="0" smtClean="0"/>
          </a:p>
          <a:p>
            <a:r>
              <a:rPr lang="ja-JP" altLang="en-US" dirty="0" smtClean="0"/>
              <a:t>実験方法</a:t>
            </a:r>
            <a:endParaRPr lang="en-US" altLang="ja-JP" dirty="0" smtClean="0"/>
          </a:p>
          <a:p>
            <a:pPr lvl="1"/>
            <a:r>
              <a:rPr lang="ja-JP" altLang="en-US" dirty="0" smtClean="0"/>
              <a:t>生成した</a:t>
            </a:r>
            <a:r>
              <a:rPr lang="ja-JP" altLang="ja-JP" dirty="0" smtClean="0"/>
              <a:t>6</a:t>
            </a:r>
            <a:r>
              <a:rPr lang="en-US" altLang="ja-JP" dirty="0" smtClean="0"/>
              <a:t>0</a:t>
            </a:r>
            <a:r>
              <a:rPr lang="ja-JP" altLang="en-US" dirty="0" smtClean="0"/>
              <a:t>文字以上のライセンスルール</a:t>
            </a:r>
            <a:r>
              <a:rPr lang="en-US" altLang="ja-JP" dirty="0" smtClean="0"/>
              <a:t>(17870)</a:t>
            </a:r>
            <a:r>
              <a:rPr lang="ja-JP" altLang="en-US" dirty="0" smtClean="0"/>
              <a:t>のみを，</a:t>
            </a:r>
            <a:r>
              <a:rPr lang="en-US" altLang="ja-JP" dirty="0" err="1" smtClean="0"/>
              <a:t>Ninka</a:t>
            </a:r>
            <a:r>
              <a:rPr lang="ja-JP" altLang="en-US" dirty="0" smtClean="0"/>
              <a:t>のライセンスルールの下に追加</a:t>
            </a:r>
            <a:endParaRPr lang="en-US" altLang="ja-JP" dirty="0" smtClean="0"/>
          </a:p>
          <a:p>
            <a:pPr lvl="1"/>
            <a:r>
              <a:rPr lang="en-US" altLang="ja-JP" dirty="0" err="1" smtClean="0"/>
              <a:t>Ninka</a:t>
            </a:r>
            <a:r>
              <a:rPr lang="ja-JP" altLang="en-US" dirty="0" smtClean="0"/>
              <a:t>が特定できなかった</a:t>
            </a:r>
            <a:r>
              <a:rPr lang="en-US" altLang="ja-JP" dirty="0" smtClean="0"/>
              <a:t>2838</a:t>
            </a:r>
            <a:r>
              <a:rPr lang="ja-JP" altLang="en-US" dirty="0" smtClean="0"/>
              <a:t>ファイルを特定</a:t>
            </a:r>
            <a:endParaRPr lang="en-US" altLang="ja-JP" dirty="0" smtClean="0"/>
          </a:p>
          <a:p>
            <a:endParaRPr lang="en-US" altLang="ja-JP" dirty="0"/>
          </a:p>
          <a:p>
            <a:endParaRPr lang="en-US" altLang="ja-JP" dirty="0"/>
          </a:p>
        </p:txBody>
      </p:sp>
      <p:graphicFrame>
        <p:nvGraphicFramePr>
          <p:cNvPr id="4" name="表 3"/>
          <p:cNvGraphicFramePr>
            <a:graphicFrameLocks noGrp="1"/>
          </p:cNvGraphicFramePr>
          <p:nvPr>
            <p:extLst>
              <p:ext uri="{D42A27DB-BD31-4B8C-83A1-F6EECF244321}">
                <p14:modId xmlns:p14="http://schemas.microsoft.com/office/powerpoint/2010/main" val="1863182971"/>
              </p:ext>
            </p:extLst>
          </p:nvPr>
        </p:nvGraphicFramePr>
        <p:xfrm>
          <a:off x="2054470" y="4621216"/>
          <a:ext cx="5392055" cy="792480"/>
        </p:xfrm>
        <a:graphic>
          <a:graphicData uri="http://schemas.openxmlformats.org/drawingml/2006/table">
            <a:tbl>
              <a:tblPr firstRow="1" bandRow="1">
                <a:tableStyleId>{5C22544A-7EE6-4342-B048-85BDC9FD1C3A}</a:tableStyleId>
              </a:tblPr>
              <a:tblGrid>
                <a:gridCol w="2736706"/>
                <a:gridCol w="2655349"/>
              </a:tblGrid>
              <a:tr h="370840">
                <a:tc>
                  <a:txBody>
                    <a:bodyPr/>
                    <a:lstStyle/>
                    <a:p>
                      <a:pPr algn="ctr"/>
                      <a:r>
                        <a:rPr kumimoji="1" lang="ja-JP" altLang="en-US" sz="2000" dirty="0" smtClean="0"/>
                        <a:t>特定できたライセンス文</a:t>
                      </a:r>
                      <a:endParaRPr kumimoji="1" lang="ja-JP" altLang="en-US" sz="2000" dirty="0"/>
                    </a:p>
                  </a:txBody>
                  <a:tcPr/>
                </a:tc>
                <a:tc>
                  <a:txBody>
                    <a:bodyPr/>
                    <a:lstStyle/>
                    <a:p>
                      <a:pPr algn="ctr"/>
                      <a:r>
                        <a:rPr kumimoji="1" lang="ja-JP" altLang="en-US" sz="2000" dirty="0" smtClean="0">
                          <a:solidFill>
                            <a:schemeClr val="bg1"/>
                          </a:solidFill>
                        </a:rPr>
                        <a:t>特定できたライセンス</a:t>
                      </a:r>
                      <a:endParaRPr kumimoji="1" lang="ja-JP" altLang="en-US" sz="2000" dirty="0">
                        <a:solidFill>
                          <a:schemeClr val="bg1"/>
                        </a:solidFill>
                      </a:endParaRPr>
                    </a:p>
                  </a:txBody>
                  <a:tcPr/>
                </a:tc>
              </a:tr>
              <a:tr h="370840">
                <a:tc>
                  <a:txBody>
                    <a:bodyPr/>
                    <a:lstStyle/>
                    <a:p>
                      <a:pPr algn="ctr"/>
                      <a:r>
                        <a:rPr kumimoji="1" lang="en-US" altLang="ja-JP" sz="2000" dirty="0" smtClean="0"/>
                        <a:t>513/3864</a:t>
                      </a:r>
                      <a:r>
                        <a:rPr kumimoji="1" lang="ja-JP" altLang="en-US" sz="2000" dirty="0" smtClean="0"/>
                        <a:t>文</a:t>
                      </a:r>
                      <a:endParaRPr kumimoji="1" lang="ja-JP" altLang="en-US" sz="2000" dirty="0"/>
                    </a:p>
                  </a:txBody>
                  <a:tcPr/>
                </a:tc>
                <a:tc>
                  <a:txBody>
                    <a:bodyPr/>
                    <a:lstStyle/>
                    <a:p>
                      <a:pPr algn="ctr"/>
                      <a:r>
                        <a:rPr kumimoji="1" lang="en-US" altLang="ja-JP" sz="2000" dirty="0" smtClean="0">
                          <a:solidFill>
                            <a:schemeClr val="tx1"/>
                          </a:solidFill>
                        </a:rPr>
                        <a:t>202</a:t>
                      </a:r>
                      <a:r>
                        <a:rPr kumimoji="1" lang="ja-JP" altLang="en-US" sz="2000" dirty="0" smtClean="0">
                          <a:solidFill>
                            <a:schemeClr val="tx1"/>
                          </a:solidFill>
                        </a:rPr>
                        <a:t>ファイル</a:t>
                      </a:r>
                      <a:endParaRPr kumimoji="1" lang="ja-JP" altLang="en-US" sz="2000" dirty="0">
                        <a:solidFill>
                          <a:schemeClr val="tx1"/>
                        </a:solidFill>
                      </a:endParaRPr>
                    </a:p>
                  </a:txBody>
                  <a:tcPr/>
                </a:tc>
              </a:tr>
            </a:tbl>
          </a:graphicData>
        </a:graphic>
      </p:graphicFrame>
      <p:sp>
        <p:nvSpPr>
          <p:cNvPr id="5" name="テキスト ボックス 4"/>
          <p:cNvSpPr txBox="1"/>
          <p:nvPr/>
        </p:nvSpPr>
        <p:spPr>
          <a:xfrm>
            <a:off x="3695034" y="4169879"/>
            <a:ext cx="2148537" cy="400110"/>
          </a:xfrm>
          <a:prstGeom prst="rect">
            <a:avLst/>
          </a:prstGeom>
          <a:noFill/>
          <a:ln w="28575" cmpd="sng">
            <a:noFill/>
          </a:ln>
        </p:spPr>
        <p:txBody>
          <a:bodyPr wrap="none" rtlCol="0">
            <a:spAutoFit/>
          </a:bodyPr>
          <a:lstStyle/>
          <a:p>
            <a:r>
              <a:rPr lang="ja-JP" altLang="en-US" sz="2000" dirty="0" smtClean="0">
                <a:latin typeface="ヒラギノ角ゴ Pro W3"/>
                <a:ea typeface="ヒラギノ角ゴ Pro W3"/>
                <a:cs typeface="ヒラギノ角ゴ Pro W3"/>
              </a:rPr>
              <a:t>検証実験</a:t>
            </a:r>
            <a:r>
              <a:rPr lang="en-US" altLang="ja-JP" sz="2000" dirty="0" smtClean="0">
                <a:latin typeface="ヒラギノ角ゴ Pro W3"/>
                <a:ea typeface="ヒラギノ角ゴ Pro W3"/>
                <a:cs typeface="ヒラギノ角ゴ Pro W3"/>
              </a:rPr>
              <a:t>1</a:t>
            </a:r>
            <a:r>
              <a:rPr lang="ja-JP" altLang="en-US" sz="2000" dirty="0" smtClean="0">
                <a:latin typeface="ヒラギノ角ゴ Pro W3"/>
                <a:ea typeface="ヒラギノ角ゴ Pro W3"/>
                <a:cs typeface="ヒラギノ角ゴ Pro W3"/>
              </a:rPr>
              <a:t>の結果</a:t>
            </a:r>
            <a:endParaRPr kumimoji="1" lang="ja-JP" altLang="en-US" sz="2000" dirty="0" smtClean="0">
              <a:latin typeface="ヒラギノ角ゴ Pro W3"/>
              <a:ea typeface="ヒラギノ角ゴ Pro W3"/>
              <a:cs typeface="ヒラギノ角ゴ Pro W3"/>
            </a:endParaRPr>
          </a:p>
        </p:txBody>
      </p:sp>
      <p:sp>
        <p:nvSpPr>
          <p:cNvPr id="7" name="テキスト ボックス 6"/>
          <p:cNvSpPr txBox="1"/>
          <p:nvPr/>
        </p:nvSpPr>
        <p:spPr>
          <a:xfrm>
            <a:off x="1309532" y="5786550"/>
            <a:ext cx="6955750" cy="830997"/>
          </a:xfrm>
          <a:prstGeom prst="rect">
            <a:avLst/>
          </a:prstGeom>
          <a:noFill/>
          <a:ln w="28575" cmpd="sng">
            <a:solidFill>
              <a:schemeClr val="accent1"/>
            </a:solidFill>
          </a:ln>
        </p:spPr>
        <p:txBody>
          <a:bodyPr wrap="none" rtlCol="0">
            <a:spAutoFit/>
          </a:bodyPr>
          <a:lstStyle/>
          <a:p>
            <a:pPr algn="ctr"/>
            <a:r>
              <a:rPr kumimoji="1" lang="ja-JP" altLang="en-US" sz="2400" dirty="0" smtClean="0">
                <a:latin typeface="ヒラギノ角ゴ Pro W3"/>
                <a:ea typeface="ヒラギノ角ゴ Pro W3"/>
                <a:cs typeface="ヒラギノ角ゴ Pro W3"/>
              </a:rPr>
              <a:t>提案手法を適用することで，ライセンスルールを</a:t>
            </a:r>
            <a:endParaRPr kumimoji="1" lang="en-US" altLang="ja-JP" sz="2400" dirty="0" smtClean="0">
              <a:latin typeface="ヒラギノ角ゴ Pro W3"/>
              <a:ea typeface="ヒラギノ角ゴ Pro W3"/>
              <a:cs typeface="ヒラギノ角ゴ Pro W3"/>
            </a:endParaRPr>
          </a:p>
          <a:p>
            <a:pPr algn="ctr"/>
            <a:r>
              <a:rPr kumimoji="1" lang="ja-JP" altLang="en-US" sz="2400" dirty="0" smtClean="0">
                <a:latin typeface="ヒラギノ角ゴ Pro W3"/>
                <a:ea typeface="ヒラギノ角ゴ Pro W3"/>
                <a:cs typeface="ヒラギノ角ゴ Pro W3"/>
              </a:rPr>
              <a:t>自動生成できることが分かった</a:t>
            </a:r>
            <a:endParaRPr kumimoji="1" lang="ja-JP" altLang="en-US" sz="24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508878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実験結果を最大限よくするには</a:t>
            </a:r>
            <a:endParaRPr kumimoji="1" lang="ja-JP" altLang="en-US" dirty="0"/>
          </a:p>
        </p:txBody>
      </p:sp>
      <p:sp>
        <p:nvSpPr>
          <p:cNvPr id="3" name="コンテンツ プレースホルダー 2"/>
          <p:cNvSpPr>
            <a:spLocks noGrp="1"/>
          </p:cNvSpPr>
          <p:nvPr>
            <p:ph idx="1"/>
          </p:nvPr>
        </p:nvSpPr>
        <p:spPr>
          <a:xfrm>
            <a:off x="457200" y="1376947"/>
            <a:ext cx="8229600" cy="5289852"/>
          </a:xfrm>
        </p:spPr>
        <p:txBody>
          <a:bodyPr>
            <a:normAutofit/>
          </a:bodyPr>
          <a:lstStyle/>
          <a:p>
            <a:r>
              <a:rPr lang="ja-JP" altLang="en-US" dirty="0" smtClean="0"/>
              <a:t>最適な閾値，代表値の決定が必要</a:t>
            </a:r>
            <a:endParaRPr lang="en-US" altLang="ja-JP" dirty="0" smtClean="0"/>
          </a:p>
          <a:p>
            <a:pPr lvl="1"/>
            <a:r>
              <a:rPr lang="ja-JP" altLang="en-US" dirty="0" smtClean="0"/>
              <a:t>検証実験では，閾値を適当に決めた</a:t>
            </a:r>
            <a:endParaRPr lang="en-US" altLang="ja-JP" dirty="0" smtClean="0"/>
          </a:p>
          <a:p>
            <a:r>
              <a:rPr lang="ja-JP" altLang="en-US" dirty="0" smtClean="0"/>
              <a:t>特に決める必要がある代表値</a:t>
            </a:r>
            <a:endParaRPr lang="en-US" altLang="ja-JP" dirty="0" smtClean="0"/>
          </a:p>
          <a:p>
            <a:pPr lvl="1"/>
            <a:r>
              <a:rPr lang="ja-JP" altLang="en-US" dirty="0" smtClean="0">
                <a:solidFill>
                  <a:srgbClr val="FF0000"/>
                </a:solidFill>
              </a:rPr>
              <a:t>クラスタリング時のクラスタ数</a:t>
            </a:r>
            <a:endParaRPr kumimoji="1" lang="en-US" altLang="ja-JP" dirty="0"/>
          </a:p>
          <a:p>
            <a:r>
              <a:rPr lang="ja-JP" altLang="en-US" dirty="0" smtClean="0"/>
              <a:t>特にクラスタリング時のクラスタ数は，結果に大きな影響を与える</a:t>
            </a:r>
            <a:endParaRPr lang="en-US" altLang="ja-JP" dirty="0" smtClean="0"/>
          </a:p>
          <a:p>
            <a:pPr lvl="1"/>
            <a:r>
              <a:rPr lang="ja-JP" altLang="en-US" dirty="0" smtClean="0"/>
              <a:t>検証実験</a:t>
            </a:r>
            <a:r>
              <a:rPr kumimoji="1" lang="ja-JP" altLang="en-US" dirty="0" smtClean="0"/>
              <a:t>は</a:t>
            </a:r>
            <a:r>
              <a:rPr kumimoji="1" lang="en-US" altLang="ja-JP" dirty="0" smtClean="0"/>
              <a:t>14</a:t>
            </a:r>
            <a:r>
              <a:rPr kumimoji="1" lang="ja-JP" altLang="en-US" dirty="0" smtClean="0"/>
              <a:t>で行った</a:t>
            </a:r>
            <a:r>
              <a:rPr lang="ja-JP" altLang="en-US" dirty="0" smtClean="0"/>
              <a:t>が，少ない</a:t>
            </a:r>
            <a:endParaRPr lang="en-US" altLang="ja-JP" dirty="0" smtClean="0"/>
          </a:p>
          <a:p>
            <a:pPr lvl="1"/>
            <a:r>
              <a:rPr kumimoji="1" lang="ja-JP" altLang="en-US" dirty="0" smtClean="0"/>
              <a:t>増やせばいいものではない</a:t>
            </a:r>
            <a:r>
              <a:rPr kumimoji="1" lang="en-US" altLang="ja-JP" dirty="0" smtClean="0"/>
              <a:t>→1</a:t>
            </a:r>
            <a:r>
              <a:rPr kumimoji="1" lang="ja-JP" altLang="en-US" dirty="0" smtClean="0"/>
              <a:t>ファイルのみのクラスタ</a:t>
            </a:r>
            <a:r>
              <a:rPr lang="ja-JP" altLang="en-US" dirty="0" smtClean="0"/>
              <a:t>が大量にできる</a:t>
            </a:r>
            <a:endParaRPr lang="en-US" altLang="ja-JP" dirty="0" smtClean="0"/>
          </a:p>
          <a:p>
            <a:pPr lvl="1"/>
            <a:r>
              <a:rPr lang="ja-JP" altLang="en-US" dirty="0" smtClean="0">
                <a:solidFill>
                  <a:srgbClr val="FF0000"/>
                </a:solidFill>
              </a:rPr>
              <a:t>データセット</a:t>
            </a:r>
            <a:r>
              <a:rPr kumimoji="1" lang="ja-JP" altLang="en-US" dirty="0" smtClean="0">
                <a:solidFill>
                  <a:srgbClr val="FF0000"/>
                </a:solidFill>
              </a:rPr>
              <a:t>にもよるので，できれば動的に決めたい</a:t>
            </a:r>
            <a:endParaRPr kumimoji="1" lang="en-US" altLang="ja-JP" dirty="0" smtClean="0">
              <a:solidFill>
                <a:srgbClr val="FF0000"/>
              </a:solidFill>
            </a:endParaRPr>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7</a:t>
            </a:fld>
            <a:endParaRPr kumimoji="1" lang="ja-JP" altLang="en-US"/>
          </a:p>
        </p:txBody>
      </p:sp>
    </p:spTree>
    <p:extLst>
      <p:ext uri="{BB962C8B-B14F-4D97-AF65-F5344CB8AC3E}">
        <p14:creationId xmlns:p14="http://schemas.microsoft.com/office/powerpoint/2010/main" val="72921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階層クラスタリングアルゴリズム</a:t>
            </a:r>
            <a:endParaRPr kumimoji="1" lang="ja-JP" altLang="en-US" dirty="0"/>
          </a:p>
        </p:txBody>
      </p:sp>
      <p:sp>
        <p:nvSpPr>
          <p:cNvPr id="3" name="コンテンツ プレースホルダー 2"/>
          <p:cNvSpPr>
            <a:spLocks noGrp="1"/>
          </p:cNvSpPr>
          <p:nvPr>
            <p:ph idx="1"/>
          </p:nvPr>
        </p:nvSpPr>
        <p:spPr>
          <a:xfrm>
            <a:off x="457200" y="1205091"/>
            <a:ext cx="8229600" cy="5151260"/>
          </a:xfrm>
        </p:spPr>
        <p:txBody>
          <a:bodyPr/>
          <a:lstStyle/>
          <a:p>
            <a:r>
              <a:rPr lang="ja-JP" altLang="en-US" dirty="0" smtClean="0"/>
              <a:t>全データ</a:t>
            </a:r>
            <a:r>
              <a:rPr lang="en-US" altLang="ja-JP" dirty="0" smtClean="0"/>
              <a:t>x</a:t>
            </a:r>
            <a:r>
              <a:rPr lang="ja-JP" altLang="en-US" dirty="0" smtClean="0"/>
              <a:t>全データの距離</a:t>
            </a:r>
            <a:r>
              <a:rPr lang="en-US" altLang="ja-JP" dirty="0" smtClean="0"/>
              <a:t>(</a:t>
            </a:r>
            <a:r>
              <a:rPr lang="ja-JP" altLang="en-US" dirty="0" smtClean="0"/>
              <a:t>類似度</a:t>
            </a:r>
            <a:r>
              <a:rPr lang="en-US" altLang="ja-JP" dirty="0" smtClean="0"/>
              <a:t>)</a:t>
            </a:r>
            <a:r>
              <a:rPr lang="ja-JP" altLang="en-US" dirty="0" smtClean="0"/>
              <a:t>を計算し，デンドログラムを生成</a:t>
            </a:r>
            <a:endParaRPr lang="en-US" altLang="ja-JP" dirty="0"/>
          </a:p>
          <a:p>
            <a:r>
              <a:rPr lang="ja-JP" altLang="en-US" dirty="0" smtClean="0"/>
              <a:t>デンドログラム</a:t>
            </a:r>
            <a:r>
              <a:rPr lang="ja-JP" altLang="en-US" dirty="0"/>
              <a:t>をある高さで切ることで，クラスタリングを</a:t>
            </a:r>
            <a:r>
              <a:rPr lang="ja-JP" altLang="en-US" dirty="0" smtClean="0"/>
              <a:t>行う</a:t>
            </a:r>
            <a:endParaRPr lang="en-US" altLang="ja-JP" dirty="0" smtClean="0"/>
          </a:p>
          <a:p>
            <a:pPr lvl="1"/>
            <a:r>
              <a:rPr lang="en-US" altLang="ja-JP" dirty="0"/>
              <a:t>Height</a:t>
            </a:r>
            <a:r>
              <a:rPr lang="ja-JP" altLang="en-US" dirty="0"/>
              <a:t>（高さ</a:t>
            </a:r>
            <a:r>
              <a:rPr lang="en-US" altLang="ja-JP" dirty="0"/>
              <a:t>)</a:t>
            </a:r>
            <a:r>
              <a:rPr lang="ja-JP" altLang="en-US" dirty="0"/>
              <a:t>とは，</a:t>
            </a:r>
            <a:r>
              <a:rPr lang="en-US" altLang="ja-JP" dirty="0"/>
              <a:t>A</a:t>
            </a:r>
            <a:r>
              <a:rPr lang="ja-JP" altLang="en-US" dirty="0"/>
              <a:t>と</a:t>
            </a:r>
            <a:r>
              <a:rPr lang="en-US" altLang="ja-JP" dirty="0"/>
              <a:t>B</a:t>
            </a:r>
            <a:r>
              <a:rPr lang="ja-JP" altLang="en-US" dirty="0"/>
              <a:t>の距離</a:t>
            </a:r>
            <a:r>
              <a:rPr lang="en-US" altLang="ja-JP" dirty="0"/>
              <a:t>(</a:t>
            </a:r>
            <a:r>
              <a:rPr lang="ja-JP" altLang="en-US" dirty="0"/>
              <a:t>類似尺度</a:t>
            </a:r>
            <a:r>
              <a:rPr lang="en-US" altLang="ja-JP" dirty="0"/>
              <a:t>)</a:t>
            </a:r>
          </a:p>
          <a:p>
            <a:endParaRPr lang="en-US" altLang="ja-JP" dirty="0"/>
          </a:p>
          <a:p>
            <a:pPr marL="857250" lvl="2" indent="0">
              <a:buNone/>
            </a:pPr>
            <a:endParaRPr kumimoji="1" lang="en-US" altLang="ja-JP" dirty="0" smtClean="0"/>
          </a:p>
          <a:p>
            <a:pPr marL="457200" lvl="1" indent="0">
              <a:buNone/>
            </a:pPr>
            <a:endParaRPr kumimoji="1" lang="ja-JP" altLang="en-US" dirty="0"/>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8</a:t>
            </a:fld>
            <a:endParaRPr kumimoji="1" lang="ja-JP" altLang="en-US"/>
          </a:p>
        </p:txBody>
      </p:sp>
      <p:sp>
        <p:nvSpPr>
          <p:cNvPr id="14" name="テキスト ボックス 13"/>
          <p:cNvSpPr txBox="1"/>
          <p:nvPr/>
        </p:nvSpPr>
        <p:spPr>
          <a:xfrm>
            <a:off x="664735" y="4347813"/>
            <a:ext cx="1926065" cy="1477328"/>
          </a:xfrm>
          <a:prstGeom prst="rect">
            <a:avLst/>
          </a:prstGeom>
          <a:noFill/>
          <a:ln w="28575" cmpd="sng">
            <a:solidFill>
              <a:schemeClr val="accent1"/>
            </a:solidFill>
          </a:ln>
        </p:spPr>
        <p:txBody>
          <a:bodyPr wrap="none" rtlCol="0">
            <a:spAutoFit/>
          </a:bodyPr>
          <a:lstStyle/>
          <a:p>
            <a:r>
              <a:rPr kumimoji="1" lang="ja-JP" altLang="en-US" dirty="0" smtClean="0">
                <a:latin typeface="ヒラギノ角ゴ Pro W3"/>
                <a:ea typeface="ヒラギノ角ゴ Pro W3"/>
                <a:cs typeface="ヒラギノ角ゴ Pro W3"/>
              </a:rPr>
              <a:t>データ</a:t>
            </a:r>
            <a:r>
              <a:rPr kumimoji="1" lang="en-US" altLang="ja-JP" dirty="0" smtClean="0">
                <a:latin typeface="ヒラギノ角ゴ Pro W3"/>
                <a:ea typeface="ヒラギノ角ゴ Pro W3"/>
                <a:cs typeface="ヒラギノ角ゴ Pro W3"/>
              </a:rPr>
              <a:t>1 </a:t>
            </a:r>
            <a:r>
              <a:rPr kumimoji="1" lang="ja-JP" altLang="en-US" dirty="0" smtClean="0">
                <a:latin typeface="ヒラギノ角ゴ Pro W3"/>
                <a:ea typeface="ヒラギノ角ゴ Pro W3"/>
                <a:cs typeface="ヒラギノ角ゴ Pro W3"/>
              </a:rPr>
              <a:t>（</a:t>
            </a:r>
            <a:r>
              <a:rPr kumimoji="1" lang="en-US" altLang="ja-JP" dirty="0" smtClean="0">
                <a:latin typeface="ヒラギノ角ゴ Pro W3"/>
                <a:ea typeface="ヒラギノ角ゴ Pro W3"/>
                <a:cs typeface="ヒラギノ角ゴ Pro W3"/>
              </a:rPr>
              <a:t>1</a:t>
            </a:r>
            <a:r>
              <a:rPr lang="en-US" altLang="en-US" dirty="0" smtClean="0">
                <a:latin typeface="ヒラギノ角ゴ Pro W3"/>
                <a:ea typeface="ヒラギノ角ゴ Pro W3"/>
                <a:cs typeface="ヒラギノ角ゴ Pro W3"/>
              </a:rPr>
              <a:t>,</a:t>
            </a:r>
            <a:r>
              <a:rPr kumimoji="1" lang="en-US" altLang="ja-JP" dirty="0" smtClean="0">
                <a:latin typeface="ヒラギノ角ゴ Pro W3"/>
                <a:ea typeface="ヒラギノ角ゴ Pro W3"/>
                <a:cs typeface="ヒラギノ角ゴ Pro W3"/>
              </a:rPr>
              <a:t>2</a:t>
            </a:r>
            <a:r>
              <a:rPr kumimoji="1" lang="ja-JP" altLang="en-US" dirty="0" smtClean="0">
                <a:latin typeface="ヒラギノ角ゴ Pro W3"/>
                <a:ea typeface="ヒラギノ角ゴ Pro W3"/>
                <a:cs typeface="ヒラギノ角ゴ Pro W3"/>
              </a:rPr>
              <a:t>）</a:t>
            </a:r>
            <a:endParaRPr kumimoji="1" lang="en-US" altLang="ja-JP" dirty="0" smtClean="0">
              <a:latin typeface="ヒラギノ角ゴ Pro W3"/>
              <a:ea typeface="ヒラギノ角ゴ Pro W3"/>
              <a:cs typeface="ヒラギノ角ゴ Pro W3"/>
            </a:endParaRPr>
          </a:p>
          <a:p>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2 </a:t>
            </a:r>
            <a:r>
              <a:rPr lang="ja-JP" altLang="en-US" dirty="0" smtClean="0">
                <a:latin typeface="ヒラギノ角ゴ Pro W3"/>
                <a:ea typeface="ヒラギノ角ゴ Pro W3"/>
                <a:cs typeface="ヒラギノ角ゴ Pro W3"/>
              </a:rPr>
              <a:t>（</a:t>
            </a:r>
            <a:r>
              <a:rPr lang="en-US" altLang="ja-JP" dirty="0" smtClean="0">
                <a:latin typeface="ヒラギノ角ゴ Pro W3"/>
                <a:ea typeface="ヒラギノ角ゴ Pro W3"/>
                <a:cs typeface="ヒラギノ角ゴ Pro W3"/>
              </a:rPr>
              <a:t>2,1</a:t>
            </a:r>
            <a:r>
              <a:rPr lang="ja-JP" altLang="en-US" dirty="0" smtClean="0">
                <a:latin typeface="ヒラギノ角ゴ Pro W3"/>
                <a:ea typeface="ヒラギノ角ゴ Pro W3"/>
                <a:cs typeface="ヒラギノ角ゴ Pro W3"/>
              </a:rPr>
              <a:t>）</a:t>
            </a:r>
            <a:endParaRPr lang="en-US" altLang="ja-JP" dirty="0" smtClean="0">
              <a:latin typeface="ヒラギノ角ゴ Pro W3"/>
              <a:ea typeface="ヒラギノ角ゴ Pro W3"/>
              <a:cs typeface="ヒラギノ角ゴ Pro W3"/>
            </a:endParaRPr>
          </a:p>
          <a:p>
            <a:r>
              <a:rPr kumimoji="1" lang="ja-JP" altLang="en-US" dirty="0" smtClean="0">
                <a:latin typeface="ヒラギノ角ゴ Pro W3"/>
                <a:ea typeface="ヒラギノ角ゴ Pro W3"/>
                <a:cs typeface="ヒラギノ角ゴ Pro W3"/>
              </a:rPr>
              <a:t>データ</a:t>
            </a:r>
            <a:r>
              <a:rPr kumimoji="1" lang="en-US" altLang="ja-JP" dirty="0" smtClean="0">
                <a:latin typeface="ヒラギノ角ゴ Pro W3"/>
                <a:ea typeface="ヒラギノ角ゴ Pro W3"/>
                <a:cs typeface="ヒラギノ角ゴ Pro W3"/>
              </a:rPr>
              <a:t>3   (2,4)</a:t>
            </a:r>
          </a:p>
          <a:p>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4   </a:t>
            </a:r>
            <a:r>
              <a:rPr lang="en-US" altLang="en-US" dirty="0" smtClean="0">
                <a:latin typeface="ヒラギノ角ゴ Pro W3"/>
                <a:ea typeface="ヒラギノ角ゴ Pro W3"/>
                <a:cs typeface="ヒラギノ角ゴ Pro W3"/>
              </a:rPr>
              <a:t>(</a:t>
            </a:r>
            <a:r>
              <a:rPr lang="en-US" altLang="ja-JP" dirty="0" smtClean="0">
                <a:latin typeface="ヒラギノ角ゴ Pro W3"/>
                <a:ea typeface="ヒラギノ角ゴ Pro W3"/>
                <a:cs typeface="ヒラギノ角ゴ Pro W3"/>
              </a:rPr>
              <a:t>4,2</a:t>
            </a:r>
            <a:r>
              <a:rPr lang="en-US" altLang="en-US" dirty="0" smtClean="0">
                <a:latin typeface="ヒラギノ角ゴ Pro W3"/>
                <a:ea typeface="ヒラギノ角ゴ Pro W3"/>
                <a:cs typeface="ヒラギノ角ゴ Pro W3"/>
              </a:rPr>
              <a:t>)</a:t>
            </a:r>
          </a:p>
          <a:p>
            <a:r>
              <a:rPr kumimoji="1" lang="ja-JP" altLang="en-US" dirty="0" smtClean="0">
                <a:latin typeface="ヒラギノ角ゴ Pro W3"/>
                <a:ea typeface="ヒラギノ角ゴ Pro W3"/>
                <a:cs typeface="ヒラギノ角ゴ Pro W3"/>
              </a:rPr>
              <a:t>データ</a:t>
            </a:r>
            <a:r>
              <a:rPr kumimoji="1" lang="en-US" altLang="ja-JP" dirty="0" smtClean="0">
                <a:latin typeface="ヒラギノ角ゴ Pro W3"/>
                <a:ea typeface="ヒラギノ角ゴ Pro W3"/>
                <a:cs typeface="ヒラギノ角ゴ Pro W3"/>
              </a:rPr>
              <a:t>5   (20,4)</a:t>
            </a:r>
            <a:endParaRPr kumimoji="1" lang="ja-JP" altLang="en-US" dirty="0" smtClean="0">
              <a:latin typeface="ヒラギノ角ゴ Pro W3"/>
              <a:ea typeface="ヒラギノ角ゴ Pro W3"/>
              <a:cs typeface="ヒラギノ角ゴ Pro W3"/>
            </a:endParaRPr>
          </a:p>
        </p:txBody>
      </p:sp>
      <p:sp>
        <p:nvSpPr>
          <p:cNvPr id="16" name="右矢印 15"/>
          <p:cNvSpPr/>
          <p:nvPr/>
        </p:nvSpPr>
        <p:spPr>
          <a:xfrm>
            <a:off x="3513994" y="5144197"/>
            <a:ext cx="649407" cy="360758"/>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err="1" smtClean="0">
              <a:latin typeface="ヒラギノ角ゴ Pro W3"/>
              <a:ea typeface="ヒラギノ角ゴ Pro W3"/>
              <a:cs typeface="ヒラギノ角ゴ Pro W3"/>
            </a:endParaRPr>
          </a:p>
        </p:txBody>
      </p:sp>
      <p:sp>
        <p:nvSpPr>
          <p:cNvPr id="17" name="テキスト ボックス 16"/>
          <p:cNvSpPr txBox="1"/>
          <p:nvPr/>
        </p:nvSpPr>
        <p:spPr>
          <a:xfrm>
            <a:off x="2923746" y="4475248"/>
            <a:ext cx="1800493" cy="646331"/>
          </a:xfrm>
          <a:prstGeom prst="rect">
            <a:avLst/>
          </a:prstGeom>
          <a:noFill/>
          <a:ln w="28575" cmpd="sng">
            <a:noFill/>
          </a:ln>
        </p:spPr>
        <p:txBody>
          <a:bodyPr wrap="none" rtlCol="0">
            <a:spAutoFit/>
          </a:bodyPr>
          <a:lstStyle/>
          <a:p>
            <a:pPr algn="ctr"/>
            <a:r>
              <a:rPr kumimoji="1" lang="ja-JP" altLang="en-US" dirty="0" smtClean="0">
                <a:latin typeface="ヒラギノ角ゴ Pro W3"/>
                <a:ea typeface="ヒラギノ角ゴ Pro W3"/>
                <a:cs typeface="ヒラギノ角ゴ Pro W3"/>
              </a:rPr>
              <a:t>デンドログラム</a:t>
            </a:r>
            <a:endParaRPr kumimoji="1" lang="en-US" altLang="ja-JP" dirty="0" smtClean="0">
              <a:latin typeface="ヒラギノ角ゴ Pro W3"/>
              <a:ea typeface="ヒラギノ角ゴ Pro W3"/>
              <a:cs typeface="ヒラギノ角ゴ Pro W3"/>
            </a:endParaRPr>
          </a:p>
          <a:p>
            <a:pPr algn="ctr"/>
            <a:r>
              <a:rPr kumimoji="1" lang="ja-JP" altLang="en-US" dirty="0" smtClean="0">
                <a:latin typeface="ヒラギノ角ゴ Pro W3"/>
                <a:ea typeface="ヒラギノ角ゴ Pro W3"/>
                <a:cs typeface="ヒラギノ角ゴ Pro W3"/>
              </a:rPr>
              <a:t>生成</a:t>
            </a:r>
            <a:endParaRPr kumimoji="1" lang="ja-JP" altLang="en-US" dirty="0" smtClean="0">
              <a:latin typeface="ヒラギノ角ゴ Pro W3"/>
              <a:ea typeface="ヒラギノ角ゴ Pro W3"/>
              <a:cs typeface="ヒラギノ角ゴ Pro W3"/>
            </a:endParaRPr>
          </a:p>
        </p:txBody>
      </p:sp>
      <p:grpSp>
        <p:nvGrpSpPr>
          <p:cNvPr id="18" name="図形グループ 17"/>
          <p:cNvGrpSpPr/>
          <p:nvPr/>
        </p:nvGrpSpPr>
        <p:grpSpPr>
          <a:xfrm>
            <a:off x="4751396" y="3601150"/>
            <a:ext cx="3701195" cy="3165866"/>
            <a:chOff x="1284661" y="3048287"/>
            <a:chExt cx="4045953" cy="3581807"/>
          </a:xfrm>
        </p:grpSpPr>
        <p:pic>
          <p:nvPicPr>
            <p:cNvPr id="19" name="図 18" descr="スクリーンショット 2015-10-19 15.12.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661" y="3048287"/>
              <a:ext cx="4045953" cy="3581807"/>
            </a:xfrm>
            <a:prstGeom prst="rect">
              <a:avLst/>
            </a:prstGeom>
          </p:spPr>
        </p:pic>
        <p:sp>
          <p:nvSpPr>
            <p:cNvPr id="20" name="テキスト ボックス 19"/>
            <p:cNvSpPr txBox="1"/>
            <p:nvPr/>
          </p:nvSpPr>
          <p:spPr>
            <a:xfrm>
              <a:off x="2844434" y="5861349"/>
              <a:ext cx="415498" cy="261610"/>
            </a:xfrm>
            <a:prstGeom prst="rect">
              <a:avLst/>
            </a:prstGeom>
            <a:noFill/>
            <a:ln w="28575" cmpd="sng">
              <a:noFill/>
            </a:ln>
          </p:spPr>
          <p:txBody>
            <a:bodyPr wrap="none" rtlCol="0">
              <a:spAutoFit/>
            </a:bodyPr>
            <a:lstStyle/>
            <a:p>
              <a:r>
                <a:rPr kumimoji="1" lang="en-US" altLang="ja-JP" sz="1100" dirty="0" smtClean="0">
                  <a:latin typeface="ヒラギノ角ゴ Pro W3"/>
                  <a:ea typeface="ヒラギノ角ゴ Pro W3"/>
                  <a:cs typeface="ヒラギノ角ゴ Pro W3"/>
                </a:rPr>
                <a:t>1.4</a:t>
              </a:r>
              <a:endParaRPr kumimoji="1" lang="ja-JP" altLang="en-US" sz="1100" dirty="0" err="1" smtClean="0">
                <a:latin typeface="ヒラギノ角ゴ Pro W3"/>
                <a:ea typeface="ヒラギノ角ゴ Pro W3"/>
                <a:cs typeface="ヒラギノ角ゴ Pro W3"/>
              </a:endParaRPr>
            </a:p>
          </p:txBody>
        </p:sp>
        <p:sp>
          <p:nvSpPr>
            <p:cNvPr id="21" name="テキスト ボックス 20"/>
            <p:cNvSpPr txBox="1"/>
            <p:nvPr/>
          </p:nvSpPr>
          <p:spPr>
            <a:xfrm>
              <a:off x="4787235" y="5694284"/>
              <a:ext cx="428322" cy="276999"/>
            </a:xfrm>
            <a:prstGeom prst="rect">
              <a:avLst/>
            </a:prstGeom>
            <a:noFill/>
            <a:ln w="28575" cmpd="sng">
              <a:noFill/>
            </a:ln>
          </p:spPr>
          <p:txBody>
            <a:bodyPr wrap="none" rtlCol="0">
              <a:spAutoFit/>
            </a:bodyPr>
            <a:lstStyle/>
            <a:p>
              <a:r>
                <a:rPr lang="en-US" altLang="ja-JP" sz="1200" dirty="0">
                  <a:latin typeface="ヒラギノ角ゴ Pro W3"/>
                  <a:ea typeface="ヒラギノ角ゴ Pro W3"/>
                  <a:cs typeface="ヒラギノ角ゴ Pro W3"/>
                </a:rPr>
                <a:t>2</a:t>
              </a:r>
              <a:r>
                <a:rPr kumimoji="1" lang="en-US" altLang="ja-JP" sz="1200" dirty="0" smtClean="0">
                  <a:latin typeface="ヒラギノ角ゴ Pro W3"/>
                  <a:ea typeface="ヒラギノ角ゴ Pro W3"/>
                  <a:cs typeface="ヒラギノ角ゴ Pro W3"/>
                </a:rPr>
                <a:t>.8</a:t>
              </a:r>
              <a:endParaRPr kumimoji="1" lang="ja-JP" altLang="en-US" sz="1200" dirty="0" err="1" smtClean="0">
                <a:latin typeface="ヒラギノ角ゴ Pro W3"/>
                <a:ea typeface="ヒラギノ角ゴ Pro W3"/>
                <a:cs typeface="ヒラギノ角ゴ Pro W3"/>
              </a:endParaRPr>
            </a:p>
          </p:txBody>
        </p:sp>
        <p:sp>
          <p:nvSpPr>
            <p:cNvPr id="22" name="テキスト ボックス 21"/>
            <p:cNvSpPr txBox="1"/>
            <p:nvPr/>
          </p:nvSpPr>
          <p:spPr>
            <a:xfrm>
              <a:off x="3353346" y="5599739"/>
              <a:ext cx="287258" cy="261610"/>
            </a:xfrm>
            <a:prstGeom prst="rect">
              <a:avLst/>
            </a:prstGeom>
            <a:noFill/>
            <a:ln w="28575" cmpd="sng">
              <a:noFill/>
            </a:ln>
          </p:spPr>
          <p:txBody>
            <a:bodyPr wrap="none" rtlCol="0">
              <a:spAutoFit/>
            </a:bodyPr>
            <a:lstStyle/>
            <a:p>
              <a:r>
                <a:rPr lang="en-US" altLang="ja-JP" sz="1100" dirty="0" smtClean="0">
                  <a:latin typeface="ヒラギノ角ゴ Pro W3"/>
                  <a:ea typeface="ヒラギノ角ゴ Pro W3"/>
                  <a:cs typeface="ヒラギノ角ゴ Pro W3"/>
                </a:rPr>
                <a:t>3</a:t>
              </a:r>
              <a:endParaRPr kumimoji="1" lang="ja-JP" altLang="en-US" sz="1100" dirty="0" err="1" smtClean="0">
                <a:latin typeface="ヒラギノ角ゴ Pro W3"/>
                <a:ea typeface="ヒラギノ角ゴ Pro W3"/>
                <a:cs typeface="ヒラギノ角ゴ Pro W3"/>
              </a:endParaRPr>
            </a:p>
          </p:txBody>
        </p:sp>
        <p:sp>
          <p:nvSpPr>
            <p:cNvPr id="23" name="テキスト ボックス 22"/>
            <p:cNvSpPr txBox="1"/>
            <p:nvPr/>
          </p:nvSpPr>
          <p:spPr>
            <a:xfrm>
              <a:off x="3396639" y="3464228"/>
              <a:ext cx="530915" cy="276999"/>
            </a:xfrm>
            <a:prstGeom prst="rect">
              <a:avLst/>
            </a:prstGeom>
            <a:noFill/>
            <a:ln w="28575" cmpd="sng">
              <a:noFill/>
            </a:ln>
          </p:spPr>
          <p:txBody>
            <a:bodyPr wrap="none" rtlCol="0">
              <a:spAutoFit/>
            </a:bodyPr>
            <a:lstStyle/>
            <a:p>
              <a:r>
                <a:rPr lang="en-US" altLang="ja-JP" sz="1200" dirty="0" smtClean="0">
                  <a:latin typeface="ヒラギノ角ゴ Pro W3"/>
                  <a:ea typeface="ヒラギノ角ゴ Pro W3"/>
                  <a:cs typeface="ヒラギノ角ゴ Pro W3"/>
                </a:rPr>
                <a:t>19.0</a:t>
              </a:r>
              <a:endParaRPr kumimoji="1" lang="ja-JP" altLang="en-US" sz="1200" dirty="0" err="1" smtClean="0">
                <a:latin typeface="ヒラギノ角ゴ Pro W3"/>
                <a:ea typeface="ヒラギノ角ゴ Pro W3"/>
                <a:cs typeface="ヒラギノ角ゴ Pro W3"/>
              </a:endParaRPr>
            </a:p>
          </p:txBody>
        </p:sp>
      </p:grpSp>
    </p:spTree>
    <p:extLst>
      <p:ext uri="{BB962C8B-B14F-4D97-AF65-F5344CB8AC3E}">
        <p14:creationId xmlns:p14="http://schemas.microsoft.com/office/powerpoint/2010/main" val="2303105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動的なH</a:t>
            </a:r>
            <a:r>
              <a:rPr lang="en-US" altLang="ja-JP" dirty="0" smtClean="0"/>
              <a:t>eight</a:t>
            </a:r>
            <a:r>
              <a:rPr lang="ja-JP" altLang="en-US" dirty="0" smtClean="0"/>
              <a:t>決定方法</a:t>
            </a:r>
            <a:endParaRPr kumimoji="1" lang="ja-JP" altLang="en-US" dirty="0"/>
          </a:p>
        </p:txBody>
      </p:sp>
      <p:sp>
        <p:nvSpPr>
          <p:cNvPr id="3" name="コンテンツ プレースホルダー 2"/>
          <p:cNvSpPr>
            <a:spLocks noGrp="1"/>
          </p:cNvSpPr>
          <p:nvPr>
            <p:ph idx="1"/>
          </p:nvPr>
        </p:nvSpPr>
        <p:spPr>
          <a:xfrm>
            <a:off x="457200" y="1314373"/>
            <a:ext cx="8229600" cy="5041977"/>
          </a:xfrm>
        </p:spPr>
        <p:txBody>
          <a:bodyPr/>
          <a:lstStyle/>
          <a:p>
            <a:r>
              <a:rPr lang="ja-JP" altLang="en-US" dirty="0" smtClean="0"/>
              <a:t>H</a:t>
            </a:r>
            <a:r>
              <a:rPr lang="en-US" altLang="ja-JP" dirty="0" smtClean="0"/>
              <a:t>eight</a:t>
            </a:r>
            <a:r>
              <a:rPr lang="ja-JP" altLang="en-US" dirty="0"/>
              <a:t>決定</a:t>
            </a:r>
            <a:r>
              <a:rPr lang="ja-JP" altLang="en-US" dirty="0" smtClean="0"/>
              <a:t>方法</a:t>
            </a:r>
            <a:endParaRPr lang="en-US" altLang="ja-JP" dirty="0" smtClean="0"/>
          </a:p>
          <a:p>
            <a:pPr lvl="1"/>
            <a:r>
              <a:rPr lang="en-US" altLang="ja-JP" dirty="0" smtClean="0"/>
              <a:t>Height</a:t>
            </a:r>
            <a:r>
              <a:rPr lang="ja-JP" altLang="en-US" dirty="0" smtClean="0"/>
              <a:t>ベクトルの，平均値，中央値から決定する</a:t>
            </a:r>
            <a:endParaRPr lang="en-US" altLang="ja-JP" dirty="0" smtClean="0"/>
          </a:p>
          <a:p>
            <a:pPr lvl="2"/>
            <a:r>
              <a:rPr lang="en-US" altLang="ja-JP" dirty="0" smtClean="0"/>
              <a:t>Height</a:t>
            </a:r>
            <a:r>
              <a:rPr lang="ja-JP" altLang="en-US" dirty="0" smtClean="0"/>
              <a:t>ベクトル</a:t>
            </a:r>
            <a:r>
              <a:rPr lang="en-US" altLang="ja-JP" dirty="0" smtClean="0"/>
              <a:t> : (1.4</a:t>
            </a:r>
            <a:r>
              <a:rPr lang="ja-JP" altLang="en-US" dirty="0" smtClean="0"/>
              <a:t>，</a:t>
            </a:r>
            <a:r>
              <a:rPr lang="en-US" altLang="ja-JP" dirty="0" smtClean="0"/>
              <a:t>2.8</a:t>
            </a:r>
            <a:r>
              <a:rPr lang="ja-JP" altLang="en-US" dirty="0" smtClean="0"/>
              <a:t>，</a:t>
            </a:r>
            <a:r>
              <a:rPr lang="en-US" altLang="ja-JP" dirty="0" smtClean="0"/>
              <a:t>3</a:t>
            </a:r>
            <a:r>
              <a:rPr lang="ja-JP" altLang="en-US" dirty="0" smtClean="0"/>
              <a:t>，</a:t>
            </a:r>
            <a:r>
              <a:rPr lang="en-US" altLang="ja-JP" dirty="0" smtClean="0"/>
              <a:t>19)</a:t>
            </a:r>
          </a:p>
          <a:p>
            <a:pPr lvl="1"/>
            <a:r>
              <a:rPr kumimoji="1" lang="ja-JP" altLang="en-US" dirty="0" smtClean="0"/>
              <a:t>下の例</a:t>
            </a:r>
            <a:r>
              <a:rPr kumimoji="1" lang="en-US" altLang="ja-JP" dirty="0" smtClean="0"/>
              <a:t> : </a:t>
            </a:r>
            <a:r>
              <a:rPr kumimoji="1" lang="ja-JP" altLang="en-US" dirty="0" smtClean="0"/>
              <a:t>平均値</a:t>
            </a:r>
            <a:r>
              <a:rPr kumimoji="1" lang="en-US" altLang="ja-JP" dirty="0" smtClean="0"/>
              <a:t>=</a:t>
            </a:r>
            <a:r>
              <a:rPr lang="en-US" altLang="ja-JP" dirty="0" smtClean="0"/>
              <a:t>6.7</a:t>
            </a:r>
            <a:r>
              <a:rPr lang="ja-JP" altLang="en-US" dirty="0" smtClean="0"/>
              <a:t>，中央値</a:t>
            </a:r>
            <a:r>
              <a:rPr lang="en-US" altLang="ja-JP" dirty="0"/>
              <a:t>=</a:t>
            </a:r>
            <a:r>
              <a:rPr lang="en-US" altLang="ja-JP" dirty="0" smtClean="0"/>
              <a:t>2.9</a:t>
            </a:r>
            <a:endParaRPr kumimoji="1" lang="en-US" altLang="ja-JP" dirty="0" smtClean="0"/>
          </a:p>
        </p:txBody>
      </p:sp>
      <p:sp>
        <p:nvSpPr>
          <p:cNvPr id="4" name="日付プレースホルダー 3"/>
          <p:cNvSpPr>
            <a:spLocks noGrp="1"/>
          </p:cNvSpPr>
          <p:nvPr>
            <p:ph type="dt" sz="half" idx="10"/>
          </p:nvPr>
        </p:nvSpPr>
        <p:spPr/>
        <p:txBody>
          <a:bodyPr/>
          <a:lstStyle/>
          <a:p>
            <a:fld id="{013ABE74-7205-1C45-8339-3C5B7DF6D61A}"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74B16BB5-AFC6-6043-898A-6DF31AD90681}" type="slidenum">
              <a:rPr kumimoji="1" lang="ja-JP" altLang="en-US" smtClean="0"/>
              <a:t>9</a:t>
            </a:fld>
            <a:endParaRPr kumimoji="1" lang="ja-JP" altLang="en-US"/>
          </a:p>
        </p:txBody>
      </p:sp>
      <p:pic>
        <p:nvPicPr>
          <p:cNvPr id="19" name="図 18" descr="スクリーンショット 2015-10-19 15.12.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3238957"/>
            <a:ext cx="4045953" cy="3581807"/>
          </a:xfrm>
          <a:prstGeom prst="rect">
            <a:avLst/>
          </a:prstGeom>
        </p:spPr>
      </p:pic>
      <p:cxnSp>
        <p:nvCxnSpPr>
          <p:cNvPr id="22" name="直線コネクタ 21"/>
          <p:cNvCxnSpPr/>
          <p:nvPr/>
        </p:nvCxnSpPr>
        <p:spPr>
          <a:xfrm flipH="1">
            <a:off x="1720023" y="6097965"/>
            <a:ext cx="3765386" cy="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3" name="テキスト ボックス 22"/>
          <p:cNvSpPr txBox="1"/>
          <p:nvPr/>
        </p:nvSpPr>
        <p:spPr>
          <a:xfrm>
            <a:off x="5389507" y="5728437"/>
            <a:ext cx="2860474" cy="923330"/>
          </a:xfrm>
          <a:prstGeom prst="rect">
            <a:avLst/>
          </a:prstGeom>
          <a:noFill/>
          <a:ln w="28575" cmpd="sng">
            <a:noFill/>
          </a:ln>
        </p:spPr>
        <p:txBody>
          <a:bodyPr wrap="none" rtlCol="0">
            <a:spAutoFit/>
          </a:bodyPr>
          <a:lstStyle/>
          <a:p>
            <a:pPr algn="ctr"/>
            <a:r>
              <a:rPr kumimoji="1" lang="ja-JP" altLang="en-US" dirty="0" smtClean="0">
                <a:latin typeface="ヒラギノ角ゴ Pro W3"/>
                <a:ea typeface="ヒラギノ角ゴ Pro W3"/>
                <a:cs typeface="ヒラギノ角ゴ Pro W3"/>
              </a:rPr>
              <a:t>クラスタ数</a:t>
            </a:r>
            <a:r>
              <a:rPr kumimoji="1" lang="en-US" altLang="ja-JP" dirty="0" smtClean="0">
                <a:latin typeface="ヒラギノ角ゴ Pro W3"/>
                <a:ea typeface="ヒラギノ角ゴ Pro W3"/>
                <a:cs typeface="ヒラギノ角ゴ Pro W3"/>
              </a:rPr>
              <a:t> 3</a:t>
            </a:r>
          </a:p>
          <a:p>
            <a:pPr algn="ctr"/>
            <a:r>
              <a:rPr lang="en-US" altLang="ja-JP" dirty="0" smtClean="0">
                <a:latin typeface="ヒラギノ角ゴ Pro W3"/>
                <a:ea typeface="ヒラギノ角ゴ Pro W3"/>
                <a:cs typeface="ヒラギノ角ゴ Pro W3"/>
              </a:rPr>
              <a:t> &lt;</a:t>
            </a:r>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5&gt;</a:t>
            </a:r>
            <a:r>
              <a:rPr lang="ja-JP" altLang="en-US" dirty="0" smtClean="0">
                <a:latin typeface="ヒラギノ角ゴ Pro W3"/>
                <a:ea typeface="ヒラギノ角ゴ Pro W3"/>
                <a:cs typeface="ヒラギノ角ゴ Pro W3"/>
              </a:rPr>
              <a:t>，</a:t>
            </a:r>
            <a:r>
              <a:rPr lang="en-US" altLang="ja-JP" dirty="0" smtClean="0">
                <a:latin typeface="ヒラギノ角ゴ Pro W3"/>
                <a:ea typeface="ヒラギノ角ゴ Pro W3"/>
                <a:cs typeface="ヒラギノ角ゴ Pro W3"/>
              </a:rPr>
              <a:t>&lt;</a:t>
            </a:r>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1,2&gt;</a:t>
            </a:r>
          </a:p>
          <a:p>
            <a:pPr algn="ctr"/>
            <a:r>
              <a:rPr lang="en-US" altLang="ja-JP" dirty="0" smtClean="0">
                <a:latin typeface="ヒラギノ角ゴ Pro W3"/>
                <a:ea typeface="ヒラギノ角ゴ Pro W3"/>
                <a:cs typeface="ヒラギノ角ゴ Pro W3"/>
              </a:rPr>
              <a:t>&lt;</a:t>
            </a:r>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3,4&gt;</a:t>
            </a:r>
            <a:endParaRPr kumimoji="1" lang="ja-JP" altLang="en-US" dirty="0" err="1" smtClean="0">
              <a:latin typeface="ヒラギノ角ゴ Pro W3"/>
              <a:ea typeface="ヒラギノ角ゴ Pro W3"/>
              <a:cs typeface="ヒラギノ角ゴ Pro W3"/>
            </a:endParaRPr>
          </a:p>
        </p:txBody>
      </p:sp>
      <p:cxnSp>
        <p:nvCxnSpPr>
          <p:cNvPr id="26" name="直線コネクタ 25"/>
          <p:cNvCxnSpPr/>
          <p:nvPr/>
        </p:nvCxnSpPr>
        <p:spPr>
          <a:xfrm flipH="1">
            <a:off x="1720023" y="5526721"/>
            <a:ext cx="3698346" cy="0"/>
          </a:xfrm>
          <a:prstGeom prst="line">
            <a:avLst/>
          </a:prstGeom>
          <a:ln>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7" name="テキスト ボックス 26"/>
          <p:cNvSpPr txBox="1"/>
          <p:nvPr/>
        </p:nvSpPr>
        <p:spPr>
          <a:xfrm>
            <a:off x="4770739" y="4861169"/>
            <a:ext cx="3891141" cy="646331"/>
          </a:xfrm>
          <a:prstGeom prst="rect">
            <a:avLst/>
          </a:prstGeom>
          <a:noFill/>
          <a:ln w="28575" cmpd="sng">
            <a:noFill/>
          </a:ln>
        </p:spPr>
        <p:txBody>
          <a:bodyPr wrap="none" rtlCol="0">
            <a:spAutoFit/>
          </a:bodyPr>
          <a:lstStyle/>
          <a:p>
            <a:pPr algn="ctr"/>
            <a:r>
              <a:rPr kumimoji="1" lang="ja-JP" altLang="en-US" dirty="0" smtClean="0">
                <a:latin typeface="ヒラギノ角ゴ Pro W3"/>
                <a:ea typeface="ヒラギノ角ゴ Pro W3"/>
                <a:cs typeface="ヒラギノ角ゴ Pro W3"/>
              </a:rPr>
              <a:t>クラスタ数</a:t>
            </a:r>
            <a:r>
              <a:rPr kumimoji="1" lang="en-US" altLang="ja-JP" dirty="0" smtClean="0">
                <a:latin typeface="ヒラギノ角ゴ Pro W3"/>
                <a:ea typeface="ヒラギノ角ゴ Pro W3"/>
                <a:cs typeface="ヒラギノ角ゴ Pro W3"/>
              </a:rPr>
              <a:t> 2</a:t>
            </a:r>
          </a:p>
          <a:p>
            <a:r>
              <a:rPr lang="ja-JP" altLang="ja-JP" dirty="0">
                <a:latin typeface="ヒラギノ角ゴ Pro W3"/>
                <a:ea typeface="ヒラギノ角ゴ Pro W3"/>
                <a:cs typeface="ヒラギノ角ゴ Pro W3"/>
              </a:rPr>
              <a:t>　</a:t>
            </a:r>
            <a:r>
              <a:rPr lang="ja-JP" altLang="en-US" dirty="0" smtClean="0">
                <a:latin typeface="ヒラギノ角ゴ Pro W3"/>
                <a:ea typeface="ヒラギノ角ゴ Pro W3"/>
                <a:cs typeface="ヒラギノ角ゴ Pro W3"/>
              </a:rPr>
              <a:t>　　</a:t>
            </a:r>
            <a:r>
              <a:rPr lang="ja-JP" altLang="ja-JP" dirty="0" smtClean="0">
                <a:latin typeface="ヒラギノ角ゴ Pro W3"/>
                <a:ea typeface="ヒラギノ角ゴ Pro W3"/>
                <a:cs typeface="ヒラギノ角ゴ Pro W3"/>
              </a:rPr>
              <a:t>&lt;</a:t>
            </a:r>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5&gt;</a:t>
            </a:r>
            <a:r>
              <a:rPr lang="ja-JP" altLang="en-US" dirty="0" smtClean="0">
                <a:latin typeface="ヒラギノ角ゴ Pro W3"/>
                <a:ea typeface="ヒラギノ角ゴ Pro W3"/>
                <a:cs typeface="ヒラギノ角ゴ Pro W3"/>
              </a:rPr>
              <a:t>，</a:t>
            </a:r>
            <a:r>
              <a:rPr lang="ja-JP" altLang="ja-JP" dirty="0" smtClean="0">
                <a:latin typeface="ヒラギノ角ゴ Pro W3"/>
                <a:ea typeface="ヒラギノ角ゴ Pro W3"/>
                <a:cs typeface="ヒラギノ角ゴ Pro W3"/>
              </a:rPr>
              <a:t>&lt;</a:t>
            </a:r>
            <a:r>
              <a:rPr lang="ja-JP" altLang="en-US" dirty="0" smtClean="0">
                <a:latin typeface="ヒラギノ角ゴ Pro W3"/>
                <a:ea typeface="ヒラギノ角ゴ Pro W3"/>
                <a:cs typeface="ヒラギノ角ゴ Pro W3"/>
              </a:rPr>
              <a:t>データ</a:t>
            </a:r>
            <a:r>
              <a:rPr lang="en-US" altLang="ja-JP" dirty="0" smtClean="0">
                <a:latin typeface="ヒラギノ角ゴ Pro W3"/>
                <a:ea typeface="ヒラギノ角ゴ Pro W3"/>
                <a:cs typeface="ヒラギノ角ゴ Pro W3"/>
              </a:rPr>
              <a:t>1,2,3,4</a:t>
            </a:r>
            <a:r>
              <a:rPr lang="ja-JP" altLang="ja-JP" dirty="0">
                <a:latin typeface="ヒラギノ角ゴ Pro W3"/>
                <a:ea typeface="ヒラギノ角ゴ Pro W3"/>
                <a:cs typeface="ヒラギノ角ゴ Pro W3"/>
              </a:rPr>
              <a:t>&gt;</a:t>
            </a:r>
            <a:endParaRPr kumimoji="1" lang="ja-JP" altLang="en-US" dirty="0" err="1" smtClean="0">
              <a:latin typeface="ヒラギノ角ゴ Pro W3"/>
              <a:ea typeface="ヒラギノ角ゴ Pro W3"/>
              <a:cs typeface="ヒラギノ角ゴ Pro W3"/>
            </a:endParaRPr>
          </a:p>
        </p:txBody>
      </p:sp>
      <p:sp>
        <p:nvSpPr>
          <p:cNvPr id="6" name="テキスト ボックス 5"/>
          <p:cNvSpPr txBox="1"/>
          <p:nvPr/>
        </p:nvSpPr>
        <p:spPr>
          <a:xfrm>
            <a:off x="1700813" y="5138168"/>
            <a:ext cx="1441420" cy="307777"/>
          </a:xfrm>
          <a:prstGeom prst="rect">
            <a:avLst/>
          </a:prstGeom>
          <a:noFill/>
          <a:ln w="28575" cmpd="sng">
            <a:noFill/>
          </a:ln>
        </p:spPr>
        <p:txBody>
          <a:bodyPr wrap="none" rtlCol="0">
            <a:spAutoFit/>
          </a:bodyPr>
          <a:lstStyle/>
          <a:p>
            <a:r>
              <a:rPr lang="en-US" altLang="en-US" sz="1400" dirty="0" smtClean="0">
                <a:latin typeface="ヒラギノ角ゴ Pro W3"/>
                <a:ea typeface="ヒラギノ角ゴ Pro W3"/>
                <a:cs typeface="ヒラギノ角ゴ Pro W3"/>
              </a:rPr>
              <a:t>平均値</a:t>
            </a:r>
            <a:r>
              <a:rPr lang="ja-JP" altLang="en-US" sz="1400" dirty="0" smtClean="0">
                <a:latin typeface="ヒラギノ角ゴ Pro W3"/>
                <a:ea typeface="ヒラギノ角ゴ Pro W3"/>
                <a:cs typeface="ヒラギノ角ゴ Pro W3"/>
              </a:rPr>
              <a:t>でカット</a:t>
            </a:r>
            <a:endParaRPr kumimoji="1" lang="ja-JP" altLang="en-US" sz="1400" dirty="0" smtClean="0">
              <a:latin typeface="ヒラギノ角ゴ Pro W3"/>
              <a:ea typeface="ヒラギノ角ゴ Pro W3"/>
              <a:cs typeface="ヒラギノ角ゴ Pro W3"/>
            </a:endParaRPr>
          </a:p>
        </p:txBody>
      </p:sp>
      <p:sp>
        <p:nvSpPr>
          <p:cNvPr id="14" name="テキスト ボックス 13"/>
          <p:cNvSpPr txBox="1"/>
          <p:nvPr/>
        </p:nvSpPr>
        <p:spPr>
          <a:xfrm>
            <a:off x="1713199" y="5728633"/>
            <a:ext cx="1441420" cy="307777"/>
          </a:xfrm>
          <a:prstGeom prst="rect">
            <a:avLst/>
          </a:prstGeom>
          <a:noFill/>
          <a:ln w="28575" cmpd="sng">
            <a:noFill/>
          </a:ln>
        </p:spPr>
        <p:txBody>
          <a:bodyPr wrap="none" rtlCol="0">
            <a:spAutoFit/>
          </a:bodyPr>
          <a:lstStyle/>
          <a:p>
            <a:r>
              <a:rPr lang="ja-JP" altLang="en-US" sz="1400" dirty="0" smtClean="0">
                <a:latin typeface="ヒラギノ角ゴ Pro W3"/>
                <a:ea typeface="ヒラギノ角ゴ Pro W3"/>
                <a:cs typeface="ヒラギノ角ゴ Pro W3"/>
              </a:rPr>
              <a:t>中央</a:t>
            </a:r>
            <a:r>
              <a:rPr lang="en-US" altLang="en-US" sz="1400" dirty="0" smtClean="0">
                <a:latin typeface="ヒラギノ角ゴ Pro W3"/>
                <a:ea typeface="ヒラギノ角ゴ Pro W3"/>
                <a:cs typeface="ヒラギノ角ゴ Pro W3"/>
              </a:rPr>
              <a:t>値</a:t>
            </a:r>
            <a:r>
              <a:rPr lang="ja-JP" altLang="en-US" sz="1400" dirty="0" smtClean="0">
                <a:latin typeface="ヒラギノ角ゴ Pro W3"/>
                <a:ea typeface="ヒラギノ角ゴ Pro W3"/>
                <a:cs typeface="ヒラギノ角ゴ Pro W3"/>
              </a:rPr>
              <a:t>でカット</a:t>
            </a:r>
            <a:endParaRPr kumimoji="1" lang="ja-JP" altLang="en-US" sz="14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76288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平均値 中央値どちらで切るのがよいか</a:t>
            </a:r>
            <a:endParaRPr kumimoji="1" lang="ja-JP" altLang="en-US" dirty="0"/>
          </a:p>
        </p:txBody>
      </p:sp>
      <p:sp>
        <p:nvSpPr>
          <p:cNvPr id="3" name="コンテンツ プレースホルダー 2"/>
          <p:cNvSpPr>
            <a:spLocks noGrp="1"/>
          </p:cNvSpPr>
          <p:nvPr>
            <p:ph idx="1"/>
          </p:nvPr>
        </p:nvSpPr>
        <p:spPr>
          <a:xfrm>
            <a:off x="457200" y="1376947"/>
            <a:ext cx="8229600" cy="5331641"/>
          </a:xfrm>
        </p:spPr>
        <p:txBody>
          <a:bodyPr>
            <a:normAutofit/>
          </a:bodyPr>
          <a:lstStyle/>
          <a:p>
            <a:pPr marL="342900" lvl="1" indent="-342900">
              <a:buFont typeface="Arial"/>
              <a:buChar char="•"/>
            </a:pPr>
            <a:r>
              <a:rPr lang="ja-JP" altLang="en-US" dirty="0"/>
              <a:t>閾値</a:t>
            </a:r>
            <a:r>
              <a:rPr lang="ja-JP" altLang="en-US" dirty="0" smtClean="0"/>
              <a:t>データセット</a:t>
            </a:r>
            <a:r>
              <a:rPr lang="en-US" altLang="ja-JP" dirty="0" smtClean="0"/>
              <a:t>(348)</a:t>
            </a:r>
            <a:r>
              <a:rPr lang="ja-JP" altLang="en-US" dirty="0" smtClean="0"/>
              <a:t>に</a:t>
            </a:r>
            <a:r>
              <a:rPr lang="ja-JP" altLang="en-US" dirty="0"/>
              <a:t>対して，</a:t>
            </a:r>
            <a:r>
              <a:rPr lang="en-US" altLang="ja-JP" dirty="0"/>
              <a:t>ward</a:t>
            </a:r>
            <a:r>
              <a:rPr lang="ja-JP" altLang="en-US" dirty="0" smtClean="0"/>
              <a:t>法</a:t>
            </a:r>
            <a:r>
              <a:rPr lang="ja-JP" altLang="en-US" dirty="0" smtClean="0"/>
              <a:t>を適用</a:t>
            </a:r>
            <a:endParaRPr lang="en-US" altLang="ja-JP" dirty="0" smtClean="0"/>
          </a:p>
          <a:p>
            <a:pPr marL="742950" lvl="2" indent="-342900"/>
            <a:r>
              <a:rPr lang="ja-JP" altLang="en-US" dirty="0" smtClean="0"/>
              <a:t>デンドログラム</a:t>
            </a:r>
            <a:r>
              <a:rPr lang="en-US" altLang="ja-JP" dirty="0" smtClean="0"/>
              <a:t> : </a:t>
            </a:r>
            <a:r>
              <a:rPr lang="en-US" altLang="ja-JP" dirty="0" err="1" smtClean="0"/>
              <a:t>Licenses_Wardplot.pdf</a:t>
            </a:r>
            <a:endParaRPr lang="en-US" altLang="ja-JP" dirty="0"/>
          </a:p>
          <a:p>
            <a:r>
              <a:rPr kumimoji="1" lang="en-US" altLang="ja-JP" sz="2400" dirty="0" smtClean="0"/>
              <a:t>Height</a:t>
            </a:r>
            <a:r>
              <a:rPr kumimoji="1" lang="ja-JP" altLang="en-US" sz="2400" dirty="0" smtClean="0"/>
              <a:t>ベクトルの平均値，中央値を算出し，デンドログラムをカット</a:t>
            </a:r>
            <a:endParaRPr kumimoji="1" lang="en-US" altLang="ja-JP" sz="2400" dirty="0" smtClean="0"/>
          </a:p>
          <a:p>
            <a:endParaRPr lang="en-US" altLang="ja-JP" sz="2400" dirty="0"/>
          </a:p>
          <a:p>
            <a:endParaRPr kumimoji="1" lang="en-US" altLang="ja-JP" sz="2400" dirty="0" smtClean="0"/>
          </a:p>
          <a:p>
            <a:endParaRPr lang="en-US" altLang="ja-JP" sz="2400" dirty="0"/>
          </a:p>
          <a:p>
            <a:endParaRPr kumimoji="1" lang="en-US" altLang="ja-JP" sz="2400" dirty="0" smtClean="0"/>
          </a:p>
          <a:p>
            <a:pPr marL="0" indent="0">
              <a:buNone/>
            </a:pPr>
            <a:endParaRPr kumimoji="1" lang="en-US" altLang="ja-JP" sz="2400" dirty="0" smtClean="0"/>
          </a:p>
          <a:p>
            <a:endParaRPr kumimoji="1" lang="en-US" altLang="ja-JP" sz="2400" dirty="0" smtClean="0"/>
          </a:p>
          <a:p>
            <a:pPr marL="457200" lvl="1" indent="0" algn="ctr">
              <a:buNone/>
            </a:pPr>
            <a:r>
              <a:rPr lang="ja-JP" altLang="en-US" sz="2000" dirty="0" smtClean="0"/>
              <a:t>苦悩 </a:t>
            </a:r>
            <a:r>
              <a:rPr lang="en-US" altLang="ja-JP" sz="2000" dirty="0" smtClean="0"/>
              <a:t>:</a:t>
            </a:r>
            <a:r>
              <a:rPr lang="ja-JP" altLang="en-US" sz="2000" dirty="0" smtClean="0"/>
              <a:t> </a:t>
            </a:r>
            <a:r>
              <a:rPr lang="ja-JP" altLang="en-US" sz="2000" dirty="0" smtClean="0"/>
              <a:t>なぜ</a:t>
            </a:r>
            <a:r>
              <a:rPr lang="ja-JP" altLang="en-US" sz="2000" dirty="0"/>
              <a:t>，平均値，</a:t>
            </a:r>
            <a:r>
              <a:rPr lang="ja-JP" altLang="en-US" sz="2000" dirty="0" smtClean="0"/>
              <a:t>中央値</a:t>
            </a:r>
            <a:r>
              <a:rPr lang="ja-JP" altLang="en-US" sz="2000" dirty="0" smtClean="0"/>
              <a:t>で切るのがいいのか</a:t>
            </a:r>
            <a:r>
              <a:rPr lang="ja-JP" altLang="en-US" sz="2000" dirty="0" smtClean="0"/>
              <a:t>，</a:t>
            </a:r>
            <a:endParaRPr lang="en-US" altLang="ja-JP" sz="2000" dirty="0" smtClean="0"/>
          </a:p>
          <a:p>
            <a:pPr marL="457200" lvl="1" indent="0" algn="ctr">
              <a:buNone/>
            </a:pPr>
            <a:r>
              <a:rPr lang="ja-JP" altLang="en-US" sz="2000" dirty="0" smtClean="0"/>
              <a:t>理論的</a:t>
            </a:r>
            <a:r>
              <a:rPr lang="ja-JP" altLang="en-US" sz="2000" dirty="0"/>
              <a:t>に説明</a:t>
            </a:r>
            <a:r>
              <a:rPr lang="ja-JP" altLang="en-US" sz="2000" dirty="0" smtClean="0"/>
              <a:t>できない</a:t>
            </a:r>
            <a:endParaRPr kumimoji="1" lang="en-US" altLang="ja-JP" sz="2000" dirty="0" smtClean="0"/>
          </a:p>
          <a:p>
            <a:endParaRPr lang="en-US" altLang="ja-JP" dirty="0"/>
          </a:p>
          <a:p>
            <a:endParaRPr kumimoji="1" lang="en-US" altLang="ja-JP" dirty="0" smtClean="0"/>
          </a:p>
          <a:p>
            <a:endParaRPr lang="en-US" altLang="ja-JP" dirty="0"/>
          </a:p>
          <a:p>
            <a:endParaRPr kumimoji="1" lang="en-US" altLang="ja-JP" dirty="0" smtClean="0"/>
          </a:p>
          <a:p>
            <a:pPr marL="0" indent="0">
              <a:buNone/>
            </a:pPr>
            <a:endParaRPr lang="en-US" altLang="ja-JP" dirty="0" smtClean="0"/>
          </a:p>
          <a:p>
            <a:pPr marL="0" indent="0">
              <a:buNone/>
            </a:pPr>
            <a:endParaRPr kumimoji="1" lang="en-US" altLang="ja-JP" dirty="0" smtClean="0"/>
          </a:p>
          <a:p>
            <a:pPr marL="0" indent="0">
              <a:buNone/>
            </a:pPr>
            <a:endParaRPr lang="en-US" altLang="ja-JP" dirty="0"/>
          </a:p>
          <a:p>
            <a:endParaRPr kumimoji="1" lang="en-US" altLang="ja-JP" dirty="0" smtClean="0"/>
          </a:p>
          <a:p>
            <a:endParaRPr lang="en-US" altLang="ja-JP" dirty="0"/>
          </a:p>
          <a:p>
            <a:endParaRPr kumimoji="1" lang="en-US" altLang="ja-JP" dirty="0" smtClean="0"/>
          </a:p>
          <a:p>
            <a:pPr marL="0" indent="0">
              <a:buNone/>
            </a:pPr>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fld id="{FCAC053C-BD87-7942-BD64-2ADE5F79266A}"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74B16BB5-AFC6-6043-898A-6DF31AD90681}" type="slidenum">
              <a:rPr kumimoji="1" lang="ja-JP" altLang="en-US" smtClean="0"/>
              <a:t>10</a:t>
            </a:fld>
            <a:endParaRPr kumimoji="1" lang="ja-JP" altLang="en-US"/>
          </a:p>
        </p:txBody>
      </p:sp>
      <p:graphicFrame>
        <p:nvGraphicFramePr>
          <p:cNvPr id="8" name="表 7"/>
          <p:cNvGraphicFramePr>
            <a:graphicFrameLocks noGrp="1"/>
          </p:cNvGraphicFramePr>
          <p:nvPr>
            <p:extLst>
              <p:ext uri="{D42A27DB-BD31-4B8C-83A1-F6EECF244321}">
                <p14:modId xmlns:p14="http://schemas.microsoft.com/office/powerpoint/2010/main" val="1892996944"/>
              </p:ext>
            </p:extLst>
          </p:nvPr>
        </p:nvGraphicFramePr>
        <p:xfrm>
          <a:off x="908939" y="3156550"/>
          <a:ext cx="7493676" cy="1899920"/>
        </p:xfrm>
        <a:graphic>
          <a:graphicData uri="http://schemas.openxmlformats.org/drawingml/2006/table">
            <a:tbl>
              <a:tblPr firstRow="1" bandRow="1">
                <a:tableStyleId>{5C22544A-7EE6-4342-B048-85BDC9FD1C3A}</a:tableStyleId>
              </a:tblPr>
              <a:tblGrid>
                <a:gridCol w="3008912"/>
                <a:gridCol w="737926"/>
                <a:gridCol w="3026073"/>
                <a:gridCol w="720765"/>
              </a:tblGrid>
              <a:tr h="370840">
                <a:tc gridSpan="2">
                  <a:txBody>
                    <a:bodyPr/>
                    <a:lstStyle/>
                    <a:p>
                      <a:pPr algn="ctr"/>
                      <a:r>
                        <a:rPr kumimoji="1" lang="ja-JP" altLang="en-US" dirty="0" smtClean="0"/>
                        <a:t>平均値</a:t>
                      </a:r>
                      <a:r>
                        <a:rPr kumimoji="1" lang="en-US" altLang="ja-JP" dirty="0" smtClean="0"/>
                        <a:t> = 13.95359</a:t>
                      </a:r>
                      <a:endParaRPr kumimoji="1" lang="ja-JP" altLang="en-US" dirty="0"/>
                    </a:p>
                  </a:txBody>
                  <a:tcPr/>
                </a:tc>
                <a:tc hMerge="1">
                  <a:txBody>
                    <a:bodyPr/>
                    <a:lstStyle/>
                    <a:p>
                      <a:endParaRPr kumimoji="1" lang="ja-JP" altLang="en-US"/>
                    </a:p>
                  </a:txBody>
                  <a:tcPr/>
                </a:tc>
                <a:tc gridSpan="2">
                  <a:txBody>
                    <a:bodyPr/>
                    <a:lstStyle/>
                    <a:p>
                      <a:pPr algn="ctr"/>
                      <a:r>
                        <a:rPr kumimoji="1" lang="ja-JP" altLang="en-US" dirty="0" smtClean="0"/>
                        <a:t>中央値</a:t>
                      </a:r>
                      <a:r>
                        <a:rPr kumimoji="1" lang="en-US" altLang="ja-JP" dirty="0" smtClean="0"/>
                        <a:t> = 4.762263</a:t>
                      </a:r>
                      <a:endParaRPr kumimoji="1" lang="ja-JP" altLang="en-US" dirty="0"/>
                    </a:p>
                  </a:txBody>
                  <a:tcPr/>
                </a:tc>
                <a:tc hMerge="1">
                  <a:txBody>
                    <a:bodyPr/>
                    <a:lstStyle/>
                    <a:p>
                      <a:endParaRPr kumimoji="1" lang="ja-JP" altLang="en-US"/>
                    </a:p>
                  </a:txBody>
                  <a:tcPr/>
                </a:tc>
              </a:tr>
              <a:tr h="370840">
                <a:tc>
                  <a:txBody>
                    <a:bodyPr/>
                    <a:lstStyle/>
                    <a:p>
                      <a:r>
                        <a:rPr kumimoji="1" lang="ja-JP" altLang="en-US" dirty="0" smtClean="0"/>
                        <a:t>クラスタ数</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ja-JP" altLang="en-US" dirty="0" smtClean="0"/>
                        <a:t>クラスタ数</a:t>
                      </a:r>
                      <a:endParaRPr kumimoji="1" lang="ja-JP" altLang="en-US" dirty="0"/>
                    </a:p>
                  </a:txBody>
                  <a:tcPr/>
                </a:tc>
                <a:tc>
                  <a:txBody>
                    <a:bodyPr/>
                    <a:lstStyle/>
                    <a:p>
                      <a:r>
                        <a:rPr kumimoji="1" lang="en-US" altLang="ja-JP" dirty="0" smtClean="0"/>
                        <a:t>174</a:t>
                      </a:r>
                    </a:p>
                  </a:txBody>
                  <a:tcPr/>
                </a:tc>
              </a:tr>
              <a:tr h="370840">
                <a:tc>
                  <a:txBody>
                    <a:bodyPr/>
                    <a:lstStyle/>
                    <a:p>
                      <a:r>
                        <a:rPr kumimoji="1" lang="ja-JP" altLang="en-US" sz="1600" dirty="0" smtClean="0"/>
                        <a:t>ライセンスが</a:t>
                      </a:r>
                      <a:r>
                        <a:rPr kumimoji="1" lang="en-US" altLang="ja-JP" sz="1600" dirty="0" smtClean="0"/>
                        <a:t>1</a:t>
                      </a:r>
                      <a:r>
                        <a:rPr kumimoji="1" lang="ja-JP" altLang="en-US" sz="1600" dirty="0" smtClean="0"/>
                        <a:t>種類のクラスタ数</a:t>
                      </a:r>
                      <a:endParaRPr kumimoji="1" lang="en-US" altLang="ja-JP" sz="1600" dirty="0" smtClean="0"/>
                    </a:p>
                    <a:p>
                      <a:r>
                        <a:rPr kumimoji="1" lang="ja-JP" altLang="en-US" sz="1600" dirty="0" smtClean="0"/>
                        <a:t>（クラスタのデータ数</a:t>
                      </a:r>
                      <a:r>
                        <a:rPr kumimoji="1" lang="en-US" altLang="ja-JP" sz="1600" dirty="0" smtClean="0"/>
                        <a:t>1</a:t>
                      </a:r>
                      <a:r>
                        <a:rPr kumimoji="1" lang="ja-JP" altLang="en-US" sz="1600" dirty="0" smtClean="0"/>
                        <a:t>のみ</a:t>
                      </a:r>
                      <a:r>
                        <a:rPr kumimoji="1" lang="ja-JP" altLang="en-US" sz="1600" dirty="0" smtClean="0"/>
                        <a:t>）</a:t>
                      </a:r>
                    </a:p>
                  </a:txBody>
                  <a:tcPr/>
                </a:tc>
                <a:tc>
                  <a:txBody>
                    <a:bodyPr/>
                    <a:lstStyle/>
                    <a:p>
                      <a:r>
                        <a:rPr kumimoji="1" lang="en-US" altLang="ja-JP" dirty="0" smtClean="0"/>
                        <a:t>20</a:t>
                      </a:r>
                      <a:endParaRPr kumimoji="1" lang="ja-JP" altLang="en-US" dirty="0"/>
                    </a:p>
                  </a:txBody>
                  <a:tcPr/>
                </a:tc>
                <a:tc>
                  <a:txBody>
                    <a:bodyPr/>
                    <a:lstStyle/>
                    <a:p>
                      <a:r>
                        <a:rPr kumimoji="1" lang="ja-JP" altLang="en-US" sz="1600" dirty="0" smtClean="0"/>
                        <a:t>ライセンスが</a:t>
                      </a:r>
                      <a:r>
                        <a:rPr kumimoji="1" lang="en-US" altLang="ja-JP" sz="1600" dirty="0" smtClean="0"/>
                        <a:t>1</a:t>
                      </a:r>
                      <a:r>
                        <a:rPr kumimoji="1" lang="ja-JP" altLang="en-US" sz="1600" dirty="0" smtClean="0"/>
                        <a:t>種類のクラスタ数</a:t>
                      </a:r>
                      <a:endParaRPr kumimoji="1" lang="en-US" altLang="ja-JP" sz="1600" dirty="0" smtClean="0"/>
                    </a:p>
                    <a:p>
                      <a:r>
                        <a:rPr kumimoji="1" lang="ja-JP" altLang="en-US" sz="1600" dirty="0" smtClean="0"/>
                        <a:t>（クラスタのデータ数</a:t>
                      </a:r>
                      <a:r>
                        <a:rPr kumimoji="1" lang="en-US" altLang="ja-JP" sz="1600" dirty="0" smtClean="0"/>
                        <a:t>1</a:t>
                      </a:r>
                      <a:r>
                        <a:rPr kumimoji="1" lang="ja-JP" altLang="en-US" sz="1600" dirty="0" smtClean="0"/>
                        <a:t>のみ）</a:t>
                      </a:r>
                    </a:p>
                  </a:txBody>
                  <a:tcPr/>
                </a:tc>
                <a:tc>
                  <a:txBody>
                    <a:bodyPr/>
                    <a:lstStyle/>
                    <a:p>
                      <a:r>
                        <a:rPr kumimoji="1" lang="en-US" altLang="ja-JP" dirty="0" smtClean="0"/>
                        <a:t>124</a:t>
                      </a:r>
                      <a:endParaRPr kumimoji="1" lang="ja-JP" altLang="en-US" dirty="0"/>
                    </a:p>
                  </a:txBody>
                  <a:tcPr/>
                </a:tc>
              </a:tr>
              <a:tr h="370840">
                <a:tc>
                  <a:txBody>
                    <a:bodyPr/>
                    <a:lstStyle/>
                    <a:p>
                      <a:r>
                        <a:rPr kumimoji="1" lang="ja-JP" altLang="en-US" sz="1600" dirty="0" smtClean="0"/>
                        <a:t>ライセンスが</a:t>
                      </a:r>
                      <a:r>
                        <a:rPr kumimoji="1" lang="en-US" altLang="ja-JP" sz="1600" dirty="0" smtClean="0"/>
                        <a:t>1</a:t>
                      </a:r>
                      <a:r>
                        <a:rPr kumimoji="1" lang="ja-JP" altLang="en-US" sz="1600" dirty="0" smtClean="0"/>
                        <a:t>種類のクラスタ数</a:t>
                      </a:r>
                      <a:endParaRPr kumimoji="1" lang="en-US" altLang="ja-JP" sz="1600" dirty="0" smtClean="0"/>
                    </a:p>
                    <a:p>
                      <a:r>
                        <a:rPr kumimoji="1" lang="ja-JP" altLang="en-US" sz="1600" dirty="0" smtClean="0"/>
                        <a:t>（クラスタのデータ数</a:t>
                      </a:r>
                      <a:r>
                        <a:rPr kumimoji="1" lang="en-US" altLang="ja-JP" sz="1600" dirty="0" smtClean="0"/>
                        <a:t>2</a:t>
                      </a:r>
                      <a:r>
                        <a:rPr kumimoji="1" lang="ja-JP" altLang="en-US" sz="1600" dirty="0" smtClean="0"/>
                        <a:t>以上）</a:t>
                      </a:r>
                      <a:endParaRPr kumimoji="1" lang="ja-JP" altLang="en-US" sz="1600" dirty="0"/>
                    </a:p>
                  </a:txBody>
                  <a:tcPr/>
                </a:tc>
                <a:tc>
                  <a:txBody>
                    <a:bodyPr/>
                    <a:lstStyle/>
                    <a:p>
                      <a:r>
                        <a:rPr kumimoji="1" lang="en-US" altLang="ja-JP" dirty="0" smtClean="0"/>
                        <a:t>18</a:t>
                      </a:r>
                      <a:endParaRPr kumimoji="1" lang="ja-JP" altLang="en-US" dirty="0"/>
                    </a:p>
                  </a:txBody>
                  <a:tcPr/>
                </a:tc>
                <a:tc>
                  <a:txBody>
                    <a:bodyPr/>
                    <a:lstStyle/>
                    <a:p>
                      <a:r>
                        <a:rPr kumimoji="1" lang="ja-JP" altLang="en-US" sz="1600" dirty="0" smtClean="0"/>
                        <a:t>ライセンスが</a:t>
                      </a:r>
                      <a:r>
                        <a:rPr kumimoji="1" lang="en-US" altLang="ja-JP" sz="1600" dirty="0" smtClean="0"/>
                        <a:t>1</a:t>
                      </a:r>
                      <a:r>
                        <a:rPr kumimoji="1" lang="ja-JP" altLang="en-US" sz="1600" dirty="0" smtClean="0"/>
                        <a:t>種類のクラスタ数</a:t>
                      </a:r>
                      <a:endParaRPr kumimoji="1" lang="en-US" altLang="ja-JP" sz="1600" dirty="0" smtClean="0"/>
                    </a:p>
                    <a:p>
                      <a:r>
                        <a:rPr kumimoji="1" lang="ja-JP" altLang="en-US" sz="1600" dirty="0" smtClean="0"/>
                        <a:t>（クラスタのデータ数</a:t>
                      </a:r>
                      <a:r>
                        <a:rPr kumimoji="1" lang="en-US" altLang="ja-JP" sz="1600" dirty="0" smtClean="0"/>
                        <a:t>2</a:t>
                      </a:r>
                      <a:r>
                        <a:rPr kumimoji="1" lang="ja-JP" altLang="en-US" sz="1600" dirty="0" smtClean="0"/>
                        <a:t>以上）</a:t>
                      </a:r>
                    </a:p>
                  </a:txBody>
                  <a:tcPr/>
                </a:tc>
                <a:tc>
                  <a:txBody>
                    <a:bodyPr/>
                    <a:lstStyle/>
                    <a:p>
                      <a:r>
                        <a:rPr kumimoji="1" lang="en-US" altLang="ja-JP" dirty="0" smtClean="0"/>
                        <a:t>6</a:t>
                      </a:r>
                      <a:endParaRPr kumimoji="1" lang="ja-JP" altLang="en-US" dirty="0"/>
                    </a:p>
                  </a:txBody>
                  <a:tcPr/>
                </a:tc>
              </a:tr>
            </a:tbl>
          </a:graphicData>
        </a:graphic>
      </p:graphicFrame>
      <p:sp>
        <p:nvSpPr>
          <p:cNvPr id="7" name="正方形/長方形 6"/>
          <p:cNvSpPr/>
          <p:nvPr/>
        </p:nvSpPr>
        <p:spPr>
          <a:xfrm>
            <a:off x="908939" y="5617882"/>
            <a:ext cx="7637414" cy="762000"/>
          </a:xfrm>
          <a:prstGeom prst="rect">
            <a:avLst/>
          </a:prstGeom>
          <a:noFill/>
          <a:ln w="19050" cmpd="sng">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err="1"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185156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376947"/>
            <a:ext cx="8229600" cy="5286818"/>
          </a:xfrm>
        </p:spPr>
        <p:txBody>
          <a:bodyPr>
            <a:normAutofit lnSpcReduction="10000"/>
          </a:bodyPr>
          <a:lstStyle/>
          <a:p>
            <a:r>
              <a:rPr lang="ja-JP" altLang="en-US" dirty="0" smtClean="0"/>
              <a:t>提案手法で，ライセンスルールを自動生成することはできることが分かった</a:t>
            </a:r>
            <a:endParaRPr lang="en-US" altLang="ja-JP" dirty="0" smtClean="0"/>
          </a:p>
          <a:p>
            <a:r>
              <a:rPr lang="ja-JP" altLang="en-US" dirty="0" smtClean="0"/>
              <a:t>クラスタ数は，</a:t>
            </a:r>
            <a:r>
              <a:rPr lang="en-US" altLang="ja-JP" dirty="0" smtClean="0"/>
              <a:t>Height</a:t>
            </a:r>
            <a:r>
              <a:rPr lang="ja-JP" altLang="en-US" dirty="0" smtClean="0"/>
              <a:t>ベクトルの平均値，中央値を使うと動的に決定できることが分かった</a:t>
            </a:r>
            <a:endParaRPr lang="en-US" altLang="ja-JP" dirty="0" smtClean="0"/>
          </a:p>
          <a:p>
            <a:pPr marL="742950" lvl="2" indent="-342900"/>
            <a:r>
              <a:rPr lang="ja-JP" altLang="en-US" dirty="0" smtClean="0"/>
              <a:t>しかし，</a:t>
            </a:r>
            <a:r>
              <a:rPr lang="ja-JP" altLang="en-US" dirty="0" smtClean="0"/>
              <a:t>なぜ</a:t>
            </a:r>
            <a:r>
              <a:rPr lang="ja-JP" altLang="en-US" dirty="0"/>
              <a:t>，平均値，中央値で切るのがいいのか，理論的に説明</a:t>
            </a:r>
            <a:r>
              <a:rPr lang="ja-JP" altLang="en-US" dirty="0" smtClean="0"/>
              <a:t>できない</a:t>
            </a:r>
            <a:endParaRPr lang="en-US" altLang="ja-JP" dirty="0" smtClean="0"/>
          </a:p>
          <a:p>
            <a:pPr marL="742950" lvl="2" indent="-342900"/>
            <a:r>
              <a:rPr lang="ja-JP" altLang="en-US" dirty="0" smtClean="0"/>
              <a:t>デンドログラムグラムのカットに関するアイデアがあれば是非教えてください</a:t>
            </a:r>
            <a:endParaRPr lang="en-US" altLang="ja-JP" dirty="0" smtClean="0"/>
          </a:p>
          <a:p>
            <a:pPr marL="742950" lvl="2" indent="-342900"/>
            <a:endParaRPr lang="en-US" altLang="ja-JP" dirty="0" smtClean="0"/>
          </a:p>
          <a:p>
            <a:pPr marL="342900" lvl="1" indent="-342900">
              <a:buFont typeface="Arial"/>
              <a:buChar char="•"/>
            </a:pPr>
            <a:r>
              <a:rPr lang="ja-JP" altLang="en-US" dirty="0" smtClean="0"/>
              <a:t>さしあたって眞鍋先生</a:t>
            </a:r>
            <a:r>
              <a:rPr lang="en-US" altLang="ja-JP" dirty="0" smtClean="0"/>
              <a:t>MTG</a:t>
            </a:r>
            <a:r>
              <a:rPr lang="ja-JP" altLang="en-US" dirty="0" smtClean="0"/>
              <a:t>までの</a:t>
            </a:r>
            <a:r>
              <a:rPr lang="en-US" altLang="en-US" dirty="0" err="1" smtClean="0"/>
              <a:t>Todo</a:t>
            </a:r>
            <a:endParaRPr lang="en-US" altLang="en-US" dirty="0" smtClean="0"/>
          </a:p>
          <a:p>
            <a:pPr marL="742950" lvl="2" indent="-342900"/>
            <a:r>
              <a:rPr lang="ja-JP" altLang="en-US" dirty="0" smtClean="0"/>
              <a:t>平均値，中央値のどちらがいいか決定する</a:t>
            </a:r>
            <a:endParaRPr lang="en-US" altLang="ja-JP" dirty="0" smtClean="0"/>
          </a:p>
          <a:p>
            <a:pPr marL="1200150" lvl="3" indent="-342900"/>
            <a:r>
              <a:rPr lang="en-US" altLang="en-US" dirty="0"/>
              <a:t>1</a:t>
            </a:r>
            <a:r>
              <a:rPr lang="ja-JP" altLang="en-US" dirty="0"/>
              <a:t>ファイルのみのクラスタのデータを</a:t>
            </a:r>
            <a:r>
              <a:rPr lang="ja-JP" altLang="en-US" dirty="0" smtClean="0"/>
              <a:t>目視</a:t>
            </a:r>
            <a:endParaRPr lang="en-US" altLang="ja-JP" dirty="0" smtClean="0"/>
          </a:p>
          <a:p>
            <a:pPr marL="1200150" lvl="3" indent="-342900"/>
            <a:r>
              <a:rPr lang="ja-JP" altLang="en-US" dirty="0" smtClean="0"/>
              <a:t>レーベインシュタインフィルターをかけて，フィルターのかかり具合を見る</a:t>
            </a:r>
            <a:endParaRPr lang="en-US" altLang="ja-JP" dirty="0" smtClean="0"/>
          </a:p>
          <a:p>
            <a:pPr marL="742950" lvl="2" indent="-342900"/>
            <a:endParaRPr lang="en-US" altLang="en-US" dirty="0" smtClean="0"/>
          </a:p>
          <a:p>
            <a:pPr marL="742950" lvl="2" indent="-342900"/>
            <a:endParaRPr lang="en-US" altLang="ja-JP" dirty="0" smtClean="0"/>
          </a:p>
          <a:p>
            <a:pPr marL="742950" lvl="2" indent="-342900"/>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353BAE9-74D9-FF45-861A-99CE785493CE}" type="datetime1">
              <a:rPr kumimoji="1" lang="ja-JP" altLang="en-US" smtClean="0"/>
              <a:t>15/10/20</a:t>
            </a:fld>
            <a:endParaRPr kumimoji="1" lang="ja-JP" altLang="en-US"/>
          </a:p>
        </p:txBody>
      </p:sp>
      <p:sp>
        <p:nvSpPr>
          <p:cNvPr id="5" name="スライド番号プレースホルダー 4"/>
          <p:cNvSpPr>
            <a:spLocks noGrp="1"/>
          </p:cNvSpPr>
          <p:nvPr>
            <p:ph type="sldNum" sz="quarter" idx="12"/>
          </p:nvPr>
        </p:nvSpPr>
        <p:spPr/>
        <p:txBody>
          <a:bodyPr/>
          <a:lstStyle/>
          <a:p>
            <a:fld id="{96F6C310-F3F4-064F-851B-B9ED613B4F1E}" type="slidenum">
              <a:rPr kumimoji="1" lang="ja-JP" altLang="en-US" smtClean="0"/>
              <a:t>11</a:t>
            </a:fld>
            <a:endParaRPr kumimoji="1" lang="ja-JP" altLang="en-US"/>
          </a:p>
        </p:txBody>
      </p:sp>
    </p:spTree>
    <p:extLst>
      <p:ext uri="{BB962C8B-B14F-4D97-AF65-F5344CB8AC3E}">
        <p14:creationId xmlns:p14="http://schemas.microsoft.com/office/powerpoint/2010/main" val="2318398197"/>
      </p:ext>
    </p:extLst>
  </p:cSld>
  <p:clrMapOvr>
    <a:masterClrMapping/>
  </p:clrMapOvr>
</p:sld>
</file>

<file path=ppt/theme/theme1.xml><?xml version="1.0" encoding="utf-8"?>
<a:theme xmlns:a="http://schemas.openxmlformats.org/drawingml/2006/main" name="サーベイ">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kumimoji="1" dirty="0" err="1" smtClean="0">
            <a:latin typeface="ヒラギノ角ゴ Pro W3"/>
            <a:ea typeface="ヒラギノ角ゴ Pro W3"/>
            <a:cs typeface="ヒラギノ角ゴ Pro W3"/>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ln w="28575" cmpd="sng">
          <a:solidFill>
            <a:schemeClr val="accent1"/>
          </a:solidFill>
        </a:ln>
      </a:spPr>
      <a:bodyPr wrap="none" rtlCol="0">
        <a:spAutoFit/>
      </a:bodyPr>
      <a:lstStyle>
        <a:defPPr>
          <a:defRPr kumimoji="1" dirty="0" err="1" smtClean="0">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256</TotalTime>
  <Words>805</Words>
  <Application>Microsoft Macintosh PowerPoint</Application>
  <PresentationFormat>画面に合わせる (4:3)</PresentationFormat>
  <Paragraphs>156</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サーベイ</vt:lpstr>
      <vt:lpstr>ライセンスルール作成手順の 自動化に向けて :  現在の進捗と課題</vt:lpstr>
      <vt:lpstr>議題</vt:lpstr>
      <vt:lpstr>提案手法の概要図</vt:lpstr>
      <vt:lpstr>検証実験</vt:lpstr>
      <vt:lpstr>検証実験1の結果</vt:lpstr>
      <vt:lpstr>検証実験2の結果</vt:lpstr>
      <vt:lpstr>実験結果を最大限よくするには</vt:lpstr>
      <vt:lpstr>階層クラスタリングアルゴリズム</vt:lpstr>
      <vt:lpstr>動的なHeight決定方法</vt:lpstr>
      <vt:lpstr>平均値 中央値どちらで切るのがよいか</vt:lpstr>
      <vt:lpstr>まとめ</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ライセンスルール作成プロセスの自動化に向けて</dc:title>
  <dc:creator>Higashi Yunosuke</dc:creator>
  <cp:lastModifiedBy>Higashi Yunosuke</cp:lastModifiedBy>
  <cp:revision>25</cp:revision>
  <dcterms:created xsi:type="dcterms:W3CDTF">2015-10-19T16:07:08Z</dcterms:created>
  <dcterms:modified xsi:type="dcterms:W3CDTF">2015-10-19T20:23:17Z</dcterms:modified>
</cp:coreProperties>
</file>