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93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CBD7-4F8F-4475-A5C4-103A7A27E30B}" type="datetimeFigureOut">
              <a:rPr kumimoji="1" lang="ja-JP" altLang="en-US" smtClean="0"/>
              <a:t>2014/6/26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20DDA-31C7-43A2-B344-0C1178E0B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7326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CBD7-4F8F-4475-A5C4-103A7A27E30B}" type="datetimeFigureOut">
              <a:rPr kumimoji="1" lang="ja-JP" altLang="en-US" smtClean="0"/>
              <a:t>2014/6/26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20DDA-31C7-43A2-B344-0C1178E0B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785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CBD7-4F8F-4475-A5C4-103A7A27E30B}" type="datetimeFigureOut">
              <a:rPr kumimoji="1" lang="ja-JP" altLang="en-US" smtClean="0"/>
              <a:t>2014/6/26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20DDA-31C7-43A2-B344-0C1178E0B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2368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CBD7-4F8F-4475-A5C4-103A7A27E30B}" type="datetimeFigureOut">
              <a:rPr kumimoji="1" lang="ja-JP" altLang="en-US" smtClean="0"/>
              <a:t>2014/6/26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20DDA-31C7-43A2-B344-0C1178E0B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1655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CBD7-4F8F-4475-A5C4-103A7A27E30B}" type="datetimeFigureOut">
              <a:rPr kumimoji="1" lang="ja-JP" altLang="en-US" smtClean="0"/>
              <a:t>2014/6/26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20DDA-31C7-43A2-B344-0C1178E0B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2931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CBD7-4F8F-4475-A5C4-103A7A27E30B}" type="datetimeFigureOut">
              <a:rPr kumimoji="1" lang="ja-JP" altLang="en-US" smtClean="0"/>
              <a:t>2014/6/26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20DDA-31C7-43A2-B344-0C1178E0B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7632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CBD7-4F8F-4475-A5C4-103A7A27E30B}" type="datetimeFigureOut">
              <a:rPr kumimoji="1" lang="ja-JP" altLang="en-US" smtClean="0"/>
              <a:t>2014/6/26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20DDA-31C7-43A2-B344-0C1178E0B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0770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CBD7-4F8F-4475-A5C4-103A7A27E30B}" type="datetimeFigureOut">
              <a:rPr kumimoji="1" lang="ja-JP" altLang="en-US" smtClean="0"/>
              <a:t>2014/6/26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20DDA-31C7-43A2-B344-0C1178E0B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6503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CBD7-4F8F-4475-A5C4-103A7A27E30B}" type="datetimeFigureOut">
              <a:rPr kumimoji="1" lang="ja-JP" altLang="en-US" smtClean="0"/>
              <a:t>2014/6/26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20DDA-31C7-43A2-B344-0C1178E0B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7945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CBD7-4F8F-4475-A5C4-103A7A27E30B}" type="datetimeFigureOut">
              <a:rPr kumimoji="1" lang="ja-JP" altLang="en-US" smtClean="0"/>
              <a:t>2014/6/26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20DDA-31C7-43A2-B344-0C1178E0B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6059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2FCBD7-4F8F-4475-A5C4-103A7A27E30B}" type="datetimeFigureOut">
              <a:rPr kumimoji="1" lang="ja-JP" altLang="en-US" smtClean="0"/>
              <a:t>2014/6/26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D20DDA-31C7-43A2-B344-0C1178E0B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18423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2FCBD7-4F8F-4475-A5C4-103A7A27E30B}" type="datetimeFigureOut">
              <a:rPr kumimoji="1" lang="ja-JP" altLang="en-US" smtClean="0"/>
              <a:t>2014/6/26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D20DDA-31C7-43A2-B344-0C1178E0BE2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76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Characterizing and Detectin</a:t>
            </a:r>
            <a:r>
              <a:rPr lang="en-US" altLang="ja-JP" dirty="0" smtClean="0"/>
              <a:t>g Performance Bugs for Smartphone Applications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Yepang</a:t>
            </a:r>
            <a:r>
              <a:rPr kumimoji="1" lang="en-US" altLang="ja-JP" dirty="0" smtClean="0"/>
              <a:t> </a:t>
            </a:r>
            <a:r>
              <a:rPr kumimoji="1" lang="en-US" altLang="ja-JP" dirty="0" smtClean="0"/>
              <a:t>Liu,</a:t>
            </a:r>
          </a:p>
          <a:p>
            <a:r>
              <a:rPr lang="en-US" altLang="ja-JP" dirty="0" smtClean="0"/>
              <a:t>Chang </a:t>
            </a:r>
            <a:r>
              <a:rPr lang="en-US" altLang="ja-JP" dirty="0" err="1" smtClean="0"/>
              <a:t>Xu</a:t>
            </a:r>
            <a:r>
              <a:rPr lang="en-US" altLang="ja-JP" dirty="0" smtClean="0"/>
              <a:t>, </a:t>
            </a:r>
            <a:r>
              <a:rPr lang="en-US" altLang="ja-JP" dirty="0" err="1" smtClean="0"/>
              <a:t>Shing</a:t>
            </a:r>
            <a:r>
              <a:rPr lang="en-US" altLang="ja-JP" dirty="0" smtClean="0"/>
              <a:t>-Chi Cheung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258733"/>
            <a:ext cx="1230263" cy="1361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588" y="5119861"/>
            <a:ext cx="2108411" cy="1500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188829"/>
            <a:ext cx="1152525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231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スマートフォンアプリケーションの市場が急速に拡大している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似たよう</a:t>
            </a:r>
            <a:r>
              <a:rPr lang="ja-JP" altLang="en-US" dirty="0" smtClean="0"/>
              <a:t>な機能のアプリが乱立する（</a:t>
            </a:r>
            <a:r>
              <a:rPr lang="en-US" altLang="ja-JP" dirty="0" smtClean="0"/>
              <a:t>e.g. Web</a:t>
            </a:r>
            <a:r>
              <a:rPr lang="ja-JP" altLang="en-US" dirty="0" smtClean="0"/>
              <a:t>ブラウザ）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どのアプリを選択するかの指標にパフォーマンスが影響する</a:t>
            </a:r>
            <a:endParaRPr kumimoji="1" lang="en-US" altLang="ja-JP" dirty="0" smtClean="0"/>
          </a:p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287302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問題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スマートフォンアプリの</a:t>
            </a:r>
            <a:r>
              <a:rPr kumimoji="1" lang="en-US" altLang="ja-JP" dirty="0" smtClean="0"/>
              <a:t>Performance Bug</a:t>
            </a:r>
            <a:r>
              <a:rPr kumimoji="1" lang="ja-JP" altLang="en-US" dirty="0" smtClean="0"/>
              <a:t>についてよく理解されていない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PC</a:t>
            </a:r>
            <a:r>
              <a:rPr lang="ja-JP" altLang="en-US" dirty="0" smtClean="0"/>
              <a:t>アプリと違う問題もある（バッテリーなど）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少人数もしくは個人で開発されたアプリが多い</a:t>
            </a:r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  <p:sp>
        <p:nvSpPr>
          <p:cNvPr id="4" name="正方形/長方形 3"/>
          <p:cNvSpPr/>
          <p:nvPr/>
        </p:nvSpPr>
        <p:spPr>
          <a:xfrm>
            <a:off x="1331640" y="4725144"/>
            <a:ext cx="6552728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/>
              <a:t>スマートフォンアプリケーションにおける</a:t>
            </a:r>
            <a:r>
              <a:rPr kumimoji="1" lang="en-US" altLang="ja-JP" sz="2800" dirty="0" smtClean="0"/>
              <a:t>Performance Bug</a:t>
            </a:r>
            <a:r>
              <a:rPr kumimoji="1" lang="ja-JP" altLang="en-US" sz="2800" dirty="0" smtClean="0"/>
              <a:t>の特徴を解明する</a:t>
            </a:r>
            <a:endParaRPr kumimoji="1"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407515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リサーチクエスチョン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kumimoji="1" lang="en-US" altLang="ja-JP" dirty="0" smtClean="0"/>
              <a:t>RQ1(Bug types and impacts)</a:t>
            </a:r>
          </a:p>
          <a:p>
            <a:pPr lvl="1"/>
            <a:r>
              <a:rPr lang="en-US" altLang="ja-JP" dirty="0" smtClean="0"/>
              <a:t>Android</a:t>
            </a:r>
            <a:r>
              <a:rPr lang="ja-JP" altLang="en-US" dirty="0" smtClean="0"/>
              <a:t>アプリの一般的な</a:t>
            </a:r>
            <a:r>
              <a:rPr lang="en-US" altLang="ja-JP" dirty="0" smtClean="0"/>
              <a:t>Performance Bug</a:t>
            </a:r>
            <a:r>
              <a:rPr lang="ja-JP" altLang="en-US" dirty="0" smtClean="0"/>
              <a:t>は？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Performance Bug</a:t>
            </a:r>
            <a:r>
              <a:rPr kumimoji="1" lang="ja-JP" altLang="en-US" dirty="0" smtClean="0"/>
              <a:t>が</a:t>
            </a:r>
            <a:r>
              <a:rPr kumimoji="1" lang="en-US" altLang="ja-JP" dirty="0" smtClean="0"/>
              <a:t>User experience</a:t>
            </a:r>
            <a:r>
              <a:rPr kumimoji="1" lang="ja-JP" altLang="en-US" dirty="0" smtClean="0"/>
              <a:t>に与える影響</a:t>
            </a:r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r>
              <a:rPr lang="en-US" altLang="ja-JP" dirty="0" smtClean="0"/>
              <a:t>RQ2(Bug manifestation)</a:t>
            </a:r>
          </a:p>
          <a:p>
            <a:pPr lvl="1"/>
            <a:r>
              <a:rPr kumimoji="1" lang="en-US" altLang="ja-JP" dirty="0" smtClean="0"/>
              <a:t>Performance bug</a:t>
            </a:r>
            <a:r>
              <a:rPr kumimoji="1" lang="ja-JP" altLang="en-US" dirty="0" smtClean="0"/>
              <a:t>がどうやって発生するのか？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特別</a:t>
            </a:r>
            <a:r>
              <a:rPr lang="ja-JP" altLang="en-US" dirty="0" smtClean="0"/>
              <a:t>な入力が必要なのか？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r>
              <a:rPr kumimoji="1" lang="en-US" altLang="ja-JP" dirty="0" smtClean="0"/>
              <a:t>RQ3(Debugging and bug-fixing effort)</a:t>
            </a:r>
          </a:p>
          <a:p>
            <a:pPr lvl="1"/>
            <a:r>
              <a:rPr lang="en-US" altLang="ja-JP" dirty="0" smtClean="0"/>
              <a:t>Performance bug</a:t>
            </a:r>
            <a:r>
              <a:rPr lang="ja-JP" altLang="en-US" dirty="0" smtClean="0"/>
              <a:t>はデバッグと修正が難しいのか？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どんな情報</a:t>
            </a:r>
            <a:r>
              <a:rPr kumimoji="1" lang="ja-JP" altLang="en-US" dirty="0" smtClean="0"/>
              <a:t>やツールが助けになるのか？</a:t>
            </a:r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r>
              <a:rPr lang="en-US" altLang="ja-JP" dirty="0" smtClean="0"/>
              <a:t>RQ4(Common bug patterns)</a:t>
            </a:r>
          </a:p>
          <a:p>
            <a:pPr lvl="1"/>
            <a:r>
              <a:rPr kumimoji="1" lang="en-US" altLang="ja-JP" dirty="0" smtClean="0"/>
              <a:t>Performance bug</a:t>
            </a:r>
            <a:r>
              <a:rPr kumimoji="1" lang="ja-JP" altLang="en-US" dirty="0" smtClean="0"/>
              <a:t>の原因には共通のパターンがあるのか？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パターンをパフォーマンス分析やバグ予測に使えるか？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3424403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altLang="ja-JP" dirty="0" smtClean="0"/>
              <a:t>29</a:t>
            </a:r>
            <a:r>
              <a:rPr lang="ja-JP" altLang="en-US" dirty="0"/>
              <a:t>個</a:t>
            </a:r>
            <a:r>
              <a:rPr lang="ja-JP" altLang="en-US" dirty="0" smtClean="0"/>
              <a:t>の大規模なアプリケーションを対象に、調査を行う</a:t>
            </a:r>
            <a:endParaRPr lang="en-US" altLang="ja-JP" dirty="0" smtClean="0"/>
          </a:p>
          <a:p>
            <a:pPr lvl="1" algn="just"/>
            <a:r>
              <a:rPr kumimoji="1" lang="en-US" altLang="ja-JP" dirty="0" smtClean="0"/>
              <a:t>10000</a:t>
            </a:r>
            <a:r>
              <a:rPr kumimoji="1" lang="ja-JP" altLang="en-US" dirty="0" smtClean="0"/>
              <a:t>件以上のダウンロード、パブリックな</a:t>
            </a:r>
            <a:r>
              <a:rPr kumimoji="1" lang="en-US" altLang="ja-JP" dirty="0" smtClean="0"/>
              <a:t>BTS</a:t>
            </a:r>
            <a:r>
              <a:rPr kumimoji="1" lang="ja-JP" altLang="en-US" dirty="0" err="1" smtClean="0"/>
              <a:t>、</a:t>
            </a:r>
            <a:r>
              <a:rPr kumimoji="1" lang="en-US" altLang="ja-JP" dirty="0" smtClean="0"/>
              <a:t>100</a:t>
            </a:r>
            <a:r>
              <a:rPr lang="ja-JP" altLang="en-US" dirty="0"/>
              <a:t>件以上</a:t>
            </a:r>
            <a:r>
              <a:rPr lang="ja-JP" altLang="en-US" dirty="0" smtClean="0"/>
              <a:t>のコードリビジョンのアプリケーション</a:t>
            </a:r>
            <a:endParaRPr lang="en-US" altLang="ja-JP" dirty="0" smtClean="0"/>
          </a:p>
          <a:p>
            <a:pPr algn="just"/>
            <a:r>
              <a:rPr kumimoji="1" lang="en-US" altLang="ja-JP" dirty="0" smtClean="0"/>
              <a:t>Performance bug</a:t>
            </a:r>
            <a:r>
              <a:rPr kumimoji="1" lang="ja-JP" altLang="en-US" dirty="0" smtClean="0"/>
              <a:t>をうまく抽出できるアプリケーションに限定する</a:t>
            </a:r>
            <a:endParaRPr kumimoji="1" lang="en-US" altLang="ja-JP" dirty="0" smtClean="0"/>
          </a:p>
          <a:p>
            <a:pPr lvl="1" algn="just"/>
            <a:r>
              <a:rPr lang="en-US" altLang="ja-JP" dirty="0" smtClean="0"/>
              <a:t>BTS</a:t>
            </a:r>
            <a:r>
              <a:rPr lang="ja-JP" altLang="en-US" dirty="0" smtClean="0"/>
              <a:t>のラベルに</a:t>
            </a:r>
            <a:r>
              <a:rPr lang="en-US" altLang="ja-JP" dirty="0" smtClean="0"/>
              <a:t>”</a:t>
            </a:r>
            <a:r>
              <a:rPr lang="en-US" altLang="ja-JP" dirty="0" err="1" smtClean="0"/>
              <a:t>perf</a:t>
            </a:r>
            <a:r>
              <a:rPr lang="en-US" altLang="ja-JP" dirty="0" smtClean="0"/>
              <a:t>”</a:t>
            </a:r>
            <a:r>
              <a:rPr lang="ja-JP" altLang="en-US" dirty="0" smtClean="0"/>
              <a:t>が使われている</a:t>
            </a:r>
            <a:endParaRPr lang="en-US" altLang="ja-JP" dirty="0" smtClean="0"/>
          </a:p>
          <a:p>
            <a:pPr lvl="1" algn="just"/>
            <a:r>
              <a:rPr kumimoji="1" lang="ja-JP" altLang="en-US" dirty="0"/>
              <a:t>最終的</a:t>
            </a:r>
            <a:r>
              <a:rPr kumimoji="1" lang="ja-JP" altLang="en-US" dirty="0" smtClean="0"/>
              <a:t>に</a:t>
            </a:r>
            <a:r>
              <a:rPr kumimoji="1" lang="en-US" altLang="ja-JP" dirty="0" smtClean="0">
                <a:solidFill>
                  <a:srgbClr val="FF0000"/>
                </a:solidFill>
              </a:rPr>
              <a:t>8</a:t>
            </a:r>
            <a:r>
              <a:rPr kumimoji="1" lang="ja-JP" altLang="en-US" dirty="0" smtClean="0">
                <a:solidFill>
                  <a:srgbClr val="FF0000"/>
                </a:solidFill>
              </a:rPr>
              <a:t>個のプロジェクトを対象にして、</a:t>
            </a:r>
            <a:r>
              <a:rPr lang="en-US" altLang="ja-JP" dirty="0" smtClean="0">
                <a:solidFill>
                  <a:srgbClr val="FF0000"/>
                </a:solidFill>
              </a:rPr>
              <a:t>70</a:t>
            </a:r>
            <a:r>
              <a:rPr lang="ja-JP" altLang="en-US" dirty="0" smtClean="0">
                <a:solidFill>
                  <a:srgbClr val="FF0000"/>
                </a:solidFill>
              </a:rPr>
              <a:t>件の</a:t>
            </a:r>
            <a:r>
              <a:rPr lang="en-US" altLang="ja-JP" dirty="0" smtClean="0">
                <a:solidFill>
                  <a:srgbClr val="FF0000"/>
                </a:solidFill>
              </a:rPr>
              <a:t>Performance bug</a:t>
            </a:r>
            <a:r>
              <a:rPr lang="ja-JP" altLang="en-US" dirty="0" smtClean="0"/>
              <a:t>を調査する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73886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対象アプリケーション</a:t>
            </a:r>
            <a:endParaRPr kumimoji="1" lang="ja-JP" altLang="en-US" dirty="0"/>
          </a:p>
        </p:txBody>
      </p:sp>
      <p:pic>
        <p:nvPicPr>
          <p:cNvPr id="4" name="コンテンツ プレースホルダー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642015"/>
            <a:ext cx="8229600" cy="2442332"/>
          </a:xfrm>
        </p:spPr>
      </p:pic>
    </p:spTree>
    <p:extLst>
      <p:ext uri="{BB962C8B-B14F-4D97-AF65-F5344CB8AC3E}">
        <p14:creationId xmlns:p14="http://schemas.microsoft.com/office/powerpoint/2010/main" val="1914700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RQ1:Bug Types and Impacts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70</a:t>
            </a:r>
            <a:r>
              <a:rPr kumimoji="1" lang="ja-JP" altLang="en-US" dirty="0" smtClean="0"/>
              <a:t>件の</a:t>
            </a:r>
            <a:r>
              <a:rPr kumimoji="1" lang="en-US" altLang="ja-JP" dirty="0" smtClean="0"/>
              <a:t>Performance bug</a:t>
            </a:r>
            <a:r>
              <a:rPr kumimoji="1" lang="ja-JP" altLang="en-US" dirty="0" smtClean="0"/>
              <a:t>を分類する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GUI lagging : 53/70(75.5%)</a:t>
            </a:r>
          </a:p>
          <a:p>
            <a:pPr lvl="1"/>
            <a:r>
              <a:rPr lang="en-US" altLang="ja-JP" dirty="0" smtClean="0"/>
              <a:t>Energy leak : 10/70(14.5%)</a:t>
            </a:r>
          </a:p>
          <a:p>
            <a:pPr lvl="1"/>
            <a:r>
              <a:rPr lang="en-US" altLang="ja-JP" dirty="0" smtClean="0"/>
              <a:t>Memory bloat : 8/70(11.4%)</a:t>
            </a:r>
          </a:p>
          <a:p>
            <a:endParaRPr lang="en-US" altLang="ja-JP" dirty="0"/>
          </a:p>
          <a:p>
            <a:r>
              <a:rPr lang="ja-JP" altLang="en-US" dirty="0" smtClean="0"/>
              <a:t>この</a:t>
            </a:r>
            <a:r>
              <a:rPr lang="en-US" altLang="ja-JP" dirty="0"/>
              <a:t>3</a:t>
            </a:r>
            <a:r>
              <a:rPr lang="ja-JP" altLang="en-US" dirty="0" smtClean="0"/>
              <a:t>種類を</a:t>
            </a:r>
            <a:r>
              <a:rPr lang="en-US" altLang="ja-JP" dirty="0" smtClean="0"/>
              <a:t>Common Performance Bug</a:t>
            </a:r>
            <a:r>
              <a:rPr lang="ja-JP" altLang="en-US" dirty="0" smtClean="0"/>
              <a:t>とする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790067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RQ2:Bug Manifestation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Performance Bug</a:t>
            </a:r>
            <a:r>
              <a:rPr kumimoji="1" lang="ja-JP" altLang="en-US" dirty="0" smtClean="0"/>
              <a:t>の発生の仕方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PC</a:t>
            </a:r>
            <a:r>
              <a:rPr lang="ja-JP" altLang="en-US" dirty="0" smtClean="0"/>
              <a:t>アプリに比べて小規模な入力でも発生する</a:t>
            </a:r>
            <a:endParaRPr lang="en-US" altLang="ja-JP" dirty="0" smtClean="0"/>
          </a:p>
          <a:p>
            <a:pPr lvl="1"/>
            <a:r>
              <a:rPr kumimoji="1" lang="ja-JP" altLang="en-US" dirty="0"/>
              <a:t>特別</a:t>
            </a:r>
            <a:r>
              <a:rPr kumimoji="1" lang="ja-JP" altLang="en-US" dirty="0" smtClean="0"/>
              <a:t>な操作が必要</a:t>
            </a:r>
            <a:r>
              <a:rPr lang="en-US" altLang="ja-JP" dirty="0" smtClean="0"/>
              <a:t>(e.g. GPS</a:t>
            </a:r>
            <a:r>
              <a:rPr lang="ja-JP" altLang="en-US" dirty="0" smtClean="0"/>
              <a:t>の利用など）</a:t>
            </a:r>
            <a:endParaRPr lang="en-US" altLang="ja-JP" dirty="0" smtClean="0"/>
          </a:p>
          <a:p>
            <a:pPr lvl="1"/>
            <a:r>
              <a:rPr lang="en-US" altLang="ja-JP" dirty="0"/>
              <a:t>Performance </a:t>
            </a:r>
            <a:r>
              <a:rPr lang="en-US" altLang="ja-JP" dirty="0" smtClean="0"/>
              <a:t>Bug</a:t>
            </a:r>
            <a:r>
              <a:rPr lang="ja-JP" altLang="en-US" dirty="0" smtClean="0"/>
              <a:t>であるかどうかの</a:t>
            </a:r>
            <a:r>
              <a:rPr lang="en-US" altLang="ja-JP" dirty="0" smtClean="0"/>
              <a:t>oracle</a:t>
            </a:r>
            <a:r>
              <a:rPr lang="ja-JP" altLang="en-US" dirty="0" smtClean="0"/>
              <a:t>が必要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人が経験的に判断する</a:t>
            </a:r>
            <a:endParaRPr lang="en-US" altLang="ja-JP" dirty="0" smtClean="0"/>
          </a:p>
          <a:p>
            <a:pPr lvl="2"/>
            <a:r>
              <a:rPr lang="ja-JP" altLang="en-US" dirty="0"/>
              <a:t>他</a:t>
            </a:r>
            <a:r>
              <a:rPr lang="ja-JP" altLang="en-US" dirty="0" smtClean="0"/>
              <a:t>のアプリケーションと比較する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開発者間で共通の基準を作る（</a:t>
            </a:r>
            <a:r>
              <a:rPr lang="en-US" altLang="ja-JP" dirty="0" smtClean="0"/>
              <a:t>response time 60ms</a:t>
            </a:r>
            <a:r>
              <a:rPr lang="ja-JP" altLang="en-US" dirty="0" smtClean="0"/>
              <a:t>以内など）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プラットフォーム依存なバグがある（端末、</a:t>
            </a:r>
            <a:r>
              <a:rPr kumimoji="1" lang="en-US" altLang="ja-JP" dirty="0" smtClean="0"/>
              <a:t>OS</a:t>
            </a:r>
            <a:r>
              <a:rPr kumimoji="1" lang="ja-JP" altLang="en-US" dirty="0" smtClean="0"/>
              <a:t>のバージョンなど）</a:t>
            </a:r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642826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RQ3:Debugging and Bug-fixing </a:t>
            </a:r>
            <a:r>
              <a:rPr lang="en-US" altLang="ja-JP" dirty="0"/>
              <a:t>E</a:t>
            </a:r>
            <a:r>
              <a:rPr kumimoji="1" lang="en-US" altLang="ja-JP" dirty="0" smtClean="0"/>
              <a:t>ffort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2800" dirty="0" smtClean="0"/>
              <a:t>Performance bug</a:t>
            </a:r>
            <a:r>
              <a:rPr lang="ja-JP" altLang="en-US" sz="2800" dirty="0" smtClean="0"/>
              <a:t>のデバッグと修正に必要な労力</a:t>
            </a:r>
            <a:endParaRPr lang="en-US" altLang="ja-JP" sz="2800" dirty="0" smtClean="0"/>
          </a:p>
          <a:p>
            <a:pPr lvl="1"/>
            <a:endParaRPr kumimoji="1" lang="ja-JP" altLang="en-US" dirty="0"/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856"/>
            <a:ext cx="9144000" cy="3032084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1403648" y="5733256"/>
            <a:ext cx="6768752" cy="7920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/>
              <a:t>Performance Bug</a:t>
            </a:r>
            <a:r>
              <a:rPr lang="ja-JP" altLang="en-US" sz="2400" dirty="0" smtClean="0"/>
              <a:t>は</a:t>
            </a:r>
            <a:r>
              <a:rPr lang="en-US" altLang="ja-JP" sz="2400" dirty="0" smtClean="0"/>
              <a:t>Non-Performance Bug</a:t>
            </a:r>
            <a:r>
              <a:rPr lang="ja-JP" altLang="en-US" sz="2400" dirty="0" smtClean="0"/>
              <a:t>より</a:t>
            </a:r>
            <a:endParaRPr lang="en-US" altLang="ja-JP" sz="2400" dirty="0" smtClean="0"/>
          </a:p>
          <a:p>
            <a:pPr algn="ctr"/>
            <a:r>
              <a:rPr lang="ja-JP" altLang="en-US" sz="2400" dirty="0" smtClean="0"/>
              <a:t>デバッグおよび修正が難しい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16895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RQ3</a:t>
            </a:r>
            <a:r>
              <a:rPr lang="ja-JP" altLang="en-US" dirty="0" smtClean="0"/>
              <a:t>の続き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デバッグと修正に役立つツール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Profiling tools(Profiler)</a:t>
            </a:r>
          </a:p>
          <a:p>
            <a:pPr lvl="2"/>
            <a:r>
              <a:rPr lang="ja-JP" altLang="en-US" dirty="0"/>
              <a:t>実行</a:t>
            </a:r>
            <a:r>
              <a:rPr lang="ja-JP" altLang="en-US" dirty="0" smtClean="0"/>
              <a:t>時間、リソース使用量をモニターする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Chrome testing tools</a:t>
            </a:r>
          </a:p>
          <a:p>
            <a:pPr lvl="2"/>
            <a:r>
              <a:rPr lang="en-US" altLang="ja-JP" dirty="0" smtClean="0"/>
              <a:t>Firefox built-in profiler for performance analysis</a:t>
            </a:r>
          </a:p>
          <a:p>
            <a:pPr lvl="1"/>
            <a:r>
              <a:rPr kumimoji="1" lang="en-US" altLang="ja-JP" dirty="0" smtClean="0"/>
              <a:t>Performance measurement tools</a:t>
            </a:r>
          </a:p>
          <a:p>
            <a:pPr lvl="2"/>
            <a:r>
              <a:rPr lang="ja-JP" altLang="en-US" dirty="0" smtClean="0"/>
              <a:t>ソースコードを入力として、</a:t>
            </a:r>
            <a:r>
              <a:rPr lang="en-US" altLang="ja-JP" dirty="0" smtClean="0"/>
              <a:t>GUI</a:t>
            </a:r>
            <a:r>
              <a:rPr lang="ja-JP" altLang="en-US" dirty="0" smtClean="0"/>
              <a:t>のフレームレートなどのパフォーマンス情報を出力する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Firefox Frame rate meter tool (web)</a:t>
            </a:r>
          </a:p>
        </p:txBody>
      </p:sp>
    </p:spTree>
    <p:extLst>
      <p:ext uri="{BB962C8B-B14F-4D97-AF65-F5344CB8AC3E}">
        <p14:creationId xmlns:p14="http://schemas.microsoft.com/office/powerpoint/2010/main" val="4109690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RQ4:Common Bug Patterns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Performance Bug</a:t>
            </a:r>
            <a:r>
              <a:rPr kumimoji="1" lang="ja-JP" altLang="en-US" dirty="0" smtClean="0"/>
              <a:t>が起こる原因のパターン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Main thread</a:t>
            </a:r>
            <a:r>
              <a:rPr lang="ja-JP" altLang="en-US" dirty="0" smtClean="0"/>
              <a:t>の処理が長すぎる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GUI</a:t>
            </a:r>
            <a:r>
              <a:rPr lang="ja-JP" altLang="en-US" dirty="0" smtClean="0"/>
              <a:t>を無駄に</a:t>
            </a:r>
            <a:r>
              <a:rPr kumimoji="1" lang="ja-JP" altLang="en-US" dirty="0" smtClean="0"/>
              <a:t>更新している（バックグラウンド中にも更新するなど）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コールバック（何らかの処理が完了したら呼ばれる関数）が重すぎる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03606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Performance Bug</a:t>
            </a:r>
            <a:r>
              <a:rPr kumimoji="1" lang="ja-JP" altLang="en-US" dirty="0" smtClean="0"/>
              <a:t>を特定する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ja-JP" altLang="en-US" dirty="0" smtClean="0"/>
              <a:t>今回発見した</a:t>
            </a:r>
            <a:r>
              <a:rPr lang="en-US" altLang="ja-JP" dirty="0" smtClean="0"/>
              <a:t>Common bug pattern</a:t>
            </a:r>
            <a:r>
              <a:rPr lang="ja-JP" altLang="en-US" dirty="0"/>
              <a:t>等</a:t>
            </a:r>
            <a:r>
              <a:rPr lang="ja-JP" altLang="en-US" dirty="0" smtClean="0"/>
              <a:t>の特徴を使って</a:t>
            </a:r>
            <a:r>
              <a:rPr lang="en-US" altLang="ja-JP" dirty="0" smtClean="0"/>
              <a:t>Performance bug</a:t>
            </a:r>
            <a:r>
              <a:rPr lang="ja-JP" altLang="en-US" dirty="0" smtClean="0"/>
              <a:t>を発見できるか？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長すぎる</a:t>
            </a:r>
            <a:r>
              <a:rPr lang="en-US" altLang="ja-JP" dirty="0"/>
              <a:t>m</a:t>
            </a:r>
            <a:r>
              <a:rPr kumimoji="1" lang="en-US" altLang="ja-JP" dirty="0" smtClean="0"/>
              <a:t>ain threads</a:t>
            </a:r>
            <a:r>
              <a:rPr kumimoji="1" lang="ja-JP" altLang="en-US" dirty="0" smtClean="0"/>
              <a:t>を発見する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GUI</a:t>
            </a:r>
            <a:r>
              <a:rPr lang="ja-JP" altLang="en-US" dirty="0" smtClean="0"/>
              <a:t>更新部分のコードのパターンのミスを探す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kumimoji="1" lang="en-US" altLang="ja-JP" dirty="0" smtClean="0"/>
              <a:t>29</a:t>
            </a:r>
            <a:r>
              <a:rPr kumimoji="1" lang="ja-JP" altLang="en-US" dirty="0" smtClean="0"/>
              <a:t>個のアプリケーションの</a:t>
            </a:r>
            <a:r>
              <a:rPr kumimoji="1" lang="en-US" altLang="ja-JP" dirty="0" smtClean="0"/>
              <a:t>110</a:t>
            </a:r>
            <a:r>
              <a:rPr lang="ja-JP" altLang="en-US" dirty="0" smtClean="0"/>
              <a:t>万</a:t>
            </a:r>
            <a:r>
              <a:rPr kumimoji="1" lang="ja-JP" altLang="en-US" dirty="0" smtClean="0"/>
              <a:t>行のコードをチェックするツールを作った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既に報告されている</a:t>
            </a:r>
            <a:r>
              <a:rPr kumimoji="1" lang="en-US" altLang="ja-JP" dirty="0" smtClean="0"/>
              <a:t>Performance Bug</a:t>
            </a:r>
            <a:r>
              <a:rPr kumimoji="1" lang="ja-JP" altLang="en-US" dirty="0" err="1" smtClean="0"/>
              <a:t>だけで</a:t>
            </a:r>
            <a:r>
              <a:rPr kumimoji="1" lang="ja-JP" altLang="en-US" dirty="0" smtClean="0"/>
              <a:t>なく、（数件の）未発見の</a:t>
            </a:r>
            <a:r>
              <a:rPr kumimoji="1" lang="en-US" altLang="ja-JP" dirty="0" smtClean="0"/>
              <a:t>Performance bug pattern</a:t>
            </a:r>
            <a:r>
              <a:rPr kumimoji="1" lang="ja-JP" altLang="en-US" dirty="0" smtClean="0"/>
              <a:t>を発見できた</a:t>
            </a:r>
            <a:endParaRPr kumimoji="1" lang="en-US" altLang="ja-JP" dirty="0" smtClean="0"/>
          </a:p>
          <a:p>
            <a:pPr lvl="1"/>
            <a:r>
              <a:rPr lang="ja-JP" altLang="en-US" dirty="0"/>
              <a:t>開発者</a:t>
            </a:r>
            <a:r>
              <a:rPr lang="ja-JP" altLang="en-US" dirty="0" smtClean="0"/>
              <a:t>に興味を持ってもらった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68777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Android Application</a:t>
            </a:r>
            <a:r>
              <a:rPr kumimoji="1" lang="ja-JP" altLang="en-US" dirty="0" smtClean="0"/>
              <a:t>の</a:t>
            </a:r>
            <a:r>
              <a:rPr kumimoji="1" lang="en-US" altLang="ja-JP" dirty="0" smtClean="0"/>
              <a:t>Performance Bug</a:t>
            </a:r>
            <a:r>
              <a:rPr kumimoji="1" lang="ja-JP" altLang="en-US" dirty="0" smtClean="0"/>
              <a:t>の特徴を分析した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PC</a:t>
            </a:r>
            <a:r>
              <a:rPr lang="ja-JP" altLang="en-US" dirty="0" smtClean="0"/>
              <a:t>アプリとは違う発生の仕方、原因がある</a:t>
            </a:r>
            <a:endParaRPr lang="en-US" altLang="ja-JP" dirty="0" smtClean="0"/>
          </a:p>
          <a:p>
            <a:pPr lvl="1"/>
            <a:r>
              <a:rPr kumimoji="1" lang="en-US" altLang="ja-JP" dirty="0" smtClean="0"/>
              <a:t>Non-Performance Bug</a:t>
            </a:r>
            <a:r>
              <a:rPr kumimoji="1" lang="ja-JP" altLang="en-US" dirty="0" smtClean="0"/>
              <a:t>より修正が難しい</a:t>
            </a:r>
            <a:endParaRPr lang="en-US" altLang="ja-JP" dirty="0"/>
          </a:p>
          <a:p>
            <a:pPr lvl="1"/>
            <a:r>
              <a:rPr kumimoji="1" lang="en-US" altLang="ja-JP" dirty="0" smtClean="0"/>
              <a:t>Performance Bug</a:t>
            </a:r>
            <a:r>
              <a:rPr kumimoji="1" lang="ja-JP" altLang="en-US" dirty="0" smtClean="0"/>
              <a:t>の原因となるコードのパターンを発見した</a:t>
            </a:r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r>
              <a:rPr lang="ja-JP" altLang="en-US" dirty="0"/>
              <a:t>発見</a:t>
            </a:r>
            <a:r>
              <a:rPr lang="ja-JP" altLang="en-US" dirty="0" smtClean="0"/>
              <a:t>したコードパターンを使って未発見の</a:t>
            </a:r>
            <a:r>
              <a:rPr lang="en-US" altLang="ja-JP" dirty="0" smtClean="0"/>
              <a:t>Performance Bug</a:t>
            </a:r>
            <a:r>
              <a:rPr lang="ja-JP" altLang="en-US" dirty="0" smtClean="0"/>
              <a:t>を発見できるツールを作った</a:t>
            </a:r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67461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650</Words>
  <Application>Microsoft Office PowerPoint</Application>
  <PresentationFormat>画面に合わせる (4:3)</PresentationFormat>
  <Paragraphs>84</Paragraphs>
  <Slides>13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4" baseType="lpstr">
      <vt:lpstr>Office ​​テーマ</vt:lpstr>
      <vt:lpstr>Characterizing and Detecting Performance Bugs for Smartphone Applications</vt:lpstr>
      <vt:lpstr>背景</vt:lpstr>
      <vt:lpstr>問題</vt:lpstr>
      <vt:lpstr>リサーチクエスチョン</vt:lpstr>
      <vt:lpstr>アプローチ</vt:lpstr>
      <vt:lpstr>対象アプリケーション</vt:lpstr>
      <vt:lpstr>RQ1:Bug Types and Impacts</vt:lpstr>
      <vt:lpstr>RQ2:Bug Manifestation</vt:lpstr>
      <vt:lpstr>RQ3:Debugging and Bug-fixing Effort</vt:lpstr>
      <vt:lpstr>RQ3の続き</vt:lpstr>
      <vt:lpstr>RQ4:Common Bug Patterns</vt:lpstr>
      <vt:lpstr>Performance Bugを特定する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Characterizing and Detecting Performance Bugs for Smartphone Applications</dc:title>
  <dc:creator>Hayato Yoshiyuki</dc:creator>
  <cp:lastModifiedBy>Hayato Yoshiyuki</cp:lastModifiedBy>
  <cp:revision>11</cp:revision>
  <dcterms:created xsi:type="dcterms:W3CDTF">2014-06-26T02:01:44Z</dcterms:created>
  <dcterms:modified xsi:type="dcterms:W3CDTF">2014-06-26T03:59:40Z</dcterms:modified>
</cp:coreProperties>
</file>