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701" r:id="rId2"/>
    <p:sldMasterId id="2147483737" r:id="rId3"/>
  </p:sldMasterIdLst>
  <p:sldIdLst>
    <p:sldId id="256"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60"/>
  </p:normalViewPr>
  <p:slideViewPr>
    <p:cSldViewPr>
      <p:cViewPr varScale="1">
        <p:scale>
          <a:sx n="61" d="100"/>
          <a:sy n="61" d="100"/>
        </p:scale>
        <p:origin x="-73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pPr lvl="0"/>
            <a:r>
              <a:rPr lang="ja-JP" altLang="en-US" noProof="0" smtClean="0"/>
              <a:t>マスター タイトルの書式設定</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pPr lvl="0"/>
            <a:r>
              <a:rPr lang="ja-JP" altLang="en-US" noProof="0" smtClean="0"/>
              <a:t>マスター サブタイトルの書式設定</a:t>
            </a:r>
          </a:p>
        </p:txBody>
      </p:sp>
      <p:sp>
        <p:nvSpPr>
          <p:cNvPr id="3076" name="Rectangle 4"/>
          <p:cNvSpPr>
            <a:spLocks noGrp="1" noChangeArrowheads="1"/>
          </p:cNvSpPr>
          <p:nvPr>
            <p:ph type="dt" sz="half" idx="2"/>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3077" name="Rectangle 5"/>
          <p:cNvSpPr>
            <a:spLocks noGrp="1" noChangeArrowheads="1"/>
          </p:cNvSpPr>
          <p:nvPr>
            <p:ph type="ftr" sz="quarter" idx="3"/>
          </p:nvPr>
        </p:nvSpPr>
        <p:spPr/>
        <p:txBody>
          <a:bodyPr/>
          <a:lstStyle>
            <a:lvl1pPr>
              <a:defRPr/>
            </a:lvl1pPr>
          </a:lstStyle>
          <a:p>
            <a:endParaRPr kumimoji="1" lang="ja-JP" altLang="en-US"/>
          </a:p>
        </p:txBody>
      </p:sp>
      <p:sp>
        <p:nvSpPr>
          <p:cNvPr id="3078" name="Rectangle 6"/>
          <p:cNvSpPr>
            <a:spLocks noGrp="1" noChangeArrowheads="1"/>
          </p:cNvSpPr>
          <p:nvPr>
            <p:ph type="sldNum" sz="quarter" idx="4"/>
          </p:nvPr>
        </p:nvSpPr>
        <p:spPr/>
        <p:txBody>
          <a:bodyPr/>
          <a:lstStyle>
            <a:lvl1pPr>
              <a:defRPr/>
            </a:lvl1pPr>
          </a:lstStyle>
          <a:p>
            <a:fld id="{1ABB2F68-7A55-4D3F-AA49-1CCA7E901DAB}"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338149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67677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2382512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8" name="フッター プレースホルダー 7"/>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8"/>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877512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4" name="フッター プレースホルダー 3"/>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4"/>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118249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3" name="フッター プレースホルダー 2"/>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3"/>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247984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150747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10504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815465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94475" y="685800"/>
            <a:ext cx="1771650" cy="54403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1279525" y="685800"/>
            <a:ext cx="5162550" cy="54403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1179498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pPr lvl="0"/>
            <a:r>
              <a:rPr lang="ja-JP" altLang="en-US" noProof="0" smtClean="0"/>
              <a:t>マスター タイトルの書式設定</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pPr lvl="0"/>
            <a:r>
              <a:rPr lang="ja-JP" altLang="en-US" noProof="0" smtClean="0"/>
              <a:t>マスター サブタイトルの書式設定</a:t>
            </a:r>
          </a:p>
        </p:txBody>
      </p:sp>
      <p:sp>
        <p:nvSpPr>
          <p:cNvPr id="3076" name="Rectangle 4"/>
          <p:cNvSpPr>
            <a:spLocks noGrp="1" noChangeArrowheads="1"/>
          </p:cNvSpPr>
          <p:nvPr>
            <p:ph type="dt" sz="half" idx="2"/>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3077" name="Rectangle 5"/>
          <p:cNvSpPr>
            <a:spLocks noGrp="1" noChangeArrowheads="1"/>
          </p:cNvSpPr>
          <p:nvPr>
            <p:ph type="ftr" sz="quarter" idx="3"/>
          </p:nvPr>
        </p:nvSpPr>
        <p:spPr/>
        <p:txBody>
          <a:bodyPr/>
          <a:lstStyle>
            <a:lvl1pPr>
              <a:defRPr/>
            </a:lvl1pPr>
          </a:lstStyle>
          <a:p>
            <a:endParaRPr kumimoji="1" lang="ja-JP" altLang="en-US"/>
          </a:p>
        </p:txBody>
      </p:sp>
      <p:sp>
        <p:nvSpPr>
          <p:cNvPr id="3078" name="Rectangle 6"/>
          <p:cNvSpPr>
            <a:spLocks noGrp="1" noChangeArrowheads="1"/>
          </p:cNvSpPr>
          <p:nvPr>
            <p:ph type="sldNum" sz="quarter" idx="4"/>
          </p:nvPr>
        </p:nvSpPr>
        <p:spPr/>
        <p:txBody>
          <a:bodyPr/>
          <a:lstStyle>
            <a:lvl1pPr>
              <a:defRPr/>
            </a:lvl1pPr>
          </a:lstStyle>
          <a:p>
            <a:fld id="{1ABB2F68-7A55-4D3F-AA49-1CCA7E901DAB}" type="slidenum">
              <a:rPr kumimoji="1" lang="ja-JP" altLang="en-US" smtClean="0"/>
              <a:t>‹#›</a:t>
            </a:fld>
            <a:endParaRPr kumimoji="1"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338149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676778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2382512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8" name="フッター プレースホルダー 7"/>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8"/>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877512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4" name="フッター プレースホルダー 3"/>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4"/>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1182491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3" name="フッター プレースホルダー 2"/>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3"/>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247984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150747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3105041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815465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94475" y="685800"/>
            <a:ext cx="1771650" cy="54403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1279525" y="685800"/>
            <a:ext cx="5162550" cy="54403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1ABB2F68-7A55-4D3F-AA49-1CCA7E901DAB}" type="slidenum">
              <a:rPr kumimoji="1" lang="ja-JP" altLang="en-US" smtClean="0"/>
              <a:t>‹#›</a:t>
            </a:fld>
            <a:endParaRPr kumimoji="1" lang="ja-JP" altLang="en-US"/>
          </a:p>
        </p:txBody>
      </p:sp>
    </p:spTree>
    <p:extLst>
      <p:ext uri="{BB962C8B-B14F-4D97-AF65-F5344CB8AC3E}">
        <p14:creationId xmlns:p14="http://schemas.microsoft.com/office/powerpoint/2010/main" val="11794982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400800" y="6355080"/>
            <a:ext cx="2286000" cy="365760"/>
          </a:xfrm>
        </p:spPr>
        <p:txBody>
          <a:bodyPr/>
          <a:lstStyle>
            <a:lvl1pPr>
              <a:defRPr sz="1400"/>
            </a:lvl1pPr>
          </a:lstStyle>
          <a:p>
            <a:fld id="{5E6B2BCD-05C4-4B4F-BF72-34A67A7FD5B1}" type="datetimeFigureOut">
              <a:rPr kumimoji="1" lang="ja-JP" altLang="en-US" smtClean="0"/>
              <a:t>2013/12/5</a:t>
            </a:fld>
            <a:endParaRPr kumimoji="1" lang="ja-JP" altLang="en-US"/>
          </a:p>
        </p:txBody>
      </p:sp>
      <p:sp>
        <p:nvSpPr>
          <p:cNvPr id="17" name="フッター プレースホルダー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ー 28"/>
          <p:cNvSpPr>
            <a:spLocks noGrp="1"/>
          </p:cNvSpPr>
          <p:nvPr>
            <p:ph type="sldNum" sz="quarter" idx="12"/>
          </p:nvPr>
        </p:nvSpPr>
        <p:spPr>
          <a:xfrm>
            <a:off x="1216152" y="6355080"/>
            <a:ext cx="1219200" cy="365760"/>
          </a:xfrm>
        </p:spPr>
        <p:txBody>
          <a:bodyPr/>
          <a:lstStyle/>
          <a:p>
            <a:fld id="{1ABB2F68-7A55-4D3F-AA49-1CCA7E901DAB}" type="slidenum">
              <a:rPr kumimoji="1" lang="ja-JP" altLang="en-US" smtClean="0"/>
              <a: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400"/>
            </a:lvl1pPr>
          </a:lstStyle>
          <a:p>
            <a:r>
              <a:rPr kumimoji="0" lang="ja-JP" altLang="en-US" dirty="0" smtClean="0"/>
              <a:t>マスター タイトルの書式設定</a:t>
            </a:r>
            <a:endParaRPr kumimoji="0" lang="en-US" dirty="0"/>
          </a:p>
        </p:txBody>
      </p:sp>
      <p:sp>
        <p:nvSpPr>
          <p:cNvPr id="4" name="日付プレースホルダー 3"/>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8" name="コンテンツ プレースホルダー 7"/>
          <p:cNvSpPr>
            <a:spLocks noGrp="1"/>
          </p:cNvSpPr>
          <p:nvPr>
            <p:ph sz="quarter" idx="1"/>
          </p:nvPr>
        </p:nvSpPr>
        <p:spPr>
          <a:xfrm>
            <a:off x="457200" y="1219200"/>
            <a:ext cx="8229600" cy="4937760"/>
          </a:xfrm>
        </p:spPr>
        <p:txBody>
          <a:bodyPr/>
          <a:lstStyle>
            <a:lvl1pPr>
              <a:defRPr sz="3000"/>
            </a:lvl1pPr>
            <a:lvl2pPr>
              <a:defRPr sz="2800">
                <a:solidFill>
                  <a:schemeClr val="tx1"/>
                </a:solidFill>
              </a:defRPr>
            </a:lvl2pPr>
            <a:lvl3pPr>
              <a:defRPr sz="2500"/>
            </a:lvl3pPr>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a:xfrm>
            <a:off x="6400800" y="6355080"/>
            <a:ext cx="2286000" cy="365760"/>
          </a:xfrm>
        </p:spPr>
        <p:txBody>
          <a:body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ー 5"/>
          <p:cNvSpPr>
            <a:spLocks noGrp="1"/>
          </p:cNvSpPr>
          <p:nvPr>
            <p:ph type="sldNum" sz="quarter" idx="12"/>
          </p:nvPr>
        </p:nvSpPr>
        <p:spPr>
          <a:xfrm>
            <a:off x="1069848" y="6355080"/>
            <a:ext cx="1520952" cy="365760"/>
          </a:xfrm>
        </p:spPr>
        <p:txBody>
          <a:bodyPr/>
          <a:lstStyle/>
          <a:p>
            <a:fld id="{1ABB2F68-7A55-4D3F-AA49-1CCA7E901DAB}" type="slidenum">
              <a:rPr kumimoji="1" lang="ja-JP" altLang="en-US" smtClean="0"/>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5E6B2BCD-05C4-4B4F-BF72-34A67A7FD5B1}" type="datetimeFigureOut">
              <a:rPr kumimoji="1" lang="ja-JP" altLang="en-US" smtClean="0"/>
              <a:t>2013/12/5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BB2F68-7A55-4D3F-AA49-1CCA7E901DAB}" type="slidenum">
              <a:rPr kumimoji="1" lang="ja-JP" altLang="en-US" smtClean="0"/>
              <a: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ea typeface="+mn-ea"/>
              </a:defRPr>
            </a:lvl1pPr>
          </a:lstStyle>
          <a:p>
            <a:fld id="{5E6B2BCD-05C4-4B4F-BF72-34A67A7FD5B1}" type="datetimeFigureOut">
              <a:rPr kumimoji="1" lang="ja-JP" altLang="en-US" smtClean="0"/>
              <a:t>2013/12/5</a:t>
            </a:fld>
            <a:endParaRPr kumimoji="1" lang="ja-JP" alt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ea typeface="+mn-ea"/>
              </a:defRPr>
            </a:lvl1pPr>
          </a:lstStyle>
          <a:p>
            <a:endParaRPr kumimoji="1" lang="ja-JP" alt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ea typeface="+mn-ea"/>
              </a:defRPr>
            </a:lvl1pPr>
          </a:lstStyle>
          <a:p>
            <a:fld id="{1ABB2F68-7A55-4D3F-AA49-1CCA7E901DA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rtl="0" eaLnBrk="1" fontAlgn="base" hangingPunct="1">
        <a:spcBef>
          <a:spcPct val="0"/>
        </a:spcBef>
        <a:spcAft>
          <a:spcPct val="0"/>
        </a:spcAft>
        <a:defRPr kumimoji="1" sz="3600">
          <a:solidFill>
            <a:schemeClr val="tx2"/>
          </a:solidFill>
          <a:latin typeface="+mj-lt"/>
          <a:ea typeface="+mj-ea"/>
          <a:cs typeface="+mj-cs"/>
        </a:defRPr>
      </a:lvl1pPr>
      <a:lvl2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2pPr>
      <a:lvl3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3pPr>
      <a:lvl4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4pPr>
      <a:lvl5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5pPr>
      <a:lvl6pPr marL="4572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6pPr>
      <a:lvl7pPr marL="9144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7pPr>
      <a:lvl8pPr marL="13716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8pPr>
      <a:lvl9pPr marL="18288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9pPr>
    </p:titleStyle>
    <p:bodyStyle>
      <a:lvl1pPr marL="342900" indent="-342900" algn="l" rtl="0" eaLnBrk="1" fontAlgn="base" hangingPunct="1">
        <a:spcBef>
          <a:spcPct val="20000"/>
        </a:spcBef>
        <a:spcAft>
          <a:spcPct val="0"/>
        </a:spcAft>
        <a:buChar char="•"/>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a:solidFill>
            <a:schemeClr val="tx1"/>
          </a:solidFill>
          <a:latin typeface="+mn-lt"/>
          <a:ea typeface="+mn-ea"/>
        </a:defRPr>
      </a:lvl4pPr>
      <a:lvl5pPr marL="2057400" indent="-228600" algn="l" rtl="0" eaLnBrk="1" fontAlgn="base" hangingPunct="1">
        <a:spcBef>
          <a:spcPct val="20000"/>
        </a:spcBef>
        <a:spcAft>
          <a:spcPct val="0"/>
        </a:spcAft>
        <a:buChar char="»"/>
        <a:defRPr kumimoji="1" sz="1600">
          <a:solidFill>
            <a:schemeClr val="tx1"/>
          </a:solidFill>
          <a:latin typeface="+mn-lt"/>
          <a:ea typeface="+mn-ea"/>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ea typeface="+mn-ea"/>
              </a:defRPr>
            </a:lvl1pPr>
          </a:lstStyle>
          <a:p>
            <a:fld id="{5E6B2BCD-05C4-4B4F-BF72-34A67A7FD5B1}" type="datetimeFigureOut">
              <a:rPr kumimoji="1" lang="ja-JP" altLang="en-US" smtClean="0"/>
              <a:t>2013/12/5</a:t>
            </a:fld>
            <a:endParaRPr kumimoji="1" lang="ja-JP" alt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ea typeface="+mn-ea"/>
              </a:defRPr>
            </a:lvl1pPr>
          </a:lstStyle>
          <a:p>
            <a:endParaRPr kumimoji="1" lang="ja-JP" alt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ea typeface="+mn-ea"/>
              </a:defRPr>
            </a:lvl1pPr>
          </a:lstStyle>
          <a:p>
            <a:fld id="{1ABB2F68-7A55-4D3F-AA49-1CCA7E901DA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rtl="0" eaLnBrk="1" fontAlgn="base" hangingPunct="1">
        <a:spcBef>
          <a:spcPct val="0"/>
        </a:spcBef>
        <a:spcAft>
          <a:spcPct val="0"/>
        </a:spcAft>
        <a:defRPr kumimoji="1" sz="3600">
          <a:solidFill>
            <a:schemeClr val="tx2"/>
          </a:solidFill>
          <a:latin typeface="+mj-lt"/>
          <a:ea typeface="+mj-ea"/>
          <a:cs typeface="+mj-cs"/>
        </a:defRPr>
      </a:lvl1pPr>
      <a:lvl2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2pPr>
      <a:lvl3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3pPr>
      <a:lvl4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4pPr>
      <a:lvl5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5pPr>
      <a:lvl6pPr marL="4572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6pPr>
      <a:lvl7pPr marL="9144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7pPr>
      <a:lvl8pPr marL="13716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8pPr>
      <a:lvl9pPr marL="18288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9pPr>
    </p:titleStyle>
    <p:bodyStyle>
      <a:lvl1pPr marL="342900" indent="-342900" algn="l" rtl="0" eaLnBrk="1" fontAlgn="base" hangingPunct="1">
        <a:spcBef>
          <a:spcPct val="20000"/>
        </a:spcBef>
        <a:spcAft>
          <a:spcPct val="0"/>
        </a:spcAft>
        <a:buChar char="•"/>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a:solidFill>
            <a:schemeClr val="tx1"/>
          </a:solidFill>
          <a:latin typeface="+mn-lt"/>
          <a:ea typeface="+mn-ea"/>
        </a:defRPr>
      </a:lvl4pPr>
      <a:lvl5pPr marL="2057400" indent="-228600" algn="l" rtl="0" eaLnBrk="1" fontAlgn="base" hangingPunct="1">
        <a:spcBef>
          <a:spcPct val="20000"/>
        </a:spcBef>
        <a:spcAft>
          <a:spcPct val="0"/>
        </a:spcAft>
        <a:buChar char="»"/>
        <a:defRPr kumimoji="1" sz="1600">
          <a:solidFill>
            <a:schemeClr val="tx1"/>
          </a:solidFill>
          <a:latin typeface="+mn-lt"/>
          <a:ea typeface="+mn-ea"/>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5E6B2BCD-05C4-4B4F-BF72-34A67A7FD5B1}" type="datetimeFigureOut">
              <a:rPr kumimoji="1" lang="ja-JP" altLang="en-US" smtClean="0"/>
              <a:t>2013/12/5</a:t>
            </a:fld>
            <a:endParaRPr kumimoji="1" lang="ja-JP" altLang="en-US"/>
          </a:p>
        </p:txBody>
      </p:sp>
      <p:sp>
        <p:nvSpPr>
          <p:cNvPr id="3" name="フッター プレースホルダー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ー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1ABB2F68-7A55-4D3F-AA49-1CCA7E901DAB}" type="slidenum">
              <a:rPr kumimoji="1" lang="ja-JP" altLang="en-US" smtClean="0"/>
              <a: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iming>
    <p:tnLst>
      <p:par>
        <p:cTn id="1" dur="indefinite" restart="never" nodeType="tmRoot"/>
      </p:par>
    </p:tnLst>
  </p:timing>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r>
              <a:rPr kumimoji="1" lang="ja-JP" altLang="en-US" sz="5400" dirty="0" smtClean="0"/>
              <a:t>テスト</a:t>
            </a:r>
            <a:endParaRPr kumimoji="1" lang="ja-JP" altLang="en-US" sz="5400" dirty="0"/>
          </a:p>
        </p:txBody>
      </p:sp>
      <p:sp>
        <p:nvSpPr>
          <p:cNvPr id="5" name="サブタイトル 4"/>
          <p:cNvSpPr>
            <a:spLocks noGrp="1"/>
          </p:cNvSpPr>
          <p:nvPr>
            <p:ph type="subTitle" idx="1"/>
          </p:nvPr>
        </p:nvSpPr>
        <p:spPr/>
        <p:txBody>
          <a:bodyPr/>
          <a:lstStyle/>
          <a:p>
            <a:r>
              <a:rPr kumimoji="1" lang="en-US" altLang="ja-JP" dirty="0" smtClean="0"/>
              <a:t>60161017</a:t>
            </a:r>
            <a:r>
              <a:rPr lang="en-US" altLang="ja-JP" dirty="0"/>
              <a:t>	</a:t>
            </a:r>
            <a:r>
              <a:rPr lang="ja-JP" altLang="en-US" dirty="0" smtClean="0"/>
              <a:t>金城　清史</a:t>
            </a:r>
            <a:endParaRPr kumimoji="1" lang="ja-JP" altLang="en-US" dirty="0"/>
          </a:p>
        </p:txBody>
      </p:sp>
    </p:spTree>
    <p:extLst>
      <p:ext uri="{BB962C8B-B14F-4D97-AF65-F5344CB8AC3E}">
        <p14:creationId xmlns:p14="http://schemas.microsoft.com/office/powerpoint/2010/main" val="822534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lang="en-US" altLang="ja-JP" sz="3200" dirty="0"/>
              <a:t>8</a:t>
            </a:r>
            <a:r>
              <a:rPr lang="ja-JP" altLang="en-US" sz="3200" dirty="0" smtClean="0"/>
              <a:t>章：テスト</a:t>
            </a:r>
            <a:endParaRPr lang="en-US" altLang="ja-JP" sz="3200" dirty="0" smtClean="0"/>
          </a:p>
          <a:p>
            <a:pPr marL="0" indent="0">
              <a:buNone/>
            </a:pPr>
            <a:endParaRPr lang="en-US" altLang="zh-TW" dirty="0" smtClean="0"/>
          </a:p>
          <a:p>
            <a:r>
              <a:rPr lang="zh-TW" altLang="en-US" sz="2800" dirty="0" smtClean="0"/>
              <a:t>監修</a:t>
            </a:r>
            <a:r>
              <a:rPr lang="zh-TW" altLang="en-US" sz="2800" dirty="0"/>
              <a:t>： 宇治則孝 </a:t>
            </a:r>
            <a:endParaRPr lang="en-US" altLang="zh-TW" sz="2800" dirty="0"/>
          </a:p>
          <a:p>
            <a:r>
              <a:rPr lang="zh-TW" altLang="en-US" sz="2800" dirty="0" smtClean="0"/>
              <a:t>著者</a:t>
            </a:r>
            <a:r>
              <a:rPr lang="zh-TW" altLang="en-US" sz="2800" dirty="0"/>
              <a:t>： 大森久美子 </a:t>
            </a:r>
            <a:r>
              <a:rPr lang="en-US" altLang="zh-TW" sz="2800" dirty="0" smtClean="0"/>
              <a:t>,</a:t>
            </a:r>
            <a:r>
              <a:rPr lang="zh-TW" altLang="en-US" sz="2800" dirty="0" smtClean="0"/>
              <a:t>岡崎義勝 </a:t>
            </a:r>
          </a:p>
          <a:p>
            <a:pPr marL="0" indent="0">
              <a:buNone/>
            </a:pPr>
            <a:r>
              <a:rPr lang="zh-TW" altLang="en-US" sz="2800" dirty="0" smtClean="0"/>
              <a:t> </a:t>
            </a:r>
            <a:r>
              <a:rPr lang="en-US" altLang="zh-TW" sz="2800" dirty="0" smtClean="0"/>
              <a:t>	     ,</a:t>
            </a:r>
            <a:r>
              <a:rPr lang="zh-TW" altLang="en-US" sz="2800" dirty="0" smtClean="0"/>
              <a:t>西原琢夫 </a:t>
            </a:r>
          </a:p>
          <a:p>
            <a:r>
              <a:rPr lang="zh-TW" altLang="en-US" sz="2800" dirty="0" smtClean="0"/>
              <a:t>発行人</a:t>
            </a:r>
            <a:r>
              <a:rPr lang="zh-TW" altLang="en-US" sz="2800" dirty="0"/>
              <a:t>： 佐々木幹夫 </a:t>
            </a:r>
          </a:p>
          <a:p>
            <a:r>
              <a:rPr lang="zh-TW" altLang="en-US" sz="2800" dirty="0"/>
              <a:t>発行所： 株式会社 </a:t>
            </a:r>
            <a:r>
              <a:rPr lang="zh-TW" altLang="en-US" sz="2800" dirty="0" smtClean="0"/>
              <a:t>翔泳社</a:t>
            </a:r>
            <a:endParaRPr lang="en-US" altLang="zh-TW" sz="2800" dirty="0" smtClean="0"/>
          </a:p>
          <a:p>
            <a:pPr marL="0" indent="0">
              <a:buNone/>
            </a:pPr>
            <a:endParaRPr kumimoji="1" lang="ja-JP" altLang="en-US" dirty="0"/>
          </a:p>
        </p:txBody>
      </p:sp>
      <p:sp>
        <p:nvSpPr>
          <p:cNvPr id="2" name="タイトル 1"/>
          <p:cNvSpPr>
            <a:spLocks noGrp="1"/>
          </p:cNvSpPr>
          <p:nvPr>
            <p:ph type="title"/>
          </p:nvPr>
        </p:nvSpPr>
        <p:spPr/>
        <p:txBody>
          <a:bodyPr>
            <a:normAutofit/>
          </a:bodyPr>
          <a:lstStyle/>
          <a:p>
            <a:r>
              <a:rPr kumimoji="1" lang="ja-JP" altLang="en-US" sz="4400" dirty="0" smtClean="0"/>
              <a:t>文献</a:t>
            </a:r>
            <a:endParaRPr kumimoji="1" lang="ja-JP" altLang="en-US" sz="4400" dirty="0"/>
          </a:p>
        </p:txBody>
      </p:sp>
      <p:pic>
        <p:nvPicPr>
          <p:cNvPr id="1026" name="Picture 2" descr="C:\Users\DROP\Desktop\輪講\4.輪講\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7857" y="2708920"/>
            <a:ext cx="3537827" cy="3537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062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結合</a:t>
            </a:r>
            <a:r>
              <a:rPr lang="ja-JP" altLang="en-US" dirty="0" smtClean="0"/>
              <a:t>テスト</a:t>
            </a:r>
            <a:endParaRPr kumimoji="1" lang="ja-JP" altLang="en-US" sz="4400" dirty="0"/>
          </a:p>
        </p:txBody>
      </p:sp>
      <p:sp>
        <p:nvSpPr>
          <p:cNvPr id="3" name="コンテンツ プレースホルダー 2"/>
          <p:cNvSpPr>
            <a:spLocks noGrp="1"/>
          </p:cNvSpPr>
          <p:nvPr>
            <p:ph sz="quarter" idx="1"/>
          </p:nvPr>
        </p:nvSpPr>
        <p:spPr/>
        <p:txBody>
          <a:bodyPr>
            <a:normAutofit lnSpcReduction="10000"/>
          </a:bodyPr>
          <a:lstStyle/>
          <a:p>
            <a:r>
              <a:rPr kumimoji="1" lang="ja-JP" altLang="en-US" dirty="0" smtClean="0"/>
              <a:t>単体テストで終了し</a:t>
            </a:r>
            <a:r>
              <a:rPr lang="ja-JP" altLang="en-US" dirty="0" smtClean="0"/>
              <a:t>たプログラムを組み合わせて動作を確認するテスト</a:t>
            </a:r>
            <a:endParaRPr lang="en-US" altLang="ja-JP" dirty="0"/>
          </a:p>
          <a:p>
            <a:r>
              <a:rPr lang="ja-JP" altLang="en-US" dirty="0"/>
              <a:t>主にブラックボックステストを採用</a:t>
            </a:r>
            <a:r>
              <a:rPr lang="ja-JP" altLang="en-US" dirty="0" smtClean="0"/>
              <a:t>する</a:t>
            </a:r>
            <a:endParaRPr lang="en-US" altLang="ja-JP" dirty="0" smtClean="0"/>
          </a:p>
          <a:p>
            <a:endParaRPr lang="en-US" altLang="ja-JP" dirty="0"/>
          </a:p>
          <a:p>
            <a:r>
              <a:rPr lang="ja-JP" altLang="en-US" dirty="0" smtClean="0"/>
              <a:t>目的</a:t>
            </a:r>
            <a:endParaRPr lang="en-US" altLang="ja-JP" dirty="0" smtClean="0"/>
          </a:p>
          <a:p>
            <a:pPr lvl="1"/>
            <a:r>
              <a:rPr lang="ja-JP" altLang="en-US" sz="3000" u="sng" dirty="0" smtClean="0"/>
              <a:t>プログラム間のインタフェースに問題がないか</a:t>
            </a:r>
            <a:endParaRPr lang="en-US" altLang="ja-JP" sz="3000" u="sng" dirty="0" smtClean="0"/>
          </a:p>
          <a:p>
            <a:pPr lvl="1"/>
            <a:r>
              <a:rPr lang="ja-JP" altLang="en-US" sz="3000" u="sng" dirty="0"/>
              <a:t>必要</a:t>
            </a:r>
            <a:r>
              <a:rPr lang="ja-JP" altLang="en-US" sz="3000" u="sng" dirty="0" smtClean="0"/>
              <a:t>な機能が実現されているか</a:t>
            </a:r>
            <a:endParaRPr lang="en-US" altLang="ja-JP" sz="3000" u="sng" dirty="0" smtClean="0"/>
          </a:p>
          <a:p>
            <a:pPr lvl="1"/>
            <a:endParaRPr kumimoji="1" lang="en-US" altLang="ja-JP" dirty="0" smtClean="0"/>
          </a:p>
          <a:p>
            <a:r>
              <a:rPr lang="ja-JP" altLang="en-US" dirty="0" smtClean="0"/>
              <a:t>テスト</a:t>
            </a:r>
            <a:r>
              <a:rPr lang="ja-JP" altLang="en-US" dirty="0"/>
              <a:t>項目数の目安は</a:t>
            </a:r>
            <a:endParaRPr lang="en-US" altLang="ja-JP" dirty="0"/>
          </a:p>
          <a:p>
            <a:pPr marL="274320" lvl="1" indent="0">
              <a:buNone/>
            </a:pPr>
            <a:r>
              <a:rPr lang="ja-JP" altLang="en-US" dirty="0">
                <a:solidFill>
                  <a:srgbClr val="FF0000"/>
                </a:solidFill>
              </a:rPr>
              <a:t>テスト対象のプログラムステップ数の２０分の１</a:t>
            </a:r>
            <a:endParaRPr lang="en-US" altLang="ja-JP" dirty="0">
              <a:solidFill>
                <a:srgbClr val="FF0000"/>
              </a:solidFill>
            </a:endParaRPr>
          </a:p>
          <a:p>
            <a:pPr lvl="1"/>
            <a:endParaRPr lang="en-US" altLang="ja-JP" dirty="0"/>
          </a:p>
          <a:p>
            <a:endParaRPr kumimoji="1" lang="en-US" altLang="ja-JP" dirty="0" smtClean="0"/>
          </a:p>
        </p:txBody>
      </p:sp>
    </p:spTree>
    <p:extLst>
      <p:ext uri="{BB962C8B-B14F-4D97-AF65-F5344CB8AC3E}">
        <p14:creationId xmlns:p14="http://schemas.microsoft.com/office/powerpoint/2010/main" val="3448861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ブラックボックステストの技法</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同値分割</a:t>
            </a:r>
            <a:endParaRPr kumimoji="1" lang="en-US" altLang="ja-JP" dirty="0" smtClean="0"/>
          </a:p>
          <a:p>
            <a:pPr lvl="1"/>
            <a:r>
              <a:rPr lang="ja-JP" altLang="en-US" dirty="0" smtClean="0"/>
              <a:t>データをグループ分けし、各グループから１つまたは複数のデータを抽出したものをグループを代表するテストデータとする</a:t>
            </a:r>
            <a:endParaRPr kumimoji="1" lang="en-US" altLang="ja-JP" dirty="0" smtClean="0"/>
          </a:p>
          <a:p>
            <a:r>
              <a:rPr lang="ja-JP" altLang="en-US" dirty="0" smtClean="0"/>
              <a:t>境界値分析</a:t>
            </a:r>
            <a:endParaRPr lang="en-US" altLang="ja-JP" dirty="0"/>
          </a:p>
          <a:p>
            <a:pPr lvl="1"/>
            <a:r>
              <a:rPr kumimoji="1" lang="ja-JP" altLang="en-US" dirty="0" smtClean="0"/>
              <a:t>有効と無効の境界データ</a:t>
            </a:r>
            <a:r>
              <a:rPr lang="ja-JP" altLang="en-US" dirty="0" smtClean="0"/>
              <a:t>を取り出してテストデータとする</a:t>
            </a:r>
            <a:endParaRPr kumimoji="1" lang="en-US" altLang="ja-JP" dirty="0" smtClean="0"/>
          </a:p>
          <a:p>
            <a:r>
              <a:rPr kumimoji="1" lang="ja-JP" altLang="en-US" dirty="0" smtClean="0"/>
              <a:t>エラー推測</a:t>
            </a:r>
            <a:endParaRPr kumimoji="1" lang="en-US" altLang="ja-JP" dirty="0" smtClean="0"/>
          </a:p>
          <a:p>
            <a:pPr lvl="1"/>
            <a:r>
              <a:rPr kumimoji="1" lang="ja-JP" altLang="en-US" dirty="0" smtClean="0"/>
              <a:t>経験的に知っているエラーが起こりやすいパターンからテストデータ</a:t>
            </a:r>
            <a:r>
              <a:rPr lang="ja-JP" altLang="en-US" dirty="0" smtClean="0"/>
              <a:t>をつくる</a:t>
            </a:r>
            <a:endParaRPr kumimoji="1" lang="ja-JP" altLang="en-US" dirty="0"/>
          </a:p>
        </p:txBody>
      </p:sp>
    </p:spTree>
    <p:extLst>
      <p:ext uri="{BB962C8B-B14F-4D97-AF65-F5344CB8AC3E}">
        <p14:creationId xmlns:p14="http://schemas.microsoft.com/office/powerpoint/2010/main" val="2025329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例</a:t>
            </a:r>
            <a:endParaRPr kumimoji="1" lang="ja-JP" altLang="en-US" dirty="0"/>
          </a:p>
        </p:txBody>
      </p:sp>
      <p:sp>
        <p:nvSpPr>
          <p:cNvPr id="3" name="コンテンツ プレースホルダー 2"/>
          <p:cNvSpPr>
            <a:spLocks noGrp="1"/>
          </p:cNvSpPr>
          <p:nvPr>
            <p:ph sz="quarter" idx="1"/>
          </p:nvPr>
        </p:nvSpPr>
        <p:spPr/>
        <p:txBody>
          <a:bodyPr/>
          <a:lstStyle/>
          <a:p>
            <a:r>
              <a:rPr lang="ja-JP" altLang="en-US" dirty="0" smtClean="0"/>
              <a:t>例）時刻を入力するプログラムの何時にあたる項目をテストするためのデータ</a:t>
            </a:r>
            <a:endParaRPr lang="en-US" altLang="ja-JP" dirty="0"/>
          </a:p>
          <a:p>
            <a:pPr lvl="1"/>
            <a:r>
              <a:rPr lang="ja-JP" altLang="en-US" dirty="0" smtClean="0"/>
              <a:t>同値分割</a:t>
            </a:r>
            <a:endParaRPr lang="en-US" altLang="ja-JP" dirty="0" smtClean="0"/>
          </a:p>
          <a:p>
            <a:pPr lvl="2"/>
            <a:r>
              <a:rPr lang="ja-JP" altLang="en-US" dirty="0" smtClean="0"/>
              <a:t>「</a:t>
            </a:r>
            <a:r>
              <a:rPr lang="en-US" altLang="ja-JP" dirty="0" smtClean="0"/>
              <a:t>0</a:t>
            </a:r>
            <a:r>
              <a:rPr lang="ja-JP" altLang="en-US" dirty="0" smtClean="0"/>
              <a:t>～</a:t>
            </a:r>
            <a:r>
              <a:rPr lang="en-US" altLang="ja-JP" dirty="0" smtClean="0"/>
              <a:t>23</a:t>
            </a:r>
            <a:r>
              <a:rPr lang="ja-JP" altLang="en-US" dirty="0" smtClean="0"/>
              <a:t>」の正常なデータから１つとそれ以外の異常な値のグループから１つとってくる。・・・</a:t>
            </a:r>
            <a:r>
              <a:rPr lang="en-US" altLang="ja-JP" dirty="0"/>
              <a:t>8</a:t>
            </a:r>
            <a:r>
              <a:rPr lang="ja-JP" altLang="en-US" dirty="0" smtClean="0"/>
              <a:t>と</a:t>
            </a:r>
            <a:r>
              <a:rPr lang="en-US" altLang="ja-JP" dirty="0" smtClean="0"/>
              <a:t>30</a:t>
            </a:r>
            <a:r>
              <a:rPr lang="ja-JP" altLang="en-US" dirty="0" smtClean="0"/>
              <a:t>など</a:t>
            </a:r>
            <a:endParaRPr lang="en-US" altLang="ja-JP" dirty="0" smtClean="0"/>
          </a:p>
          <a:p>
            <a:pPr lvl="1"/>
            <a:r>
              <a:rPr lang="ja-JP" altLang="en-US" dirty="0" smtClean="0"/>
              <a:t>境界値分析</a:t>
            </a:r>
            <a:endParaRPr lang="en-US" altLang="ja-JP" dirty="0" smtClean="0"/>
          </a:p>
          <a:p>
            <a:pPr lvl="2"/>
            <a:r>
              <a:rPr lang="ja-JP" altLang="en-US" dirty="0" smtClean="0"/>
              <a:t>境界にあたる値をとってくる・・・　</a:t>
            </a:r>
            <a:r>
              <a:rPr lang="en-US" altLang="ja-JP" dirty="0" smtClean="0"/>
              <a:t>-1</a:t>
            </a:r>
            <a:r>
              <a:rPr lang="ja-JP" altLang="en-US" dirty="0" err="1" smtClean="0"/>
              <a:t>、</a:t>
            </a:r>
            <a:r>
              <a:rPr lang="en-US" altLang="ja-JP" dirty="0" smtClean="0"/>
              <a:t>0</a:t>
            </a:r>
            <a:r>
              <a:rPr lang="ja-JP" altLang="en-US" dirty="0" err="1" smtClean="0"/>
              <a:t>、</a:t>
            </a:r>
            <a:r>
              <a:rPr lang="en-US" altLang="ja-JP" dirty="0" smtClean="0"/>
              <a:t>23</a:t>
            </a:r>
            <a:r>
              <a:rPr lang="ja-JP" altLang="en-US" dirty="0" err="1" smtClean="0"/>
              <a:t>、</a:t>
            </a:r>
            <a:r>
              <a:rPr lang="en-US" altLang="ja-JP" dirty="0" smtClean="0"/>
              <a:t>24</a:t>
            </a:r>
          </a:p>
          <a:p>
            <a:pPr lvl="1"/>
            <a:r>
              <a:rPr lang="ja-JP" altLang="en-US" dirty="0" smtClean="0"/>
              <a:t>エラー推測</a:t>
            </a:r>
            <a:endParaRPr lang="en-US" altLang="ja-JP" dirty="0" smtClean="0"/>
          </a:p>
          <a:p>
            <a:pPr lvl="2"/>
            <a:r>
              <a:rPr lang="ja-JP" altLang="en-US" dirty="0"/>
              <a:t>経験的</a:t>
            </a:r>
            <a:r>
              <a:rPr lang="ja-JP" altLang="en-US" dirty="0" smtClean="0"/>
              <a:t>にエラーになりやすいもの（型など）・・・</a:t>
            </a:r>
            <a:r>
              <a:rPr lang="en-US" altLang="ja-JP" dirty="0" smtClean="0"/>
              <a:t>null</a:t>
            </a:r>
            <a:r>
              <a:rPr lang="ja-JP" altLang="en-US" dirty="0" smtClean="0"/>
              <a:t>や</a:t>
            </a:r>
            <a:r>
              <a:rPr lang="en-US" altLang="ja-JP" dirty="0" smtClean="0"/>
              <a:t>12.0</a:t>
            </a:r>
            <a:r>
              <a:rPr lang="ja-JP" altLang="en-US" dirty="0" smtClean="0"/>
              <a:t>など</a:t>
            </a:r>
            <a:endParaRPr lang="en-US" altLang="ja-JP" dirty="0" smtClean="0"/>
          </a:p>
        </p:txBody>
      </p:sp>
    </p:spTree>
    <p:extLst>
      <p:ext uri="{BB962C8B-B14F-4D97-AF65-F5344CB8AC3E}">
        <p14:creationId xmlns:p14="http://schemas.microsoft.com/office/powerpoint/2010/main" val="1899056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総合テスト</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システム開発最後の工程（</a:t>
            </a:r>
            <a:r>
              <a:rPr kumimoji="1" lang="ja-JP" altLang="en-US" b="1" dirty="0" smtClean="0"/>
              <a:t>システムの最終確認</a:t>
            </a:r>
            <a:r>
              <a:rPr kumimoji="1" lang="ja-JP" altLang="en-US" dirty="0" smtClean="0"/>
              <a:t>）</a:t>
            </a:r>
            <a:endParaRPr kumimoji="1" lang="en-US" altLang="ja-JP" dirty="0" smtClean="0"/>
          </a:p>
          <a:p>
            <a:r>
              <a:rPr lang="ja-JP" altLang="en-US" dirty="0" smtClean="0"/>
              <a:t>本番と同じ、限りなく近い環境で動作確認する</a:t>
            </a:r>
            <a:endParaRPr kumimoji="1" lang="en-US" altLang="ja-JP" dirty="0" smtClean="0"/>
          </a:p>
          <a:p>
            <a:endParaRPr kumimoji="1" lang="en-US" altLang="ja-JP" dirty="0" smtClean="0"/>
          </a:p>
          <a:p>
            <a:r>
              <a:rPr lang="ja-JP" altLang="en-US" dirty="0" smtClean="0"/>
              <a:t>大きく機能要求と非機能要求に分ける</a:t>
            </a:r>
            <a:endParaRPr lang="en-US" altLang="ja-JP" dirty="0" smtClean="0"/>
          </a:p>
          <a:p>
            <a:pPr lvl="1"/>
            <a:r>
              <a:rPr kumimoji="1" lang="ja-JP" altLang="en-US" dirty="0" smtClean="0">
                <a:solidFill>
                  <a:srgbClr val="FF0000"/>
                </a:solidFill>
              </a:rPr>
              <a:t>非機能要求は総合テストで初めて確認するので特に確認すべき項目</a:t>
            </a:r>
            <a:r>
              <a:rPr kumimoji="1" lang="en-US" altLang="ja-JP" dirty="0" smtClean="0"/>
              <a:t>	</a:t>
            </a:r>
          </a:p>
          <a:p>
            <a:pPr lvl="2"/>
            <a:r>
              <a:rPr kumimoji="1" lang="ja-JP" altLang="en-US" sz="2500" dirty="0" smtClean="0"/>
              <a:t>障害回復、ログ、保守運用性、性能など</a:t>
            </a:r>
            <a:endParaRPr kumimoji="1" lang="en-US" altLang="ja-JP" sz="2500" dirty="0" smtClean="0"/>
          </a:p>
          <a:p>
            <a:pPr lvl="2"/>
            <a:endParaRPr kumimoji="1" lang="ja-JP" altLang="en-US" dirty="0"/>
          </a:p>
        </p:txBody>
      </p:sp>
    </p:spTree>
    <p:extLst>
      <p:ext uri="{BB962C8B-B14F-4D97-AF65-F5344CB8AC3E}">
        <p14:creationId xmlns:p14="http://schemas.microsoft.com/office/powerpoint/2010/main" val="3774222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総合テストに必要な観点</a:t>
            </a:r>
            <a:endParaRPr kumimoji="1" lang="ja-JP" altLang="en-US" dirty="0"/>
          </a:p>
        </p:txBody>
      </p:sp>
      <p:sp>
        <p:nvSpPr>
          <p:cNvPr id="3" name="コンテンツ プレースホルダー 2"/>
          <p:cNvSpPr>
            <a:spLocks noGrp="1"/>
          </p:cNvSpPr>
          <p:nvPr>
            <p:ph sz="quarter" idx="1"/>
          </p:nvPr>
        </p:nvSpPr>
        <p:spPr/>
        <p:txBody>
          <a:bodyPr/>
          <a:lstStyle/>
          <a:p>
            <a:endParaRPr kumimoji="1" lang="ja-JP" altLang="en-US" dirty="0"/>
          </a:p>
        </p:txBody>
      </p:sp>
      <p:pic>
        <p:nvPicPr>
          <p:cNvPr id="1026" name="Picture 2" descr="C:\Users\DROP\Desktop\輪講\8.輪講\テスト観点.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252984"/>
            <a:ext cx="5904656" cy="4919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370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品質保証</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指標には様々な考え方が提案されている</a:t>
            </a:r>
            <a:endParaRPr kumimoji="1" lang="en-US" altLang="ja-JP" dirty="0" smtClean="0"/>
          </a:p>
          <a:p>
            <a:pPr lvl="1"/>
            <a:r>
              <a:rPr lang="ja-JP" altLang="en-US" dirty="0" smtClean="0"/>
              <a:t>バグ累積曲線を使った品質保証の方法</a:t>
            </a:r>
            <a:endParaRPr lang="en-US" altLang="ja-JP" dirty="0" smtClean="0"/>
          </a:p>
          <a:p>
            <a:pPr lvl="1"/>
            <a:endParaRPr kumimoji="1" lang="ja-JP" altLang="en-US" dirty="0"/>
          </a:p>
        </p:txBody>
      </p:sp>
      <p:sp>
        <p:nvSpPr>
          <p:cNvPr id="4" name="テキスト ボックス 3"/>
          <p:cNvSpPr txBox="1"/>
          <p:nvPr/>
        </p:nvSpPr>
        <p:spPr>
          <a:xfrm>
            <a:off x="395536" y="5361202"/>
            <a:ext cx="8640960" cy="830997"/>
          </a:xfrm>
          <a:prstGeom prst="rect">
            <a:avLst/>
          </a:prstGeom>
          <a:noFill/>
        </p:spPr>
        <p:txBody>
          <a:bodyPr wrap="square" rtlCol="0">
            <a:spAutoFit/>
          </a:bodyPr>
          <a:lstStyle/>
          <a:p>
            <a:r>
              <a:rPr kumimoji="1" lang="ja-JP" altLang="en-US" sz="2000" b="1" dirty="0" smtClean="0"/>
              <a:t>（</a:t>
            </a:r>
            <a:r>
              <a:rPr kumimoji="1" lang="ja-JP" altLang="en-US" sz="2400" b="1" dirty="0" smtClean="0"/>
              <a:t>１）実施済みテスト項目数のグラフは直線的に右肩あがりになる</a:t>
            </a:r>
            <a:endParaRPr kumimoji="1" lang="en-US" altLang="ja-JP" sz="2400" b="1" dirty="0" smtClean="0"/>
          </a:p>
          <a:p>
            <a:r>
              <a:rPr lang="ja-JP" altLang="en-US" sz="2400" b="1" dirty="0"/>
              <a:t>（</a:t>
            </a:r>
            <a:r>
              <a:rPr lang="ja-JP" altLang="en-US" sz="2400" b="1" dirty="0" smtClean="0"/>
              <a:t>２）累積バグ数の変化は</a:t>
            </a:r>
            <a:r>
              <a:rPr lang="en-US" altLang="ja-JP" sz="2400" b="1" dirty="0" smtClean="0"/>
              <a:t>S</a:t>
            </a:r>
            <a:r>
              <a:rPr lang="ja-JP" altLang="en-US" sz="2400" b="1" dirty="0" smtClean="0"/>
              <a:t>字カーブを描く</a:t>
            </a:r>
            <a:endParaRPr kumimoji="1" lang="ja-JP" altLang="en-US" sz="2400" b="1" dirty="0"/>
          </a:p>
        </p:txBody>
      </p:sp>
      <p:pic>
        <p:nvPicPr>
          <p:cNvPr id="2050" name="Picture 2" descr="C:\Users\DROP\Desktop\輪講\8.輪講\バグ曲線.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697" y="2301211"/>
            <a:ext cx="3706614" cy="3001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05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1000"/>
                                        <p:tgtEl>
                                          <p:spTgt spid="2050"/>
                                        </p:tgtEl>
                                      </p:cBhvr>
                                    </p:animEffect>
                                    <p:anim calcmode="lin" valueType="num">
                                      <p:cBhvr>
                                        <p:cTn id="18" dur="1000" fill="hold"/>
                                        <p:tgtEl>
                                          <p:spTgt spid="2050"/>
                                        </p:tgtEl>
                                        <p:attrNameLst>
                                          <p:attrName>ppt_x</p:attrName>
                                        </p:attrNameLst>
                                      </p:cBhvr>
                                      <p:tavLst>
                                        <p:tav tm="0">
                                          <p:val>
                                            <p:strVal val="#ppt_x"/>
                                          </p:val>
                                        </p:tav>
                                        <p:tav tm="100000">
                                          <p:val>
                                            <p:strVal val="#ppt_x"/>
                                          </p:val>
                                        </p:tav>
                                      </p:tavLst>
                                    </p:anim>
                                    <p:anim calcmode="lin" valueType="num">
                                      <p:cBhvr>
                                        <p:cTn id="1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注意点</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（１）の前提が崩れてない</a:t>
            </a:r>
            <a:endParaRPr kumimoji="1" lang="en-US" altLang="ja-JP" dirty="0" smtClean="0"/>
          </a:p>
          <a:p>
            <a:pPr lvl="1"/>
            <a:r>
              <a:rPr lang="ja-JP" altLang="en-US" dirty="0" smtClean="0"/>
              <a:t>累積バグ数の変化が平坦に近づきつつあるとしてもテストが進んでいなければ収束していない可能性がある</a:t>
            </a:r>
            <a:endParaRPr lang="en-US" altLang="ja-JP" dirty="0" smtClean="0"/>
          </a:p>
          <a:p>
            <a:r>
              <a:rPr kumimoji="1" lang="ja-JP" altLang="en-US" dirty="0" smtClean="0"/>
              <a:t>テストの進むペースが一定ではなく、グラフが直線でない場合</a:t>
            </a:r>
            <a:endParaRPr kumimoji="1" lang="en-US" altLang="ja-JP" dirty="0" smtClean="0"/>
          </a:p>
          <a:p>
            <a:r>
              <a:rPr lang="ja-JP" altLang="en-US" dirty="0"/>
              <a:t>（２</a:t>
            </a:r>
            <a:r>
              <a:rPr lang="ja-JP" altLang="en-US" dirty="0" smtClean="0"/>
              <a:t>）が</a:t>
            </a:r>
            <a:r>
              <a:rPr lang="en-US" altLang="ja-JP" dirty="0" smtClean="0"/>
              <a:t>S</a:t>
            </a:r>
            <a:r>
              <a:rPr lang="ja-JP" altLang="en-US" dirty="0" smtClean="0"/>
              <a:t>字カーブを描かず右肩上がりを続ける</a:t>
            </a:r>
            <a:endParaRPr lang="en-US" altLang="ja-JP" dirty="0" smtClean="0"/>
          </a:p>
          <a:p>
            <a:pPr lvl="1"/>
            <a:r>
              <a:rPr kumimoji="1" lang="ja-JP" altLang="en-US" dirty="0"/>
              <a:t>品質</a:t>
            </a:r>
            <a:r>
              <a:rPr kumimoji="1" lang="ja-JP" altLang="en-US" dirty="0" smtClean="0"/>
              <a:t>に根本的な問題があると推測される</a:t>
            </a:r>
            <a:endParaRPr kumimoji="1" lang="ja-JP" altLang="en-US" dirty="0"/>
          </a:p>
        </p:txBody>
      </p:sp>
    </p:spTree>
    <p:extLst>
      <p:ext uri="{BB962C8B-B14F-4D97-AF65-F5344CB8AC3E}">
        <p14:creationId xmlns:p14="http://schemas.microsoft.com/office/powerpoint/2010/main" val="4033777593"/>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テーマ2">
  <a:themeElements>
    <a:clrScheme name="StackofBooksDesignTemplate_TP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ckofBooksDesignTemplate_TP01159440">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ja-JP"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ja-JP" sz="1800" b="0" i="0" u="none" strike="noStrike" cap="none" normalizeH="0" baseline="0" smtClean="0">
            <a:ln>
              <a:noFill/>
            </a:ln>
            <a:solidFill>
              <a:schemeClr val="tx1"/>
            </a:solidFill>
            <a:effectLst/>
            <a:latin typeface="Arial" charset="0"/>
          </a:defRPr>
        </a:defPPr>
      </a:lstStyle>
    </a:lnDef>
  </a:objectDefaults>
  <a:extraClrSchemeLst>
    <a:extraClrScheme>
      <a:clrScheme name="StackofBooksDesignTemplate_TP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ckofBooksDesignTemplate_TP0115944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ckofBooksDesignTemplate_TP0115944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ckofBooksDesignTemplate_TP0115944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ckofBooksDesignTemplate_TP0115944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ckofBooksDesignTemplate_TP0115944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ckofBooksDesignTemplate_TP0115944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ckofBooksDesignTemplate_TP0115944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ckofBooksDesignTemplate_TP0115944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ckofBooksDesignTemplate_TP0115944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ckofBooksDesignTemplate_TP0115944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ckofBooksDesignTemplate_TP0115944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テーマ2">
  <a:themeElements>
    <a:clrScheme name="StackofBooksDesignTemplate_TP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ckofBooksDesignTemplate_TP01159440">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ja-JP"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ja-JP" sz="1800" b="0" i="0" u="none" strike="noStrike" cap="none" normalizeH="0" baseline="0" smtClean="0">
            <a:ln>
              <a:noFill/>
            </a:ln>
            <a:solidFill>
              <a:schemeClr val="tx1"/>
            </a:solidFill>
            <a:effectLst/>
            <a:latin typeface="Arial" charset="0"/>
          </a:defRPr>
        </a:defPPr>
      </a:lstStyle>
    </a:lnDef>
  </a:objectDefaults>
  <a:extraClrSchemeLst>
    <a:extraClrScheme>
      <a:clrScheme name="StackofBooksDesignTemplate_TP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ckofBooksDesignTemplate_TP0115944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ckofBooksDesignTemplate_TP0115944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ckofBooksDesignTemplate_TP0115944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ckofBooksDesignTemplate_TP0115944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ckofBooksDesignTemplate_TP0115944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ckofBooksDesignTemplate_TP0115944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ckofBooksDesignTemplate_TP0115944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ckofBooksDesignTemplate_TP0115944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ckofBooksDesignTemplate_TP0115944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ckofBooksDesignTemplate_TP0115944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ckofBooksDesignTemplate_TP0115944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359</TotalTime>
  <Words>367</Words>
  <Application>Microsoft Office PowerPoint</Application>
  <PresentationFormat>画面に合わせる (4:3)</PresentationFormat>
  <Paragraphs>54</Paragraphs>
  <Slides>9</Slides>
  <Notes>0</Notes>
  <HiddenSlides>0</HiddenSlides>
  <MMClips>0</MMClips>
  <ScaleCrop>false</ScaleCrop>
  <HeadingPairs>
    <vt:vector size="4" baseType="variant">
      <vt:variant>
        <vt:lpstr>テーマ</vt:lpstr>
      </vt:variant>
      <vt:variant>
        <vt:i4>3</vt:i4>
      </vt:variant>
      <vt:variant>
        <vt:lpstr>スライド タイトル</vt:lpstr>
      </vt:variant>
      <vt:variant>
        <vt:i4>9</vt:i4>
      </vt:variant>
    </vt:vector>
  </HeadingPairs>
  <TitlesOfParts>
    <vt:vector size="12" baseType="lpstr">
      <vt:lpstr>テーマ2</vt:lpstr>
      <vt:lpstr>1_テーマ2</vt:lpstr>
      <vt:lpstr>アース</vt:lpstr>
      <vt:lpstr>テスト</vt:lpstr>
      <vt:lpstr>文献</vt:lpstr>
      <vt:lpstr>結合テスト</vt:lpstr>
      <vt:lpstr>ブラックボックステストの技法</vt:lpstr>
      <vt:lpstr>例</vt:lpstr>
      <vt:lpstr>総合テスト</vt:lpstr>
      <vt:lpstr>総合テストに必要な観点</vt:lpstr>
      <vt:lpstr>品質保証</vt:lpstr>
      <vt:lpstr>注意点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テスト</dc:title>
  <dc:creator>DROP</dc:creator>
  <cp:lastModifiedBy>DROP</cp:lastModifiedBy>
  <cp:revision>17</cp:revision>
  <dcterms:created xsi:type="dcterms:W3CDTF">2013-12-03T05:15:35Z</dcterms:created>
  <dcterms:modified xsi:type="dcterms:W3CDTF">2013-12-05T15:07:58Z</dcterms:modified>
</cp:coreProperties>
</file>