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charts/chart3.xml" ContentType="application/vnd.openxmlformats-officedocument.drawingml.char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15" d="100"/>
          <a:sy n="115" d="100"/>
        </p:scale>
        <p:origin x="-462"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Administrator\&#12487;&#12473;&#12463;&#12488;&#12483;&#12503;\&#12405;&#12376;&#12371;\PostgreSQL\&#20998;&#26512;&#32080;&#26524;&#12464;&#12521;&#1250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Administrator\&#12487;&#12473;&#12463;&#12488;&#12483;&#12503;\&#12405;&#12376;&#12371;\PostgreSQL\&#20998;&#26512;&#32080;&#26524;&#12464;&#12521;&#12501;.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Documents%20and%20Settings\Administrator\&#12487;&#12473;&#12463;&#12488;&#12483;&#12503;\&#12405;&#12376;&#12371;\PostgreSQL\&#20998;&#26512;&#32080;&#26524;&#12464;&#12521;&#1250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ja-JP"/>
  <c:chart>
    <c:plotArea>
      <c:layout>
        <c:manualLayout>
          <c:layoutTarget val="inner"/>
          <c:xMode val="edge"/>
          <c:yMode val="edge"/>
          <c:x val="0.11479560038272817"/>
          <c:y val="4.3119256773845462E-2"/>
          <c:w val="0.74083427698628102"/>
          <c:h val="0.875564922693016"/>
        </c:manualLayout>
      </c:layout>
      <c:lineChart>
        <c:grouping val="standard"/>
        <c:ser>
          <c:idx val="0"/>
          <c:order val="0"/>
          <c:tx>
            <c:strRef>
              <c:f>開発者数!$C$4</c:f>
              <c:strCache>
                <c:ptCount val="1"/>
                <c:pt idx="0">
                  <c:v>core</c:v>
                </c:pt>
              </c:strCache>
            </c:strRef>
          </c:tx>
          <c:dLbls>
            <c:showVal val="1"/>
          </c:dLbls>
          <c:cat>
            <c:numRef>
              <c:f>開発者数!$B$5:$B$11</c:f>
              <c:numCache>
                <c:formatCode>General</c:formatCode>
                <c:ptCount val="7"/>
                <c:pt idx="0">
                  <c:v>2001</c:v>
                </c:pt>
                <c:pt idx="1">
                  <c:v>2002</c:v>
                </c:pt>
                <c:pt idx="2">
                  <c:v>2003</c:v>
                </c:pt>
                <c:pt idx="3">
                  <c:v>2004</c:v>
                </c:pt>
                <c:pt idx="4">
                  <c:v>2005</c:v>
                </c:pt>
                <c:pt idx="5">
                  <c:v>2006</c:v>
                </c:pt>
                <c:pt idx="6">
                  <c:v>2007</c:v>
                </c:pt>
              </c:numCache>
            </c:numRef>
          </c:cat>
          <c:val>
            <c:numRef>
              <c:f>開発者数!$C$5:$C$11</c:f>
              <c:numCache>
                <c:formatCode>General</c:formatCode>
                <c:ptCount val="7"/>
                <c:pt idx="0">
                  <c:v>30</c:v>
                </c:pt>
                <c:pt idx="1">
                  <c:v>36</c:v>
                </c:pt>
                <c:pt idx="2">
                  <c:v>33</c:v>
                </c:pt>
                <c:pt idx="3">
                  <c:v>65</c:v>
                </c:pt>
                <c:pt idx="4">
                  <c:v>122</c:v>
                </c:pt>
                <c:pt idx="5">
                  <c:v>117</c:v>
                </c:pt>
                <c:pt idx="6">
                  <c:v>112</c:v>
                </c:pt>
              </c:numCache>
            </c:numRef>
          </c:val>
        </c:ser>
        <c:ser>
          <c:idx val="1"/>
          <c:order val="1"/>
          <c:tx>
            <c:strRef>
              <c:f>開発者数!$D$4</c:f>
              <c:strCache>
                <c:ptCount val="1"/>
                <c:pt idx="0">
                  <c:v>noncore</c:v>
                </c:pt>
              </c:strCache>
            </c:strRef>
          </c:tx>
          <c:dLbls>
            <c:showVal val="1"/>
          </c:dLbls>
          <c:cat>
            <c:numRef>
              <c:f>開発者数!$B$5:$B$11</c:f>
              <c:numCache>
                <c:formatCode>General</c:formatCode>
                <c:ptCount val="7"/>
                <c:pt idx="0">
                  <c:v>2001</c:v>
                </c:pt>
                <c:pt idx="1">
                  <c:v>2002</c:v>
                </c:pt>
                <c:pt idx="2">
                  <c:v>2003</c:v>
                </c:pt>
                <c:pt idx="3">
                  <c:v>2004</c:v>
                </c:pt>
                <c:pt idx="4">
                  <c:v>2005</c:v>
                </c:pt>
                <c:pt idx="5">
                  <c:v>2006</c:v>
                </c:pt>
                <c:pt idx="6">
                  <c:v>2007</c:v>
                </c:pt>
              </c:numCache>
            </c:numRef>
          </c:cat>
          <c:val>
            <c:numRef>
              <c:f>開発者数!$D$5:$D$11</c:f>
              <c:numCache>
                <c:formatCode>General</c:formatCode>
                <c:ptCount val="7"/>
                <c:pt idx="0">
                  <c:v>778</c:v>
                </c:pt>
                <c:pt idx="1">
                  <c:v>699</c:v>
                </c:pt>
                <c:pt idx="2">
                  <c:v>694</c:v>
                </c:pt>
                <c:pt idx="3">
                  <c:v>561</c:v>
                </c:pt>
                <c:pt idx="4">
                  <c:v>527</c:v>
                </c:pt>
                <c:pt idx="5">
                  <c:v>550</c:v>
                </c:pt>
                <c:pt idx="6">
                  <c:v>477</c:v>
                </c:pt>
              </c:numCache>
            </c:numRef>
          </c:val>
        </c:ser>
        <c:marker val="1"/>
        <c:axId val="60499456"/>
        <c:axId val="60500992"/>
      </c:lineChart>
      <c:catAx>
        <c:axId val="60499456"/>
        <c:scaling>
          <c:orientation val="minMax"/>
        </c:scaling>
        <c:axPos val="b"/>
        <c:numFmt formatCode="General" sourceLinked="1"/>
        <c:tickLblPos val="nextTo"/>
        <c:crossAx val="60500992"/>
        <c:crosses val="autoZero"/>
        <c:auto val="1"/>
        <c:lblAlgn val="ctr"/>
        <c:lblOffset val="100"/>
      </c:catAx>
      <c:valAx>
        <c:axId val="60500992"/>
        <c:scaling>
          <c:orientation val="minMax"/>
        </c:scaling>
        <c:axPos val="l"/>
        <c:majorGridlines/>
        <c:numFmt formatCode="General" sourceLinked="1"/>
        <c:tickLblPos val="nextTo"/>
        <c:crossAx val="60499456"/>
        <c:crosses val="autoZero"/>
        <c:crossBetween val="between"/>
      </c:valAx>
    </c:plotArea>
    <c:legend>
      <c:legendPos val="r"/>
      <c:layout>
        <c:manualLayout>
          <c:xMode val="edge"/>
          <c:yMode val="edge"/>
          <c:x val="0.85785953177257668"/>
          <c:y val="7.7207843666222617E-2"/>
          <c:w val="0.14214046822742524"/>
          <c:h val="0.10325717850579171"/>
        </c:manualLayout>
      </c:layout>
    </c:legend>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ja-JP"/>
  <c:chart>
    <c:plotArea>
      <c:layout/>
      <c:lineChart>
        <c:grouping val="standard"/>
        <c:ser>
          <c:idx val="0"/>
          <c:order val="0"/>
          <c:tx>
            <c:strRef>
              <c:f>パッチ投稿数!$C$4</c:f>
              <c:strCache>
                <c:ptCount val="1"/>
                <c:pt idx="0">
                  <c:v>core</c:v>
                </c:pt>
              </c:strCache>
            </c:strRef>
          </c:tx>
          <c:dLbls>
            <c:showVal val="1"/>
          </c:dLbls>
          <c:cat>
            <c:numRef>
              <c:f>パッチ投稿数!$B$5:$B$11</c:f>
              <c:numCache>
                <c:formatCode>General</c:formatCode>
                <c:ptCount val="7"/>
                <c:pt idx="0">
                  <c:v>2001</c:v>
                </c:pt>
                <c:pt idx="1">
                  <c:v>2002</c:v>
                </c:pt>
                <c:pt idx="2">
                  <c:v>2003</c:v>
                </c:pt>
                <c:pt idx="3">
                  <c:v>2004</c:v>
                </c:pt>
                <c:pt idx="4">
                  <c:v>2005</c:v>
                </c:pt>
                <c:pt idx="5">
                  <c:v>2006</c:v>
                </c:pt>
                <c:pt idx="6">
                  <c:v>2007</c:v>
                </c:pt>
              </c:numCache>
            </c:numRef>
          </c:cat>
          <c:val>
            <c:numRef>
              <c:f>パッチ投稿数!$C$5:$C$11</c:f>
              <c:numCache>
                <c:formatCode>General</c:formatCode>
                <c:ptCount val="7"/>
                <c:pt idx="0">
                  <c:v>158</c:v>
                </c:pt>
                <c:pt idx="1">
                  <c:v>190</c:v>
                </c:pt>
                <c:pt idx="2">
                  <c:v>241</c:v>
                </c:pt>
                <c:pt idx="3">
                  <c:v>257</c:v>
                </c:pt>
                <c:pt idx="4">
                  <c:v>221</c:v>
                </c:pt>
                <c:pt idx="5">
                  <c:v>240</c:v>
                </c:pt>
                <c:pt idx="6">
                  <c:v>279</c:v>
                </c:pt>
              </c:numCache>
            </c:numRef>
          </c:val>
        </c:ser>
        <c:ser>
          <c:idx val="1"/>
          <c:order val="1"/>
          <c:tx>
            <c:strRef>
              <c:f>パッチ投稿数!$D$4</c:f>
              <c:strCache>
                <c:ptCount val="1"/>
                <c:pt idx="0">
                  <c:v>noncore</c:v>
                </c:pt>
              </c:strCache>
            </c:strRef>
          </c:tx>
          <c:dLbls>
            <c:showVal val="1"/>
          </c:dLbls>
          <c:cat>
            <c:numRef>
              <c:f>パッチ投稿数!$B$5:$B$11</c:f>
              <c:numCache>
                <c:formatCode>General</c:formatCode>
                <c:ptCount val="7"/>
                <c:pt idx="0">
                  <c:v>2001</c:v>
                </c:pt>
                <c:pt idx="1">
                  <c:v>2002</c:v>
                </c:pt>
                <c:pt idx="2">
                  <c:v>2003</c:v>
                </c:pt>
                <c:pt idx="3">
                  <c:v>2004</c:v>
                </c:pt>
                <c:pt idx="4">
                  <c:v>2005</c:v>
                </c:pt>
                <c:pt idx="5">
                  <c:v>2006</c:v>
                </c:pt>
                <c:pt idx="6">
                  <c:v>2007</c:v>
                </c:pt>
              </c:numCache>
            </c:numRef>
          </c:cat>
          <c:val>
            <c:numRef>
              <c:f>パッチ投稿数!$D$5:$D$11</c:f>
              <c:numCache>
                <c:formatCode>General</c:formatCode>
                <c:ptCount val="7"/>
                <c:pt idx="0">
                  <c:v>357</c:v>
                </c:pt>
                <c:pt idx="1">
                  <c:v>306</c:v>
                </c:pt>
                <c:pt idx="2">
                  <c:v>279</c:v>
                </c:pt>
                <c:pt idx="3">
                  <c:v>274</c:v>
                </c:pt>
                <c:pt idx="4">
                  <c:v>320</c:v>
                </c:pt>
                <c:pt idx="5">
                  <c:v>307</c:v>
                </c:pt>
                <c:pt idx="6">
                  <c:v>299</c:v>
                </c:pt>
              </c:numCache>
            </c:numRef>
          </c:val>
        </c:ser>
        <c:marker val="1"/>
        <c:axId val="60539264"/>
        <c:axId val="60540800"/>
      </c:lineChart>
      <c:catAx>
        <c:axId val="60539264"/>
        <c:scaling>
          <c:orientation val="minMax"/>
        </c:scaling>
        <c:axPos val="b"/>
        <c:numFmt formatCode="General" sourceLinked="1"/>
        <c:tickLblPos val="nextTo"/>
        <c:crossAx val="60540800"/>
        <c:crosses val="autoZero"/>
        <c:auto val="1"/>
        <c:lblAlgn val="ctr"/>
        <c:lblOffset val="100"/>
      </c:catAx>
      <c:valAx>
        <c:axId val="60540800"/>
        <c:scaling>
          <c:orientation val="minMax"/>
        </c:scaling>
        <c:axPos val="l"/>
        <c:majorGridlines/>
        <c:numFmt formatCode="General" sourceLinked="1"/>
        <c:tickLblPos val="nextTo"/>
        <c:crossAx val="60539264"/>
        <c:crosses val="autoZero"/>
        <c:crossBetween val="between"/>
      </c:valAx>
    </c:plotArea>
    <c:legend>
      <c:legendPos val="r"/>
      <c:layout/>
    </c:legend>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ja-JP"/>
  <c:chart>
    <c:plotArea>
      <c:layout/>
      <c:lineChart>
        <c:grouping val="standard"/>
        <c:ser>
          <c:idx val="0"/>
          <c:order val="0"/>
          <c:tx>
            <c:strRef>
              <c:f>パッチレビュー率!$C$4</c:f>
              <c:strCache>
                <c:ptCount val="1"/>
                <c:pt idx="0">
                  <c:v>core</c:v>
                </c:pt>
              </c:strCache>
            </c:strRef>
          </c:tx>
          <c:dLbls>
            <c:showVal val="1"/>
          </c:dLbls>
          <c:cat>
            <c:numRef>
              <c:f>パッチレビュー率!$B$5:$B$11</c:f>
              <c:numCache>
                <c:formatCode>General</c:formatCode>
                <c:ptCount val="7"/>
                <c:pt idx="0">
                  <c:v>2001</c:v>
                </c:pt>
                <c:pt idx="1">
                  <c:v>2002</c:v>
                </c:pt>
                <c:pt idx="2">
                  <c:v>2003</c:v>
                </c:pt>
                <c:pt idx="3">
                  <c:v>2004</c:v>
                </c:pt>
                <c:pt idx="4">
                  <c:v>2005</c:v>
                </c:pt>
                <c:pt idx="5">
                  <c:v>2006</c:v>
                </c:pt>
                <c:pt idx="6">
                  <c:v>2007</c:v>
                </c:pt>
              </c:numCache>
            </c:numRef>
          </c:cat>
          <c:val>
            <c:numRef>
              <c:f>パッチレビュー率!$C$5:$C$11</c:f>
              <c:numCache>
                <c:formatCode>0.0%</c:formatCode>
                <c:ptCount val="7"/>
                <c:pt idx="0">
                  <c:v>0.55063291139240511</c:v>
                </c:pt>
                <c:pt idx="1">
                  <c:v>0.61578947368421078</c:v>
                </c:pt>
                <c:pt idx="2">
                  <c:v>0.65560165975103746</c:v>
                </c:pt>
                <c:pt idx="3">
                  <c:v>0.64980544747081737</c:v>
                </c:pt>
                <c:pt idx="4">
                  <c:v>0.66968325791855221</c:v>
                </c:pt>
                <c:pt idx="5">
                  <c:v>0.64583333333333359</c:v>
                </c:pt>
                <c:pt idx="6">
                  <c:v>0.67383512544802882</c:v>
                </c:pt>
              </c:numCache>
            </c:numRef>
          </c:val>
        </c:ser>
        <c:ser>
          <c:idx val="1"/>
          <c:order val="1"/>
          <c:tx>
            <c:strRef>
              <c:f>パッチレビュー率!$D$4</c:f>
              <c:strCache>
                <c:ptCount val="1"/>
                <c:pt idx="0">
                  <c:v>noncore</c:v>
                </c:pt>
              </c:strCache>
            </c:strRef>
          </c:tx>
          <c:dLbls>
            <c:showVal val="1"/>
          </c:dLbls>
          <c:cat>
            <c:numRef>
              <c:f>パッチレビュー率!$B$5:$B$11</c:f>
              <c:numCache>
                <c:formatCode>General</c:formatCode>
                <c:ptCount val="7"/>
                <c:pt idx="0">
                  <c:v>2001</c:v>
                </c:pt>
                <c:pt idx="1">
                  <c:v>2002</c:v>
                </c:pt>
                <c:pt idx="2">
                  <c:v>2003</c:v>
                </c:pt>
                <c:pt idx="3">
                  <c:v>2004</c:v>
                </c:pt>
                <c:pt idx="4">
                  <c:v>2005</c:v>
                </c:pt>
                <c:pt idx="5">
                  <c:v>2006</c:v>
                </c:pt>
                <c:pt idx="6">
                  <c:v>2007</c:v>
                </c:pt>
              </c:numCache>
            </c:numRef>
          </c:cat>
          <c:val>
            <c:numRef>
              <c:f>パッチレビュー率!$D$5:$D$11</c:f>
              <c:numCache>
                <c:formatCode>0.0%</c:formatCode>
                <c:ptCount val="7"/>
                <c:pt idx="0">
                  <c:v>0.81512605042016817</c:v>
                </c:pt>
                <c:pt idx="1">
                  <c:v>0.81699346405228768</c:v>
                </c:pt>
                <c:pt idx="2">
                  <c:v>0.80286738351254472</c:v>
                </c:pt>
                <c:pt idx="3">
                  <c:v>0.7992700729927007</c:v>
                </c:pt>
                <c:pt idx="4">
                  <c:v>0.80312499999999998</c:v>
                </c:pt>
                <c:pt idx="5">
                  <c:v>0.80456026058631913</c:v>
                </c:pt>
                <c:pt idx="6">
                  <c:v>0.81270903010033468</c:v>
                </c:pt>
              </c:numCache>
            </c:numRef>
          </c:val>
        </c:ser>
        <c:marker val="1"/>
        <c:axId val="60554240"/>
        <c:axId val="61104896"/>
      </c:lineChart>
      <c:catAx>
        <c:axId val="60554240"/>
        <c:scaling>
          <c:orientation val="minMax"/>
        </c:scaling>
        <c:axPos val="b"/>
        <c:numFmt formatCode="General" sourceLinked="1"/>
        <c:tickLblPos val="nextTo"/>
        <c:crossAx val="61104896"/>
        <c:crosses val="autoZero"/>
        <c:auto val="1"/>
        <c:lblAlgn val="ctr"/>
        <c:lblOffset val="100"/>
      </c:catAx>
      <c:valAx>
        <c:axId val="61104896"/>
        <c:scaling>
          <c:orientation val="minMax"/>
        </c:scaling>
        <c:axPos val="l"/>
        <c:majorGridlines/>
        <c:numFmt formatCode="0.0%" sourceLinked="1"/>
        <c:tickLblPos val="nextTo"/>
        <c:crossAx val="60554240"/>
        <c:crosses val="autoZero"/>
        <c:crossBetween val="between"/>
      </c:valAx>
    </c:plotArea>
    <c:legend>
      <c:legendPos val="r"/>
      <c:layout/>
    </c:legend>
    <c:plotVisOnly val="1"/>
  </c:chart>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24815F33-15D4-4161-9CC3-DE02319D5B28}" type="datetimeFigureOut">
              <a:rPr kumimoji="1" lang="ja-JP" altLang="en-US" smtClean="0"/>
              <a:pPr/>
              <a:t>2009/10/9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E1B98222-AFD8-4EBA-9ED6-6A07EA1F37B5}" type="slidenum">
              <a:rPr kumimoji="1" lang="ja-JP" altLang="en-US" smtClean="0"/>
              <a:pPr/>
              <a:t>&lt;#&gt;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24815F33-15D4-4161-9CC3-DE02319D5B28}" type="datetimeFigureOut">
              <a:rPr kumimoji="1" lang="ja-JP" altLang="en-US" smtClean="0"/>
              <a:pPr/>
              <a:t>2009/10/9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E1B98222-AFD8-4EBA-9ED6-6A07EA1F37B5}" type="slidenum">
              <a:rPr kumimoji="1" lang="ja-JP" altLang="en-US" smtClean="0"/>
              <a:pPr/>
              <a:t>&lt;#&gt;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24815F33-15D4-4161-9CC3-DE02319D5B28}" type="datetimeFigureOut">
              <a:rPr kumimoji="1" lang="ja-JP" altLang="en-US" smtClean="0"/>
              <a:pPr/>
              <a:t>2009/10/9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E1B98222-AFD8-4EBA-9ED6-6A07EA1F37B5}" type="slidenum">
              <a:rPr kumimoji="1" lang="ja-JP" altLang="en-US" smtClean="0"/>
              <a:pPr/>
              <a:t>&lt;#&gt;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24815F33-15D4-4161-9CC3-DE02319D5B28}" type="datetimeFigureOut">
              <a:rPr kumimoji="1" lang="ja-JP" altLang="en-US" smtClean="0"/>
              <a:pPr/>
              <a:t>2009/10/9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E1B98222-AFD8-4EBA-9ED6-6A07EA1F37B5}" type="slidenum">
              <a:rPr kumimoji="1" lang="ja-JP" altLang="en-US" smtClean="0"/>
              <a:pPr/>
              <a:t>&lt;#&gt;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24815F33-15D4-4161-9CC3-DE02319D5B28}" type="datetimeFigureOut">
              <a:rPr kumimoji="1" lang="ja-JP" altLang="en-US" smtClean="0"/>
              <a:pPr/>
              <a:t>2009/10/9</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E1B98222-AFD8-4EBA-9ED6-6A07EA1F37B5}" type="slidenum">
              <a:rPr kumimoji="1" lang="ja-JP" altLang="en-US" smtClean="0"/>
              <a:pPr/>
              <a:t>&lt;#&gt;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24815F33-15D4-4161-9CC3-DE02319D5B28}" type="datetimeFigureOut">
              <a:rPr kumimoji="1" lang="ja-JP" altLang="en-US" smtClean="0"/>
              <a:pPr/>
              <a:t>2009/10/9</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E1B98222-AFD8-4EBA-9ED6-6A07EA1F37B5}" type="slidenum">
              <a:rPr kumimoji="1" lang="ja-JP" altLang="en-US" smtClean="0"/>
              <a:pPr/>
              <a:t>&lt;#&gt;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24815F33-15D4-4161-9CC3-DE02319D5B28}" type="datetimeFigureOut">
              <a:rPr kumimoji="1" lang="ja-JP" altLang="en-US" smtClean="0"/>
              <a:pPr/>
              <a:t>2009/10/9</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E1B98222-AFD8-4EBA-9ED6-6A07EA1F37B5}" type="slidenum">
              <a:rPr kumimoji="1" lang="ja-JP" altLang="en-US" smtClean="0"/>
              <a:pPr/>
              <a:t>&lt;#&gt;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24815F33-15D4-4161-9CC3-DE02319D5B28}" type="datetimeFigureOut">
              <a:rPr kumimoji="1" lang="ja-JP" altLang="en-US" smtClean="0"/>
              <a:pPr/>
              <a:t>2009/10/9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E1B98222-AFD8-4EBA-9ED6-6A07EA1F37B5}" type="slidenum">
              <a:rPr kumimoji="1" lang="ja-JP" altLang="en-US" smtClean="0"/>
              <a:pPr/>
              <a:t>&lt;#&gt;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24815F33-15D4-4161-9CC3-DE02319D5B28}" type="datetimeFigureOut">
              <a:rPr kumimoji="1" lang="ja-JP" altLang="en-US" smtClean="0"/>
              <a:pPr/>
              <a:t>2009/10/9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E1B98222-AFD8-4EBA-9ED6-6A07EA1F37B5}" type="slidenum">
              <a:rPr kumimoji="1" lang="ja-JP" altLang="en-US" smtClean="0"/>
              <a:pPr/>
              <a:t>&lt;#&gt;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24815F33-15D4-4161-9CC3-DE02319D5B28}" type="datetimeFigureOut">
              <a:rPr kumimoji="1" lang="ja-JP" altLang="en-US" smtClean="0"/>
              <a:pPr/>
              <a:t>2009/10/9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E1B98222-AFD8-4EBA-9ED6-6A07EA1F37B5}"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24815F33-15D4-4161-9CC3-DE02319D5B28}" type="datetimeFigureOut">
              <a:rPr kumimoji="1" lang="ja-JP" altLang="en-US" smtClean="0"/>
              <a:pPr/>
              <a:t>2009/10/9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E1B98222-AFD8-4EBA-9ED6-6A07EA1F37B5}" type="slidenum">
              <a:rPr kumimoji="1" lang="ja-JP" altLang="en-US" smtClean="0"/>
              <a:pPr/>
              <a:t>&lt;#&gt;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815F33-15D4-4161-9CC3-DE02319D5B28}" type="datetimeFigureOut">
              <a:rPr kumimoji="1" lang="ja-JP" altLang="en-US" smtClean="0"/>
              <a:pPr/>
              <a:t>2009/10/9</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B98222-AFD8-4EBA-9ED6-6A07EA1F37B5}"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ja.wikipedia.org/wiki/MVCC" TargetMode="External"/><Relationship Id="rId13" Type="http://schemas.openxmlformats.org/officeDocument/2006/relationships/hyperlink" Target="http://ja.wikipedia.org/wiki/Microsoft_Windows" TargetMode="External"/><Relationship Id="rId18" Type="http://schemas.openxmlformats.org/officeDocument/2006/relationships/hyperlink" Target="http://ja.wikipedia.org/wiki/%E3%83%AD%E3%83%BC%E3%83%AB%E3%83%99%E3%83%BC%E3%82%B9%E3%82%A2%E3%82%AF%E3%82%BB%E3%82%B9%E5%88%B6%E5%BE%A1" TargetMode="External"/><Relationship Id="rId26" Type="http://schemas.openxmlformats.org/officeDocument/2006/relationships/hyperlink" Target="http://ja.wikipedia.org/wiki/%E6%80%A7%E8%83%BD%E8%A7%A3%E6%9E%90" TargetMode="External"/><Relationship Id="rId3" Type="http://schemas.openxmlformats.org/officeDocument/2006/relationships/hyperlink" Target="http://ja.wikipedia.org/wiki/%E3%83%9E%E3%82%A4%E3%82%B1%E3%83%AB%E3%83%BB%E3%82%B9%E3%83%88%E3%83%BC%E3%83%B3%E3%83%96%E3%83%AC%E3%83%BC%E3%82%AB%E3%83%BC" TargetMode="External"/><Relationship Id="rId21" Type="http://schemas.openxmlformats.org/officeDocument/2006/relationships/hyperlink" Target="http://ja.wikipedia.org/wiki/JIS_X_0213" TargetMode="External"/><Relationship Id="rId7" Type="http://schemas.openxmlformats.org/officeDocument/2006/relationships/hyperlink" Target="http://ja.wikipedia.org/wiki/PL/pgSQL" TargetMode="External"/><Relationship Id="rId12" Type="http://schemas.openxmlformats.org/officeDocument/2006/relationships/hyperlink" Target="http://ja.wikipedia.org/wiki/IPv6" TargetMode="External"/><Relationship Id="rId17" Type="http://schemas.openxmlformats.org/officeDocument/2006/relationships/hyperlink" Target="http://ja.wikipedia.org/wiki/2%E7%9B%B8%E3%82%B3%E3%83%9F%E3%83%83%E3%83%88" TargetMode="External"/><Relationship Id="rId25" Type="http://schemas.openxmlformats.org/officeDocument/2006/relationships/hyperlink" Target="http://ja.wikipedia.org/wiki/%E3%82%A2%E3%82%AF%E3%82%BB%E3%82%B9%E5%88%B6%E5%BE%A1" TargetMode="External"/><Relationship Id="rId2" Type="http://schemas.openxmlformats.org/officeDocument/2006/relationships/hyperlink" Target="http://ja.wikipedia.org/wiki/%E3%82%AB%E3%83%AA%E3%83%95%E3%82%A9%E3%83%AB%E3%83%8B%E3%82%A2%E5%A4%A7%E5%AD%A6%E3%83%90%E3%83%BC%E3%82%AF%E3%83%AC%E3%83%BC%E6%A0%A1" TargetMode="External"/><Relationship Id="rId16" Type="http://schemas.openxmlformats.org/officeDocument/2006/relationships/hyperlink" Target="http://ja.wikipedia.org/wiki/PostgreSQL" TargetMode="External"/><Relationship Id="rId20" Type="http://schemas.openxmlformats.org/officeDocument/2006/relationships/hyperlink" Target="http://ja.wikipedia.org/wiki/%E5%85%A8%E6%96%87%E6%A4%9C%E7%B4%A2" TargetMode="External"/><Relationship Id="rId1" Type="http://schemas.openxmlformats.org/officeDocument/2006/relationships/slideLayout" Target="../slideLayouts/slideLayout2.xml"/><Relationship Id="rId6" Type="http://schemas.openxmlformats.org/officeDocument/2006/relationships/hyperlink" Target="http://ja.wikipedia.org/wiki/SQL" TargetMode="External"/><Relationship Id="rId11" Type="http://schemas.openxmlformats.org/officeDocument/2006/relationships/hyperlink" Target="http://ja.wikipedia.org/wiki/%E9%96%A2%E4%BF%82%E4%BB%A3%E6%95%B0" TargetMode="External"/><Relationship Id="rId24" Type="http://schemas.openxmlformats.org/officeDocument/2006/relationships/hyperlink" Target="http://ja.wikipedia.org/w/index.php?title=%E3%82%A6%E3%82%A3%E3%83%B3%E3%83%89%E3%82%A6%E9%96%A2%E6%95%B0&amp;action=edit&amp;redlink=1" TargetMode="External"/><Relationship Id="rId5" Type="http://schemas.openxmlformats.org/officeDocument/2006/relationships/hyperlink" Target="http://ja.wikipedia.org/wiki/Special_Interest_Group_on_Management_of_Data" TargetMode="External"/><Relationship Id="rId15" Type="http://schemas.openxmlformats.org/officeDocument/2006/relationships/hyperlink" Target="http://ja.wikipedia.org/wiki/%E8%A1%A8%E9%A0%98%E5%9F%9F" TargetMode="External"/><Relationship Id="rId23" Type="http://schemas.openxmlformats.org/officeDocument/2006/relationships/hyperlink" Target="http://ja.wikipedia.org/wiki/%E5%86%8D%E5%B8%B0%E3%82%AF%E3%82%A8%E3%83%AA" TargetMode="External"/><Relationship Id="rId10" Type="http://schemas.openxmlformats.org/officeDocument/2006/relationships/hyperlink" Target="http://ja.wikipedia.org/wiki/%E3%83%AD%E3%82%B0%E5%85%88%E8%A1%8C%E6%9B%B8%E3%81%8D%E8%BE%BC%E3%81%BF" TargetMode="External"/><Relationship Id="rId19" Type="http://schemas.openxmlformats.org/officeDocument/2006/relationships/hyperlink" Target="http://ja.wikipedia.org/wiki/Extensible_Markup_Language" TargetMode="External"/><Relationship Id="rId4" Type="http://schemas.openxmlformats.org/officeDocument/2006/relationships/hyperlink" Target="http://ja.wikipedia.org/wiki/%E3%82%BD%E3%83%95%E3%83%88%E3%82%A6%E3%82%A7%E3%82%A2%E3%83%97%E3%83%AD%E3%83%88%E3%82%BF%E3%82%A4%E3%83%94%E3%83%B3%E3%82%B0" TargetMode="External"/><Relationship Id="rId9" Type="http://schemas.openxmlformats.org/officeDocument/2006/relationships/hyperlink" Target="http://ja.wikipedia.org/wiki/%E5%A4%96%E9%83%A8%E3%82%AD%E3%83%BC" TargetMode="External"/><Relationship Id="rId14" Type="http://schemas.openxmlformats.org/officeDocument/2006/relationships/hyperlink" Target="http://ja.wikipedia.org/w/index.php?title=SAVEPOINT&amp;action=edit&amp;redlink=1" TargetMode="External"/><Relationship Id="rId22" Type="http://schemas.openxmlformats.org/officeDocument/2006/relationships/hyperlink" Target="http://ja.wikipedia.org/wiki/%E6%B1%8E%E7%94%A8%E4%B8%80%E6%84%8F%E8%AD%98%E5%88%A5%E5%AD%90" TargetMode="External"/></Relationships>
</file>

<file path=ppt/slides/_rels/slide6.xml.rels><?xml version="1.0" encoding="UTF-8" standalone="yes"?>
<Relationships xmlns="http://schemas.openxmlformats.org/package/2006/relationships"><Relationship Id="rId2" Type="http://schemas.openxmlformats.org/officeDocument/2006/relationships/hyperlink" Target="http://www.postgresql.org/about/award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ja.wikipedia.org/wiki/PowerGRES_Plus" TargetMode="External"/><Relationship Id="rId13" Type="http://schemas.openxmlformats.org/officeDocument/2006/relationships/hyperlink" Target="http://ja.wikipedia.org/wiki/%E3%83%93%E3%82%B8%E3%83%8D%E3%82%B9%E3%82%A4%E3%83%B3%E3%83%86%E3%83%AA%E3%82%B8%E3%82%A7%E3%83%B3%E3%82%B9" TargetMode="External"/><Relationship Id="rId3" Type="http://schemas.openxmlformats.org/officeDocument/2006/relationships/hyperlink" Target="http://ja.wikipedia.org/wiki/SQL" TargetMode="External"/><Relationship Id="rId7" Type="http://schemas.openxmlformats.org/officeDocument/2006/relationships/hyperlink" Target="http://ja.wikipedia.org/w/index.php?title=PowerGres&amp;action=edit&amp;redlink=1" TargetMode="External"/><Relationship Id="rId12" Type="http://schemas.openxmlformats.org/officeDocument/2006/relationships/hyperlink" Target="http://ja.wikipedia.org/wiki/%E3%83%87%E3%83%BC%E3%82%BF%E3%82%A6%E3%82%A7%E3%82%A2%E3%83%8F%E3%82%A6%E3%82%B9" TargetMode="External"/><Relationship Id="rId2" Type="http://schemas.openxmlformats.org/officeDocument/2006/relationships/hyperlink" Target="http://ja.wikipedia.org/wiki/%E3%82%BD%E3%83%BC%E3%82%B9%E3%82%B3%E3%83%BC%E3%83%89" TargetMode="External"/><Relationship Id="rId1" Type="http://schemas.openxmlformats.org/officeDocument/2006/relationships/slideLayout" Target="../slideLayouts/slideLayout2.xml"/><Relationship Id="rId6" Type="http://schemas.openxmlformats.org/officeDocument/2006/relationships/hyperlink" Target="http://ja.wikipedia.org/wiki/SRA" TargetMode="External"/><Relationship Id="rId11" Type="http://schemas.openxmlformats.org/officeDocument/2006/relationships/hyperlink" Target="http://ja.wikipedia.org/w/index.php?title=Greenplum&amp;action=edit&amp;redlink=1" TargetMode="External"/><Relationship Id="rId5" Type="http://schemas.openxmlformats.org/officeDocument/2006/relationships/hyperlink" Target="http://www.postgresql.jp/npo/about.html" TargetMode="External"/><Relationship Id="rId10" Type="http://schemas.openxmlformats.org/officeDocument/2006/relationships/hyperlink" Target="http://ja.wikipedia.org/wiki/Oracle_Database" TargetMode="External"/><Relationship Id="rId4" Type="http://schemas.openxmlformats.org/officeDocument/2006/relationships/hyperlink" Target="http://ja.wikipedia.org/wiki/%E3%82%A4%E3%83%B3%E3%82%BF%E3%83%BC%E3%83%8D%E3%83%83%E3%83%88" TargetMode="External"/><Relationship Id="rId9" Type="http://schemas.openxmlformats.org/officeDocument/2006/relationships/hyperlink" Target="http://ja.wikipedia.org/w/index.php?title=EnterpriseDB&amp;action=edit&amp;redlink=1" TargetMode="External"/><Relationship Id="rId14" Type="http://schemas.openxmlformats.org/officeDocument/2006/relationships/hyperlink" Target="http://ja.wikipedia.org/wiki/NP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endParaRPr kumimoji="1" lang="ja-JP" altLang="en-US"/>
          </a:p>
        </p:txBody>
      </p:sp>
      <p:sp>
        <p:nvSpPr>
          <p:cNvPr id="3" name="サブタイトル 2"/>
          <p:cNvSpPr>
            <a:spLocks noGrp="1"/>
          </p:cNvSpPr>
          <p:nvPr>
            <p:ph type="subTitle" idx="1"/>
          </p:nvPr>
        </p:nvSpPr>
        <p:spPr/>
        <p:txBody>
          <a:bodyPr/>
          <a:lstStyle/>
          <a:p>
            <a:endParaRPr kumimoji="1" lang="ja-JP"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開発者数</a:t>
            </a:r>
            <a:endParaRPr kumimoji="1" lang="ja-JP" altLang="en-US" dirty="0"/>
          </a:p>
        </p:txBody>
      </p:sp>
      <p:graphicFrame>
        <p:nvGraphicFramePr>
          <p:cNvPr id="4" name="コンテンツ プレースホルダ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パッチ投稿数</a:t>
            </a:r>
            <a:endParaRPr kumimoji="1" lang="ja-JP" altLang="en-US" dirty="0"/>
          </a:p>
        </p:txBody>
      </p:sp>
      <p:graphicFrame>
        <p:nvGraphicFramePr>
          <p:cNvPr id="5" name="コンテンツ プレースホルダ 4"/>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パッチレビュー率</a:t>
            </a:r>
            <a:endParaRPr kumimoji="1" lang="ja-JP" altLang="en-US" dirty="0"/>
          </a:p>
        </p:txBody>
      </p:sp>
      <p:graphicFrame>
        <p:nvGraphicFramePr>
          <p:cNvPr id="4" name="コンテンツ プレースホルダ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（参考）バージョン履歴</a:t>
            </a:r>
            <a:endParaRPr kumimoji="1" lang="ja-JP" altLang="en-US" dirty="0"/>
          </a:p>
        </p:txBody>
      </p:sp>
      <p:sp>
        <p:nvSpPr>
          <p:cNvPr id="3" name="コンテンツ プレースホルダ 2"/>
          <p:cNvSpPr>
            <a:spLocks noGrp="1"/>
          </p:cNvSpPr>
          <p:nvPr>
            <p:ph idx="1"/>
          </p:nvPr>
        </p:nvSpPr>
        <p:spPr/>
        <p:txBody>
          <a:bodyPr>
            <a:normAutofit fontScale="32500" lnSpcReduction="20000"/>
          </a:bodyPr>
          <a:lstStyle/>
          <a:p>
            <a:r>
              <a:rPr lang="en-US" altLang="ja-JP" dirty="0" smtClean="0"/>
              <a:t>1986</a:t>
            </a:r>
            <a:r>
              <a:rPr lang="ja-JP" altLang="en-US" dirty="0" smtClean="0"/>
              <a:t>年 </a:t>
            </a:r>
            <a:r>
              <a:rPr lang="en-US" altLang="ja-JP" dirty="0" smtClean="0"/>
              <a:t>- </a:t>
            </a:r>
            <a:r>
              <a:rPr lang="ja-JP" altLang="en-US" dirty="0" smtClean="0">
                <a:hlinkClick r:id="rId2" tooltip="カリフォルニア大学バークレー校"/>
              </a:rPr>
              <a:t>カリフォルニア大学バークレー校</a:t>
            </a:r>
            <a:r>
              <a:rPr lang="ja-JP" altLang="en-US" dirty="0" smtClean="0"/>
              <a:t> </a:t>
            </a:r>
            <a:r>
              <a:rPr lang="en-US" altLang="ja-JP" dirty="0" smtClean="0"/>
              <a:t>(UCB) </a:t>
            </a:r>
            <a:r>
              <a:rPr lang="ja-JP" altLang="en-US" dirty="0" smtClean="0"/>
              <a:t>で</a:t>
            </a:r>
            <a:r>
              <a:rPr lang="ja-JP" altLang="en-US" dirty="0" smtClean="0">
                <a:hlinkClick r:id="rId3" tooltip="マイケル・ストーンブレーカー"/>
              </a:rPr>
              <a:t>マイケル・ストーンブレーカー</a:t>
            </a:r>
            <a:r>
              <a:rPr lang="ja-JP" altLang="en-US" dirty="0" smtClean="0"/>
              <a:t>が</a:t>
            </a:r>
            <a:r>
              <a:rPr lang="en-US" altLang="ja-JP" dirty="0" smtClean="0"/>
              <a:t>POSTGRES</a:t>
            </a:r>
            <a:r>
              <a:rPr lang="ja-JP" altLang="en-US" dirty="0" smtClean="0"/>
              <a:t>プロジェクトを発足</a:t>
            </a:r>
          </a:p>
          <a:p>
            <a:r>
              <a:rPr lang="en-US" altLang="ja-JP" dirty="0" smtClean="0"/>
              <a:t>1987</a:t>
            </a:r>
            <a:r>
              <a:rPr lang="ja-JP" altLang="en-US" dirty="0" smtClean="0"/>
              <a:t>年 </a:t>
            </a:r>
            <a:r>
              <a:rPr lang="en-US" altLang="ja-JP" dirty="0" smtClean="0"/>
              <a:t>- </a:t>
            </a:r>
            <a:r>
              <a:rPr lang="ja-JP" altLang="en-US" dirty="0" smtClean="0">
                <a:hlinkClick r:id="rId4" tooltip="ソフトウェアプロトタイピング"/>
              </a:rPr>
              <a:t>プロトタイプ</a:t>
            </a:r>
            <a:r>
              <a:rPr lang="ja-JP" altLang="en-US" dirty="0" smtClean="0"/>
              <a:t>が完成、翌年の</a:t>
            </a:r>
            <a:r>
              <a:rPr lang="en-US" altLang="ja-JP" dirty="0" smtClean="0">
                <a:hlinkClick r:id="rId5" tooltip="Special Interest Group on Management of Data"/>
              </a:rPr>
              <a:t>ACM-SIGMOD</a:t>
            </a:r>
            <a:r>
              <a:rPr lang="ja-JP" altLang="en-US" dirty="0" smtClean="0"/>
              <a:t>コンファレンスで紹介される</a:t>
            </a:r>
          </a:p>
          <a:p>
            <a:r>
              <a:rPr lang="en-US" altLang="ja-JP" dirty="0" smtClean="0"/>
              <a:t>1989</a:t>
            </a:r>
            <a:r>
              <a:rPr lang="ja-JP" altLang="en-US" dirty="0" smtClean="0"/>
              <a:t>年 </a:t>
            </a:r>
            <a:r>
              <a:rPr lang="en-US" altLang="ja-JP" dirty="0" smtClean="0"/>
              <a:t>- POSTGRES 1 </a:t>
            </a:r>
            <a:r>
              <a:rPr lang="ja-JP" altLang="en-US" dirty="0" smtClean="0"/>
              <a:t>を限定的にリリース</a:t>
            </a:r>
          </a:p>
          <a:p>
            <a:r>
              <a:rPr lang="en-US" altLang="ja-JP" dirty="0" smtClean="0"/>
              <a:t>1990</a:t>
            </a:r>
            <a:r>
              <a:rPr lang="ja-JP" altLang="en-US" dirty="0" smtClean="0"/>
              <a:t>年 </a:t>
            </a:r>
            <a:r>
              <a:rPr lang="en-US" altLang="ja-JP" dirty="0" smtClean="0"/>
              <a:t>- POSTGRES 2 </a:t>
            </a:r>
            <a:r>
              <a:rPr lang="ja-JP" altLang="en-US" dirty="0" err="1" smtClean="0"/>
              <a:t>のリ</a:t>
            </a:r>
            <a:r>
              <a:rPr lang="ja-JP" altLang="en-US" dirty="0" smtClean="0"/>
              <a:t>リース。前バージョンの批評をもとにルールシステムが再設計された。</a:t>
            </a:r>
          </a:p>
          <a:p>
            <a:r>
              <a:rPr lang="en-US" altLang="ja-JP" dirty="0" smtClean="0"/>
              <a:t>1991</a:t>
            </a:r>
            <a:r>
              <a:rPr lang="ja-JP" altLang="en-US" dirty="0" smtClean="0"/>
              <a:t>年 </a:t>
            </a:r>
            <a:r>
              <a:rPr lang="en-US" altLang="ja-JP" dirty="0" smtClean="0"/>
              <a:t>- POSTGRES 3 </a:t>
            </a:r>
            <a:r>
              <a:rPr lang="ja-JP" altLang="en-US" dirty="0" err="1" smtClean="0"/>
              <a:t>のリ</a:t>
            </a:r>
            <a:r>
              <a:rPr lang="ja-JP" altLang="en-US" dirty="0" smtClean="0"/>
              <a:t>リース。複数ストレージの管理機構追加等</a:t>
            </a:r>
          </a:p>
          <a:p>
            <a:r>
              <a:rPr lang="en-US" altLang="ja-JP" dirty="0" smtClean="0"/>
              <a:t>1993</a:t>
            </a:r>
            <a:r>
              <a:rPr lang="ja-JP" altLang="en-US" dirty="0" smtClean="0"/>
              <a:t>年 </a:t>
            </a:r>
            <a:r>
              <a:rPr lang="en-US" altLang="ja-JP" dirty="0" smtClean="0"/>
              <a:t>- POSTGRES 4.2 </a:t>
            </a:r>
            <a:r>
              <a:rPr lang="ja-JP" altLang="en-US" dirty="0" smtClean="0"/>
              <a:t>をもってカリフォルニア大学バークレー校における</a:t>
            </a:r>
            <a:r>
              <a:rPr lang="en-US" altLang="ja-JP" dirty="0" smtClean="0"/>
              <a:t>POSTGRES</a:t>
            </a:r>
            <a:r>
              <a:rPr lang="ja-JP" altLang="en-US" dirty="0" smtClean="0"/>
              <a:t>プロジェクトが終了</a:t>
            </a:r>
          </a:p>
          <a:p>
            <a:r>
              <a:rPr lang="en-US" altLang="ja-JP" dirty="0" smtClean="0"/>
              <a:t>1995</a:t>
            </a:r>
            <a:r>
              <a:rPr lang="ja-JP" altLang="en-US" dirty="0" smtClean="0"/>
              <a:t>年</a:t>
            </a:r>
            <a:r>
              <a:rPr lang="en-US" altLang="ja-JP" dirty="0" smtClean="0"/>
              <a:t>5</a:t>
            </a:r>
            <a:r>
              <a:rPr lang="ja-JP" altLang="en-US" dirty="0" smtClean="0"/>
              <a:t>月</a:t>
            </a:r>
            <a:r>
              <a:rPr lang="en-US" altLang="ja-JP" dirty="0" smtClean="0"/>
              <a:t>1</a:t>
            </a:r>
            <a:r>
              <a:rPr lang="ja-JP" altLang="en-US" dirty="0" smtClean="0"/>
              <a:t>日 </a:t>
            </a:r>
            <a:r>
              <a:rPr lang="en-US" altLang="ja-JP" dirty="0" smtClean="0"/>
              <a:t>- POSTGRES</a:t>
            </a:r>
            <a:r>
              <a:rPr lang="ja-JP" altLang="en-US" dirty="0" smtClean="0"/>
              <a:t>のソースコードを元にして、</a:t>
            </a:r>
            <a:r>
              <a:rPr lang="en-US" altLang="ja-JP" dirty="0" smtClean="0"/>
              <a:t>Postgres95 0.01 </a:t>
            </a:r>
            <a:r>
              <a:rPr lang="ja-JP" altLang="en-US" dirty="0" err="1" smtClean="0"/>
              <a:t>がリ</a:t>
            </a:r>
            <a:r>
              <a:rPr lang="ja-JP" altLang="en-US" dirty="0" smtClean="0"/>
              <a:t>リース</a:t>
            </a:r>
          </a:p>
          <a:p>
            <a:r>
              <a:rPr lang="en-US" altLang="ja-JP" dirty="0" smtClean="0"/>
              <a:t>1995</a:t>
            </a:r>
            <a:r>
              <a:rPr lang="ja-JP" altLang="en-US" dirty="0" smtClean="0"/>
              <a:t>年</a:t>
            </a:r>
            <a:r>
              <a:rPr lang="en-US" altLang="ja-JP" dirty="0" smtClean="0"/>
              <a:t>9</a:t>
            </a:r>
            <a:r>
              <a:rPr lang="ja-JP" altLang="en-US" dirty="0" smtClean="0"/>
              <a:t>月</a:t>
            </a:r>
            <a:r>
              <a:rPr lang="en-US" altLang="ja-JP" dirty="0" smtClean="0"/>
              <a:t>5</a:t>
            </a:r>
            <a:r>
              <a:rPr lang="ja-JP" altLang="en-US" dirty="0" smtClean="0"/>
              <a:t>日 </a:t>
            </a:r>
            <a:r>
              <a:rPr lang="en-US" altLang="ja-JP" dirty="0" smtClean="0"/>
              <a:t>- Postgres95 1.0 </a:t>
            </a:r>
            <a:r>
              <a:rPr lang="ja-JP" altLang="en-US" dirty="0" smtClean="0"/>
              <a:t>が</a:t>
            </a:r>
            <a:r>
              <a:rPr lang="en-US" altLang="ja-JP" dirty="0" smtClean="0">
                <a:hlinkClick r:id="rId6" tooltip="SQL"/>
              </a:rPr>
              <a:t>SQL</a:t>
            </a:r>
            <a:r>
              <a:rPr lang="ja-JP" altLang="en-US" dirty="0" smtClean="0"/>
              <a:t> </a:t>
            </a:r>
            <a:r>
              <a:rPr lang="en-US" altLang="ja-JP" dirty="0" smtClean="0"/>
              <a:t>LIKE</a:t>
            </a:r>
            <a:r>
              <a:rPr lang="ja-JP" altLang="en-US" dirty="0" smtClean="0"/>
              <a:t>構文など実装して正式リリース</a:t>
            </a:r>
          </a:p>
          <a:p>
            <a:r>
              <a:rPr lang="en-US" altLang="ja-JP" dirty="0" smtClean="0"/>
              <a:t>1997</a:t>
            </a:r>
            <a:r>
              <a:rPr lang="ja-JP" altLang="en-US" dirty="0" smtClean="0"/>
              <a:t>年</a:t>
            </a:r>
            <a:r>
              <a:rPr lang="en-US" altLang="ja-JP" dirty="0" smtClean="0"/>
              <a:t>1</a:t>
            </a:r>
            <a:r>
              <a:rPr lang="ja-JP" altLang="en-US" dirty="0" smtClean="0"/>
              <a:t>月</a:t>
            </a:r>
            <a:r>
              <a:rPr lang="en-US" altLang="ja-JP" dirty="0" smtClean="0"/>
              <a:t>29</a:t>
            </a:r>
            <a:r>
              <a:rPr lang="ja-JP" altLang="en-US" dirty="0" smtClean="0"/>
              <a:t>日 </a:t>
            </a:r>
            <a:r>
              <a:rPr lang="en-US" altLang="ja-JP" dirty="0" smtClean="0"/>
              <a:t>- </a:t>
            </a:r>
            <a:r>
              <a:rPr lang="en-US" altLang="ja-JP" dirty="0" err="1" smtClean="0"/>
              <a:t>PostgreSQL</a:t>
            </a:r>
            <a:r>
              <a:rPr lang="en-US" altLang="ja-JP" dirty="0" smtClean="0"/>
              <a:t> 6.0 </a:t>
            </a:r>
            <a:r>
              <a:rPr lang="ja-JP" altLang="en-US" dirty="0" smtClean="0"/>
              <a:t>と名称を変え、</a:t>
            </a:r>
            <a:r>
              <a:rPr lang="en-US" altLang="ja-JP" dirty="0" smtClean="0"/>
              <a:t>POSTGRES</a:t>
            </a:r>
            <a:r>
              <a:rPr lang="ja-JP" altLang="en-US" dirty="0" smtClean="0"/>
              <a:t>プロジェクトの連番に戻し、多数の追加変更を行いリリース</a:t>
            </a:r>
          </a:p>
          <a:p>
            <a:r>
              <a:rPr lang="en-US" altLang="ja-JP" dirty="0" smtClean="0"/>
              <a:t>1998</a:t>
            </a:r>
            <a:r>
              <a:rPr lang="ja-JP" altLang="en-US" dirty="0" smtClean="0"/>
              <a:t>年</a:t>
            </a:r>
            <a:r>
              <a:rPr lang="en-US" altLang="ja-JP" dirty="0" smtClean="0"/>
              <a:t>10</a:t>
            </a:r>
            <a:r>
              <a:rPr lang="ja-JP" altLang="en-US" dirty="0" smtClean="0"/>
              <a:t>月</a:t>
            </a:r>
            <a:r>
              <a:rPr lang="en-US" altLang="ja-JP" dirty="0" smtClean="0"/>
              <a:t>30</a:t>
            </a:r>
            <a:r>
              <a:rPr lang="ja-JP" altLang="en-US" dirty="0" smtClean="0"/>
              <a:t>日 </a:t>
            </a:r>
            <a:r>
              <a:rPr lang="en-US" altLang="ja-JP" dirty="0" smtClean="0"/>
              <a:t>- </a:t>
            </a:r>
            <a:r>
              <a:rPr lang="en-US" altLang="ja-JP" dirty="0" err="1" smtClean="0"/>
              <a:t>PostgreSQL</a:t>
            </a:r>
            <a:r>
              <a:rPr lang="en-US" altLang="ja-JP" dirty="0" smtClean="0"/>
              <a:t> 6.4 : </a:t>
            </a:r>
            <a:r>
              <a:rPr lang="en-US" altLang="ja-JP" dirty="0" smtClean="0">
                <a:hlinkClick r:id="rId7" tooltip="PL/pgSQL"/>
              </a:rPr>
              <a:t>PL/</a:t>
            </a:r>
            <a:r>
              <a:rPr lang="en-US" altLang="ja-JP" dirty="0" err="1" smtClean="0">
                <a:hlinkClick r:id="rId7" tooltip="PL/pgSQL"/>
              </a:rPr>
              <a:t>pgSQL</a:t>
            </a:r>
            <a:r>
              <a:rPr lang="en-US" altLang="ja-JP" dirty="0" smtClean="0"/>
              <a:t>, </a:t>
            </a:r>
            <a:r>
              <a:rPr lang="ja-JP" altLang="en-US" dirty="0" smtClean="0"/>
              <a:t>マルチバイト文字列サポート の追加</a:t>
            </a:r>
          </a:p>
          <a:p>
            <a:r>
              <a:rPr lang="en-US" altLang="ja-JP" dirty="0" smtClean="0"/>
              <a:t>1999</a:t>
            </a:r>
            <a:r>
              <a:rPr lang="ja-JP" altLang="en-US" dirty="0" smtClean="0"/>
              <a:t>年</a:t>
            </a:r>
            <a:r>
              <a:rPr lang="en-US" altLang="ja-JP" dirty="0" smtClean="0"/>
              <a:t>6</a:t>
            </a:r>
            <a:r>
              <a:rPr lang="ja-JP" altLang="en-US" dirty="0" smtClean="0"/>
              <a:t>月</a:t>
            </a:r>
            <a:r>
              <a:rPr lang="en-US" altLang="ja-JP" dirty="0" smtClean="0"/>
              <a:t>9</a:t>
            </a:r>
            <a:r>
              <a:rPr lang="ja-JP" altLang="en-US" dirty="0" smtClean="0"/>
              <a:t>日 </a:t>
            </a:r>
            <a:r>
              <a:rPr lang="en-US" altLang="ja-JP" dirty="0" smtClean="0"/>
              <a:t>- </a:t>
            </a:r>
            <a:r>
              <a:rPr lang="en-US" altLang="ja-JP" dirty="0" err="1" smtClean="0"/>
              <a:t>PostgreSQL</a:t>
            </a:r>
            <a:r>
              <a:rPr lang="en-US" altLang="ja-JP" dirty="0" smtClean="0"/>
              <a:t> 6.5 : </a:t>
            </a:r>
            <a:r>
              <a:rPr lang="en-US" altLang="ja-JP" dirty="0" smtClean="0">
                <a:hlinkClick r:id="rId8" tooltip="MVCC"/>
              </a:rPr>
              <a:t>MVCC</a:t>
            </a:r>
            <a:r>
              <a:rPr lang="ja-JP" altLang="en-US" dirty="0" smtClean="0"/>
              <a:t> の追加</a:t>
            </a:r>
          </a:p>
          <a:p>
            <a:r>
              <a:rPr lang="en-US" altLang="ja-JP" dirty="0" smtClean="0"/>
              <a:t>2000</a:t>
            </a:r>
            <a:r>
              <a:rPr lang="ja-JP" altLang="en-US" dirty="0" smtClean="0"/>
              <a:t>年</a:t>
            </a:r>
            <a:r>
              <a:rPr lang="en-US" altLang="ja-JP" dirty="0" smtClean="0"/>
              <a:t>5</a:t>
            </a:r>
            <a:r>
              <a:rPr lang="ja-JP" altLang="en-US" dirty="0" smtClean="0"/>
              <a:t>月</a:t>
            </a:r>
            <a:r>
              <a:rPr lang="en-US" altLang="ja-JP" dirty="0" smtClean="0"/>
              <a:t>8</a:t>
            </a:r>
            <a:r>
              <a:rPr lang="ja-JP" altLang="en-US" dirty="0" smtClean="0"/>
              <a:t>日 </a:t>
            </a:r>
            <a:r>
              <a:rPr lang="en-US" altLang="ja-JP" dirty="0" smtClean="0"/>
              <a:t>- </a:t>
            </a:r>
            <a:r>
              <a:rPr lang="en-US" altLang="ja-JP" dirty="0" err="1" smtClean="0"/>
              <a:t>PostgreSQL</a:t>
            </a:r>
            <a:r>
              <a:rPr lang="en-US" altLang="ja-JP" dirty="0" smtClean="0"/>
              <a:t> 7.0 : </a:t>
            </a:r>
            <a:r>
              <a:rPr lang="ja-JP" altLang="en-US" dirty="0" smtClean="0">
                <a:hlinkClick r:id="rId9" tooltip="外部キー"/>
              </a:rPr>
              <a:t>外部キー</a:t>
            </a:r>
            <a:r>
              <a:rPr lang="ja-JP" altLang="en-US" dirty="0" smtClean="0"/>
              <a:t>制約の追加</a:t>
            </a:r>
          </a:p>
          <a:p>
            <a:r>
              <a:rPr lang="en-US" altLang="ja-JP" dirty="0" smtClean="0"/>
              <a:t>2001</a:t>
            </a:r>
            <a:r>
              <a:rPr lang="ja-JP" altLang="en-US" dirty="0" smtClean="0"/>
              <a:t>年</a:t>
            </a:r>
            <a:r>
              <a:rPr lang="en-US" altLang="ja-JP" dirty="0" smtClean="0"/>
              <a:t>4</a:t>
            </a:r>
            <a:r>
              <a:rPr lang="ja-JP" altLang="en-US" dirty="0" smtClean="0"/>
              <a:t>月</a:t>
            </a:r>
            <a:r>
              <a:rPr lang="en-US" altLang="ja-JP" dirty="0" smtClean="0"/>
              <a:t>13</a:t>
            </a:r>
            <a:r>
              <a:rPr lang="ja-JP" altLang="en-US" dirty="0" smtClean="0"/>
              <a:t>日 </a:t>
            </a:r>
            <a:r>
              <a:rPr lang="en-US" altLang="ja-JP" dirty="0" smtClean="0"/>
              <a:t>- </a:t>
            </a:r>
            <a:r>
              <a:rPr lang="en-US" altLang="ja-JP" dirty="0" err="1" smtClean="0"/>
              <a:t>PostgreSQL</a:t>
            </a:r>
            <a:r>
              <a:rPr lang="en-US" altLang="ja-JP" dirty="0" smtClean="0"/>
              <a:t> 7.1 : </a:t>
            </a:r>
            <a:r>
              <a:rPr lang="en-US" altLang="ja-JP" dirty="0" smtClean="0">
                <a:hlinkClick r:id="rId10" tooltip="ログ先行書き込み"/>
              </a:rPr>
              <a:t>WAL</a:t>
            </a:r>
            <a:r>
              <a:rPr lang="en-US" altLang="ja-JP" dirty="0" smtClean="0"/>
              <a:t>, TOAST, </a:t>
            </a:r>
            <a:r>
              <a:rPr lang="en-US" altLang="ja-JP" dirty="0" smtClean="0">
                <a:hlinkClick r:id="rId11" tooltip="関係代数"/>
              </a:rPr>
              <a:t>OUTER JOIN</a:t>
            </a:r>
            <a:r>
              <a:rPr lang="ja-JP" altLang="en-US" dirty="0" smtClean="0"/>
              <a:t> の追加</a:t>
            </a:r>
          </a:p>
          <a:p>
            <a:r>
              <a:rPr lang="en-US" altLang="ja-JP" dirty="0" smtClean="0"/>
              <a:t>2002</a:t>
            </a:r>
            <a:r>
              <a:rPr lang="ja-JP" altLang="en-US" dirty="0" smtClean="0"/>
              <a:t>年</a:t>
            </a:r>
            <a:r>
              <a:rPr lang="en-US" altLang="ja-JP" dirty="0" smtClean="0"/>
              <a:t>2</a:t>
            </a:r>
            <a:r>
              <a:rPr lang="ja-JP" altLang="en-US" dirty="0" smtClean="0"/>
              <a:t>月</a:t>
            </a:r>
            <a:r>
              <a:rPr lang="en-US" altLang="ja-JP" dirty="0" smtClean="0"/>
              <a:t>4</a:t>
            </a:r>
            <a:r>
              <a:rPr lang="ja-JP" altLang="en-US" dirty="0" smtClean="0"/>
              <a:t>日 </a:t>
            </a:r>
            <a:r>
              <a:rPr lang="en-US" altLang="ja-JP" dirty="0" smtClean="0"/>
              <a:t>- </a:t>
            </a:r>
            <a:r>
              <a:rPr lang="en-US" altLang="ja-JP" dirty="0" err="1" smtClean="0"/>
              <a:t>PostgreSQL</a:t>
            </a:r>
            <a:r>
              <a:rPr lang="en-US" altLang="ja-JP" dirty="0" smtClean="0"/>
              <a:t> 7.2 : </a:t>
            </a:r>
            <a:r>
              <a:rPr lang="ja-JP" altLang="en-US" dirty="0" smtClean="0"/>
              <a:t>コンカレント</a:t>
            </a:r>
            <a:r>
              <a:rPr lang="en-US" altLang="ja-JP" dirty="0" smtClean="0"/>
              <a:t>VACUUM </a:t>
            </a:r>
            <a:r>
              <a:rPr lang="ja-JP" altLang="en-US" dirty="0" smtClean="0"/>
              <a:t>の追加</a:t>
            </a:r>
          </a:p>
          <a:p>
            <a:r>
              <a:rPr lang="en-US" altLang="ja-JP" dirty="0" smtClean="0"/>
              <a:t>2002</a:t>
            </a:r>
            <a:r>
              <a:rPr lang="ja-JP" altLang="en-US" dirty="0" smtClean="0"/>
              <a:t>年</a:t>
            </a:r>
            <a:r>
              <a:rPr lang="en-US" altLang="ja-JP" dirty="0" smtClean="0"/>
              <a:t>11</a:t>
            </a:r>
            <a:r>
              <a:rPr lang="ja-JP" altLang="en-US" dirty="0" smtClean="0"/>
              <a:t>月</a:t>
            </a:r>
            <a:r>
              <a:rPr lang="en-US" altLang="ja-JP" dirty="0" smtClean="0"/>
              <a:t>27</a:t>
            </a:r>
            <a:r>
              <a:rPr lang="ja-JP" altLang="en-US" dirty="0" smtClean="0"/>
              <a:t>日 </a:t>
            </a:r>
            <a:r>
              <a:rPr lang="en-US" altLang="ja-JP" dirty="0" smtClean="0"/>
              <a:t>- </a:t>
            </a:r>
            <a:r>
              <a:rPr lang="en-US" altLang="ja-JP" dirty="0" err="1" smtClean="0"/>
              <a:t>PostgreSQL</a:t>
            </a:r>
            <a:r>
              <a:rPr lang="en-US" altLang="ja-JP" dirty="0" smtClean="0"/>
              <a:t> 7.3 : </a:t>
            </a:r>
            <a:r>
              <a:rPr lang="ja-JP" altLang="en-US" dirty="0" smtClean="0"/>
              <a:t>スキーマ</a:t>
            </a:r>
            <a:r>
              <a:rPr lang="en-US" altLang="ja-JP" dirty="0" smtClean="0"/>
              <a:t>, </a:t>
            </a:r>
            <a:r>
              <a:rPr lang="ja-JP" altLang="en-US" dirty="0" smtClean="0"/>
              <a:t>ドメイン</a:t>
            </a:r>
            <a:r>
              <a:rPr lang="en-US" altLang="ja-JP" dirty="0" smtClean="0"/>
              <a:t>, PREPARE </a:t>
            </a:r>
            <a:r>
              <a:rPr lang="ja-JP" altLang="en-US" dirty="0" smtClean="0"/>
              <a:t>の追加</a:t>
            </a:r>
          </a:p>
          <a:p>
            <a:r>
              <a:rPr lang="en-US" altLang="ja-JP" dirty="0" smtClean="0"/>
              <a:t>2003</a:t>
            </a:r>
            <a:r>
              <a:rPr lang="ja-JP" altLang="en-US" dirty="0" smtClean="0"/>
              <a:t>年</a:t>
            </a:r>
            <a:r>
              <a:rPr lang="en-US" altLang="ja-JP" dirty="0" smtClean="0"/>
              <a:t>11</a:t>
            </a:r>
            <a:r>
              <a:rPr lang="ja-JP" altLang="en-US" dirty="0" smtClean="0"/>
              <a:t>月</a:t>
            </a:r>
            <a:r>
              <a:rPr lang="en-US" altLang="ja-JP" dirty="0" smtClean="0"/>
              <a:t>17</a:t>
            </a:r>
            <a:r>
              <a:rPr lang="ja-JP" altLang="en-US" dirty="0" smtClean="0"/>
              <a:t>日 </a:t>
            </a:r>
            <a:r>
              <a:rPr lang="en-US" altLang="ja-JP" dirty="0" smtClean="0"/>
              <a:t>- </a:t>
            </a:r>
            <a:r>
              <a:rPr lang="en-US" altLang="ja-JP" dirty="0" err="1" smtClean="0"/>
              <a:t>PostgreSQL</a:t>
            </a:r>
            <a:r>
              <a:rPr lang="en-US" altLang="ja-JP" dirty="0" smtClean="0"/>
              <a:t> 7.4 : </a:t>
            </a:r>
            <a:r>
              <a:rPr lang="en-US" altLang="ja-JP" dirty="0" smtClean="0">
                <a:hlinkClick r:id="rId12" tooltip="IPv6"/>
              </a:rPr>
              <a:t>IPv6</a:t>
            </a:r>
            <a:r>
              <a:rPr lang="ja-JP" altLang="en-US" dirty="0" smtClean="0"/>
              <a:t> の追加</a:t>
            </a:r>
          </a:p>
          <a:p>
            <a:r>
              <a:rPr lang="en-US" altLang="ja-JP" dirty="0" smtClean="0"/>
              <a:t>2005</a:t>
            </a:r>
            <a:r>
              <a:rPr lang="ja-JP" altLang="en-US" dirty="0" smtClean="0"/>
              <a:t>年</a:t>
            </a:r>
            <a:r>
              <a:rPr lang="en-US" altLang="ja-JP" dirty="0" smtClean="0"/>
              <a:t>1</a:t>
            </a:r>
            <a:r>
              <a:rPr lang="ja-JP" altLang="en-US" dirty="0" smtClean="0"/>
              <a:t>月</a:t>
            </a:r>
            <a:r>
              <a:rPr lang="en-US" altLang="ja-JP" dirty="0" smtClean="0"/>
              <a:t>19</a:t>
            </a:r>
            <a:r>
              <a:rPr lang="ja-JP" altLang="en-US" dirty="0" smtClean="0"/>
              <a:t>日 </a:t>
            </a:r>
            <a:r>
              <a:rPr lang="en-US" altLang="ja-JP" dirty="0" smtClean="0"/>
              <a:t>- </a:t>
            </a:r>
            <a:r>
              <a:rPr lang="en-US" altLang="ja-JP" dirty="0" err="1" smtClean="0"/>
              <a:t>PostgreSQL</a:t>
            </a:r>
            <a:r>
              <a:rPr lang="en-US" altLang="ja-JP" dirty="0" smtClean="0"/>
              <a:t> 8.0 : </a:t>
            </a:r>
            <a:r>
              <a:rPr lang="en-US" altLang="ja-JP" dirty="0" smtClean="0">
                <a:hlinkClick r:id="rId13" tooltip="Microsoft Windows"/>
              </a:rPr>
              <a:t>Microsoft Windows</a:t>
            </a:r>
            <a:r>
              <a:rPr lang="ja-JP" altLang="en-US" dirty="0" smtClean="0"/>
              <a:t>対応</a:t>
            </a:r>
            <a:r>
              <a:rPr lang="en-US" altLang="ja-JP" dirty="0" smtClean="0"/>
              <a:t>, </a:t>
            </a:r>
            <a:r>
              <a:rPr lang="en-US" altLang="ja-JP" dirty="0" smtClean="0">
                <a:hlinkClick r:id="rId14" tooltip="SAVEPOINT (未作成ページ)"/>
              </a:rPr>
              <a:t>SAVEPOINT</a:t>
            </a:r>
            <a:r>
              <a:rPr lang="en-US" altLang="ja-JP" dirty="0" smtClean="0"/>
              <a:t>, PITR, </a:t>
            </a:r>
            <a:r>
              <a:rPr lang="ja-JP" altLang="en-US" dirty="0" smtClean="0">
                <a:hlinkClick r:id="rId15" tooltip="表領域"/>
              </a:rPr>
              <a:t>表領域</a:t>
            </a:r>
            <a:r>
              <a:rPr lang="ja-JP" altLang="en-US" dirty="0" smtClean="0"/>
              <a:t>の追加 </a:t>
            </a:r>
            <a:r>
              <a:rPr lang="en-US" altLang="ja-JP" baseline="30000" dirty="0" smtClean="0">
                <a:hlinkClick r:id="rId16"/>
              </a:rPr>
              <a:t>[8]</a:t>
            </a:r>
            <a:endParaRPr lang="ja-JP" altLang="en-US" dirty="0" smtClean="0"/>
          </a:p>
          <a:p>
            <a:r>
              <a:rPr lang="en-US" altLang="ja-JP" dirty="0" smtClean="0"/>
              <a:t>2005</a:t>
            </a:r>
            <a:r>
              <a:rPr lang="ja-JP" altLang="en-US" dirty="0" smtClean="0"/>
              <a:t>年</a:t>
            </a:r>
            <a:r>
              <a:rPr lang="en-US" altLang="ja-JP" dirty="0" smtClean="0"/>
              <a:t>11</a:t>
            </a:r>
            <a:r>
              <a:rPr lang="ja-JP" altLang="en-US" dirty="0" smtClean="0"/>
              <a:t>月</a:t>
            </a:r>
            <a:r>
              <a:rPr lang="en-US" altLang="ja-JP" dirty="0" smtClean="0"/>
              <a:t>8</a:t>
            </a:r>
            <a:r>
              <a:rPr lang="ja-JP" altLang="en-US" dirty="0" smtClean="0"/>
              <a:t>日 </a:t>
            </a:r>
            <a:r>
              <a:rPr lang="en-US" altLang="ja-JP" dirty="0" smtClean="0"/>
              <a:t>- </a:t>
            </a:r>
            <a:r>
              <a:rPr lang="en-US" altLang="ja-JP" dirty="0" err="1" smtClean="0"/>
              <a:t>PostgreSQL</a:t>
            </a:r>
            <a:r>
              <a:rPr lang="en-US" altLang="ja-JP" dirty="0" smtClean="0"/>
              <a:t> 8.1 : </a:t>
            </a:r>
            <a:r>
              <a:rPr lang="en-US" altLang="ja-JP" dirty="0" smtClean="0">
                <a:hlinkClick r:id="rId17" tooltip="2相コミット"/>
              </a:rPr>
              <a:t>2</a:t>
            </a:r>
            <a:r>
              <a:rPr lang="ja-JP" altLang="en-US" dirty="0" smtClean="0">
                <a:hlinkClick r:id="rId17" tooltip="2相コミット"/>
              </a:rPr>
              <a:t>相コミット</a:t>
            </a:r>
            <a:r>
              <a:rPr lang="en-US" altLang="ja-JP" dirty="0" smtClean="0"/>
              <a:t>, </a:t>
            </a:r>
            <a:r>
              <a:rPr lang="en-US" altLang="ja-JP" dirty="0" smtClean="0">
                <a:hlinkClick r:id="rId18" tooltip="ロールベースアクセス制御"/>
              </a:rPr>
              <a:t>ROLE</a:t>
            </a:r>
            <a:r>
              <a:rPr lang="en-US" altLang="ja-JP" dirty="0" smtClean="0"/>
              <a:t>, </a:t>
            </a:r>
            <a:r>
              <a:rPr lang="ja-JP" altLang="en-US" dirty="0" smtClean="0"/>
              <a:t>行共有ロック</a:t>
            </a:r>
            <a:r>
              <a:rPr lang="en-US" altLang="ja-JP" dirty="0" smtClean="0"/>
              <a:t>, </a:t>
            </a:r>
            <a:r>
              <a:rPr lang="ja-JP" altLang="en-US" dirty="0" smtClean="0"/>
              <a:t>テーブル・パーティショニング の追加 </a:t>
            </a:r>
            <a:r>
              <a:rPr lang="en-US" altLang="ja-JP" baseline="30000" dirty="0" smtClean="0">
                <a:hlinkClick r:id="rId16"/>
              </a:rPr>
              <a:t>[9]</a:t>
            </a:r>
            <a:endParaRPr lang="ja-JP" altLang="en-US" dirty="0" smtClean="0"/>
          </a:p>
          <a:p>
            <a:r>
              <a:rPr lang="en-US" altLang="ja-JP" dirty="0" smtClean="0"/>
              <a:t>2006</a:t>
            </a:r>
            <a:r>
              <a:rPr lang="ja-JP" altLang="en-US" dirty="0" smtClean="0"/>
              <a:t>年</a:t>
            </a:r>
            <a:r>
              <a:rPr lang="en-US" altLang="ja-JP" dirty="0" smtClean="0"/>
              <a:t>12</a:t>
            </a:r>
            <a:r>
              <a:rPr lang="ja-JP" altLang="en-US" dirty="0" smtClean="0"/>
              <a:t>月</a:t>
            </a:r>
            <a:r>
              <a:rPr lang="en-US" altLang="ja-JP" dirty="0" smtClean="0"/>
              <a:t>5</a:t>
            </a:r>
            <a:r>
              <a:rPr lang="ja-JP" altLang="en-US" dirty="0" smtClean="0"/>
              <a:t>日 </a:t>
            </a:r>
            <a:r>
              <a:rPr lang="en-US" altLang="ja-JP" dirty="0" smtClean="0"/>
              <a:t>- </a:t>
            </a:r>
            <a:r>
              <a:rPr lang="en-US" altLang="ja-JP" dirty="0" err="1" smtClean="0"/>
              <a:t>PostgreSQL</a:t>
            </a:r>
            <a:r>
              <a:rPr lang="en-US" altLang="ja-JP" dirty="0" smtClean="0"/>
              <a:t> 8.2 : </a:t>
            </a:r>
            <a:r>
              <a:rPr lang="ja-JP" altLang="en-US" dirty="0" smtClean="0"/>
              <a:t>ウォームスタンバイ</a:t>
            </a:r>
            <a:r>
              <a:rPr lang="en-US" altLang="ja-JP" dirty="0" smtClean="0"/>
              <a:t>, GIN </a:t>
            </a:r>
            <a:r>
              <a:rPr lang="ja-JP" altLang="en-US" dirty="0" smtClean="0"/>
              <a:t>の追加 </a:t>
            </a:r>
            <a:r>
              <a:rPr lang="en-US" altLang="ja-JP" baseline="30000" dirty="0" smtClean="0">
                <a:hlinkClick r:id="rId16"/>
              </a:rPr>
              <a:t>[10]</a:t>
            </a:r>
            <a:endParaRPr lang="ja-JP" altLang="en-US" dirty="0" smtClean="0"/>
          </a:p>
          <a:p>
            <a:r>
              <a:rPr lang="en-US" altLang="ja-JP" dirty="0" smtClean="0"/>
              <a:t>2008</a:t>
            </a:r>
            <a:r>
              <a:rPr lang="ja-JP" altLang="en-US" dirty="0" smtClean="0"/>
              <a:t>年</a:t>
            </a:r>
            <a:r>
              <a:rPr lang="en-US" altLang="ja-JP" dirty="0" smtClean="0"/>
              <a:t>2</a:t>
            </a:r>
            <a:r>
              <a:rPr lang="ja-JP" altLang="en-US" dirty="0" smtClean="0"/>
              <a:t>月</a:t>
            </a:r>
            <a:r>
              <a:rPr lang="en-US" altLang="ja-JP" dirty="0" smtClean="0"/>
              <a:t>4</a:t>
            </a:r>
            <a:r>
              <a:rPr lang="ja-JP" altLang="en-US" dirty="0" smtClean="0"/>
              <a:t>日 </a:t>
            </a:r>
            <a:r>
              <a:rPr lang="en-US" altLang="ja-JP" dirty="0" smtClean="0"/>
              <a:t>- </a:t>
            </a:r>
            <a:r>
              <a:rPr lang="en-US" altLang="ja-JP" dirty="0" err="1" smtClean="0"/>
              <a:t>PostgreSQL</a:t>
            </a:r>
            <a:r>
              <a:rPr lang="en-US" altLang="ja-JP" dirty="0" smtClean="0"/>
              <a:t> 8.3 : </a:t>
            </a:r>
            <a:r>
              <a:rPr lang="ja-JP" altLang="en-US" dirty="0" smtClean="0"/>
              <a:t>更新処理性能の向上</a:t>
            </a:r>
            <a:r>
              <a:rPr lang="en-US" altLang="ja-JP" dirty="0" smtClean="0"/>
              <a:t>, </a:t>
            </a:r>
            <a:r>
              <a:rPr lang="en-US" altLang="ja-JP" dirty="0" smtClean="0">
                <a:hlinkClick r:id="rId19" tooltip="Extensible Markup Language"/>
              </a:rPr>
              <a:t>XML</a:t>
            </a:r>
            <a:r>
              <a:rPr lang="ja-JP" altLang="en-US" dirty="0" smtClean="0"/>
              <a:t>データ型</a:t>
            </a:r>
            <a:r>
              <a:rPr lang="en-US" altLang="ja-JP" dirty="0" smtClean="0"/>
              <a:t>, </a:t>
            </a:r>
            <a:r>
              <a:rPr lang="ja-JP" altLang="en-US" dirty="0" smtClean="0">
                <a:hlinkClick r:id="rId20" tooltip="全文検索"/>
              </a:rPr>
              <a:t>全文検索</a:t>
            </a:r>
            <a:r>
              <a:rPr lang="en-US" altLang="ja-JP" dirty="0" smtClean="0"/>
              <a:t>, </a:t>
            </a:r>
            <a:r>
              <a:rPr lang="en-US" altLang="ja-JP" dirty="0" smtClean="0">
                <a:hlinkClick r:id="rId21" tooltip="JIS X 0213"/>
              </a:rPr>
              <a:t>JIS X 0213</a:t>
            </a:r>
            <a:r>
              <a:rPr lang="ja-JP" altLang="en-US" dirty="0" smtClean="0"/>
              <a:t>サポート</a:t>
            </a:r>
            <a:r>
              <a:rPr lang="en-US" altLang="ja-JP" dirty="0" smtClean="0"/>
              <a:t>, ENUM</a:t>
            </a:r>
            <a:r>
              <a:rPr lang="ja-JP" altLang="en-US" dirty="0" smtClean="0"/>
              <a:t>型</a:t>
            </a:r>
            <a:r>
              <a:rPr lang="en-US" altLang="ja-JP" dirty="0" smtClean="0"/>
              <a:t>, </a:t>
            </a:r>
            <a:r>
              <a:rPr lang="en-US" altLang="ja-JP" dirty="0" smtClean="0">
                <a:hlinkClick r:id="rId22" tooltip="汎用一意識別子"/>
              </a:rPr>
              <a:t>UUID</a:t>
            </a:r>
            <a:r>
              <a:rPr lang="ja-JP" altLang="en-US" dirty="0" smtClean="0"/>
              <a:t>型 </a:t>
            </a:r>
            <a:r>
              <a:rPr lang="en-US" altLang="ja-JP" baseline="30000" dirty="0" smtClean="0">
                <a:hlinkClick r:id="rId16"/>
              </a:rPr>
              <a:t>[11]</a:t>
            </a:r>
            <a:endParaRPr lang="ja-JP" altLang="en-US" dirty="0" smtClean="0"/>
          </a:p>
          <a:p>
            <a:r>
              <a:rPr lang="en-US" altLang="ja-JP" dirty="0" smtClean="0"/>
              <a:t>2009</a:t>
            </a:r>
            <a:r>
              <a:rPr lang="ja-JP" altLang="en-US" dirty="0" smtClean="0"/>
              <a:t>年</a:t>
            </a:r>
            <a:r>
              <a:rPr lang="en-US" altLang="ja-JP" dirty="0" smtClean="0"/>
              <a:t>7</a:t>
            </a:r>
            <a:r>
              <a:rPr lang="ja-JP" altLang="en-US" dirty="0" smtClean="0"/>
              <a:t>月</a:t>
            </a:r>
            <a:r>
              <a:rPr lang="en-US" altLang="ja-JP" dirty="0" smtClean="0"/>
              <a:t>1</a:t>
            </a:r>
            <a:r>
              <a:rPr lang="ja-JP" altLang="en-US" dirty="0" smtClean="0"/>
              <a:t>日 </a:t>
            </a:r>
            <a:r>
              <a:rPr lang="en-US" altLang="ja-JP" dirty="0" smtClean="0"/>
              <a:t>- </a:t>
            </a:r>
            <a:r>
              <a:rPr lang="en-US" altLang="ja-JP" dirty="0" err="1" smtClean="0"/>
              <a:t>PostgreSQL</a:t>
            </a:r>
            <a:r>
              <a:rPr lang="en-US" altLang="ja-JP" dirty="0" smtClean="0"/>
              <a:t> 8.4 : </a:t>
            </a:r>
            <a:r>
              <a:rPr lang="ja-JP" altLang="en-US" dirty="0" smtClean="0">
                <a:hlinkClick r:id="rId23" tooltip="再帰クエリ"/>
              </a:rPr>
              <a:t>再帰クエリ</a:t>
            </a:r>
            <a:r>
              <a:rPr lang="en-US" altLang="ja-JP" dirty="0" smtClean="0"/>
              <a:t>, </a:t>
            </a:r>
            <a:r>
              <a:rPr lang="ja-JP" altLang="en-US" dirty="0" smtClean="0">
                <a:hlinkClick r:id="rId24" tooltip="ウィンドウ関数 (未作成ページ)"/>
              </a:rPr>
              <a:t>ウィンドウ関数</a:t>
            </a:r>
            <a:r>
              <a:rPr lang="en-US" altLang="ja-JP" dirty="0" smtClean="0"/>
              <a:t>, </a:t>
            </a:r>
            <a:r>
              <a:rPr lang="ja-JP" altLang="en-US" dirty="0" smtClean="0"/>
              <a:t>列単位の</a:t>
            </a:r>
            <a:r>
              <a:rPr lang="ja-JP" altLang="en-US" dirty="0" smtClean="0">
                <a:hlinkClick r:id="rId25" tooltip="アクセス制御"/>
              </a:rPr>
              <a:t>アクセス制御</a:t>
            </a:r>
            <a:r>
              <a:rPr lang="en-US" altLang="ja-JP" dirty="0" smtClean="0"/>
              <a:t>, SQL</a:t>
            </a:r>
            <a:r>
              <a:rPr lang="ja-JP" altLang="en-US" dirty="0" smtClean="0"/>
              <a:t>と関数の</a:t>
            </a:r>
            <a:r>
              <a:rPr lang="ja-JP" altLang="en-US" dirty="0" smtClean="0">
                <a:hlinkClick r:id="rId26" tooltip="性能解析"/>
              </a:rPr>
              <a:t>性能解析</a:t>
            </a:r>
            <a:r>
              <a:rPr lang="ja-JP" altLang="en-US" dirty="0" smtClean="0"/>
              <a:t>機能 </a:t>
            </a:r>
            <a:r>
              <a:rPr lang="en-US" altLang="ja-JP" baseline="30000" dirty="0" smtClean="0">
                <a:hlinkClick r:id="rId16"/>
              </a:rPr>
              <a:t>[12]</a:t>
            </a:r>
            <a:endParaRPr lang="ja-JP" altLang="en-US" dirty="0" smtClean="0"/>
          </a:p>
          <a:p>
            <a:pPr>
              <a:buNone/>
            </a:pPr>
            <a:endParaRPr kumimoji="1" lang="en-US" altLang="ja-JP" dirty="0" smtClean="0"/>
          </a:p>
          <a:p>
            <a:pPr>
              <a:buNone/>
            </a:pPr>
            <a:endParaRPr lang="en-US" altLang="ja-JP" dirty="0" smtClean="0"/>
          </a:p>
          <a:p>
            <a:pPr>
              <a:buNone/>
            </a:pPr>
            <a:r>
              <a:rPr kumimoji="1" lang="en-US" altLang="ja-JP" dirty="0" smtClean="0"/>
              <a:t>※Wikipedia</a:t>
            </a:r>
            <a:r>
              <a:rPr kumimoji="1" lang="ja-JP" altLang="en-US" dirty="0" smtClean="0"/>
              <a:t>より</a:t>
            </a:r>
            <a:endParaRPr kumimoji="1" lang="ja-JP"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（参考）受賞</a:t>
            </a:r>
            <a:endParaRPr kumimoji="1" lang="ja-JP" altLang="en-US" dirty="0"/>
          </a:p>
        </p:txBody>
      </p:sp>
      <p:sp>
        <p:nvSpPr>
          <p:cNvPr id="3" name="コンテンツ プレースホルダ 2"/>
          <p:cNvSpPr>
            <a:spLocks noGrp="1"/>
          </p:cNvSpPr>
          <p:nvPr>
            <p:ph idx="1"/>
          </p:nvPr>
        </p:nvSpPr>
        <p:spPr/>
        <p:txBody>
          <a:bodyPr>
            <a:normAutofit fontScale="70000" lnSpcReduction="20000"/>
          </a:bodyPr>
          <a:lstStyle/>
          <a:p>
            <a:r>
              <a:rPr lang="en-US" altLang="ja-JP" dirty="0" smtClean="0"/>
              <a:t>2008</a:t>
            </a:r>
            <a:r>
              <a:rPr lang="ja-JP" altLang="en-US" dirty="0" smtClean="0"/>
              <a:t>年の時点で、</a:t>
            </a:r>
            <a:r>
              <a:rPr lang="en-US" dirty="0" err="1" smtClean="0"/>
              <a:t>PostgreSQL</a:t>
            </a:r>
            <a:r>
              <a:rPr lang="en-US" dirty="0" smtClean="0"/>
              <a:t> </a:t>
            </a:r>
            <a:r>
              <a:rPr lang="ja-JP" altLang="en-US" dirty="0" smtClean="0"/>
              <a:t>は以下の受賞をしている。</a:t>
            </a:r>
            <a:r>
              <a:rPr lang="en-US" altLang="ja-JP" dirty="0" smtClean="0">
                <a:hlinkClick r:id="rId2"/>
              </a:rPr>
              <a:t>[5]</a:t>
            </a:r>
            <a:endParaRPr lang="ja-JP" altLang="en-US" dirty="0" smtClean="0"/>
          </a:p>
          <a:p>
            <a:r>
              <a:rPr lang="en-US" altLang="ja-JP" dirty="0" smtClean="0"/>
              <a:t>1999 </a:t>
            </a:r>
            <a:r>
              <a:rPr lang="en-US" dirty="0" err="1" smtClean="0"/>
              <a:t>LinuxWorld</a:t>
            </a:r>
            <a:r>
              <a:rPr lang="en-US" dirty="0" smtClean="0"/>
              <a:t> Editor's Choice Award for Best Database</a:t>
            </a:r>
          </a:p>
          <a:p>
            <a:r>
              <a:rPr lang="en-US" dirty="0" smtClean="0"/>
              <a:t>2000 Linux Journal Editors' Choice Awards for Best Database</a:t>
            </a:r>
          </a:p>
          <a:p>
            <a:r>
              <a:rPr lang="en-US" dirty="0" smtClean="0"/>
              <a:t>2002 Linux New Media Editors Choice Award for Best Database</a:t>
            </a:r>
          </a:p>
          <a:p>
            <a:r>
              <a:rPr lang="en-US" dirty="0" smtClean="0"/>
              <a:t>2003 Linux Journal Editors' Choice Awards for Best Database</a:t>
            </a:r>
          </a:p>
          <a:p>
            <a:r>
              <a:rPr lang="en-US" dirty="0" smtClean="0"/>
              <a:t>2004 Linux New Media Award For Best Database</a:t>
            </a:r>
          </a:p>
          <a:p>
            <a:r>
              <a:rPr lang="en-US" dirty="0" smtClean="0"/>
              <a:t>2004 Linux Journal Editors' Choice Awards for Best Database</a:t>
            </a:r>
          </a:p>
          <a:p>
            <a:r>
              <a:rPr lang="en-US" dirty="0" smtClean="0"/>
              <a:t>2004 </a:t>
            </a:r>
            <a:r>
              <a:rPr lang="en-US" dirty="0" err="1" smtClean="0"/>
              <a:t>ArsTechnica</a:t>
            </a:r>
            <a:r>
              <a:rPr lang="en-US" dirty="0" smtClean="0"/>
              <a:t> Best Server Application Award</a:t>
            </a:r>
          </a:p>
          <a:p>
            <a:r>
              <a:rPr lang="en-US" dirty="0" smtClean="0"/>
              <a:t>2005 Linux Journal Editors' Choice Awards for Best Database</a:t>
            </a:r>
          </a:p>
          <a:p>
            <a:r>
              <a:rPr lang="en-US" dirty="0" smtClean="0"/>
              <a:t>2006 Linux Journal Editors' Choice Awards for Best Database</a:t>
            </a:r>
          </a:p>
          <a:p>
            <a:r>
              <a:rPr lang="en-US" dirty="0" smtClean="0"/>
              <a:t>2008 Developer.com Product of the Year, Database </a:t>
            </a:r>
            <a:r>
              <a:rPr lang="en-US" dirty="0" smtClean="0"/>
              <a:t>Tool</a:t>
            </a:r>
          </a:p>
          <a:p>
            <a:endParaRPr lang="en-US" dirty="0" smtClean="0"/>
          </a:p>
          <a:p>
            <a:pPr>
              <a:buNone/>
            </a:pPr>
            <a:r>
              <a:rPr lang="en-US" altLang="ja-JP" dirty="0" smtClean="0"/>
              <a:t>※</a:t>
            </a:r>
            <a:r>
              <a:rPr lang="en-US" altLang="ja-JP" dirty="0" err="1" smtClean="0"/>
              <a:t>wikipedia</a:t>
            </a:r>
            <a:r>
              <a:rPr lang="ja-JP" altLang="en-US" dirty="0" smtClean="0"/>
              <a:t>より</a:t>
            </a:r>
            <a:endParaRPr lang="en-US" dirty="0" smtClean="0"/>
          </a:p>
          <a:p>
            <a:endParaRPr kumimoji="1" lang="ja-JP"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（参考）歴史</a:t>
            </a:r>
            <a:endParaRPr kumimoji="1" lang="ja-JP" altLang="en-US" dirty="0"/>
          </a:p>
        </p:txBody>
      </p:sp>
      <p:sp>
        <p:nvSpPr>
          <p:cNvPr id="3" name="コンテンツ プレースホルダ 2"/>
          <p:cNvSpPr>
            <a:spLocks noGrp="1"/>
          </p:cNvSpPr>
          <p:nvPr>
            <p:ph idx="1"/>
          </p:nvPr>
        </p:nvSpPr>
        <p:spPr/>
        <p:txBody>
          <a:bodyPr>
            <a:normAutofit fontScale="47500" lnSpcReduction="20000"/>
          </a:bodyPr>
          <a:lstStyle/>
          <a:p>
            <a:r>
              <a:rPr lang="en-US" altLang="ja-JP" dirty="0" smtClean="0"/>
              <a:t>1996</a:t>
            </a:r>
            <a:r>
              <a:rPr lang="ja-JP" altLang="en-US" dirty="0" smtClean="0"/>
              <a:t>年</a:t>
            </a:r>
            <a:r>
              <a:rPr lang="en-US" altLang="ja-JP" dirty="0" smtClean="0"/>
              <a:t>7</a:t>
            </a:r>
            <a:r>
              <a:rPr lang="ja-JP" altLang="en-US" dirty="0" smtClean="0"/>
              <a:t>月に </a:t>
            </a:r>
            <a:r>
              <a:rPr lang="en-US" altLang="ja-JP" dirty="0" err="1" smtClean="0"/>
              <a:t>Hub.Org</a:t>
            </a:r>
            <a:r>
              <a:rPr lang="en-US" altLang="ja-JP" dirty="0" smtClean="0"/>
              <a:t> Networking Services </a:t>
            </a:r>
            <a:r>
              <a:rPr lang="ja-JP" altLang="en-US" dirty="0" smtClean="0"/>
              <a:t>の </a:t>
            </a:r>
            <a:r>
              <a:rPr lang="en-US" altLang="ja-JP" dirty="0" smtClean="0"/>
              <a:t>Marc Fournier </a:t>
            </a:r>
            <a:r>
              <a:rPr lang="ja-JP" altLang="en-US" dirty="0" smtClean="0"/>
              <a:t>は、大学外の組織としては最初に、開発用サーバをオープンソースソフトウェア開発のために活動する人々に、提供した。 </a:t>
            </a:r>
            <a:r>
              <a:rPr lang="en-US" altLang="ja-JP" dirty="0" smtClean="0"/>
              <a:t>Postgres95</a:t>
            </a:r>
            <a:r>
              <a:rPr lang="ja-JP" altLang="en-US" dirty="0" smtClean="0"/>
              <a:t>プロジェクトは、</a:t>
            </a:r>
            <a:r>
              <a:rPr lang="en-US" altLang="ja-JP" dirty="0" smtClean="0"/>
              <a:t>Bruce </a:t>
            </a:r>
            <a:r>
              <a:rPr lang="en-US" altLang="ja-JP" dirty="0" err="1" smtClean="0"/>
              <a:t>Momjian</a:t>
            </a:r>
            <a:r>
              <a:rPr lang="en-US" altLang="ja-JP" dirty="0" smtClean="0"/>
              <a:t> </a:t>
            </a:r>
            <a:r>
              <a:rPr lang="ja-JP" altLang="en-US" dirty="0" smtClean="0"/>
              <a:t>と </a:t>
            </a:r>
            <a:r>
              <a:rPr lang="en-US" altLang="ja-JP" dirty="0" err="1" smtClean="0"/>
              <a:t>Vadim</a:t>
            </a:r>
            <a:r>
              <a:rPr lang="en-US" altLang="ja-JP" dirty="0" smtClean="0"/>
              <a:t> B. </a:t>
            </a:r>
            <a:r>
              <a:rPr lang="en-US" altLang="ja-JP" dirty="0" err="1" smtClean="0"/>
              <a:t>Mikheev</a:t>
            </a:r>
            <a:r>
              <a:rPr lang="en-US" altLang="ja-JP" dirty="0" smtClean="0"/>
              <a:t> </a:t>
            </a:r>
            <a:r>
              <a:rPr lang="ja-JP" altLang="en-US" dirty="0" smtClean="0"/>
              <a:t>とともに、カリフォルニア大学バークリー校 </a:t>
            </a:r>
            <a:r>
              <a:rPr lang="en-US" altLang="ja-JP" dirty="0" smtClean="0"/>
              <a:t>(UCB) </a:t>
            </a:r>
            <a:r>
              <a:rPr lang="ja-JP" altLang="en-US" dirty="0" smtClean="0"/>
              <a:t>に由来する</a:t>
            </a:r>
            <a:r>
              <a:rPr lang="ja-JP" altLang="en-US" dirty="0" smtClean="0">
                <a:hlinkClick r:id="rId2" tooltip="ソースコード"/>
              </a:rPr>
              <a:t>ソースコード</a:t>
            </a:r>
            <a:r>
              <a:rPr lang="ja-JP" altLang="en-US" dirty="0" smtClean="0"/>
              <a:t>を堅牢にする作業を始めた。 </a:t>
            </a:r>
            <a:r>
              <a:rPr lang="en-US" altLang="ja-JP" dirty="0" smtClean="0"/>
              <a:t>1996</a:t>
            </a:r>
            <a:r>
              <a:rPr lang="ja-JP" altLang="en-US" dirty="0" smtClean="0"/>
              <a:t>年</a:t>
            </a:r>
            <a:r>
              <a:rPr lang="en-US" altLang="ja-JP" dirty="0" smtClean="0"/>
              <a:t>8</a:t>
            </a:r>
            <a:r>
              <a:rPr lang="ja-JP" altLang="en-US" dirty="0" smtClean="0"/>
              <a:t>月</a:t>
            </a:r>
            <a:r>
              <a:rPr lang="en-US" altLang="ja-JP" dirty="0" smtClean="0"/>
              <a:t>1</a:t>
            </a:r>
            <a:r>
              <a:rPr lang="ja-JP" altLang="en-US" dirty="0" smtClean="0"/>
              <a:t>日に、</a:t>
            </a:r>
            <a:r>
              <a:rPr lang="en-US" altLang="ja-JP" dirty="0" smtClean="0"/>
              <a:t>Postgres95</a:t>
            </a:r>
            <a:r>
              <a:rPr lang="ja-JP" altLang="en-US" dirty="0" smtClean="0"/>
              <a:t>の最初のオープンソースのバージョンが公開された。</a:t>
            </a:r>
          </a:p>
          <a:p>
            <a:r>
              <a:rPr lang="en-US" altLang="ja-JP" dirty="0" smtClean="0"/>
              <a:t>1996</a:t>
            </a:r>
            <a:r>
              <a:rPr lang="ja-JP" altLang="en-US" dirty="0" smtClean="0"/>
              <a:t>年に </a:t>
            </a:r>
            <a:r>
              <a:rPr lang="en-US" altLang="ja-JP" dirty="0" smtClean="0"/>
              <a:t>Postgres95 </a:t>
            </a:r>
            <a:r>
              <a:rPr lang="ja-JP" altLang="en-US" dirty="0" smtClean="0"/>
              <a:t>プロジェクトは、プロジェクトの名称を、</a:t>
            </a:r>
            <a:r>
              <a:rPr lang="en-US" altLang="ja-JP" dirty="0" smtClean="0">
                <a:hlinkClick r:id="rId3" tooltip="SQL"/>
              </a:rPr>
              <a:t>SQL</a:t>
            </a:r>
            <a:r>
              <a:rPr lang="ja-JP" altLang="en-US" dirty="0" smtClean="0"/>
              <a:t> のサポートをしているという意味をこめて </a:t>
            </a:r>
            <a:r>
              <a:rPr lang="en-US" altLang="ja-JP" b="1" dirty="0" err="1" smtClean="0"/>
              <a:t>PostgreSQL</a:t>
            </a:r>
            <a:r>
              <a:rPr lang="ja-JP" altLang="en-US" dirty="0" smtClean="0"/>
              <a:t>に変更した。 </a:t>
            </a:r>
            <a:r>
              <a:rPr lang="en-US" altLang="ja-JP" dirty="0" smtClean="0"/>
              <a:t>1997</a:t>
            </a:r>
            <a:r>
              <a:rPr lang="ja-JP" altLang="en-US" dirty="0" smtClean="0"/>
              <a:t>年</a:t>
            </a:r>
            <a:r>
              <a:rPr lang="en-US" altLang="ja-JP" dirty="0" smtClean="0"/>
              <a:t>1</a:t>
            </a:r>
            <a:r>
              <a:rPr lang="ja-JP" altLang="en-US" dirty="0" smtClean="0"/>
              <a:t>月に </a:t>
            </a:r>
            <a:r>
              <a:rPr lang="en-US" altLang="ja-JP" dirty="0" err="1" smtClean="0"/>
              <a:t>PostgreSQL</a:t>
            </a:r>
            <a:r>
              <a:rPr lang="en-US" altLang="ja-JP" dirty="0" smtClean="0"/>
              <a:t> </a:t>
            </a:r>
            <a:r>
              <a:rPr lang="ja-JP" altLang="en-US" dirty="0" smtClean="0"/>
              <a:t>プロジェクトとしての最初のバージョンである、</a:t>
            </a:r>
            <a:r>
              <a:rPr lang="en-US" altLang="ja-JP" dirty="0" err="1" smtClean="0"/>
              <a:t>PostgreSQL</a:t>
            </a:r>
            <a:r>
              <a:rPr lang="en-US" altLang="ja-JP" dirty="0" smtClean="0"/>
              <a:t> </a:t>
            </a:r>
            <a:r>
              <a:rPr lang="ja-JP" altLang="en-US" dirty="0" smtClean="0"/>
              <a:t>バージョン </a:t>
            </a:r>
            <a:r>
              <a:rPr lang="en-US" altLang="ja-JP" dirty="0" smtClean="0"/>
              <a:t>6.0 </a:t>
            </a:r>
            <a:r>
              <a:rPr lang="ja-JP" altLang="en-US" dirty="0" smtClean="0"/>
              <a:t>が公開された。 このときから、</a:t>
            </a:r>
            <a:r>
              <a:rPr lang="ja-JP" altLang="en-US" dirty="0" smtClean="0">
                <a:hlinkClick r:id="rId4" tooltip="インターネット"/>
              </a:rPr>
              <a:t>インターネット</a:t>
            </a:r>
            <a:r>
              <a:rPr lang="ja-JP" altLang="en-US" dirty="0" smtClean="0"/>
              <a:t>を通じて世界中のデータベース開発者のグループが</a:t>
            </a:r>
            <a:r>
              <a:rPr lang="en-US" altLang="ja-JP" dirty="0" err="1" smtClean="0"/>
              <a:t>PostgreSQL</a:t>
            </a:r>
            <a:r>
              <a:rPr lang="ja-JP" altLang="en-US" dirty="0" smtClean="0"/>
              <a:t>の開発に参加し、共同作業によるプロジェクトをうまく調整する体制ができあがった。</a:t>
            </a:r>
          </a:p>
          <a:p>
            <a:r>
              <a:rPr lang="en-US" altLang="ja-JP" dirty="0" smtClean="0"/>
              <a:t>1999</a:t>
            </a:r>
            <a:r>
              <a:rPr lang="ja-JP" altLang="en-US" dirty="0" smtClean="0"/>
              <a:t>年</a:t>
            </a:r>
            <a:r>
              <a:rPr lang="en-US" altLang="ja-JP" dirty="0" smtClean="0"/>
              <a:t>7</a:t>
            </a:r>
            <a:r>
              <a:rPr lang="ja-JP" altLang="en-US" dirty="0" smtClean="0"/>
              <a:t>月</a:t>
            </a:r>
            <a:r>
              <a:rPr lang="en-US" altLang="ja-JP" dirty="0" smtClean="0"/>
              <a:t>23</a:t>
            </a:r>
            <a:r>
              <a:rPr lang="ja-JP" altLang="en-US" dirty="0" smtClean="0"/>
              <a:t>日、日本</a:t>
            </a:r>
            <a:r>
              <a:rPr lang="en-US" altLang="ja-JP" dirty="0" err="1" smtClean="0"/>
              <a:t>PostgreSQL</a:t>
            </a:r>
            <a:r>
              <a:rPr lang="ja-JP" altLang="en-US" dirty="0" smtClean="0"/>
              <a:t>ユーザ会が設立し、任意団体として活動を開始した。</a:t>
            </a:r>
            <a:r>
              <a:rPr lang="en-US" altLang="ja-JP" dirty="0" smtClean="0">
                <a:hlinkClick r:id="rId5"/>
              </a:rPr>
              <a:t>[4]</a:t>
            </a:r>
            <a:endParaRPr lang="ja-JP" altLang="en-US" dirty="0" smtClean="0"/>
          </a:p>
          <a:p>
            <a:r>
              <a:rPr lang="en-US" altLang="ja-JP" dirty="0" smtClean="0"/>
              <a:t>2001</a:t>
            </a:r>
            <a:r>
              <a:rPr lang="ja-JP" altLang="en-US" dirty="0" smtClean="0"/>
              <a:t>年以降には </a:t>
            </a:r>
            <a:r>
              <a:rPr lang="en-US" altLang="ja-JP" dirty="0" err="1" smtClean="0"/>
              <a:t>PostgreSQL</a:t>
            </a:r>
            <a:r>
              <a:rPr lang="en-US" altLang="ja-JP" dirty="0" smtClean="0"/>
              <a:t> </a:t>
            </a:r>
            <a:r>
              <a:rPr lang="ja-JP" altLang="en-US" dirty="0" smtClean="0"/>
              <a:t>を商用サポートする会社が現れた。</a:t>
            </a:r>
          </a:p>
          <a:p>
            <a:r>
              <a:rPr lang="en-US" altLang="ja-JP" dirty="0" smtClean="0"/>
              <a:t>2001</a:t>
            </a:r>
            <a:r>
              <a:rPr lang="ja-JP" altLang="en-US" dirty="0" smtClean="0"/>
              <a:t>年 </a:t>
            </a:r>
            <a:r>
              <a:rPr lang="en-US" altLang="ja-JP" dirty="0" smtClean="0"/>
              <a:t>Command Prompt, Inc. (Mammoth Replicator; </a:t>
            </a:r>
            <a:r>
              <a:rPr lang="ja-JP" altLang="en-US" dirty="0" smtClean="0"/>
              <a:t>レプリケーション</a:t>
            </a:r>
            <a:r>
              <a:rPr lang="en-US" altLang="ja-JP" dirty="0" smtClean="0"/>
              <a:t>)</a:t>
            </a:r>
          </a:p>
          <a:p>
            <a:r>
              <a:rPr lang="en-US" altLang="ja-JP" dirty="0" smtClean="0"/>
              <a:t>2003</a:t>
            </a:r>
            <a:r>
              <a:rPr lang="ja-JP" altLang="en-US" dirty="0" smtClean="0"/>
              <a:t>年 </a:t>
            </a:r>
            <a:r>
              <a:rPr lang="en-US" altLang="ja-JP" dirty="0" smtClean="0">
                <a:hlinkClick r:id="rId6" tooltip="SRA"/>
              </a:rPr>
              <a:t>SRAOSS</a:t>
            </a:r>
            <a:r>
              <a:rPr lang="ja-JP" altLang="en-US" dirty="0" smtClean="0"/>
              <a:t> </a:t>
            </a:r>
            <a:r>
              <a:rPr lang="en-US" altLang="ja-JP" dirty="0" smtClean="0"/>
              <a:t>(</a:t>
            </a:r>
            <a:r>
              <a:rPr lang="en-US" altLang="ja-JP" dirty="0" err="1" smtClean="0">
                <a:hlinkClick r:id="rId7" tooltip="PowerGres (未作成ページ)"/>
              </a:rPr>
              <a:t>PowerGres</a:t>
            </a:r>
            <a:r>
              <a:rPr lang="en-US" altLang="ja-JP" dirty="0" smtClean="0"/>
              <a:t>, </a:t>
            </a:r>
            <a:r>
              <a:rPr lang="en-US" altLang="ja-JP" dirty="0" err="1" smtClean="0">
                <a:hlinkClick r:id="rId8" tooltip="PowerGRES Plus"/>
              </a:rPr>
              <a:t>PowerGRES</a:t>
            </a:r>
            <a:r>
              <a:rPr lang="en-US" altLang="ja-JP" dirty="0" smtClean="0">
                <a:hlinkClick r:id="rId8" tooltip="PowerGRES Plus"/>
              </a:rPr>
              <a:t> Plus</a:t>
            </a:r>
            <a:r>
              <a:rPr lang="en-US" altLang="ja-JP" dirty="0" smtClean="0"/>
              <a:t>)</a:t>
            </a:r>
          </a:p>
          <a:p>
            <a:r>
              <a:rPr lang="en-US" altLang="ja-JP" dirty="0" smtClean="0"/>
              <a:t>2005</a:t>
            </a:r>
            <a:r>
              <a:rPr lang="ja-JP" altLang="en-US" dirty="0" smtClean="0"/>
              <a:t>年 </a:t>
            </a:r>
            <a:r>
              <a:rPr lang="en-US" altLang="ja-JP" dirty="0" err="1" smtClean="0">
                <a:hlinkClick r:id="rId9" tooltip="EnterpriseDB (未作成ページ)"/>
              </a:rPr>
              <a:t>EnterpriseDB</a:t>
            </a:r>
            <a:r>
              <a:rPr lang="ja-JP" altLang="en-US" dirty="0" smtClean="0"/>
              <a:t> 社 </a:t>
            </a:r>
            <a:r>
              <a:rPr lang="en-US" altLang="ja-JP" dirty="0" smtClean="0"/>
              <a:t>(</a:t>
            </a:r>
            <a:r>
              <a:rPr lang="en-US" altLang="ja-JP" dirty="0" err="1" smtClean="0"/>
              <a:t>Postgres</a:t>
            </a:r>
            <a:r>
              <a:rPr lang="en-US" altLang="ja-JP" dirty="0" smtClean="0"/>
              <a:t> Plus; </a:t>
            </a:r>
            <a:r>
              <a:rPr lang="en-US" altLang="ja-JP" dirty="0" smtClean="0">
                <a:hlinkClick r:id="rId10" tooltip="Oracle Database"/>
              </a:rPr>
              <a:t>Oracle</a:t>
            </a:r>
            <a:r>
              <a:rPr lang="ja-JP" altLang="en-US" dirty="0" smtClean="0"/>
              <a:t> との互換性向上</a:t>
            </a:r>
            <a:r>
              <a:rPr lang="en-US" altLang="ja-JP" dirty="0" smtClean="0"/>
              <a:t>)</a:t>
            </a:r>
          </a:p>
          <a:p>
            <a:r>
              <a:rPr lang="en-US" altLang="ja-JP" dirty="0" smtClean="0"/>
              <a:t>2005</a:t>
            </a:r>
            <a:r>
              <a:rPr lang="ja-JP" altLang="en-US" dirty="0" smtClean="0"/>
              <a:t>年 </a:t>
            </a:r>
            <a:r>
              <a:rPr lang="en-US" altLang="ja-JP" dirty="0" err="1" smtClean="0">
                <a:hlinkClick r:id="rId11" tooltip="Greenplum (未作成ページ)"/>
              </a:rPr>
              <a:t>Greenplum</a:t>
            </a:r>
            <a:r>
              <a:rPr lang="ja-JP" altLang="en-US" dirty="0" smtClean="0"/>
              <a:t> 社 </a:t>
            </a:r>
            <a:r>
              <a:rPr lang="en-US" altLang="ja-JP" dirty="0" smtClean="0"/>
              <a:t>(</a:t>
            </a:r>
            <a:r>
              <a:rPr lang="en-US" altLang="ja-JP" dirty="0" err="1" smtClean="0"/>
              <a:t>BizGres</a:t>
            </a:r>
            <a:r>
              <a:rPr lang="en-US" altLang="ja-JP" dirty="0" smtClean="0"/>
              <a:t>; </a:t>
            </a:r>
            <a:r>
              <a:rPr lang="ja-JP" altLang="en-US" dirty="0" smtClean="0">
                <a:hlinkClick r:id="rId12" tooltip="データウェアハウス"/>
              </a:rPr>
              <a:t>データウェアハウス</a:t>
            </a:r>
            <a:r>
              <a:rPr lang="ja-JP" altLang="en-US" dirty="0" smtClean="0"/>
              <a:t>や</a:t>
            </a:r>
            <a:r>
              <a:rPr lang="en-US" altLang="ja-JP" dirty="0" smtClean="0">
                <a:hlinkClick r:id="rId13" tooltip="ビジネスインテリジェンス"/>
              </a:rPr>
              <a:t>BI</a:t>
            </a:r>
            <a:r>
              <a:rPr lang="ja-JP" altLang="en-US" dirty="0" smtClean="0"/>
              <a:t>向け</a:t>
            </a:r>
            <a:r>
              <a:rPr lang="en-US" altLang="ja-JP" dirty="0" smtClean="0"/>
              <a:t>)</a:t>
            </a:r>
          </a:p>
          <a:p>
            <a:r>
              <a:rPr lang="en-US" altLang="ja-JP" dirty="0" smtClean="0"/>
              <a:t>2006</a:t>
            </a:r>
            <a:r>
              <a:rPr lang="ja-JP" altLang="en-US" dirty="0" smtClean="0"/>
              <a:t>年</a:t>
            </a:r>
            <a:r>
              <a:rPr lang="en-US" altLang="ja-JP" dirty="0" smtClean="0"/>
              <a:t>2</a:t>
            </a:r>
            <a:r>
              <a:rPr lang="ja-JP" altLang="en-US" dirty="0" smtClean="0"/>
              <a:t>月</a:t>
            </a:r>
            <a:r>
              <a:rPr lang="en-US" altLang="ja-JP" dirty="0" smtClean="0"/>
              <a:t>1</a:t>
            </a:r>
            <a:r>
              <a:rPr lang="ja-JP" altLang="en-US" dirty="0" smtClean="0"/>
              <a:t>日、日本</a:t>
            </a:r>
            <a:r>
              <a:rPr lang="en-US" altLang="ja-JP" dirty="0" err="1" smtClean="0"/>
              <a:t>PostgreSQL</a:t>
            </a:r>
            <a:r>
              <a:rPr lang="ja-JP" altLang="en-US" dirty="0" smtClean="0"/>
              <a:t>ユーザ会は </a:t>
            </a:r>
            <a:r>
              <a:rPr lang="en-US" altLang="ja-JP" dirty="0" smtClean="0">
                <a:hlinkClick r:id="rId14" tooltip="NPO"/>
              </a:rPr>
              <a:t>NPO</a:t>
            </a:r>
            <a:r>
              <a:rPr lang="ja-JP" altLang="en-US" dirty="0" smtClean="0"/>
              <a:t> として再編成された。</a:t>
            </a:r>
          </a:p>
          <a:p>
            <a:pPr>
              <a:buNone/>
            </a:pPr>
            <a:endParaRPr kumimoji="1" lang="en-US" altLang="ja-JP" dirty="0" smtClean="0"/>
          </a:p>
          <a:p>
            <a:pPr>
              <a:buNone/>
            </a:pPr>
            <a:r>
              <a:rPr lang="en-US" altLang="ja-JP" dirty="0" smtClean="0"/>
              <a:t>※</a:t>
            </a:r>
            <a:r>
              <a:rPr lang="en-US" altLang="ja-JP" dirty="0" err="1" smtClean="0"/>
              <a:t>wikipedia</a:t>
            </a:r>
            <a:r>
              <a:rPr lang="ja-JP" altLang="en-US" dirty="0" smtClean="0"/>
              <a:t>より</a:t>
            </a:r>
            <a:endParaRPr kumimoji="1" lang="ja-JP" altLang="en-US" dirty="0"/>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580</Words>
  <Application>Microsoft Office PowerPoint</Application>
  <PresentationFormat>画面に合わせる (4:3)</PresentationFormat>
  <Paragraphs>54</Paragraphs>
  <Slides>7</Slides>
  <Notes>0</Notes>
  <HiddenSlides>0</HiddenSlides>
  <MMClips>0</MMClips>
  <ScaleCrop>false</ScaleCrop>
  <HeadingPairs>
    <vt:vector size="4" baseType="variant">
      <vt:variant>
        <vt:lpstr>テーマ</vt:lpstr>
      </vt:variant>
      <vt:variant>
        <vt:i4>1</vt:i4>
      </vt:variant>
      <vt:variant>
        <vt:lpstr>スライド タイトル</vt:lpstr>
      </vt:variant>
      <vt:variant>
        <vt:i4>7</vt:i4>
      </vt:variant>
    </vt:vector>
  </HeadingPairs>
  <TitlesOfParts>
    <vt:vector size="8" baseType="lpstr">
      <vt:lpstr>Office テーマ</vt:lpstr>
      <vt:lpstr>スライド 1</vt:lpstr>
      <vt:lpstr>開発者数</vt:lpstr>
      <vt:lpstr>パッチ投稿数</vt:lpstr>
      <vt:lpstr>パッチレビュー率</vt:lpstr>
      <vt:lpstr>（参考）バージョン履歴</vt:lpstr>
      <vt:lpstr>（参考）受賞</vt:lpstr>
      <vt:lpstr>（参考）歴史</vt:lpstr>
    </vt:vector>
  </TitlesOfParts>
  <Company>奈良先端科学技術大学院大学</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ソフトウェア工学講座</dc:creator>
  <cp:lastModifiedBy>ソフトウェア工学講座</cp:lastModifiedBy>
  <cp:revision>2</cp:revision>
  <dcterms:created xsi:type="dcterms:W3CDTF">2009-10-09T01:50:53Z</dcterms:created>
  <dcterms:modified xsi:type="dcterms:W3CDTF">2009-10-09T01:59:20Z</dcterms:modified>
</cp:coreProperties>
</file>