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</p:sldMasterIdLst>
  <p:notesMasterIdLst>
    <p:notesMasterId r:id="rId22"/>
  </p:notesMasterIdLst>
  <p:sldIdLst>
    <p:sldId id="256" r:id="rId5"/>
    <p:sldId id="737" r:id="rId6"/>
    <p:sldId id="739" r:id="rId7"/>
    <p:sldId id="740" r:id="rId8"/>
    <p:sldId id="749" r:id="rId9"/>
    <p:sldId id="741" r:id="rId10"/>
    <p:sldId id="750" r:id="rId11"/>
    <p:sldId id="743" r:id="rId12"/>
    <p:sldId id="744" r:id="rId13"/>
    <p:sldId id="755" r:id="rId14"/>
    <p:sldId id="745" r:id="rId15"/>
    <p:sldId id="752" r:id="rId16"/>
    <p:sldId id="753" r:id="rId17"/>
    <p:sldId id="757" r:id="rId18"/>
    <p:sldId id="758" r:id="rId19"/>
    <p:sldId id="754" r:id="rId20"/>
    <p:sldId id="759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  <p:extLst>
    <p:ext uri="{521415D9-36F7-43E2-AB2F-B90AF26B5E84}">
      <p14:sectionLst xmlns:p14="http://schemas.microsoft.com/office/powerpoint/2010/main">
        <p14:section name="本編" id="{BE2C14AA-5856-A745-A592-21FB6B78176B}">
          <p14:sldIdLst>
            <p14:sldId id="256"/>
            <p14:sldId id="737"/>
            <p14:sldId id="739"/>
            <p14:sldId id="740"/>
            <p14:sldId id="749"/>
            <p14:sldId id="741"/>
            <p14:sldId id="750"/>
            <p14:sldId id="743"/>
            <p14:sldId id="744"/>
            <p14:sldId id="755"/>
            <p14:sldId id="745"/>
            <p14:sldId id="752"/>
            <p14:sldId id="753"/>
            <p14:sldId id="757"/>
            <p14:sldId id="758"/>
            <p14:sldId id="754"/>
            <p14:sldId id="759"/>
          </p14:sldIdLst>
        </p14:section>
      </p14:sectionLst>
    </p:ext>
    <p:ext uri="{EFAFB233-063F-42B5-8137-9DF3F51BA10A}">
      <p15:sldGuideLst xmlns:p15="http://schemas.microsoft.com/office/powerpoint/2012/main">
        <p15:guide id="1" pos="4096" userDrawn="1">
          <p15:clr>
            <a:srgbClr val="A4A3A4"/>
          </p15:clr>
        </p15:guide>
        <p15:guide id="2" orient="horz" pos="3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5E5E"/>
    <a:srgbClr val="FFBF4C"/>
    <a:srgbClr val="FF654F"/>
    <a:srgbClr val="FFC1B8"/>
    <a:srgbClr val="FCD768"/>
    <a:srgbClr val="FFA400"/>
    <a:srgbClr val="FFC700"/>
    <a:srgbClr val="007DD6"/>
    <a:srgbClr val="FFB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 snapToGrid="0">
      <p:cViewPr>
        <p:scale>
          <a:sx n="50" d="100"/>
          <a:sy n="50" d="100"/>
        </p:scale>
        <p:origin x="1168" y="4"/>
      </p:cViewPr>
      <p:guideLst>
        <p:guide pos="4096"/>
        <p:guide orient="horz" pos="3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2C0E6A-B380-4348-9B4A-085F37761108}" type="doc">
      <dgm:prSet loTypeId="urn:microsoft.com/office/officeart/2005/8/layout/process5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kumimoji="1" lang="ja-JP" altLang="en-US"/>
        </a:p>
      </dgm:t>
    </dgm:pt>
    <dgm:pt modelId="{81248D03-7AE9-4AF5-AD08-B0154E5B15B6}">
      <dgm:prSet phldrT="[テキスト]" custT="1"/>
      <dgm:spPr/>
      <dgm:t>
        <a:bodyPr/>
        <a:lstStyle/>
        <a:p>
          <a:pPr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b="0" i="0" u="none" strike="noStrike" cap="none" spc="0" normalizeH="0" baseline="0" noProof="0" dirty="0">
              <a:ln/>
              <a:effectLst/>
              <a:uLnTx/>
              <a:uFillTx/>
              <a:latin typeface="ヒラギノ角ゴ Pro W3"/>
              <a:sym typeface="ヒラギノ角ゴ Pro W3"/>
            </a:rPr>
            <a:t>空ではない</a:t>
          </a:r>
          <a:endParaRPr kumimoji="1" lang="en-US" altLang="ja-JP" sz="2400" b="0" i="0" u="none" strike="noStrike" cap="none" spc="0" normalizeH="0" baseline="0" noProof="0" dirty="0">
            <a:ln/>
            <a:effectLst/>
            <a:uLnTx/>
            <a:uFillTx/>
            <a:latin typeface="ヒラギノ角ゴ Pro W3"/>
            <a:sym typeface="ヒラギノ角ゴ Pro W3"/>
          </a:endParaRPr>
        </a:p>
        <a:p>
          <a:pPr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b="0" i="0" u="none" strike="noStrike" cap="none" spc="0" normalizeH="0" baseline="0" noProof="0" dirty="0">
              <a:ln/>
              <a:effectLst/>
              <a:uLnTx/>
              <a:uFillTx/>
              <a:latin typeface="ヒラギノ角ゴ Pro W3"/>
              <a:sym typeface="ヒラギノ角ゴ Pro W3"/>
            </a:rPr>
            <a:t>英語のプロンプト</a:t>
          </a:r>
          <a:r>
            <a:rPr kumimoji="1" lang="en-US" altLang="ja-JP" sz="2400" b="0" i="0" u="none" strike="noStrike" cap="none" spc="0" normalizeH="0" baseline="0" noProof="0" dirty="0">
              <a:ln/>
              <a:effectLst/>
              <a:uLnTx/>
              <a:uFillTx/>
              <a:latin typeface="ヒラギノ角ゴ Pro W3"/>
              <a:sym typeface="ヒラギノ角ゴ Pro W3"/>
            </a:rPr>
            <a:t>                                   </a:t>
          </a:r>
          <a:r>
            <a:rPr kumimoji="1" lang="en-US" altLang="ja-JP" sz="2800" b="1" i="0" strike="noStrike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ヒラギノ角ゴ Pro W3"/>
              <a:sym typeface="ヒラギノ角ゴ Pro W3"/>
            </a:rPr>
            <a:t>14,834</a:t>
          </a:r>
          <a:r>
            <a:rPr kumimoji="1" lang="ja-JP" altLang="en-US" sz="2800" dirty="0">
              <a:solidFill>
                <a:srgbClr val="FF0000"/>
              </a:solidFill>
            </a:rPr>
            <a:t> </a:t>
          </a:r>
          <a:r>
            <a:rPr kumimoji="1" lang="en-US" altLang="ja-JP" sz="2800" dirty="0">
              <a:solidFill>
                <a:srgbClr val="FF0000"/>
              </a:solidFill>
            </a:rPr>
            <a:t>record</a:t>
          </a:r>
          <a:endParaRPr kumimoji="1" lang="ja-JP" altLang="en-US" sz="2000" dirty="0">
            <a:solidFill>
              <a:srgbClr val="FF0000"/>
            </a:solidFill>
          </a:endParaRPr>
        </a:p>
      </dgm:t>
    </dgm:pt>
    <dgm:pt modelId="{3A2A24C3-6478-4D27-8F38-D32F1CC8427D}" type="parTrans" cxnId="{44A78F12-A3AF-425A-AB4D-FEC3AFED0954}">
      <dgm:prSet/>
      <dgm:spPr/>
      <dgm:t>
        <a:bodyPr/>
        <a:lstStyle/>
        <a:p>
          <a:endParaRPr kumimoji="1" lang="ja-JP" altLang="en-US"/>
        </a:p>
      </dgm:t>
    </dgm:pt>
    <dgm:pt modelId="{6783E48B-DD26-412B-A0DC-80D5900890C9}" type="sibTrans" cxnId="{44A78F12-A3AF-425A-AB4D-FEC3AFED0954}">
      <dgm:prSet/>
      <dgm:spPr/>
      <dgm:t>
        <a:bodyPr/>
        <a:lstStyle/>
        <a:p>
          <a:endParaRPr kumimoji="1" lang="ja-JP" altLang="en-US"/>
        </a:p>
      </dgm:t>
    </dgm:pt>
    <dgm:pt modelId="{873C76DC-D195-4DEB-B3E9-8E330807E177}">
      <dgm:prSet phldrT="[テキスト]" custT="1"/>
      <dgm:spPr/>
      <dgm:t>
        <a:bodyPr/>
        <a:lstStyle/>
        <a:p>
          <a:pPr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en-US" altLang="ja-JP" sz="2400" dirty="0"/>
            <a:t>5 Star</a:t>
          </a:r>
          <a:r>
            <a:rPr kumimoji="1" lang="ja-JP" altLang="en-US" sz="2400" dirty="0"/>
            <a:t>以上</a:t>
          </a:r>
          <a:endParaRPr kumimoji="1" lang="en-US" altLang="ja-JP" sz="2400" dirty="0"/>
        </a:p>
        <a:p>
          <a:pPr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dirty="0"/>
            <a:t>一年以内の更新</a:t>
          </a:r>
          <a:r>
            <a:rPr kumimoji="1" lang="en-US" altLang="ja-JP" sz="2400" dirty="0"/>
            <a:t>                                       </a:t>
          </a:r>
          <a:r>
            <a:rPr kumimoji="1" lang="en-US" altLang="ja-JP" sz="2800" b="1" dirty="0">
              <a:solidFill>
                <a:schemeClr val="tx1"/>
              </a:solidFill>
            </a:rPr>
            <a:t>2,888</a:t>
          </a:r>
          <a:r>
            <a:rPr kumimoji="1" lang="ja-JP" altLang="en-US" sz="2800" dirty="0"/>
            <a:t> </a:t>
          </a:r>
          <a:r>
            <a:rPr kumimoji="1" lang="en-US" altLang="ja-JP" sz="2800" dirty="0">
              <a:solidFill>
                <a:srgbClr val="FF0000"/>
              </a:solidFill>
            </a:rPr>
            <a:t>record</a:t>
          </a:r>
          <a:endParaRPr kumimoji="1" lang="ja-JP" altLang="en-US" sz="2000" dirty="0">
            <a:solidFill>
              <a:srgbClr val="FF0000"/>
            </a:solidFill>
          </a:endParaRPr>
        </a:p>
      </dgm:t>
    </dgm:pt>
    <dgm:pt modelId="{CAD268E4-A1C2-451B-8E1D-32B2B7D2FF9F}" type="parTrans" cxnId="{C48A389F-F91B-49CF-9EE8-B6A0053F8A22}">
      <dgm:prSet/>
      <dgm:spPr/>
      <dgm:t>
        <a:bodyPr/>
        <a:lstStyle/>
        <a:p>
          <a:endParaRPr kumimoji="1" lang="ja-JP" altLang="en-US"/>
        </a:p>
      </dgm:t>
    </dgm:pt>
    <dgm:pt modelId="{4DBA00EE-CE05-4A25-8BD8-29F1F350B2DC}" type="sibTrans" cxnId="{C48A389F-F91B-49CF-9EE8-B6A0053F8A22}">
      <dgm:prSet/>
      <dgm:spPr/>
      <dgm:t>
        <a:bodyPr/>
        <a:lstStyle/>
        <a:p>
          <a:endParaRPr kumimoji="1" lang="ja-JP" altLang="en-US"/>
        </a:p>
      </dgm:t>
    </dgm:pt>
    <dgm:pt modelId="{86672A84-1E96-47D9-B367-20FF7816C265}">
      <dgm:prSet phldrT="[テキスト]" custT="1"/>
      <dgm:spPr/>
      <dgm:t>
        <a:bodyPr/>
        <a:lstStyle/>
        <a:p>
          <a:pPr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dirty="0"/>
            <a:t>複数のプロンプトを</a:t>
          </a:r>
          <a:endParaRPr kumimoji="1" lang="en-US" altLang="ja-JP" sz="2400" dirty="0"/>
        </a:p>
        <a:p>
          <a:pPr>
            <a:spcAft>
              <a:spcPts val="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dirty="0"/>
            <a:t>含むレコードを分解</a:t>
          </a:r>
          <a:r>
            <a:rPr kumimoji="1" lang="en-US" altLang="ja-JP" sz="2400" dirty="0"/>
            <a:t> </a:t>
          </a:r>
        </a:p>
        <a:p>
          <a:pPr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en-US" altLang="ja-JP" sz="2800" b="1" dirty="0">
              <a:solidFill>
                <a:schemeClr val="tx1"/>
              </a:solidFill>
            </a:rPr>
            <a:t>5,816</a:t>
          </a:r>
          <a:r>
            <a:rPr kumimoji="1" lang="en-US" altLang="ja-JP" sz="2800" dirty="0"/>
            <a:t> </a:t>
          </a:r>
          <a:r>
            <a:rPr kumimoji="1" lang="en-US" altLang="ja-JP" sz="2800" dirty="0">
              <a:solidFill>
                <a:srgbClr val="0070C0"/>
              </a:solidFill>
            </a:rPr>
            <a:t>prompts</a:t>
          </a:r>
          <a:endParaRPr kumimoji="1" lang="ja-JP" altLang="en-US" sz="2800" dirty="0">
            <a:solidFill>
              <a:srgbClr val="0070C0"/>
            </a:solidFill>
          </a:endParaRPr>
        </a:p>
      </dgm:t>
    </dgm:pt>
    <dgm:pt modelId="{161E6D60-9397-4679-8F67-6C5020DDBB66}" type="parTrans" cxnId="{6B35082C-468B-4712-A729-E7D5E79957EF}">
      <dgm:prSet/>
      <dgm:spPr/>
      <dgm:t>
        <a:bodyPr/>
        <a:lstStyle/>
        <a:p>
          <a:endParaRPr kumimoji="1" lang="ja-JP" altLang="en-US"/>
        </a:p>
      </dgm:t>
    </dgm:pt>
    <dgm:pt modelId="{8AFA5DAB-57E7-4811-AEC0-D78BC5C3D847}" type="sibTrans" cxnId="{6B35082C-468B-4712-A729-E7D5E79957EF}">
      <dgm:prSet/>
      <dgm:spPr/>
      <dgm:t>
        <a:bodyPr/>
        <a:lstStyle/>
        <a:p>
          <a:endParaRPr kumimoji="1" lang="ja-JP" altLang="en-US"/>
        </a:p>
      </dgm:t>
    </dgm:pt>
    <dgm:pt modelId="{D43C2DF3-C966-42F1-A8D4-97712EB303CC}">
      <dgm:prSet phldrT="[テキスト]" custT="1"/>
      <dgm:spPr/>
      <dgm:t>
        <a:bodyPr/>
        <a:lstStyle/>
        <a:p>
          <a:pPr>
            <a:buNone/>
          </a:pPr>
          <a:r>
            <a:rPr kumimoji="1" lang="ja-JP" altLang="en-US" sz="2400" b="0" i="0" u="none" strike="noStrike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重複削除</a:t>
          </a:r>
          <a:endParaRPr kumimoji="1" lang="en-US" altLang="ja-JP" sz="2400" b="0" i="0" u="none" strike="noStrike" cap="none" spc="0" normalizeH="0" baseline="0" noProof="0" dirty="0">
            <a:ln>
              <a:noFill/>
            </a:ln>
            <a:solidFill>
              <a:srgbClr val="5E5E5E"/>
            </a:solidFill>
            <a:effectLst/>
            <a:uLnTx/>
            <a:uFillTx/>
            <a:latin typeface="ヒラギノ角ゴ Pro W3"/>
            <a:sym typeface="ヒラギノ角ゴ Pro W3"/>
          </a:endParaRPr>
        </a:p>
        <a:p>
          <a:pPr>
            <a:buNone/>
          </a:pPr>
          <a:r>
            <a:rPr kumimoji="1" lang="en-US" altLang="ja-JP" sz="2400" b="0" i="0" u="none" strike="noStrike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5</a:t>
          </a:r>
          <a:r>
            <a:rPr kumimoji="1" lang="ja-JP" altLang="en-US" sz="2400" b="0" i="0" u="none" strike="noStrike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トークン未満除外</a:t>
          </a:r>
          <a:r>
            <a:rPr kumimoji="1" lang="en-US" altLang="ja-JP" sz="2200" b="0" i="0" u="none" strike="noStrike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:                                  </a:t>
          </a:r>
          <a:r>
            <a:rPr kumimoji="1" lang="en-US" altLang="ja-JP" sz="2800" b="1" i="0" u="none" strike="noStrike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ヒラギノ角ゴ Pro W3"/>
              <a:sym typeface="ヒラギノ角ゴ Pro W3"/>
            </a:rPr>
            <a:t>4,210 </a:t>
          </a:r>
          <a:r>
            <a:rPr kumimoji="1" lang="en-US" altLang="ja-JP" sz="2800" b="0" i="0" u="none" strike="noStrike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ヒラギノ角ゴ Pro W3"/>
              <a:sym typeface="ヒラギノ角ゴ Pro W3"/>
            </a:rPr>
            <a:t>prompts</a:t>
          </a:r>
          <a:endParaRPr kumimoji="1" lang="ja-JP" altLang="en-US" sz="2200" b="0" dirty="0">
            <a:solidFill>
              <a:srgbClr val="0070C0"/>
            </a:solidFill>
          </a:endParaRPr>
        </a:p>
      </dgm:t>
    </dgm:pt>
    <dgm:pt modelId="{70159C62-A3C7-42C0-9559-CBD7219996F9}" type="parTrans" cxnId="{65EF6608-3AB2-4FF3-B7AF-1CAC79BF1AB6}">
      <dgm:prSet/>
      <dgm:spPr/>
      <dgm:t>
        <a:bodyPr/>
        <a:lstStyle/>
        <a:p>
          <a:endParaRPr kumimoji="1" lang="ja-JP" altLang="en-US"/>
        </a:p>
      </dgm:t>
    </dgm:pt>
    <dgm:pt modelId="{BA77C6E7-697A-433B-8AEB-3BA868EAF076}" type="sibTrans" cxnId="{65EF6608-3AB2-4FF3-B7AF-1CAC79BF1AB6}">
      <dgm:prSet/>
      <dgm:spPr/>
      <dgm:t>
        <a:bodyPr/>
        <a:lstStyle/>
        <a:p>
          <a:endParaRPr kumimoji="1" lang="ja-JP" altLang="en-US"/>
        </a:p>
      </dgm:t>
    </dgm:pt>
    <dgm:pt modelId="{1B29369D-BE4F-44C5-B75E-3F092C047A8F}">
      <dgm:prSet phldrT="[テキスト]" custT="1"/>
      <dgm:spPr/>
      <dgm:t>
        <a:bodyPr/>
        <a:lstStyle/>
        <a:p>
          <a:pPr>
            <a:buNone/>
          </a:pPr>
          <a:r>
            <a:rPr lang="en-US" altLang="ja-JP" sz="2500" dirty="0"/>
            <a:t>llama3-70b-8192</a:t>
          </a:r>
        </a:p>
        <a:p>
          <a:pPr>
            <a:buNone/>
          </a:pPr>
          <a:r>
            <a:rPr kumimoji="1" lang="ja-JP" altLang="en-US" sz="2500" dirty="0"/>
            <a:t>テンプレート抽出</a:t>
          </a:r>
          <a:r>
            <a:rPr kumimoji="1" lang="en-US" altLang="ja-JP" sz="2500" dirty="0"/>
            <a:t> </a:t>
          </a:r>
          <a:r>
            <a:rPr kumimoji="1" lang="ja-JP" altLang="en-US" sz="2500" dirty="0"/>
            <a:t>　　　　　　　　　　　　</a:t>
          </a:r>
          <a:r>
            <a:rPr kumimoji="1" lang="en-US" altLang="ja-JP" sz="2800" b="1" u="sng" dirty="0">
              <a:solidFill>
                <a:schemeClr val="tx1"/>
              </a:solidFill>
            </a:rPr>
            <a:t>2,163</a:t>
          </a:r>
          <a:r>
            <a:rPr kumimoji="1" lang="en-US" altLang="ja-JP" sz="2800" u="none" dirty="0">
              <a:solidFill>
                <a:schemeClr val="tx1"/>
              </a:solidFill>
            </a:rPr>
            <a:t> </a:t>
          </a:r>
          <a:r>
            <a:rPr kumimoji="1" lang="en-US" altLang="ja-JP" sz="2800" b="1" u="none" dirty="0">
              <a:solidFill>
                <a:schemeClr val="tx1"/>
              </a:solidFill>
            </a:rPr>
            <a:t>templates</a:t>
          </a:r>
          <a:endParaRPr kumimoji="1" lang="ja-JP" altLang="en-US" sz="2500" b="1" u="none" dirty="0">
            <a:solidFill>
              <a:schemeClr val="tx1"/>
            </a:solidFill>
          </a:endParaRPr>
        </a:p>
      </dgm:t>
    </dgm:pt>
    <dgm:pt modelId="{CFADF661-23DE-492A-A250-7757EE055EF7}" type="parTrans" cxnId="{E9BCD2EB-54DF-4DB6-B43E-34BA1F5CB544}">
      <dgm:prSet/>
      <dgm:spPr/>
      <dgm:t>
        <a:bodyPr/>
        <a:lstStyle/>
        <a:p>
          <a:endParaRPr kumimoji="1" lang="ja-JP" altLang="en-US"/>
        </a:p>
      </dgm:t>
    </dgm:pt>
    <dgm:pt modelId="{D3486C0F-6686-482A-B788-07A9CB58C94A}" type="sibTrans" cxnId="{E9BCD2EB-54DF-4DB6-B43E-34BA1F5CB544}">
      <dgm:prSet/>
      <dgm:spPr/>
      <dgm:t>
        <a:bodyPr/>
        <a:lstStyle/>
        <a:p>
          <a:endParaRPr kumimoji="1" lang="ja-JP" altLang="en-US"/>
        </a:p>
      </dgm:t>
    </dgm:pt>
    <dgm:pt modelId="{639CB60A-01E5-498B-82A9-4D1DB94582B6}" type="pres">
      <dgm:prSet presAssocID="{052C0E6A-B380-4348-9B4A-085F37761108}" presName="diagram" presStyleCnt="0">
        <dgm:presLayoutVars>
          <dgm:dir/>
          <dgm:resizeHandles val="exact"/>
        </dgm:presLayoutVars>
      </dgm:prSet>
      <dgm:spPr/>
    </dgm:pt>
    <dgm:pt modelId="{D7B7BAAD-0792-4DC9-A5AB-D1BD8F315BFF}" type="pres">
      <dgm:prSet presAssocID="{81248D03-7AE9-4AF5-AD08-B0154E5B15B6}" presName="node" presStyleLbl="node1" presStyleIdx="0" presStyleCnt="5">
        <dgm:presLayoutVars>
          <dgm:bulletEnabled val="1"/>
        </dgm:presLayoutVars>
      </dgm:prSet>
      <dgm:spPr/>
    </dgm:pt>
    <dgm:pt modelId="{20A4FC8C-F8D6-44D2-A08E-A5D873359978}" type="pres">
      <dgm:prSet presAssocID="{6783E48B-DD26-412B-A0DC-80D5900890C9}" presName="sibTrans" presStyleLbl="sibTrans2D1" presStyleIdx="0" presStyleCnt="4"/>
      <dgm:spPr/>
    </dgm:pt>
    <dgm:pt modelId="{181673E5-6636-4DBF-A123-8CB80171BB9D}" type="pres">
      <dgm:prSet presAssocID="{6783E48B-DD26-412B-A0DC-80D5900890C9}" presName="connectorText" presStyleLbl="sibTrans2D1" presStyleIdx="0" presStyleCnt="4"/>
      <dgm:spPr/>
    </dgm:pt>
    <dgm:pt modelId="{FA577DEF-1849-4775-8744-CC6404DFEA5C}" type="pres">
      <dgm:prSet presAssocID="{873C76DC-D195-4DEB-B3E9-8E330807E177}" presName="node" presStyleLbl="node1" presStyleIdx="1" presStyleCnt="5">
        <dgm:presLayoutVars>
          <dgm:bulletEnabled val="1"/>
        </dgm:presLayoutVars>
      </dgm:prSet>
      <dgm:spPr/>
    </dgm:pt>
    <dgm:pt modelId="{453EFA72-A4B5-458F-A19E-3F76F57580E4}" type="pres">
      <dgm:prSet presAssocID="{4DBA00EE-CE05-4A25-8BD8-29F1F350B2DC}" presName="sibTrans" presStyleLbl="sibTrans2D1" presStyleIdx="1" presStyleCnt="4"/>
      <dgm:spPr/>
    </dgm:pt>
    <dgm:pt modelId="{65DA957E-3F5B-4974-9057-48C7A5FAE815}" type="pres">
      <dgm:prSet presAssocID="{4DBA00EE-CE05-4A25-8BD8-29F1F350B2DC}" presName="connectorText" presStyleLbl="sibTrans2D1" presStyleIdx="1" presStyleCnt="4"/>
      <dgm:spPr/>
    </dgm:pt>
    <dgm:pt modelId="{71084A62-D481-4F90-9196-47E8C57F4E0E}" type="pres">
      <dgm:prSet presAssocID="{86672A84-1E96-47D9-B367-20FF7816C265}" presName="node" presStyleLbl="node1" presStyleIdx="2" presStyleCnt="5">
        <dgm:presLayoutVars>
          <dgm:bulletEnabled val="1"/>
        </dgm:presLayoutVars>
      </dgm:prSet>
      <dgm:spPr/>
    </dgm:pt>
    <dgm:pt modelId="{7B155424-BB6F-4BAA-8D55-0D94163500E0}" type="pres">
      <dgm:prSet presAssocID="{8AFA5DAB-57E7-4811-AEC0-D78BC5C3D847}" presName="sibTrans" presStyleLbl="sibTrans2D1" presStyleIdx="2" presStyleCnt="4"/>
      <dgm:spPr/>
    </dgm:pt>
    <dgm:pt modelId="{C379AE21-FB92-497C-997D-ADE901F4DD36}" type="pres">
      <dgm:prSet presAssocID="{8AFA5DAB-57E7-4811-AEC0-D78BC5C3D847}" presName="connectorText" presStyleLbl="sibTrans2D1" presStyleIdx="2" presStyleCnt="4"/>
      <dgm:spPr/>
    </dgm:pt>
    <dgm:pt modelId="{A2818A76-6231-4F10-967D-85ED861E999D}" type="pres">
      <dgm:prSet presAssocID="{D43C2DF3-C966-42F1-A8D4-97712EB303CC}" presName="node" presStyleLbl="node1" presStyleIdx="3" presStyleCnt="5">
        <dgm:presLayoutVars>
          <dgm:bulletEnabled val="1"/>
        </dgm:presLayoutVars>
      </dgm:prSet>
      <dgm:spPr/>
    </dgm:pt>
    <dgm:pt modelId="{5C181CF2-190E-40E9-B408-BE8B7F99D986}" type="pres">
      <dgm:prSet presAssocID="{BA77C6E7-697A-433B-8AEB-3BA868EAF076}" presName="sibTrans" presStyleLbl="sibTrans2D1" presStyleIdx="3" presStyleCnt="4"/>
      <dgm:spPr/>
    </dgm:pt>
    <dgm:pt modelId="{42D05BC8-B1FB-4309-93A5-A605DF3263B1}" type="pres">
      <dgm:prSet presAssocID="{BA77C6E7-697A-433B-8AEB-3BA868EAF076}" presName="connectorText" presStyleLbl="sibTrans2D1" presStyleIdx="3" presStyleCnt="4"/>
      <dgm:spPr/>
    </dgm:pt>
    <dgm:pt modelId="{ABD20B95-7E73-42A7-860F-0F863BD72D8E}" type="pres">
      <dgm:prSet presAssocID="{1B29369D-BE4F-44C5-B75E-3F092C047A8F}" presName="node" presStyleLbl="node1" presStyleIdx="4" presStyleCnt="5">
        <dgm:presLayoutVars>
          <dgm:bulletEnabled val="1"/>
        </dgm:presLayoutVars>
      </dgm:prSet>
      <dgm:spPr/>
    </dgm:pt>
  </dgm:ptLst>
  <dgm:cxnLst>
    <dgm:cxn modelId="{65EF6608-3AB2-4FF3-B7AF-1CAC79BF1AB6}" srcId="{052C0E6A-B380-4348-9B4A-085F37761108}" destId="{D43C2DF3-C966-42F1-A8D4-97712EB303CC}" srcOrd="3" destOrd="0" parTransId="{70159C62-A3C7-42C0-9559-CBD7219996F9}" sibTransId="{BA77C6E7-697A-433B-8AEB-3BA868EAF076}"/>
    <dgm:cxn modelId="{44A78F12-A3AF-425A-AB4D-FEC3AFED0954}" srcId="{052C0E6A-B380-4348-9B4A-085F37761108}" destId="{81248D03-7AE9-4AF5-AD08-B0154E5B15B6}" srcOrd="0" destOrd="0" parTransId="{3A2A24C3-6478-4D27-8F38-D32F1CC8427D}" sibTransId="{6783E48B-DD26-412B-A0DC-80D5900890C9}"/>
    <dgm:cxn modelId="{9F14941B-D0B0-40B9-B8FA-6254E721FD80}" type="presOf" srcId="{052C0E6A-B380-4348-9B4A-085F37761108}" destId="{639CB60A-01E5-498B-82A9-4D1DB94582B6}" srcOrd="0" destOrd="0" presId="urn:microsoft.com/office/officeart/2005/8/layout/process5"/>
    <dgm:cxn modelId="{16739220-6BE3-4BAE-8C1D-2260CA36D753}" type="presOf" srcId="{86672A84-1E96-47D9-B367-20FF7816C265}" destId="{71084A62-D481-4F90-9196-47E8C57F4E0E}" srcOrd="0" destOrd="0" presId="urn:microsoft.com/office/officeart/2005/8/layout/process5"/>
    <dgm:cxn modelId="{6B35082C-468B-4712-A729-E7D5E79957EF}" srcId="{052C0E6A-B380-4348-9B4A-085F37761108}" destId="{86672A84-1E96-47D9-B367-20FF7816C265}" srcOrd="2" destOrd="0" parTransId="{161E6D60-9397-4679-8F67-6C5020DDBB66}" sibTransId="{8AFA5DAB-57E7-4811-AEC0-D78BC5C3D847}"/>
    <dgm:cxn modelId="{A6D19E30-5971-4922-8329-77CAF95A1105}" type="presOf" srcId="{81248D03-7AE9-4AF5-AD08-B0154E5B15B6}" destId="{D7B7BAAD-0792-4DC9-A5AB-D1BD8F315BFF}" srcOrd="0" destOrd="0" presId="urn:microsoft.com/office/officeart/2005/8/layout/process5"/>
    <dgm:cxn modelId="{03D96C32-103F-450F-B7A6-237A489002D5}" type="presOf" srcId="{6783E48B-DD26-412B-A0DC-80D5900890C9}" destId="{181673E5-6636-4DBF-A123-8CB80171BB9D}" srcOrd="1" destOrd="0" presId="urn:microsoft.com/office/officeart/2005/8/layout/process5"/>
    <dgm:cxn modelId="{AE58A874-B7BA-43FD-B80D-5C098AE4B759}" type="presOf" srcId="{D43C2DF3-C966-42F1-A8D4-97712EB303CC}" destId="{A2818A76-6231-4F10-967D-85ED861E999D}" srcOrd="0" destOrd="0" presId="urn:microsoft.com/office/officeart/2005/8/layout/process5"/>
    <dgm:cxn modelId="{DF7BEA7A-601F-48A0-9152-3F17A5AF3556}" type="presOf" srcId="{4DBA00EE-CE05-4A25-8BD8-29F1F350B2DC}" destId="{65DA957E-3F5B-4974-9057-48C7A5FAE815}" srcOrd="1" destOrd="0" presId="urn:microsoft.com/office/officeart/2005/8/layout/process5"/>
    <dgm:cxn modelId="{B815B18C-B83A-4E72-806C-1680260297F2}" type="presOf" srcId="{4DBA00EE-CE05-4A25-8BD8-29F1F350B2DC}" destId="{453EFA72-A4B5-458F-A19E-3F76F57580E4}" srcOrd="0" destOrd="0" presId="urn:microsoft.com/office/officeart/2005/8/layout/process5"/>
    <dgm:cxn modelId="{C48A389F-F91B-49CF-9EE8-B6A0053F8A22}" srcId="{052C0E6A-B380-4348-9B4A-085F37761108}" destId="{873C76DC-D195-4DEB-B3E9-8E330807E177}" srcOrd="1" destOrd="0" parTransId="{CAD268E4-A1C2-451B-8E1D-32B2B7D2FF9F}" sibTransId="{4DBA00EE-CE05-4A25-8BD8-29F1F350B2DC}"/>
    <dgm:cxn modelId="{114C87AB-B8E9-4958-8A36-FB17E597BBD5}" type="presOf" srcId="{8AFA5DAB-57E7-4811-AEC0-D78BC5C3D847}" destId="{C379AE21-FB92-497C-997D-ADE901F4DD36}" srcOrd="1" destOrd="0" presId="urn:microsoft.com/office/officeart/2005/8/layout/process5"/>
    <dgm:cxn modelId="{262AA3C0-DAE6-4B7E-916B-C85A1C4DA3F1}" type="presOf" srcId="{873C76DC-D195-4DEB-B3E9-8E330807E177}" destId="{FA577DEF-1849-4775-8744-CC6404DFEA5C}" srcOrd="0" destOrd="0" presId="urn:microsoft.com/office/officeart/2005/8/layout/process5"/>
    <dgm:cxn modelId="{CAF318C1-AB57-49E0-9C80-A39EE0674ADD}" type="presOf" srcId="{8AFA5DAB-57E7-4811-AEC0-D78BC5C3D847}" destId="{7B155424-BB6F-4BAA-8D55-0D94163500E0}" srcOrd="0" destOrd="0" presId="urn:microsoft.com/office/officeart/2005/8/layout/process5"/>
    <dgm:cxn modelId="{7851C5C8-0732-4D39-B7F2-3F976B7B5F18}" type="presOf" srcId="{1B29369D-BE4F-44C5-B75E-3F092C047A8F}" destId="{ABD20B95-7E73-42A7-860F-0F863BD72D8E}" srcOrd="0" destOrd="0" presId="urn:microsoft.com/office/officeart/2005/8/layout/process5"/>
    <dgm:cxn modelId="{F02C52D5-F207-4112-B35F-F80A36BB36C9}" type="presOf" srcId="{6783E48B-DD26-412B-A0DC-80D5900890C9}" destId="{20A4FC8C-F8D6-44D2-A08E-A5D873359978}" srcOrd="0" destOrd="0" presId="urn:microsoft.com/office/officeart/2005/8/layout/process5"/>
    <dgm:cxn modelId="{E9BCD2EB-54DF-4DB6-B43E-34BA1F5CB544}" srcId="{052C0E6A-B380-4348-9B4A-085F37761108}" destId="{1B29369D-BE4F-44C5-B75E-3F092C047A8F}" srcOrd="4" destOrd="0" parTransId="{CFADF661-23DE-492A-A250-7757EE055EF7}" sibTransId="{D3486C0F-6686-482A-B788-07A9CB58C94A}"/>
    <dgm:cxn modelId="{CD5EB0F2-9253-4A4D-AB48-2599EA2863B2}" type="presOf" srcId="{BA77C6E7-697A-433B-8AEB-3BA868EAF076}" destId="{5C181CF2-190E-40E9-B408-BE8B7F99D986}" srcOrd="0" destOrd="0" presId="urn:microsoft.com/office/officeart/2005/8/layout/process5"/>
    <dgm:cxn modelId="{045186FE-A140-4326-8194-788AB32E6DA2}" type="presOf" srcId="{BA77C6E7-697A-433B-8AEB-3BA868EAF076}" destId="{42D05BC8-B1FB-4309-93A5-A605DF3263B1}" srcOrd="1" destOrd="0" presId="urn:microsoft.com/office/officeart/2005/8/layout/process5"/>
    <dgm:cxn modelId="{358EF64A-F8E1-47C0-88F0-CCF63C43A8C9}" type="presParOf" srcId="{639CB60A-01E5-498B-82A9-4D1DB94582B6}" destId="{D7B7BAAD-0792-4DC9-A5AB-D1BD8F315BFF}" srcOrd="0" destOrd="0" presId="urn:microsoft.com/office/officeart/2005/8/layout/process5"/>
    <dgm:cxn modelId="{9479BB35-3563-4634-83D7-56A84F948701}" type="presParOf" srcId="{639CB60A-01E5-498B-82A9-4D1DB94582B6}" destId="{20A4FC8C-F8D6-44D2-A08E-A5D873359978}" srcOrd="1" destOrd="0" presId="urn:microsoft.com/office/officeart/2005/8/layout/process5"/>
    <dgm:cxn modelId="{E7417CA9-BAF1-4692-9B93-5A2D2E5163CE}" type="presParOf" srcId="{20A4FC8C-F8D6-44D2-A08E-A5D873359978}" destId="{181673E5-6636-4DBF-A123-8CB80171BB9D}" srcOrd="0" destOrd="0" presId="urn:microsoft.com/office/officeart/2005/8/layout/process5"/>
    <dgm:cxn modelId="{9FBDF788-87D0-4FCE-9DF0-5E087BBADB24}" type="presParOf" srcId="{639CB60A-01E5-498B-82A9-4D1DB94582B6}" destId="{FA577DEF-1849-4775-8744-CC6404DFEA5C}" srcOrd="2" destOrd="0" presId="urn:microsoft.com/office/officeart/2005/8/layout/process5"/>
    <dgm:cxn modelId="{12A05B69-9FEF-4AB5-A72A-E883940654B4}" type="presParOf" srcId="{639CB60A-01E5-498B-82A9-4D1DB94582B6}" destId="{453EFA72-A4B5-458F-A19E-3F76F57580E4}" srcOrd="3" destOrd="0" presId="urn:microsoft.com/office/officeart/2005/8/layout/process5"/>
    <dgm:cxn modelId="{9DC870B9-31CC-4B04-A780-29313CB0B8C6}" type="presParOf" srcId="{453EFA72-A4B5-458F-A19E-3F76F57580E4}" destId="{65DA957E-3F5B-4974-9057-48C7A5FAE815}" srcOrd="0" destOrd="0" presId="urn:microsoft.com/office/officeart/2005/8/layout/process5"/>
    <dgm:cxn modelId="{A13D64E0-B96A-4CAD-A0B0-D5E999C3179B}" type="presParOf" srcId="{639CB60A-01E5-498B-82A9-4D1DB94582B6}" destId="{71084A62-D481-4F90-9196-47E8C57F4E0E}" srcOrd="4" destOrd="0" presId="urn:microsoft.com/office/officeart/2005/8/layout/process5"/>
    <dgm:cxn modelId="{61812F7F-476B-4E20-854E-1AD66D84D6B3}" type="presParOf" srcId="{639CB60A-01E5-498B-82A9-4D1DB94582B6}" destId="{7B155424-BB6F-4BAA-8D55-0D94163500E0}" srcOrd="5" destOrd="0" presId="urn:microsoft.com/office/officeart/2005/8/layout/process5"/>
    <dgm:cxn modelId="{AD7004EB-0AD1-4ED9-9196-918548D12D62}" type="presParOf" srcId="{7B155424-BB6F-4BAA-8D55-0D94163500E0}" destId="{C379AE21-FB92-497C-997D-ADE901F4DD36}" srcOrd="0" destOrd="0" presId="urn:microsoft.com/office/officeart/2005/8/layout/process5"/>
    <dgm:cxn modelId="{8A9B4FC8-7619-49FB-A47B-B206C9B499CC}" type="presParOf" srcId="{639CB60A-01E5-498B-82A9-4D1DB94582B6}" destId="{A2818A76-6231-4F10-967D-85ED861E999D}" srcOrd="6" destOrd="0" presId="urn:microsoft.com/office/officeart/2005/8/layout/process5"/>
    <dgm:cxn modelId="{9D7DB892-11D9-49A7-BA4B-0268504C166B}" type="presParOf" srcId="{639CB60A-01E5-498B-82A9-4D1DB94582B6}" destId="{5C181CF2-190E-40E9-B408-BE8B7F99D986}" srcOrd="7" destOrd="0" presId="urn:microsoft.com/office/officeart/2005/8/layout/process5"/>
    <dgm:cxn modelId="{74F164FE-00BF-4B88-936D-01EA2E2497CF}" type="presParOf" srcId="{5C181CF2-190E-40E9-B408-BE8B7F99D986}" destId="{42D05BC8-B1FB-4309-93A5-A605DF3263B1}" srcOrd="0" destOrd="0" presId="urn:microsoft.com/office/officeart/2005/8/layout/process5"/>
    <dgm:cxn modelId="{E38CF6C2-4275-490E-945F-23C9C5FAA12F}" type="presParOf" srcId="{639CB60A-01E5-498B-82A9-4D1DB94582B6}" destId="{ABD20B95-7E73-42A7-860F-0F863BD72D8E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7BAAD-0792-4DC9-A5AB-D1BD8F315BFF}">
      <dsp:nvSpPr>
        <dsp:cNvPr id="0" name=""/>
        <dsp:cNvSpPr/>
      </dsp:nvSpPr>
      <dsp:spPr>
        <a:xfrm>
          <a:off x="10217" y="556374"/>
          <a:ext cx="3054016" cy="1832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b="0" i="0" u="none" strike="noStrike" kern="1200" cap="none" spc="0" normalizeH="0" baseline="0" noProof="0" dirty="0">
              <a:ln/>
              <a:effectLst/>
              <a:uLnTx/>
              <a:uFillTx/>
              <a:latin typeface="ヒラギノ角ゴ Pro W3"/>
              <a:sym typeface="ヒラギノ角ゴ Pro W3"/>
            </a:rPr>
            <a:t>空ではない</a:t>
          </a:r>
          <a:endParaRPr kumimoji="1" lang="en-US" altLang="ja-JP" sz="2400" b="0" i="0" u="none" strike="noStrike" kern="1200" cap="none" spc="0" normalizeH="0" baseline="0" noProof="0" dirty="0">
            <a:ln/>
            <a:effectLst/>
            <a:uLnTx/>
            <a:uFillTx/>
            <a:latin typeface="ヒラギノ角ゴ Pro W3"/>
            <a:sym typeface="ヒラギノ角ゴ Pro W3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b="0" i="0" u="none" strike="noStrike" kern="1200" cap="none" spc="0" normalizeH="0" baseline="0" noProof="0" dirty="0">
              <a:ln/>
              <a:effectLst/>
              <a:uLnTx/>
              <a:uFillTx/>
              <a:latin typeface="ヒラギノ角ゴ Pro W3"/>
              <a:sym typeface="ヒラギノ角ゴ Pro W3"/>
            </a:rPr>
            <a:t>英語のプロンプト</a:t>
          </a:r>
          <a:r>
            <a:rPr kumimoji="1" lang="en-US" altLang="ja-JP" sz="2400" b="0" i="0" u="none" strike="noStrike" kern="1200" cap="none" spc="0" normalizeH="0" baseline="0" noProof="0" dirty="0">
              <a:ln/>
              <a:effectLst/>
              <a:uLnTx/>
              <a:uFillTx/>
              <a:latin typeface="ヒラギノ角ゴ Pro W3"/>
              <a:sym typeface="ヒラギノ角ゴ Pro W3"/>
            </a:rPr>
            <a:t>                                   </a:t>
          </a:r>
          <a:r>
            <a:rPr kumimoji="1" lang="en-US" altLang="ja-JP" sz="2800" b="1" i="0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ヒラギノ角ゴ Pro W3"/>
              <a:sym typeface="ヒラギノ角ゴ Pro W3"/>
            </a:rPr>
            <a:t>14,834</a:t>
          </a:r>
          <a:r>
            <a:rPr kumimoji="1" lang="ja-JP" altLang="en-US" sz="2800" kern="1200" dirty="0">
              <a:solidFill>
                <a:srgbClr val="FF0000"/>
              </a:solidFill>
            </a:rPr>
            <a:t> </a:t>
          </a:r>
          <a:r>
            <a:rPr kumimoji="1" lang="en-US" altLang="ja-JP" sz="2800" kern="1200" dirty="0">
              <a:solidFill>
                <a:srgbClr val="FF0000"/>
              </a:solidFill>
            </a:rPr>
            <a:t>record</a:t>
          </a:r>
          <a:endParaRPr kumimoji="1" lang="ja-JP" altLang="en-US" sz="2000" kern="1200" dirty="0">
            <a:solidFill>
              <a:srgbClr val="FF0000"/>
            </a:solidFill>
          </a:endParaRPr>
        </a:p>
      </dsp:txBody>
      <dsp:txXfrm>
        <a:off x="63886" y="610043"/>
        <a:ext cx="2946678" cy="1725071"/>
      </dsp:txXfrm>
    </dsp:sp>
    <dsp:sp modelId="{20A4FC8C-F8D6-44D2-A08E-A5D873359978}">
      <dsp:nvSpPr>
        <dsp:cNvPr id="0" name=""/>
        <dsp:cNvSpPr/>
      </dsp:nvSpPr>
      <dsp:spPr>
        <a:xfrm>
          <a:off x="3332987" y="1093881"/>
          <a:ext cx="647451" cy="7573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3200" kern="1200"/>
        </a:p>
      </dsp:txBody>
      <dsp:txXfrm>
        <a:off x="3332987" y="1245360"/>
        <a:ext cx="453216" cy="454438"/>
      </dsp:txXfrm>
    </dsp:sp>
    <dsp:sp modelId="{FA577DEF-1849-4775-8744-CC6404DFEA5C}">
      <dsp:nvSpPr>
        <dsp:cNvPr id="0" name=""/>
        <dsp:cNvSpPr/>
      </dsp:nvSpPr>
      <dsp:spPr>
        <a:xfrm>
          <a:off x="4285841" y="556374"/>
          <a:ext cx="3054016" cy="1832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en-US" altLang="ja-JP" sz="2400" kern="1200" dirty="0"/>
            <a:t>5 Star</a:t>
          </a:r>
          <a:r>
            <a:rPr kumimoji="1" lang="ja-JP" altLang="en-US" sz="2400" kern="1200" dirty="0"/>
            <a:t>以上</a:t>
          </a:r>
          <a:endParaRPr kumimoji="1" lang="en-US" altLang="ja-JP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kern="1200" dirty="0"/>
            <a:t>一年以内の更新</a:t>
          </a:r>
          <a:r>
            <a:rPr kumimoji="1" lang="en-US" altLang="ja-JP" sz="2400" kern="1200" dirty="0"/>
            <a:t>                                       </a:t>
          </a:r>
          <a:r>
            <a:rPr kumimoji="1" lang="en-US" altLang="ja-JP" sz="2800" b="1" kern="1200" dirty="0">
              <a:solidFill>
                <a:schemeClr val="tx1"/>
              </a:solidFill>
            </a:rPr>
            <a:t>2,888</a:t>
          </a:r>
          <a:r>
            <a:rPr kumimoji="1" lang="ja-JP" altLang="en-US" sz="2800" kern="1200" dirty="0"/>
            <a:t> </a:t>
          </a:r>
          <a:r>
            <a:rPr kumimoji="1" lang="en-US" altLang="ja-JP" sz="2800" kern="1200" dirty="0">
              <a:solidFill>
                <a:srgbClr val="FF0000"/>
              </a:solidFill>
            </a:rPr>
            <a:t>record</a:t>
          </a:r>
          <a:endParaRPr kumimoji="1" lang="ja-JP" altLang="en-US" sz="2000" kern="1200" dirty="0">
            <a:solidFill>
              <a:srgbClr val="FF0000"/>
            </a:solidFill>
          </a:endParaRPr>
        </a:p>
      </dsp:txBody>
      <dsp:txXfrm>
        <a:off x="4339510" y="610043"/>
        <a:ext cx="2946678" cy="1725071"/>
      </dsp:txXfrm>
    </dsp:sp>
    <dsp:sp modelId="{453EFA72-A4B5-458F-A19E-3F76F57580E4}">
      <dsp:nvSpPr>
        <dsp:cNvPr id="0" name=""/>
        <dsp:cNvSpPr/>
      </dsp:nvSpPr>
      <dsp:spPr>
        <a:xfrm>
          <a:off x="7608611" y="1093881"/>
          <a:ext cx="647451" cy="7573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3200" kern="1200"/>
        </a:p>
      </dsp:txBody>
      <dsp:txXfrm>
        <a:off x="7608611" y="1245360"/>
        <a:ext cx="453216" cy="454438"/>
      </dsp:txXfrm>
    </dsp:sp>
    <dsp:sp modelId="{71084A62-D481-4F90-9196-47E8C57F4E0E}">
      <dsp:nvSpPr>
        <dsp:cNvPr id="0" name=""/>
        <dsp:cNvSpPr/>
      </dsp:nvSpPr>
      <dsp:spPr>
        <a:xfrm>
          <a:off x="8561464" y="556374"/>
          <a:ext cx="3054016" cy="1832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kern="1200" dirty="0"/>
            <a:t>複数のプロンプトを</a:t>
          </a:r>
          <a:endParaRPr kumimoji="1" lang="en-US" altLang="ja-JP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ja-JP" altLang="en-US" sz="2400" kern="1200" dirty="0"/>
            <a:t>含むレコードを分解</a:t>
          </a:r>
          <a:r>
            <a:rPr kumimoji="1" lang="en-US" altLang="ja-JP" sz="2400" kern="1200" dirty="0"/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FFA400"/>
            </a:buClr>
            <a:buSzPct val="145000"/>
            <a:buFont typeface="システムフォント（レギュラー）"/>
            <a:buNone/>
          </a:pPr>
          <a:r>
            <a:rPr kumimoji="1" lang="en-US" altLang="ja-JP" sz="2800" b="1" kern="1200" dirty="0">
              <a:solidFill>
                <a:schemeClr val="tx1"/>
              </a:solidFill>
            </a:rPr>
            <a:t>5,816</a:t>
          </a:r>
          <a:r>
            <a:rPr kumimoji="1" lang="en-US" altLang="ja-JP" sz="2800" kern="1200" dirty="0"/>
            <a:t> </a:t>
          </a:r>
          <a:r>
            <a:rPr kumimoji="1" lang="en-US" altLang="ja-JP" sz="2800" kern="1200" dirty="0">
              <a:solidFill>
                <a:srgbClr val="0070C0"/>
              </a:solidFill>
            </a:rPr>
            <a:t>prompts</a:t>
          </a:r>
          <a:endParaRPr kumimoji="1" lang="ja-JP" altLang="en-US" sz="2800" kern="1200" dirty="0">
            <a:solidFill>
              <a:srgbClr val="0070C0"/>
            </a:solidFill>
          </a:endParaRPr>
        </a:p>
      </dsp:txBody>
      <dsp:txXfrm>
        <a:off x="8615133" y="610043"/>
        <a:ext cx="2946678" cy="1725071"/>
      </dsp:txXfrm>
    </dsp:sp>
    <dsp:sp modelId="{7B155424-BB6F-4BAA-8D55-0D94163500E0}">
      <dsp:nvSpPr>
        <dsp:cNvPr id="0" name=""/>
        <dsp:cNvSpPr/>
      </dsp:nvSpPr>
      <dsp:spPr>
        <a:xfrm rot="5400000">
          <a:off x="9764747" y="2602565"/>
          <a:ext cx="647451" cy="7573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3200" kern="1200"/>
        </a:p>
      </dsp:txBody>
      <dsp:txXfrm rot="-5400000">
        <a:off x="9861254" y="2657538"/>
        <a:ext cx="454438" cy="453216"/>
      </dsp:txXfrm>
    </dsp:sp>
    <dsp:sp modelId="{A2818A76-6231-4F10-967D-85ED861E999D}">
      <dsp:nvSpPr>
        <dsp:cNvPr id="0" name=""/>
        <dsp:cNvSpPr/>
      </dsp:nvSpPr>
      <dsp:spPr>
        <a:xfrm>
          <a:off x="8561464" y="3610391"/>
          <a:ext cx="3054016" cy="1832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重複削除</a:t>
          </a:r>
          <a:endParaRPr kumimoji="1" lang="en-US" altLang="ja-JP" sz="2400" b="0" i="0" u="none" strike="noStrike" kern="1200" cap="none" spc="0" normalizeH="0" baseline="0" noProof="0" dirty="0">
            <a:ln>
              <a:noFill/>
            </a:ln>
            <a:solidFill>
              <a:srgbClr val="5E5E5E"/>
            </a:solidFill>
            <a:effectLst/>
            <a:uLnTx/>
            <a:uFillTx/>
            <a:latin typeface="ヒラギノ角ゴ Pro W3"/>
            <a:sym typeface="ヒラギノ角ゴ Pro W3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5</a:t>
          </a:r>
          <a:r>
            <a: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トークン未満除外</a:t>
          </a:r>
          <a:r>
            <a:rPr kumimoji="1" lang="en-US" altLang="ja-JP" sz="2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rPr>
            <a:t>:                                  </a:t>
          </a:r>
          <a:r>
            <a:rPr kumimoji="1" lang="en-US" altLang="ja-JP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ヒラギノ角ゴ Pro W3"/>
              <a:sym typeface="ヒラギノ角ゴ Pro W3"/>
            </a:rPr>
            <a:t>4,210 </a:t>
          </a:r>
          <a:r>
            <a: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ヒラギノ角ゴ Pro W3"/>
              <a:sym typeface="ヒラギノ角ゴ Pro W3"/>
            </a:rPr>
            <a:t>prompts</a:t>
          </a:r>
          <a:endParaRPr kumimoji="1" lang="ja-JP" altLang="en-US" sz="2200" b="0" kern="1200" dirty="0">
            <a:solidFill>
              <a:srgbClr val="0070C0"/>
            </a:solidFill>
          </a:endParaRPr>
        </a:p>
      </dsp:txBody>
      <dsp:txXfrm>
        <a:off x="8615133" y="3664060"/>
        <a:ext cx="2946678" cy="1725071"/>
      </dsp:txXfrm>
    </dsp:sp>
    <dsp:sp modelId="{5C181CF2-190E-40E9-B408-BE8B7F99D986}">
      <dsp:nvSpPr>
        <dsp:cNvPr id="0" name=""/>
        <dsp:cNvSpPr/>
      </dsp:nvSpPr>
      <dsp:spPr>
        <a:xfrm rot="10800000">
          <a:off x="7645259" y="4147898"/>
          <a:ext cx="647451" cy="75739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3200" kern="1200"/>
        </a:p>
      </dsp:txBody>
      <dsp:txXfrm rot="10800000">
        <a:off x="7839494" y="4299377"/>
        <a:ext cx="453216" cy="454438"/>
      </dsp:txXfrm>
    </dsp:sp>
    <dsp:sp modelId="{ABD20B95-7E73-42A7-860F-0F863BD72D8E}">
      <dsp:nvSpPr>
        <dsp:cNvPr id="0" name=""/>
        <dsp:cNvSpPr/>
      </dsp:nvSpPr>
      <dsp:spPr>
        <a:xfrm>
          <a:off x="4285841" y="3610391"/>
          <a:ext cx="3054016" cy="18324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ja-JP" sz="2500" kern="1200" dirty="0"/>
            <a:t>llama3-70b-8192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500" kern="1200" dirty="0"/>
            <a:t>テンプレート抽出</a:t>
          </a:r>
          <a:r>
            <a:rPr kumimoji="1" lang="en-US" altLang="ja-JP" sz="2500" kern="1200" dirty="0"/>
            <a:t> </a:t>
          </a:r>
          <a:r>
            <a:rPr kumimoji="1" lang="ja-JP" altLang="en-US" sz="2500" kern="1200" dirty="0"/>
            <a:t>　　　　　　　　　　　　</a:t>
          </a:r>
          <a:r>
            <a:rPr kumimoji="1" lang="en-US" altLang="ja-JP" sz="2800" b="1" u="sng" kern="1200" dirty="0">
              <a:solidFill>
                <a:schemeClr val="tx1"/>
              </a:solidFill>
            </a:rPr>
            <a:t>2,163</a:t>
          </a:r>
          <a:r>
            <a:rPr kumimoji="1" lang="en-US" altLang="ja-JP" sz="2800" u="none" kern="1200" dirty="0">
              <a:solidFill>
                <a:schemeClr val="tx1"/>
              </a:solidFill>
            </a:rPr>
            <a:t> </a:t>
          </a:r>
          <a:r>
            <a:rPr kumimoji="1" lang="en-US" altLang="ja-JP" sz="2800" b="1" u="none" kern="1200" dirty="0">
              <a:solidFill>
                <a:schemeClr val="tx1"/>
              </a:solidFill>
            </a:rPr>
            <a:t>templates</a:t>
          </a:r>
          <a:endParaRPr kumimoji="1" lang="ja-JP" altLang="en-US" sz="2500" b="1" u="none" kern="1200" dirty="0">
            <a:solidFill>
              <a:schemeClr val="tx1"/>
            </a:solidFill>
          </a:endParaRPr>
        </a:p>
      </dsp:txBody>
      <dsp:txXfrm>
        <a:off x="4339510" y="3664060"/>
        <a:ext cx="2946678" cy="1725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>
            <a:spLocks noGrp="1"/>
          </p:cNvSpPr>
          <p:nvPr>
            <p:ph type="title" hasCustomPrompt="1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72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1pPr>
          </a:lstStyle>
          <a:p>
            <a:r>
              <a:rPr err="1"/>
              <a:t>タイトルテキスト</a:t>
            </a:r>
            <a:endParaRPr/>
          </a:p>
        </p:txBody>
      </p:sp>
      <p:sp>
        <p:nvSpPr>
          <p:cNvPr id="118" name="本文レベル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70000" y="5102860"/>
            <a:ext cx="10464800" cy="11303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1pPr>
            <a:lvl2pPr marL="0" indent="0" algn="ctr">
              <a:spcBef>
                <a:spcPts val="0"/>
              </a:spcBef>
              <a:buSzTx/>
              <a:buNone/>
              <a:defRPr sz="28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2pPr>
            <a:lvl3pPr marL="0" indent="0" algn="ctr">
              <a:spcBef>
                <a:spcPts val="0"/>
              </a:spcBef>
              <a:buSzTx/>
              <a:buNone/>
              <a:defRPr sz="28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3pPr>
            <a:lvl4pPr marL="0" indent="0" algn="ctr">
              <a:spcBef>
                <a:spcPts val="0"/>
              </a:spcBef>
              <a:buSzTx/>
              <a:buNone/>
              <a:defRPr sz="28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4pPr>
            <a:lvl5pPr marL="0" indent="0" algn="ctr">
              <a:spcBef>
                <a:spcPts val="0"/>
              </a:spcBef>
              <a:buSzTx/>
              <a:buNone/>
              <a:defRPr sz="28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5pPr>
          </a:lstStyle>
          <a:p>
            <a:r>
              <a:rPr lang="ja-JP" altLang="en-US"/>
              <a:t>本文レベル</a:t>
            </a:r>
            <a:r>
              <a:rPr lang="en-US" altLang="ja-JP"/>
              <a:t>1</a:t>
            </a:r>
          </a:p>
          <a:p>
            <a:pPr lvl="1"/>
            <a:r>
              <a:rPr lang="ja-JP" altLang="en-US"/>
              <a:t>本文レベル</a:t>
            </a:r>
            <a:r>
              <a:rPr lang="en-US" altLang="ja-JP"/>
              <a:t>2</a:t>
            </a:r>
          </a:p>
          <a:p>
            <a:pPr lvl="2"/>
            <a:r>
              <a:rPr lang="ja-JP" altLang="en-US"/>
              <a:t>本文レベル</a:t>
            </a:r>
            <a:r>
              <a:rPr lang="en-US" altLang="ja-JP"/>
              <a:t>3</a:t>
            </a:r>
          </a:p>
          <a:p>
            <a:pPr lvl="3"/>
            <a:r>
              <a:rPr lang="ja-JP" altLang="en-US"/>
              <a:t>本文レベル</a:t>
            </a:r>
            <a:r>
              <a:rPr lang="en-US" altLang="ja-JP"/>
              <a:t>4</a:t>
            </a:r>
          </a:p>
          <a:p>
            <a:pPr lvl="4"/>
            <a:r>
              <a:rPr lang="ja-JP" altLang="en-US"/>
              <a:t>本文レベル</a:t>
            </a:r>
            <a:r>
              <a:rPr lang="en-US" altLang="ja-JP"/>
              <a:t>5</a:t>
            </a:r>
          </a:p>
        </p:txBody>
      </p:sp>
      <p:sp>
        <p:nvSpPr>
          <p:cNvPr id="119" name="線"/>
          <p:cNvSpPr/>
          <p:nvPr/>
        </p:nvSpPr>
        <p:spPr>
          <a:xfrm>
            <a:off x="515081" y="5051040"/>
            <a:ext cx="11974637" cy="1"/>
          </a:xfrm>
          <a:prstGeom prst="line">
            <a:avLst/>
          </a:prstGeom>
          <a:ln w="28575">
            <a:solidFill>
              <a:srgbClr val="FFA4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20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41832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テキスト プレースホルダー 2" descr="会議名&#10;">
            <a:extLst>
              <a:ext uri="{FF2B5EF4-FFF2-40B4-BE49-F238E27FC236}">
                <a16:creationId xmlns:a16="http://schemas.microsoft.com/office/drawing/2014/main" id="{AA2A2C5D-5F1B-794F-975D-E44B712048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0000" y="7714728"/>
            <a:ext cx="10464800" cy="56038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1pPr>
            <a:lvl2pPr marL="444500" indent="0">
              <a:buNone/>
              <a:defRPr/>
            </a:lvl2pPr>
            <a:lvl3pPr marL="889000" indent="0">
              <a:buNone/>
              <a:defRPr/>
            </a:lvl3pPr>
            <a:lvl4pPr marL="1333500" indent="0">
              <a:buNone/>
              <a:defRPr/>
            </a:lvl4pPr>
            <a:lvl5pPr marL="1778000" indent="0">
              <a:buNone/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9" name="四角形">
            <a:extLst>
              <a:ext uri="{FF2B5EF4-FFF2-40B4-BE49-F238E27FC236}">
                <a16:creationId xmlns:a16="http://schemas.microsoft.com/office/drawing/2014/main" id="{09D7B29A-6BAB-F647-A986-0FC3D4156434}"/>
              </a:ext>
            </a:extLst>
          </p:cNvPr>
          <p:cNvSpPr/>
          <p:nvPr userDrawn="1"/>
        </p:nvSpPr>
        <p:spPr>
          <a:xfrm>
            <a:off x="-1" y="9411545"/>
            <a:ext cx="13004801" cy="348814"/>
          </a:xfrm>
          <a:prstGeom prst="rect">
            <a:avLst/>
          </a:prstGeom>
          <a:solidFill>
            <a:srgbClr val="FFA400">
              <a:alpha val="7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タイトルテキスト"/>
          <p:cNvSpPr txBox="1">
            <a:spLocks noGrp="1"/>
          </p:cNvSpPr>
          <p:nvPr>
            <p:ph type="title" hasCustomPrompt="1"/>
          </p:nvPr>
        </p:nvSpPr>
        <p:spPr>
          <a:xfrm>
            <a:off x="565779" y="361354"/>
            <a:ext cx="11873242" cy="11988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Hiragino Kaku Gothic Pro W3" panose="020B0300000000000000" pitchFamily="34" charset="-128"/>
                <a:sym typeface="Avenir Next Regular"/>
              </a:defRPr>
            </a:lvl1pPr>
          </a:lstStyle>
          <a:p>
            <a:r>
              <a:rPr err="1"/>
              <a:t>タイトルテキスト</a:t>
            </a:r>
            <a:endParaRPr/>
          </a:p>
        </p:txBody>
      </p:sp>
      <p:sp>
        <p:nvSpPr>
          <p:cNvPr id="129" name="本文レベル1…"/>
          <p:cNvSpPr txBox="1">
            <a:spLocks noGrp="1"/>
          </p:cNvSpPr>
          <p:nvPr>
            <p:ph type="body" idx="1" hasCustomPrompt="1"/>
          </p:nvPr>
        </p:nvSpPr>
        <p:spPr>
          <a:xfrm>
            <a:off x="565779" y="1868133"/>
            <a:ext cx="11873242" cy="7483843"/>
          </a:xfrm>
          <a:prstGeom prst="rect">
            <a:avLst/>
          </a:prstGeom>
        </p:spPr>
        <p:txBody>
          <a:bodyPr lIns="50400" anchor="t"/>
          <a:lstStyle>
            <a:lvl1pPr marL="571500" indent="-571500">
              <a:spcBef>
                <a:spcPts val="1400"/>
              </a:spcBef>
              <a:buClr>
                <a:srgbClr val="FFA400"/>
              </a:buClr>
              <a:buSzPct val="145000"/>
              <a:buFont typeface="システムフォント（レギュラー）"/>
              <a:buChar char="|"/>
              <a:defRPr sz="3600">
                <a:solidFill>
                  <a:srgbClr val="5E5E5E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  <a:lvl2pPr marL="901700" indent="-457200">
              <a:spcBef>
                <a:spcPts val="1400"/>
              </a:spcBef>
              <a:buSzPct val="100000"/>
              <a:buFont typeface="Arial" panose="020B0604020202020204" pitchFamily="34" charset="0"/>
              <a:buChar char="•"/>
              <a:defRPr sz="3000">
                <a:solidFill>
                  <a:srgbClr val="5E5E5E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2pPr>
            <a:lvl3pPr marL="1333500" indent="-444500">
              <a:spcBef>
                <a:spcPts val="1400"/>
              </a:spcBef>
              <a:buFont typeface="システムフォント（レギュラー）"/>
              <a:buChar char="-"/>
              <a:defRPr sz="2400">
                <a:solidFill>
                  <a:srgbClr val="5E5E5E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3pPr>
            <a:lvl4pPr>
              <a:spcBef>
                <a:spcPts val="1400"/>
              </a:spcBef>
              <a:defRPr sz="1800">
                <a:solidFill>
                  <a:srgbClr val="5E5E5E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4pPr>
            <a:lvl5pPr>
              <a:spcBef>
                <a:spcPts val="1400"/>
              </a:spcBef>
              <a:buSzPct val="100000"/>
              <a:defRPr sz="1200">
                <a:solidFill>
                  <a:srgbClr val="5E5E5E"/>
                </a:solidFill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1" name="四角形"/>
          <p:cNvSpPr/>
          <p:nvPr userDrawn="1"/>
        </p:nvSpPr>
        <p:spPr>
          <a:xfrm>
            <a:off x="-1" y="9411545"/>
            <a:ext cx="13004801" cy="348814"/>
          </a:xfrm>
          <a:prstGeom prst="rect">
            <a:avLst/>
          </a:prstGeom>
          <a:solidFill>
            <a:srgbClr val="FFA400">
              <a:alpha val="7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32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37912" y="9418320"/>
            <a:ext cx="322203" cy="34881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2D41A7-7978-984E-BB25-A4577F3E988D}"/>
              </a:ext>
            </a:extLst>
          </p:cNvPr>
          <p:cNvGrpSpPr/>
          <p:nvPr userDrawn="1"/>
        </p:nvGrpSpPr>
        <p:grpSpPr>
          <a:xfrm>
            <a:off x="347286" y="1529050"/>
            <a:ext cx="12240000" cy="59565"/>
            <a:chOff x="591126" y="1285210"/>
            <a:chExt cx="11822546" cy="59565"/>
          </a:xfrm>
        </p:grpSpPr>
        <p:sp>
          <p:nvSpPr>
            <p:cNvPr id="130" name="線"/>
            <p:cNvSpPr/>
            <p:nvPr/>
          </p:nvSpPr>
          <p:spPr>
            <a:xfrm flipV="1">
              <a:off x="591126" y="1344775"/>
              <a:ext cx="11822546" cy="0"/>
            </a:xfrm>
            <a:prstGeom prst="line">
              <a:avLst/>
            </a:prstGeom>
            <a:ln w="63500" cmpd="tri">
              <a:solidFill>
                <a:schemeClr val="bg2"/>
              </a:solidFill>
              <a:prstDash val="solid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  <p:sp>
          <p:nvSpPr>
            <p:cNvPr id="8" name="線">
              <a:extLst>
                <a:ext uri="{FF2B5EF4-FFF2-40B4-BE49-F238E27FC236}">
                  <a16:creationId xmlns:a16="http://schemas.microsoft.com/office/drawing/2014/main" id="{A7EA77B5-8DBD-3E47-826B-E7FC2F03EABE}"/>
                </a:ext>
              </a:extLst>
            </p:cNvPr>
            <p:cNvSpPr/>
            <p:nvPr userDrawn="1"/>
          </p:nvSpPr>
          <p:spPr>
            <a:xfrm flipV="1">
              <a:off x="591126" y="1285210"/>
              <a:ext cx="11822546" cy="0"/>
            </a:xfrm>
            <a:prstGeom prst="line">
              <a:avLst/>
            </a:prstGeom>
            <a:ln w="63500" cmpd="tri">
              <a:solidFill>
                <a:srgbClr val="FFA400"/>
              </a:solidFill>
              <a:prstDash val="solid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ヒラギノ角ゴ ProN W3"/>
                </a:defRPr>
              </a:pPr>
              <a:endParaRPr/>
            </a:p>
          </p:txBody>
        </p:sp>
      </p:grpSp>
      <p:sp>
        <p:nvSpPr>
          <p:cNvPr id="9" name="線">
            <a:extLst>
              <a:ext uri="{FF2B5EF4-FFF2-40B4-BE49-F238E27FC236}">
                <a16:creationId xmlns:a16="http://schemas.microsoft.com/office/drawing/2014/main" id="{A81288A4-4BFD-5046-A307-8338258BEA1C}"/>
              </a:ext>
            </a:extLst>
          </p:cNvPr>
          <p:cNvSpPr/>
          <p:nvPr userDrawn="1"/>
        </p:nvSpPr>
        <p:spPr>
          <a:xfrm flipV="1">
            <a:off x="-10108" y="10138"/>
            <a:ext cx="13014908" cy="15240"/>
          </a:xfrm>
          <a:prstGeom prst="line">
            <a:avLst/>
          </a:prstGeom>
          <a:ln w="76200">
            <a:solidFill>
              <a:srgbClr val="FFA4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072" userDrawn="1">
          <p15:clr>
            <a:srgbClr val="FBAE40"/>
          </p15:clr>
        </p15:guide>
        <p15:guide id="2" pos="40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四角形"/>
          <p:cNvSpPr/>
          <p:nvPr userDrawn="1"/>
        </p:nvSpPr>
        <p:spPr>
          <a:xfrm>
            <a:off x="-1" y="9411545"/>
            <a:ext cx="13004801" cy="348814"/>
          </a:xfrm>
          <a:prstGeom prst="rect">
            <a:avLst/>
          </a:prstGeom>
          <a:solidFill>
            <a:srgbClr val="FFA400">
              <a:alpha val="7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32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37912" y="9418320"/>
            <a:ext cx="322203" cy="34881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altLang="ja-JP" smtClean="0"/>
              <a:pPr/>
              <a:t>‹#›</a:t>
            </a:fld>
            <a:endParaRPr lang="ja-JP" altLang="en-US"/>
          </a:p>
        </p:txBody>
      </p:sp>
      <p:sp>
        <p:nvSpPr>
          <p:cNvPr id="9" name="線">
            <a:extLst>
              <a:ext uri="{FF2B5EF4-FFF2-40B4-BE49-F238E27FC236}">
                <a16:creationId xmlns:a16="http://schemas.microsoft.com/office/drawing/2014/main" id="{A81288A4-4BFD-5046-A307-8338258BEA1C}"/>
              </a:ext>
            </a:extLst>
          </p:cNvPr>
          <p:cNvSpPr/>
          <p:nvPr userDrawn="1"/>
        </p:nvSpPr>
        <p:spPr>
          <a:xfrm flipV="1">
            <a:off x="-10108" y="10138"/>
            <a:ext cx="13014908" cy="15240"/>
          </a:xfrm>
          <a:prstGeom prst="line">
            <a:avLst/>
          </a:prstGeom>
          <a:ln w="76200">
            <a:solidFill>
              <a:srgbClr val="FFA4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90887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 spd="med"/>
  <p:hf hdr="0" dt="0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526F35-4A49-5641-B0B1-9460B3D31B0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270000" y="5133340"/>
            <a:ext cx="10464800" cy="1130300"/>
          </a:xfrm>
        </p:spPr>
        <p:txBody>
          <a:bodyPr/>
          <a:lstStyle/>
          <a:p>
            <a:r>
              <a:rPr lang="en-US" altLang="ja-JP" dirty="0">
                <a:solidFill>
                  <a:srgbClr val="253947"/>
                </a:solidFill>
                <a:latin typeface="Noto Sans JP"/>
              </a:rPr>
              <a:t>Yuetian Mao, Junjie He, Chunyang Chen</a:t>
            </a:r>
          </a:p>
          <a:p>
            <a:endParaRPr lang="en-US" altLang="ja-JP" dirty="0">
              <a:solidFill>
                <a:srgbClr val="253947"/>
              </a:solidFill>
              <a:latin typeface="Noto Sans JP"/>
            </a:endParaRPr>
          </a:p>
          <a:p>
            <a:r>
              <a:rPr lang="en-US" altLang="ja-JP" dirty="0">
                <a:solidFill>
                  <a:srgbClr val="253947"/>
                </a:solidFill>
                <a:latin typeface="Noto Sans JP"/>
              </a:rPr>
              <a:t>FSE Companion '25: Proceedings of the 33rd ACM International Conference on the Foundations of Software Engineering</a:t>
            </a:r>
          </a:p>
          <a:p>
            <a:endParaRPr lang="en-US" altLang="ja-JP" dirty="0">
              <a:solidFill>
                <a:srgbClr val="253947"/>
              </a:solidFill>
              <a:latin typeface="Noto Sans JP"/>
            </a:endParaRPr>
          </a:p>
          <a:p>
            <a:pPr algn="r"/>
            <a:endParaRPr lang="en-US" altLang="ja-JP" dirty="0">
              <a:solidFill>
                <a:srgbClr val="253947"/>
              </a:solidFill>
              <a:latin typeface="Noto Sans JP"/>
            </a:endParaRPr>
          </a:p>
          <a:p>
            <a:pPr algn="r"/>
            <a:endParaRPr lang="en-US" altLang="ja-JP" dirty="0">
              <a:solidFill>
                <a:srgbClr val="253947"/>
              </a:solidFill>
              <a:latin typeface="Noto Sans JP"/>
            </a:endParaRPr>
          </a:p>
          <a:p>
            <a:pPr algn="r"/>
            <a:r>
              <a:rPr lang="en-US" altLang="ja-JP" dirty="0">
                <a:solidFill>
                  <a:srgbClr val="253947"/>
                </a:solidFill>
                <a:latin typeface="Noto Sans JP"/>
              </a:rPr>
              <a:t>S2310157</a:t>
            </a:r>
            <a:r>
              <a:rPr lang="ja-JP" altLang="en-US" dirty="0">
                <a:solidFill>
                  <a:srgbClr val="253947"/>
                </a:solidFill>
                <a:latin typeface="Noto Sans JP"/>
              </a:rPr>
              <a:t> 谷口</a:t>
            </a:r>
            <a:endParaRPr lang="en" altLang="ja-JP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8DAA4308-E300-7A98-A67D-2D552398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375"/>
              </a:spcAft>
            </a:pPr>
            <a:r>
              <a:rPr lang="en-US" altLang="ja-JP" sz="4400" b="1" dirty="0"/>
              <a:t>From Prompts to Templates: A Systematic Prompt Template</a:t>
            </a:r>
            <a:br>
              <a:rPr lang="en-US" altLang="ja-JP" sz="4400" b="1" dirty="0"/>
            </a:br>
            <a:r>
              <a:rPr lang="en-US" altLang="ja-JP" sz="4400" b="1" dirty="0"/>
              <a:t>Analysis for Real-world </a:t>
            </a:r>
            <a:r>
              <a:rPr lang="en-US" altLang="ja-JP" sz="4400" b="1" dirty="0" err="1"/>
              <a:t>LLMapps</a:t>
            </a:r>
            <a:endParaRPr lang="ja-JP" altLang="en-US" sz="4400" b="1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37BE16-42FA-EEB9-E300-F0C820A87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背景 </a:t>
            </a:r>
            <a:r>
              <a:rPr kumimoji="1" lang="en-US" altLang="ja-JP" b="1" dirty="0"/>
              <a:t>:</a:t>
            </a:r>
            <a:r>
              <a:rPr kumimoji="1" lang="ja-JP" altLang="en-US" b="1" dirty="0"/>
              <a:t> </a:t>
            </a:r>
            <a:r>
              <a:rPr kumimoji="1" lang="en-US" altLang="ja-JP" b="1" dirty="0" err="1"/>
              <a:t>LLMapps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CD03607-905F-2008-8072-4A49D5C00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b="1" dirty="0"/>
              <a:t>LLM</a:t>
            </a:r>
            <a:r>
              <a:rPr kumimoji="1" lang="ja-JP" altLang="en-US" b="1" dirty="0"/>
              <a:t>主導型のアプリ（</a:t>
            </a:r>
            <a:r>
              <a:rPr kumimoji="1" lang="en-US" altLang="ja-JP" b="1" dirty="0" err="1"/>
              <a:t>LLMapps</a:t>
            </a:r>
            <a:r>
              <a:rPr kumimoji="1" lang="ja-JP" altLang="en-US" b="1" dirty="0"/>
              <a:t>）の普及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3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・</a:t>
            </a:r>
            <a:r>
              <a:rPr kumimoji="1" lang="en-US" altLang="ja-JP" sz="3200" dirty="0" err="1"/>
              <a:t>LLMapps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: LLM</a:t>
            </a:r>
            <a:r>
              <a:rPr kumimoji="1" lang="ja-JP" altLang="en-US" sz="3200" dirty="0"/>
              <a:t>が組み込まれたアプリ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GPT-4,</a:t>
            </a:r>
            <a:r>
              <a:rPr kumimoji="1" lang="ja-JP" altLang="en-US" sz="3200" dirty="0"/>
              <a:t> </a:t>
            </a:r>
            <a:r>
              <a:rPr kumimoji="1" lang="en-US" altLang="ja-JP" sz="3200" dirty="0" err="1"/>
              <a:t>LLaMA</a:t>
            </a:r>
            <a:r>
              <a:rPr kumimoji="1" lang="ja-JP" altLang="en-US" sz="3200" dirty="0"/>
              <a:t>などの高性能なモデルの登場により広まる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 err="1"/>
              <a:t>LLMapps</a:t>
            </a:r>
            <a:r>
              <a:rPr kumimoji="1" lang="ja-JP" altLang="en-US" sz="3200" dirty="0"/>
              <a:t>の特徴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en-US" altLang="ja-JP" sz="2800" dirty="0"/>
              <a:t>	- </a:t>
            </a:r>
            <a:r>
              <a:rPr kumimoji="1" lang="ja-JP" altLang="en-US" sz="2800" dirty="0"/>
              <a:t>  主に</a:t>
            </a:r>
            <a:r>
              <a:rPr kumimoji="1" lang="en-US" altLang="ja-JP" sz="2800" dirty="0"/>
              <a:t>LLM</a:t>
            </a:r>
            <a:r>
              <a:rPr kumimoji="1" lang="ja-JP" altLang="en-US" sz="2800" dirty="0"/>
              <a:t>がユーザからの要求を処理</a:t>
            </a:r>
            <a:endParaRPr kumimoji="1" lang="en-US" altLang="ja-JP" sz="2800" dirty="0"/>
          </a:p>
          <a:p>
            <a:pPr marL="0" indent="0">
              <a:buNone/>
            </a:pPr>
            <a:r>
              <a:rPr kumimoji="1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	-   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主目的：</a:t>
            </a:r>
            <a:r>
              <a:rPr kumimoji="1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LLM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利用の円滑化</a:t>
            </a: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r>
              <a:rPr kumimoji="1" lang="en-US" altLang="ja-JP" sz="2800" dirty="0"/>
              <a:t>		</a:t>
            </a:r>
            <a:r>
              <a:rPr kumimoji="1" lang="ja-JP" altLang="en-US" sz="2800" dirty="0"/>
              <a:t>⇒  アプリ自体は軽い実装（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ローコード）</a:t>
            </a: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r>
              <a:rPr kumimoji="1" lang="en-US" altLang="ja-JP" sz="2800" dirty="0"/>
              <a:t>	-   </a:t>
            </a:r>
            <a:r>
              <a:rPr kumimoji="1" lang="ja-JP" altLang="en-US" sz="3200" b="1" dirty="0"/>
              <a:t>ユーザが</a:t>
            </a:r>
            <a:r>
              <a:rPr kumimoji="1" lang="en-US" altLang="ja-JP" sz="3200" b="1" dirty="0"/>
              <a:t>LLM</a:t>
            </a:r>
            <a:r>
              <a:rPr kumimoji="1" lang="ja-JP" altLang="en-US" sz="3200" b="1" dirty="0"/>
              <a:t>を容易に扱えるようにする</a:t>
            </a:r>
            <a:endParaRPr kumimoji="1" lang="en-US" altLang="ja-JP" sz="3200" b="1" dirty="0"/>
          </a:p>
          <a:p>
            <a:pPr marL="0" indent="0">
              <a:buNone/>
            </a:pPr>
            <a:r>
              <a:rPr kumimoji="1" lang="ja-JP" altLang="en-US" sz="3200" b="1" dirty="0"/>
              <a:t>　　   </a:t>
            </a:r>
            <a:r>
              <a:rPr kumimoji="1" lang="ja-JP" altLang="en-US" sz="3200" b="1" u="sng" dirty="0"/>
              <a:t>（プロンプトテンプレート）</a:t>
            </a:r>
            <a:endParaRPr kumimoji="1" lang="en-US" altLang="ja-JP" sz="3200" b="1" u="sng" dirty="0"/>
          </a:p>
          <a:p>
            <a:pPr marL="0" indent="0">
              <a:buNone/>
            </a:pPr>
            <a:endParaRPr kumimoji="1" lang="en-US" altLang="ja-JP" sz="2800" b="1" u="sng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32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endParaRPr kumimoji="1" lang="en-US" altLang="ja-JP" sz="32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095117-5FC2-A6D9-AA97-C11149D265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275102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414A3-6C0B-6A5F-0C09-A38A57D15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F9EAEC-CA37-1A2A-745C-210E0C5CF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背景 </a:t>
            </a:r>
            <a:r>
              <a:rPr kumimoji="1" lang="en-US" altLang="ja-JP" b="1" dirty="0"/>
              <a:t>: </a:t>
            </a:r>
            <a:r>
              <a:rPr kumimoji="1" lang="ja-JP" altLang="en-US" b="1" dirty="0"/>
              <a:t>プロンプトテンプレート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FB96EE5-6C32-BA0D-1CAC-CE449971D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b="1" dirty="0"/>
              <a:t>曖昧な指示をテンプレートから再構成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・ユーザの曖昧な指示を明確な指示に再構成するテンプレート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・静的なテキストと動的な変数（プレースホルダー）で構成</a:t>
            </a:r>
            <a:endParaRPr kumimoji="1" lang="en-US" altLang="ja-JP" sz="3200" dirty="0"/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3200" dirty="0"/>
              <a:t>	</a:t>
            </a:r>
            <a:r>
              <a:rPr kumimoji="1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- 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  静的なテキスト </a:t>
            </a:r>
            <a:r>
              <a:rPr kumimoji="1" lang="en-US" altLang="ja-JP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:  LLM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の役割</a:t>
            </a:r>
            <a:r>
              <a:rPr kumimoji="1" lang="ja-JP" altLang="en-US" sz="2800" dirty="0"/>
              <a:t>や</a:t>
            </a:r>
            <a:r>
              <a:rPr kumimoji="1" lang="ja-JP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出力形式の指定など</a:t>
            </a:r>
            <a:r>
              <a:rPr kumimoji="1" lang="ja-JP" alt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不変の指示</a:t>
            </a:r>
            <a:endParaRPr kumimoji="1" lang="en-US" altLang="ja-JP" sz="2800" u="sng" dirty="0"/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2800" dirty="0"/>
              <a:t>	- </a:t>
            </a:r>
            <a:r>
              <a:rPr kumimoji="1" lang="ja-JP" altLang="en-US" sz="2800" dirty="0"/>
              <a:t>  プレースホルダー </a:t>
            </a:r>
            <a:r>
              <a:rPr kumimoji="1" lang="en-US" altLang="ja-JP" sz="2800" dirty="0"/>
              <a:t>: </a:t>
            </a:r>
            <a:r>
              <a:rPr kumimoji="1" lang="ja-JP" altLang="en-US" sz="2800" dirty="0"/>
              <a:t>ユーザ入力や外部知識など</a:t>
            </a:r>
            <a:r>
              <a:rPr kumimoji="1" lang="ja-JP" altLang="en-US" sz="2800" u="sng" dirty="0"/>
              <a:t>変化する指示</a:t>
            </a:r>
            <a:endParaRPr kumimoji="1" lang="en-US" altLang="ja-JP" sz="2800" u="sng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32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endParaRPr kumimoji="1" lang="en-US" altLang="ja-JP" sz="32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indent="0">
              <a:buNone/>
            </a:pPr>
            <a:endParaRPr kumimoji="1" lang="en-US" altLang="ja-JP" sz="2800" b="0" i="0" u="none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1402B4-9855-618A-ED5B-FFAFAC9C45C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3</a:t>
            </a:fld>
            <a:endParaRPr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0571F06-AD8A-2CED-6B6B-90596B82B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58" y="5295008"/>
            <a:ext cx="8514708" cy="35434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22F3E04-4BF5-24AA-A5F8-CC2F0CCB148D}"/>
              </a:ext>
            </a:extLst>
          </p:cNvPr>
          <p:cNvSpPr txBox="1"/>
          <p:nvPr/>
        </p:nvSpPr>
        <p:spPr>
          <a:xfrm>
            <a:off x="4516899" y="8838422"/>
            <a:ext cx="396422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本論文 </a:t>
            </a:r>
            <a:r>
              <a:rPr kumimoji="0" lang="en-US" altLang="ja-JP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Fig 1</a:t>
            </a:r>
            <a:r>
              <a:rPr lang="ja-JP" altLang="en-US" dirty="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から抜粋、</a:t>
            </a: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改変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7E1A473-DC68-AA40-EA1D-8C6C15EEBC32}"/>
              </a:ext>
            </a:extLst>
          </p:cNvPr>
          <p:cNvSpPr txBox="1"/>
          <p:nvPr/>
        </p:nvSpPr>
        <p:spPr>
          <a:xfrm>
            <a:off x="339084" y="6263332"/>
            <a:ext cx="1538883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プレース</a:t>
            </a:r>
            <a:endParaRPr kumimoji="0" lang="en-US" altLang="ja-JP" sz="2800" b="1" i="0" u="none" strike="noStrike" cap="none" spc="0" normalizeH="0" baseline="0" dirty="0">
              <a:ln>
                <a:noFill/>
              </a:ln>
              <a:solidFill>
                <a:srgbClr val="7030A0"/>
              </a:solidFill>
              <a:effectLst/>
              <a:uFillTx/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ヒラギノ角ゴ ProN W6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sz="28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ホルダー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2F3B68F-81C6-FD23-1AA9-6A24058F21F9}"/>
              </a:ext>
            </a:extLst>
          </p:cNvPr>
          <p:cNvCxnSpPr>
            <a:cxnSpLocks/>
          </p:cNvCxnSpPr>
          <p:nvPr/>
        </p:nvCxnSpPr>
        <p:spPr>
          <a:xfrm flipV="1">
            <a:off x="1877967" y="5955425"/>
            <a:ext cx="569112" cy="50643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92980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2AF247-6648-4FE3-A222-13C04E19A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背景 </a:t>
            </a:r>
            <a:r>
              <a:rPr kumimoji="1" lang="en-US" altLang="ja-JP" b="1" dirty="0"/>
              <a:t>: </a:t>
            </a:r>
            <a:r>
              <a:rPr kumimoji="1" lang="ja-JP" altLang="en-US" b="1" dirty="0"/>
              <a:t>本論文の目的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E48F6C-2571-4871-3697-EEF27BD57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プロンプトテンプレートの課題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sz="3200" dirty="0"/>
              <a:t>・有名なモデルプロバイダの大半がこの機能をサポート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 err="1"/>
              <a:t>LLMapps</a:t>
            </a:r>
            <a:r>
              <a:rPr kumimoji="1" lang="ja-JP" altLang="en-US" sz="3200" dirty="0"/>
              <a:t>の根幹である重要な機能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　　　　　　　　　　　　　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・高品質なテンプレートの作り方については手探り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・体系的な分析、理論が存在しない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ja-JP" altLang="en-US" sz="3200" u="sng" dirty="0"/>
              <a:t>⇒実際に使用されているプロジェクトから</a:t>
            </a:r>
            <a:endParaRPr kumimoji="1" lang="en-US" altLang="ja-JP" sz="3200" u="sng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ja-JP" altLang="en-US" sz="3200" u="sng" dirty="0"/>
              <a:t>プロンプトテンプレートを収集し体系的な分析を行う</a:t>
            </a:r>
            <a:endParaRPr kumimoji="1" lang="en-US" altLang="ja-JP" sz="3200" u="sng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ja-JP" altLang="en-US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19E493-5C3D-80E3-EB4E-3A40F953CE0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4</a:t>
            </a:fld>
            <a:endParaRPr lang="ja-JP" altLang="en-US"/>
          </a:p>
        </p:txBody>
      </p:sp>
      <p:sp>
        <p:nvSpPr>
          <p:cNvPr id="5" name="矢印: 上下 4">
            <a:extLst>
              <a:ext uri="{FF2B5EF4-FFF2-40B4-BE49-F238E27FC236}">
                <a16:creationId xmlns:a16="http://schemas.microsoft.com/office/drawing/2014/main" id="{873EE0A3-106E-68AB-8419-A9B9196AA7B5}"/>
              </a:ext>
            </a:extLst>
          </p:cNvPr>
          <p:cNvSpPr/>
          <p:nvPr/>
        </p:nvSpPr>
        <p:spPr>
          <a:xfrm>
            <a:off x="4276513" y="3886200"/>
            <a:ext cx="863600" cy="1198872"/>
          </a:xfrm>
          <a:prstGeom prst="upDownArrow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335849850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45FEE-7F32-333A-FFC3-C7FEDE53A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8AAE0-40C0-AD24-5920-90F25D59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本論文の</a:t>
            </a:r>
            <a:r>
              <a:rPr kumimoji="1" lang="en-US" altLang="ja-JP" b="1" dirty="0"/>
              <a:t>RQs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D6AE92-A4D9-1B78-BDE7-ACE9D2BE6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b="1" dirty="0"/>
              <a:t>プロンプトテンプレート分析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RQ1</a:t>
            </a:r>
            <a:r>
              <a:rPr kumimoji="1" lang="ja-JP" altLang="en-US" sz="3200" dirty="0"/>
              <a:t> </a:t>
            </a:r>
            <a:r>
              <a:rPr kumimoji="1" lang="en-US" altLang="ja-JP" sz="3200" dirty="0"/>
              <a:t>: </a:t>
            </a:r>
            <a:r>
              <a:rPr lang="ja-JP" altLang="en-US" sz="3200" dirty="0"/>
              <a:t>プロンプトテンプレートを構成する一般的な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　コンポーネントは何か？　その中に頻出するパターンは？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RQ2 :</a:t>
            </a:r>
            <a:r>
              <a:rPr kumimoji="1" lang="ja-JP" altLang="en-US" sz="3200" dirty="0"/>
              <a:t> プロンプトテンプレート内のプレースホルダーの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種類や位置にはどのようなものがあるか？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r>
              <a:rPr kumimoji="1" lang="ja-JP" altLang="en-US" b="1" dirty="0"/>
              <a:t>プロンプトテンプレート検証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u="sng" dirty="0"/>
              <a:t>RQ3 : </a:t>
            </a:r>
            <a:r>
              <a:rPr kumimoji="1" lang="ja-JP" altLang="en-US" sz="3200" u="sng" dirty="0"/>
              <a:t>プロンプトテンプレートの構成は、</a:t>
            </a:r>
            <a:r>
              <a:rPr kumimoji="1" lang="en-US" altLang="ja-JP" sz="3200" u="sng" dirty="0"/>
              <a:t>LLM</a:t>
            </a:r>
            <a:r>
              <a:rPr kumimoji="1" lang="ja-JP" altLang="en-US" sz="3200" u="sng" dirty="0"/>
              <a:t>の指示追従能力</a:t>
            </a:r>
            <a:endParaRPr kumimoji="1" lang="en-US" altLang="ja-JP" sz="3200" u="sng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ja-JP" altLang="en-US" sz="3200" u="sng" dirty="0"/>
              <a:t>にどのような影響を与えるか</a:t>
            </a:r>
            <a:endParaRPr kumimoji="1" lang="en-US" altLang="ja-JP" sz="3200" u="sng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11BA69-4473-A2D6-357B-A0F3447BA9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5694744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E1A68CF-8D3A-6673-9E7A-13BC8B6BF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62" y="2974107"/>
            <a:ext cx="12011901" cy="4181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996ACB3-6213-E3B8-9547-67A695719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研究全体の流れ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9E39E86-BB55-2815-E9A0-F940E8642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全体のパイプライン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B811F86-AD22-D67D-EE14-EEB90B30B3A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6</a:t>
            </a:fld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C2E5089-1FD2-5963-755A-E5FBF1D585D7}"/>
              </a:ext>
            </a:extLst>
          </p:cNvPr>
          <p:cNvSpPr txBox="1"/>
          <p:nvPr/>
        </p:nvSpPr>
        <p:spPr>
          <a:xfrm>
            <a:off x="4971351" y="7221451"/>
            <a:ext cx="2733121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本論文 </a:t>
            </a:r>
            <a:r>
              <a:rPr kumimoji="0" lang="en-US" altLang="ja-JP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Fig 2</a:t>
            </a: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を改変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ADA35E8-494C-88F2-45B0-17000A02A3F3}"/>
              </a:ext>
            </a:extLst>
          </p:cNvPr>
          <p:cNvSpPr txBox="1"/>
          <p:nvPr/>
        </p:nvSpPr>
        <p:spPr>
          <a:xfrm>
            <a:off x="5230578" y="2470284"/>
            <a:ext cx="124072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RQ1, 2</a:t>
            </a:r>
            <a:endParaRPr kumimoji="0" lang="ja-JP" altLang="en-US" sz="28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ヒラギノ角ゴ ProN W6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FDD4F82-1626-1D97-50CB-54A1247A5ABD}"/>
              </a:ext>
            </a:extLst>
          </p:cNvPr>
          <p:cNvSpPr/>
          <p:nvPr/>
        </p:nvSpPr>
        <p:spPr>
          <a:xfrm>
            <a:off x="2687781" y="2965402"/>
            <a:ext cx="6179130" cy="4148140"/>
          </a:xfrm>
          <a:prstGeom prst="roundRect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ヒラギノ角ゴ ProN W3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8448F5-3F9F-D299-C234-8D1C826F4108}"/>
              </a:ext>
            </a:extLst>
          </p:cNvPr>
          <p:cNvSpPr txBox="1"/>
          <p:nvPr/>
        </p:nvSpPr>
        <p:spPr>
          <a:xfrm>
            <a:off x="10169682" y="2400395"/>
            <a:ext cx="833562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RQ3</a:t>
            </a:r>
            <a:endParaRPr kumimoji="0" lang="ja-JP" altLang="en-US" sz="2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ヒラギノ角ゴ ProN W6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756C0CC-847B-9AA7-09AD-B9B3596FB49A}"/>
              </a:ext>
            </a:extLst>
          </p:cNvPr>
          <p:cNvSpPr/>
          <p:nvPr/>
        </p:nvSpPr>
        <p:spPr>
          <a:xfrm>
            <a:off x="8796493" y="2954478"/>
            <a:ext cx="3579940" cy="4148140"/>
          </a:xfrm>
          <a:prstGeom prst="roundRect">
            <a:avLst/>
          </a:prstGeom>
          <a:noFill/>
          <a:ln w="635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41083665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0BE30-544D-B725-7F72-8F6279ADC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6B5551-058A-A20A-915C-7E22C8E1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データ収集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B17517-FAAA-232C-A910-BE967D939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b="1" dirty="0"/>
              <a:t>プロンプトテンプレートの選定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・「</a:t>
            </a:r>
            <a:r>
              <a:rPr kumimoji="1" lang="en-US" altLang="ja-JP" sz="3200" dirty="0" err="1"/>
              <a:t>PromptSet</a:t>
            </a:r>
            <a:r>
              <a:rPr kumimoji="1" lang="ja-JP" altLang="en-US" sz="3200" dirty="0"/>
              <a:t>」データセットを使用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en-US" altLang="ja-JP" sz="2800" dirty="0"/>
              <a:t>	- 2024/01/10</a:t>
            </a:r>
            <a:r>
              <a:rPr kumimoji="1" lang="ja-JP" altLang="en-US" sz="2800" dirty="0"/>
              <a:t>までの</a:t>
            </a:r>
            <a:r>
              <a:rPr kumimoji="1" lang="en-US" altLang="ja-JP" sz="2800" dirty="0"/>
              <a:t>GitHub</a:t>
            </a:r>
            <a:r>
              <a:rPr kumimoji="1" lang="ja-JP" altLang="en-US" sz="2800" dirty="0"/>
              <a:t>プロジェクトのプロンプトを集めたもの</a:t>
            </a: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72F20C-0278-5240-B3DE-97D56B07F9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7</a:t>
            </a:fld>
            <a:endParaRPr lang="ja-JP" altLang="en-US"/>
          </a:p>
        </p:txBody>
      </p:sp>
      <p:graphicFrame>
        <p:nvGraphicFramePr>
          <p:cNvPr id="7" name="図表 6">
            <a:extLst>
              <a:ext uri="{FF2B5EF4-FFF2-40B4-BE49-F238E27FC236}">
                <a16:creationId xmlns:a16="http://schemas.microsoft.com/office/drawing/2014/main" id="{D12B4D26-5A3C-9F40-CEC9-47B3E16546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9304088"/>
              </p:ext>
            </p:extLst>
          </p:nvPr>
        </p:nvGraphicFramePr>
        <p:xfrm>
          <a:off x="686163" y="3419144"/>
          <a:ext cx="11625699" cy="5999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222857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4DD6E5-6700-21BF-EBCF-ED30793D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プロンプトテンプレート分析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70D3A0-7656-D77A-5B1C-5D8B6E2FD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/>
              <a:t>コンポーネント分析（</a:t>
            </a:r>
            <a:r>
              <a:rPr kumimoji="1" lang="en-US" altLang="ja-JP" dirty="0"/>
              <a:t>RQ1</a:t>
            </a:r>
            <a:r>
              <a:rPr kumimoji="1" lang="ja-JP" altLang="en-US" dirty="0"/>
              <a:t>）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sz="3200" dirty="0"/>
              <a:t>・コンポーネントのカテゴリ、配置、内容を分析</a:t>
            </a:r>
            <a:endParaRPr kumimoji="1" lang="en-US" altLang="ja-JP" sz="3200" dirty="0"/>
          </a:p>
          <a:p>
            <a:pPr marL="0" indent="0" algn="ctr">
              <a:buNone/>
            </a:pPr>
            <a:r>
              <a:rPr kumimoji="1" lang="en-US" altLang="ja-JP" sz="3200" dirty="0"/>
              <a:t>[</a:t>
            </a:r>
            <a:r>
              <a:rPr kumimoji="1" lang="ja-JP" altLang="en-US" sz="3200" dirty="0"/>
              <a:t>コンポーネント例</a:t>
            </a:r>
            <a:r>
              <a:rPr kumimoji="1" lang="en-US" altLang="ja-JP" sz="3200" dirty="0"/>
              <a:t>]</a:t>
            </a:r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>
                <a:solidFill>
                  <a:srgbClr val="0070C0"/>
                </a:solidFill>
              </a:rPr>
              <a:t>　　   </a:t>
            </a:r>
            <a:r>
              <a:rPr kumimoji="1" lang="en-US" altLang="ja-JP" sz="3200" dirty="0">
                <a:solidFill>
                  <a:srgbClr val="0070C0"/>
                </a:solidFill>
              </a:rPr>
              <a:t>Profile/Role : </a:t>
            </a:r>
            <a:r>
              <a:rPr kumimoji="1" lang="ja-JP" altLang="en-US" sz="3200" dirty="0">
                <a:solidFill>
                  <a:srgbClr val="0070C0"/>
                </a:solidFill>
              </a:rPr>
              <a:t>役割　</a:t>
            </a:r>
            <a:r>
              <a:rPr kumimoji="1" lang="en-US" altLang="ja-JP" sz="3200" dirty="0">
                <a:solidFill>
                  <a:schemeClr val="accent3">
                    <a:lumMod val="75000"/>
                  </a:schemeClr>
                </a:solidFill>
              </a:rPr>
              <a:t>Directive : </a:t>
            </a:r>
            <a:r>
              <a:rPr kumimoji="1" lang="ja-JP" altLang="en-US" sz="3200" dirty="0">
                <a:solidFill>
                  <a:schemeClr val="accent3">
                    <a:lumMod val="75000"/>
                  </a:schemeClr>
                </a:solidFill>
              </a:rPr>
              <a:t>指示部</a:t>
            </a:r>
            <a:endParaRPr kumimoji="1" lang="en-US" altLang="ja-JP" sz="32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tx1"/>
                </a:solidFill>
              </a:rPr>
              <a:t>　　   </a:t>
            </a:r>
            <a:r>
              <a:rPr kumimoji="1" lang="en-US" altLang="ja-JP" sz="3200" dirty="0">
                <a:solidFill>
                  <a:schemeClr val="tx1"/>
                </a:solidFill>
              </a:rPr>
              <a:t>Constraints : </a:t>
            </a:r>
            <a:r>
              <a:rPr kumimoji="1" lang="ja-JP" altLang="en-US" sz="3200" dirty="0">
                <a:solidFill>
                  <a:schemeClr val="tx1"/>
                </a:solidFill>
              </a:rPr>
              <a:t>制約　</a:t>
            </a:r>
            <a:r>
              <a:rPr kumimoji="1" lang="en-US" altLang="ja-JP" sz="3200" dirty="0"/>
              <a:t>Output Format/Style : </a:t>
            </a:r>
            <a:r>
              <a:rPr kumimoji="1" lang="ja-JP" altLang="en-US" sz="3200" dirty="0"/>
              <a:t>出力形式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BE1217-8C4B-C36A-6C39-E3974ABACF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8</a:t>
            </a:fld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10A273B-1710-F9FB-03C2-74ABCEFE1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761" y="3758018"/>
            <a:ext cx="8514708" cy="354341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616CEC4-39BA-CEB8-9842-F0BF9A5ED93C}"/>
              </a:ext>
            </a:extLst>
          </p:cNvPr>
          <p:cNvSpPr txBox="1"/>
          <p:nvPr/>
        </p:nvSpPr>
        <p:spPr>
          <a:xfrm>
            <a:off x="4678002" y="7231297"/>
            <a:ext cx="396422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本論文 </a:t>
            </a:r>
            <a:r>
              <a:rPr kumimoji="0" lang="en-US" altLang="ja-JP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Fig 1</a:t>
            </a:r>
            <a:r>
              <a:rPr lang="ja-JP" altLang="en-US" dirty="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から抜粋、</a:t>
            </a: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改変</a:t>
            </a:r>
          </a:p>
        </p:txBody>
      </p:sp>
    </p:spTree>
    <p:extLst>
      <p:ext uri="{BB962C8B-B14F-4D97-AF65-F5344CB8AC3E}">
        <p14:creationId xmlns:p14="http://schemas.microsoft.com/office/powerpoint/2010/main" val="338593857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F9D083-9911-A8D4-213A-D81282F4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プロンプトテンプレート分析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A9F4594-AE6F-F94E-4402-EDDF70330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プレースホルダー分析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sz="3200" dirty="0"/>
              <a:t>・各プレースホルダーの分類、配置、命名を分析</a:t>
            </a:r>
            <a:endParaRPr kumimoji="1" lang="en-US" altLang="ja-JP" sz="3200" dirty="0"/>
          </a:p>
          <a:p>
            <a:endParaRPr kumimoji="1" lang="en-US" altLang="ja-JP" sz="3200" dirty="0"/>
          </a:p>
          <a:p>
            <a:r>
              <a:rPr kumimoji="1" lang="en-US" altLang="ja-JP" sz="3200" dirty="0"/>
              <a:t>LLM</a:t>
            </a:r>
            <a:r>
              <a:rPr kumimoji="1" lang="ja-JP" altLang="en-US" sz="3200" dirty="0"/>
              <a:t>を用いた分析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・使用モデル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 </a:t>
            </a:r>
            <a:r>
              <a:rPr kumimoji="1" lang="en-US" altLang="ja-JP" sz="3200" dirty="0"/>
              <a:t>	</a:t>
            </a:r>
            <a:r>
              <a:rPr kumimoji="1" lang="en-US" altLang="ja-JP" sz="2800" dirty="0"/>
              <a:t>- </a:t>
            </a:r>
            <a:r>
              <a:rPr kumimoji="1" lang="ja-JP" altLang="en-US" sz="2800" dirty="0"/>
              <a:t>コンポーネント分析 </a:t>
            </a:r>
            <a:r>
              <a:rPr kumimoji="1" lang="en-US" altLang="ja-JP" sz="2800" dirty="0"/>
              <a:t>: </a:t>
            </a:r>
            <a:r>
              <a:rPr lang="en-US" altLang="ja-JP" sz="2800" dirty="0"/>
              <a:t>llama3-70b-8192</a:t>
            </a:r>
          </a:p>
          <a:p>
            <a:pPr marL="0" indent="0">
              <a:buNone/>
            </a:pPr>
            <a:r>
              <a:rPr kumimoji="1" lang="en-US" altLang="ja-JP" sz="2800" dirty="0"/>
              <a:t>	- </a:t>
            </a:r>
            <a:r>
              <a:rPr kumimoji="1" lang="ja-JP" altLang="en-US" sz="2800" dirty="0"/>
              <a:t>プレースホルダー分析 </a:t>
            </a:r>
            <a:r>
              <a:rPr kumimoji="1" lang="en-US" altLang="ja-JP" sz="2800" dirty="0"/>
              <a:t>: gpt-4o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LLM</a:t>
            </a:r>
            <a:r>
              <a:rPr kumimoji="1" lang="ja-JP" altLang="en-US" sz="3200" dirty="0"/>
              <a:t>が全体を分析 ⇒ 全体の一部のみ人間が検証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・精度はコンポーネント分析</a:t>
            </a:r>
            <a:r>
              <a:rPr kumimoji="1" lang="en-US" altLang="ja-JP" sz="3200" dirty="0"/>
              <a:t>(86%)</a:t>
            </a:r>
            <a:r>
              <a:rPr kumimoji="1" lang="ja-JP" altLang="en-US" sz="3200" dirty="0"/>
              <a:t>、プレースホルダー分析</a:t>
            </a:r>
            <a:r>
              <a:rPr kumimoji="1" lang="en-US" altLang="ja-JP" sz="3200" dirty="0"/>
              <a:t>(81%)</a:t>
            </a:r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ja-JP" altLang="en-US" sz="3200" b="1" dirty="0"/>
              <a:t>全体の分析も</a:t>
            </a:r>
            <a:r>
              <a:rPr kumimoji="1" lang="en-US" altLang="ja-JP" sz="3200" b="1" dirty="0"/>
              <a:t>8</a:t>
            </a:r>
            <a:r>
              <a:rPr kumimoji="1" lang="ja-JP" altLang="en-US" sz="3200" b="1" dirty="0"/>
              <a:t>割程度の精度が期待できる</a:t>
            </a: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ja-JP" altLang="en-US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D52CB57-33A8-68FC-C5E1-1941892E03B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6560051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FDD86-4490-1947-FFE2-470FD132D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4423B2-7362-1752-1804-8DF104F3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調査結果</a:t>
            </a:r>
            <a:r>
              <a:rPr kumimoji="1" lang="en-US" altLang="ja-JP" b="1" dirty="0"/>
              <a:t>(RQ1) : </a:t>
            </a:r>
            <a:r>
              <a:rPr kumimoji="1" lang="ja-JP" altLang="en-US" b="1" dirty="0"/>
              <a:t>コンポーネント</a:t>
            </a:r>
            <a:r>
              <a:rPr kumimoji="1" lang="en-US" altLang="ja-JP" b="1" dirty="0"/>
              <a:t> 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2F3E1D-A55D-CD36-7A00-0611D22DA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b="1" dirty="0"/>
              <a:t>コンポーネントの分類、位置</a:t>
            </a:r>
            <a:endParaRPr kumimoji="1" lang="en-US" altLang="ja-JP" b="1" dirty="0"/>
          </a:p>
          <a:p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・コンポーネントは主に</a:t>
            </a:r>
            <a:r>
              <a:rPr kumimoji="1" lang="en-US" altLang="ja-JP" sz="3200" dirty="0"/>
              <a:t>7</a:t>
            </a:r>
            <a:r>
              <a:rPr kumimoji="1" lang="ja-JP" altLang="en-US" sz="3200" dirty="0"/>
              <a:t>種類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Profile/Role</a:t>
            </a:r>
            <a:r>
              <a:rPr kumimoji="1" lang="ja-JP" altLang="en-US" sz="3200" dirty="0"/>
              <a:t>は先頭、</a:t>
            </a:r>
            <a:r>
              <a:rPr kumimoji="1" lang="en-US" altLang="ja-JP" sz="3200" dirty="0"/>
              <a:t>Examples</a:t>
            </a:r>
            <a:r>
              <a:rPr kumimoji="1" lang="ja-JP" altLang="en-US" sz="3200" dirty="0"/>
              <a:t>は最後尾に置かれることが多い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C19BD8-C813-AE8F-D135-6727AA0FCE5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10</a:t>
            </a:fld>
            <a:endParaRPr lang="ja-JP" altLang="en-US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5440D37-3527-8B92-02C3-580205B43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9891"/>
              </p:ext>
            </p:extLst>
          </p:nvPr>
        </p:nvGraphicFramePr>
        <p:xfrm>
          <a:off x="812902" y="2530072"/>
          <a:ext cx="11372220" cy="45639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2589">
                  <a:extLst>
                    <a:ext uri="{9D8B030D-6E8A-4147-A177-3AD203B41FA5}">
                      <a16:colId xmlns:a16="http://schemas.microsoft.com/office/drawing/2014/main" val="846206115"/>
                    </a:ext>
                  </a:extLst>
                </a:gridCol>
                <a:gridCol w="6512408">
                  <a:extLst>
                    <a:ext uri="{9D8B030D-6E8A-4147-A177-3AD203B41FA5}">
                      <a16:colId xmlns:a16="http://schemas.microsoft.com/office/drawing/2014/main" val="2100080389"/>
                    </a:ext>
                  </a:extLst>
                </a:gridCol>
                <a:gridCol w="1577223">
                  <a:extLst>
                    <a:ext uri="{9D8B030D-6E8A-4147-A177-3AD203B41FA5}">
                      <a16:colId xmlns:a16="http://schemas.microsoft.com/office/drawing/2014/main" val="1792394528"/>
                    </a:ext>
                  </a:extLst>
                </a:gridCol>
              </a:tblGrid>
              <a:tr h="449754"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コンポーネント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定義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割合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812542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Profile/Role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モデルの役割、演じるべきキャラクター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28.4%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706366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Directive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プロンプトの主目的、基本的には指示や質問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86.7</a:t>
                      </a:r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712377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Workflow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モデルが守るべき作業の順序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27.5%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076792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Context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モデルが参照すべき背景情報や文脈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56.2</a:t>
                      </a:r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712213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Examples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どのように出力すべきかの例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19.9%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203593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Output Format/Style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出力形式の指定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39.7</a:t>
                      </a:r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884779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Constraints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出力時にモデルが守るべき制約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35.7</a:t>
                      </a:r>
                      <a:r>
                        <a:rPr kumimoji="1" lang="en-US" altLang="ja-JP" sz="2800" dirty="0"/>
                        <a:t>%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050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69E77C-F213-4438-2DD2-AA8AC9CC66B0}"/>
              </a:ext>
            </a:extLst>
          </p:cNvPr>
          <p:cNvSpPr txBox="1"/>
          <p:nvPr/>
        </p:nvSpPr>
        <p:spPr>
          <a:xfrm>
            <a:off x="4952915" y="7129736"/>
            <a:ext cx="30921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本論文 </a:t>
            </a:r>
            <a:r>
              <a:rPr lang="en-US" altLang="ja-JP" dirty="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Table</a:t>
            </a:r>
            <a:r>
              <a:rPr kumimoji="0" lang="en-US" altLang="ja-JP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 </a:t>
            </a:r>
            <a:r>
              <a:rPr lang="en-US" altLang="ja-JP" dirty="0">
                <a:solidFill>
                  <a:srgbClr val="5E5E5E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</a:t>
            </a:r>
            <a:r>
              <a:rPr kumimoji="0" lang="ja-JP" altLang="en-US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ヒラギノ角ゴ ProN W6"/>
              </a:rPr>
              <a:t>を改変</a:t>
            </a:r>
          </a:p>
        </p:txBody>
      </p:sp>
    </p:spTree>
    <p:extLst>
      <p:ext uri="{BB962C8B-B14F-4D97-AF65-F5344CB8AC3E}">
        <p14:creationId xmlns:p14="http://schemas.microsoft.com/office/powerpoint/2010/main" val="5715173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BD4998-9F4A-2469-DB9B-7875A6C5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調査結果</a:t>
            </a:r>
            <a:r>
              <a:rPr kumimoji="1" lang="en-US" altLang="ja-JP" b="1" dirty="0"/>
              <a:t>(RQ1) : </a:t>
            </a:r>
            <a:r>
              <a:rPr kumimoji="1" lang="ja-JP" altLang="en-US" b="1" dirty="0"/>
              <a:t>コンポーネント</a:t>
            </a:r>
            <a:r>
              <a:rPr kumimoji="1" lang="en-US" altLang="ja-JP" b="1" dirty="0"/>
              <a:t> 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B7C224-F62F-D98F-D0A1-A904B79916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b="1" dirty="0"/>
              <a:t>コンポーネントの詳細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Directive</a:t>
            </a:r>
            <a:r>
              <a:rPr kumimoji="1" lang="ja-JP" altLang="en-US" sz="3200" dirty="0"/>
              <a:t>は指示文の方が質問文より多く使われていた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Output Style/Format</a:t>
            </a:r>
            <a:r>
              <a:rPr kumimoji="1" lang="ja-JP" altLang="en-US" sz="3200" dirty="0"/>
              <a:t>で最も指定されていたのは</a:t>
            </a:r>
            <a:r>
              <a:rPr kumimoji="1" lang="en-US" altLang="ja-JP" sz="3200" dirty="0"/>
              <a:t>JSON</a:t>
            </a:r>
            <a:r>
              <a:rPr kumimoji="1" lang="ja-JP" altLang="en-US" sz="3200" dirty="0"/>
              <a:t>形式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JSON</a:t>
            </a:r>
            <a:r>
              <a:rPr kumimoji="1" lang="ja-JP" altLang="en-US" sz="3200" dirty="0"/>
              <a:t>形式の指定には次の</a:t>
            </a:r>
            <a:r>
              <a:rPr kumimoji="1" lang="en-US" altLang="ja-JP" sz="3200" dirty="0"/>
              <a:t>3</a:t>
            </a:r>
            <a:r>
              <a:rPr kumimoji="1" lang="ja-JP" altLang="en-US" sz="3200" dirty="0"/>
              <a:t>パターンが確認された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en-US" altLang="ja-JP" sz="2800" dirty="0"/>
              <a:t>	- </a:t>
            </a:r>
            <a:r>
              <a:rPr kumimoji="1" lang="ja-JP" altLang="en-US" sz="2800" dirty="0"/>
              <a:t>パターン</a:t>
            </a:r>
            <a:r>
              <a:rPr kumimoji="1" lang="en-US" altLang="ja-JP" sz="2800" dirty="0"/>
              <a:t>1 : </a:t>
            </a:r>
            <a:r>
              <a:rPr kumimoji="1" lang="ja-JP" altLang="en-US" sz="2800" dirty="0"/>
              <a:t>出力が</a:t>
            </a:r>
            <a:r>
              <a:rPr kumimoji="1" lang="en-US" altLang="ja-JP" sz="2800" dirty="0"/>
              <a:t>JSON</a:t>
            </a:r>
            <a:r>
              <a:rPr kumimoji="1" lang="ja-JP" altLang="en-US" sz="2800" dirty="0"/>
              <a:t>形式であることのみを示す</a:t>
            </a:r>
            <a:endParaRPr kumimoji="1" lang="en-US" altLang="ja-JP" sz="2800" dirty="0"/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	- </a:t>
            </a:r>
            <a:r>
              <a:rPr kumimoji="1" lang="ja-JP" altLang="en-US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パターン</a:t>
            </a:r>
            <a:r>
              <a:rPr kumimoji="1" lang="en-US" altLang="ja-JP" sz="2800" dirty="0"/>
              <a:t>2</a:t>
            </a:r>
            <a:r>
              <a:rPr kumimoji="1" lang="en-US" altLang="ja-JP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 : </a:t>
            </a:r>
            <a:r>
              <a:rPr kumimoji="1" lang="ja-JP" altLang="en-US" sz="2800" dirty="0"/>
              <a:t>パターン</a:t>
            </a:r>
            <a:r>
              <a:rPr kumimoji="1" lang="en-US" altLang="ja-JP" sz="2800" dirty="0"/>
              <a:t>1 + </a:t>
            </a:r>
            <a:r>
              <a:rPr kumimoji="1" lang="ja-JP" altLang="en-US" sz="2800" dirty="0"/>
              <a:t>含める属性名（キー）をリストアップ</a:t>
            </a:r>
            <a:endParaRPr kumimoji="1" lang="en-US" altLang="ja-JP" sz="2800" dirty="0"/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	- </a:t>
            </a:r>
            <a:r>
              <a:rPr kumimoji="1" lang="ja-JP" altLang="en-US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パターン</a:t>
            </a:r>
            <a:r>
              <a:rPr kumimoji="1" lang="en-US" altLang="ja-JP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3 : </a:t>
            </a:r>
            <a:r>
              <a:rPr kumimoji="1" lang="ja-JP" altLang="en-US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パターン</a:t>
            </a:r>
            <a:r>
              <a:rPr kumimoji="1" lang="en-US" altLang="ja-JP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2 + </a:t>
            </a:r>
            <a:r>
              <a:rPr kumimoji="1" lang="ja-JP" altLang="en-US" sz="2800" i="0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各属性名の詳細な説明の追加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Constraints</a:t>
            </a:r>
            <a:r>
              <a:rPr kumimoji="1" lang="ja-JP" altLang="en-US" sz="3200" dirty="0"/>
              <a:t>は以下の</a:t>
            </a:r>
            <a:r>
              <a:rPr kumimoji="1" lang="en-US" altLang="ja-JP" sz="3200" dirty="0"/>
              <a:t>3</a:t>
            </a:r>
            <a:r>
              <a:rPr kumimoji="1" lang="ja-JP" altLang="en-US" sz="3200" dirty="0"/>
              <a:t>種類が一般的</a:t>
            </a:r>
            <a:endParaRPr kumimoji="1" lang="en-US" altLang="ja-JP" sz="3200" dirty="0"/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3200" dirty="0"/>
              <a:t>	</a:t>
            </a:r>
            <a:r>
              <a:rPr kumimoji="1" lang="en-US" altLang="ja-JP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- </a:t>
            </a:r>
            <a:r>
              <a:rPr kumimoji="1" lang="ja-JP" altLang="en-US" sz="2800" b="1" u="sng" dirty="0"/>
              <a:t>「除外」</a:t>
            </a:r>
            <a:r>
              <a:rPr kumimoji="1" lang="ja-JP" alt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（</a:t>
            </a:r>
            <a:r>
              <a:rPr kumimoji="1" lang="en-US" altLang="ja-JP" sz="2800" b="1" i="0" u="sng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46.0%</a:t>
            </a:r>
            <a:r>
              <a:rPr kumimoji="1" lang="ja-JP" alt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）</a:t>
            </a:r>
            <a:endParaRPr kumimoji="1" lang="en-US" altLang="ja-JP" sz="2800" b="1" i="0" u="sng" strike="noStrike" kern="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ヒラギノ角ゴ Pro W3"/>
              <a:sym typeface="ヒラギノ角ゴ Pro W3"/>
            </a:endParaRPr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	- </a:t>
            </a:r>
            <a:r>
              <a:rPr kumimoji="1" lang="ja-JP" altLang="en-US" sz="2800" dirty="0"/>
              <a:t>「包含」（</a:t>
            </a:r>
            <a:r>
              <a:rPr kumimoji="1" lang="en-US" altLang="ja-JP" sz="2800" dirty="0"/>
              <a:t>35.6%</a:t>
            </a:r>
            <a:r>
              <a:rPr kumimoji="1" lang="ja-JP" altLang="en-US" sz="2800" dirty="0"/>
              <a:t>）</a:t>
            </a:r>
            <a:endParaRPr kumimoji="1" lang="en-US" altLang="ja-JP" sz="2800" dirty="0"/>
          </a:p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FFA400"/>
              </a:buClr>
              <a:buSzPct val="145000"/>
              <a:buFont typeface="システムフォント（レギュラー）"/>
              <a:buNone/>
              <a:tabLst/>
              <a:defRPr/>
            </a:pPr>
            <a:r>
              <a:rPr kumimoji="1" lang="en-US" altLang="ja-JP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	- </a:t>
            </a:r>
            <a:r>
              <a:rPr kumimoji="1" lang="ja-JP" altLang="en-US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「文字</a:t>
            </a:r>
            <a:r>
              <a:rPr kumimoji="1" lang="en-US" altLang="ja-JP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/</a:t>
            </a:r>
            <a:r>
              <a:rPr kumimoji="1" lang="ja-JP" altLang="en-US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単語数」（</a:t>
            </a:r>
            <a:r>
              <a:rPr kumimoji="1" lang="en-US" altLang="ja-JP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10.5%</a:t>
            </a:r>
            <a:r>
              <a:rPr kumimoji="1" lang="ja-JP" altLang="en-US" sz="2800" i="0" u="none" strike="noStrike" kern="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ヒラギノ角ゴ Pro W3"/>
                <a:sym typeface="ヒラギノ角ゴ Pro W3"/>
              </a:rPr>
              <a:t>）</a:t>
            </a: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390AD4-16F4-E0DD-B5C2-624A4F874BD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888500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36FA9-A626-FE5F-161A-D25A6CE40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455C60-41A2-D9C0-8A36-6195DA7F9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調査結果</a:t>
            </a:r>
            <a:r>
              <a:rPr kumimoji="1" lang="en-US" altLang="ja-JP" b="1" dirty="0"/>
              <a:t>(RQ2) : </a:t>
            </a:r>
            <a:r>
              <a:rPr kumimoji="1" lang="ja-JP" altLang="en-US" b="1" dirty="0"/>
              <a:t>プレースホルダー</a:t>
            </a:r>
            <a:r>
              <a:rPr kumimoji="1" lang="en-US" altLang="ja-JP" b="1" dirty="0"/>
              <a:t> 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8E466CC-9382-B848-8BAD-EBE560F89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b="1" dirty="0"/>
              <a:t>プレースホルダーの分類、位置、命名</a:t>
            </a:r>
            <a:endParaRPr kumimoji="1" lang="en-US" altLang="ja-JP" b="1" dirty="0"/>
          </a:p>
          <a:p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b="1" dirty="0"/>
          </a:p>
          <a:p>
            <a:pPr marL="0" indent="0">
              <a:buNone/>
            </a:pPr>
            <a:r>
              <a:rPr kumimoji="1" lang="ja-JP" altLang="en-US" sz="3200" dirty="0"/>
              <a:t>・プレースホルダーは主に</a:t>
            </a:r>
            <a:r>
              <a:rPr kumimoji="1" lang="en-US" altLang="ja-JP" sz="3200" dirty="0"/>
              <a:t>4</a:t>
            </a:r>
            <a:r>
              <a:rPr kumimoji="1" lang="ja-JP" altLang="en-US" sz="3200" dirty="0"/>
              <a:t>種類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Knowledge Input</a:t>
            </a:r>
            <a:r>
              <a:rPr kumimoji="1" lang="ja-JP" altLang="en-US" sz="3200" dirty="0"/>
              <a:t>が最も多く、先頭か最後尾に置かれる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”text”(4.44%), “input”(2.35%)</a:t>
            </a:r>
            <a:r>
              <a:rPr kumimoji="1" lang="ja-JP" altLang="en-US" sz="3200" dirty="0"/>
              <a:t>などの不明瞭な命名が見られる</a:t>
            </a: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959A419-7458-211B-0312-9B0F75E7BF3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12</a:t>
            </a:fld>
            <a:endParaRPr lang="ja-JP" altLang="en-US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EFBA68D3-DB21-AF28-E8AC-C58EBBE82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927603"/>
              </p:ext>
            </p:extLst>
          </p:nvPr>
        </p:nvGraphicFramePr>
        <p:xfrm>
          <a:off x="812903" y="2758440"/>
          <a:ext cx="11372219" cy="423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4298">
                  <a:extLst>
                    <a:ext uri="{9D8B030D-6E8A-4147-A177-3AD203B41FA5}">
                      <a16:colId xmlns:a16="http://schemas.microsoft.com/office/drawing/2014/main" val="846206115"/>
                    </a:ext>
                  </a:extLst>
                </a:gridCol>
                <a:gridCol w="4521200">
                  <a:extLst>
                    <a:ext uri="{9D8B030D-6E8A-4147-A177-3AD203B41FA5}">
                      <a16:colId xmlns:a16="http://schemas.microsoft.com/office/drawing/2014/main" val="2100080389"/>
                    </a:ext>
                  </a:extLst>
                </a:gridCol>
                <a:gridCol w="3340100">
                  <a:extLst>
                    <a:ext uri="{9D8B030D-6E8A-4147-A177-3AD203B41FA5}">
                      <a16:colId xmlns:a16="http://schemas.microsoft.com/office/drawing/2014/main" val="188176684"/>
                    </a:ext>
                  </a:extLst>
                </a:gridCol>
                <a:gridCol w="1326621">
                  <a:extLst>
                    <a:ext uri="{9D8B030D-6E8A-4147-A177-3AD203B41FA5}">
                      <a16:colId xmlns:a16="http://schemas.microsoft.com/office/drawing/2014/main" val="1792394528"/>
                    </a:ext>
                  </a:extLst>
                </a:gridCol>
              </a:tblGrid>
              <a:tr h="449754"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カテゴリ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定義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例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0" dirty="0"/>
                        <a:t>割合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812542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User Question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ユーザからの質問、要求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{question},</a:t>
                      </a:r>
                    </a:p>
                    <a:p>
                      <a:r>
                        <a:rPr kumimoji="1" lang="en-US" altLang="ja-JP" sz="2800" dirty="0"/>
                        <a:t>{query}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0" dirty="0"/>
                        <a:t>24.5%</a:t>
                      </a:r>
                      <a:endParaRPr kumimoji="1" lang="ja-JP" altLang="en-US" sz="2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706366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Contextual Information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主題ではないがタスク遂行を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/>
                        <a:t>補助する背景情報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{</a:t>
                      </a:r>
                      <a:r>
                        <a:rPr kumimoji="1" lang="en-US" altLang="ja-JP" sz="2800" dirty="0" err="1"/>
                        <a:t>chat_history</a:t>
                      </a:r>
                      <a:r>
                        <a:rPr kumimoji="1" lang="en-US" altLang="ja-JP" sz="2800" dirty="0"/>
                        <a:t>},</a:t>
                      </a:r>
                    </a:p>
                    <a:p>
                      <a:r>
                        <a:rPr kumimoji="1" lang="en-US" altLang="ja-JP" sz="2800" dirty="0"/>
                        <a:t>{</a:t>
                      </a:r>
                      <a:r>
                        <a:rPr kumimoji="1" lang="en-US" altLang="ja-JP" sz="2800" dirty="0" err="1"/>
                        <a:t>background_info</a:t>
                      </a:r>
                      <a:r>
                        <a:rPr kumimoji="1" lang="en-US" altLang="ja-JP" sz="2800" dirty="0"/>
                        <a:t>}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0" dirty="0"/>
                        <a:t>19.5%</a:t>
                      </a:r>
                      <a:endParaRPr kumimoji="1" lang="ja-JP" altLang="en-US" sz="2800" b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712377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Knowledge Input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プロンプトが直接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/>
                        <a:t>処理、操作する主要な内容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{document}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50.9</a:t>
                      </a:r>
                      <a:r>
                        <a:rPr kumimoji="1" lang="en-US" altLang="ja-JP" sz="2800" b="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076792"/>
                  </a:ext>
                </a:extLst>
              </a:tr>
              <a:tr h="586682"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Metadata/</a:t>
                      </a:r>
                    </a:p>
                    <a:p>
                      <a:r>
                        <a:rPr kumimoji="1" lang="en-US" altLang="ja-JP" sz="2800" dirty="0"/>
                        <a:t>Short Phrases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特定の条件や目標を示す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/>
                        <a:t>簡潔な入力、設定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{language},</a:t>
                      </a:r>
                    </a:p>
                    <a:p>
                      <a:r>
                        <a:rPr kumimoji="1" lang="en-US" altLang="ja-JP" sz="2800" dirty="0"/>
                        <a:t>{username}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0" dirty="0"/>
                        <a:t>43.4%</a:t>
                      </a:r>
                      <a:endParaRPr kumimoji="1" lang="ja-JP" altLang="en-US" sz="2800" b="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712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28678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65B5F-6E8A-D63F-6699-AF910E946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2754D5-4B05-BB6E-94BD-44FB1C93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調査結果</a:t>
            </a:r>
            <a:r>
              <a:rPr kumimoji="1" lang="en-US" altLang="ja-JP" b="1" dirty="0"/>
              <a:t>(RQ3) : </a:t>
            </a:r>
            <a:r>
              <a:rPr kumimoji="1" lang="ja-JP" altLang="en-US" b="1" dirty="0"/>
              <a:t>プロンプトの検証</a:t>
            </a:r>
            <a:r>
              <a:rPr kumimoji="1" lang="en-US" altLang="ja-JP" b="1" dirty="0"/>
              <a:t> 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6AB2A49-C121-F235-C489-8982DBD59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b="1" dirty="0"/>
              <a:t>JSON</a:t>
            </a:r>
            <a:r>
              <a:rPr kumimoji="1" lang="ja-JP" altLang="en-US" b="1" dirty="0"/>
              <a:t>形式の出力の指定方法の比較</a:t>
            </a:r>
            <a:endParaRPr kumimoji="1" lang="en-US" altLang="ja-JP" b="1" dirty="0"/>
          </a:p>
          <a:p>
            <a:endParaRPr kumimoji="1" lang="en-US" altLang="ja-JP" sz="3200" b="1" dirty="0"/>
          </a:p>
          <a:p>
            <a:endParaRPr kumimoji="1" lang="en-US" altLang="ja-JP" sz="3200" b="1" dirty="0"/>
          </a:p>
          <a:p>
            <a:endParaRPr kumimoji="1" lang="en-US" altLang="ja-JP" sz="3200" b="1" dirty="0"/>
          </a:p>
          <a:p>
            <a:endParaRPr kumimoji="1" lang="en-US" altLang="ja-JP" sz="3200" b="1" dirty="0"/>
          </a:p>
          <a:p>
            <a:endParaRPr kumimoji="1" lang="en-US" altLang="ja-JP" sz="3200" b="1" dirty="0"/>
          </a:p>
          <a:p>
            <a:endParaRPr kumimoji="1" lang="en-US" altLang="ja-JP" sz="3200" b="1" dirty="0"/>
          </a:p>
          <a:p>
            <a:endParaRPr kumimoji="1" lang="en-US" altLang="ja-JP" sz="3200" b="1" dirty="0"/>
          </a:p>
          <a:p>
            <a:pPr marL="0" indent="0">
              <a:buNone/>
            </a:pPr>
            <a:r>
              <a:rPr kumimoji="1" lang="ja-JP" altLang="en-US" sz="3200" dirty="0"/>
              <a:t>・代表的な</a:t>
            </a:r>
            <a:r>
              <a:rPr kumimoji="1" lang="en-US" altLang="ja-JP" sz="3200" dirty="0"/>
              <a:t>5</a:t>
            </a:r>
            <a:r>
              <a:rPr kumimoji="1" lang="ja-JP" altLang="en-US" sz="3200" dirty="0"/>
              <a:t>つのテンプレートに対し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en-US" altLang="ja-JP" sz="3200" dirty="0"/>
              <a:t> 3</a:t>
            </a:r>
            <a:r>
              <a:rPr kumimoji="1" lang="ja-JP" altLang="en-US" sz="3200" dirty="0"/>
              <a:t>種の</a:t>
            </a:r>
            <a:r>
              <a:rPr kumimoji="1" lang="en-US" altLang="ja-JP" sz="3200" dirty="0"/>
              <a:t>JSON</a:t>
            </a:r>
            <a:r>
              <a:rPr kumimoji="1" lang="ja-JP" altLang="en-US" sz="3200" dirty="0"/>
              <a:t>形式の指定を適用し、</a:t>
            </a:r>
            <a:r>
              <a:rPr kumimoji="1" lang="en-US" altLang="ja-JP" sz="3200" dirty="0"/>
              <a:t>3</a:t>
            </a:r>
            <a:r>
              <a:rPr kumimoji="1" lang="ja-JP" altLang="en-US" sz="3200" dirty="0"/>
              <a:t>つの異なる入力で比較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en-US" altLang="ja-JP" sz="3200" dirty="0"/>
              <a:t>(</a:t>
            </a:r>
            <a:r>
              <a:rPr kumimoji="1" lang="ja-JP" altLang="en-US" sz="3200" dirty="0"/>
              <a:t>計</a:t>
            </a:r>
            <a:r>
              <a:rPr kumimoji="1" lang="en-US" altLang="ja-JP" sz="3200" dirty="0"/>
              <a:t>45</a:t>
            </a:r>
            <a:r>
              <a:rPr kumimoji="1" lang="ja-JP" altLang="en-US" sz="3200" dirty="0"/>
              <a:t>個のプロンプト</a:t>
            </a:r>
            <a:r>
              <a:rPr kumimoji="1" lang="en-US" altLang="ja-JP" sz="3200" dirty="0"/>
              <a:t>)</a:t>
            </a:r>
          </a:p>
          <a:p>
            <a:pPr marL="0" indent="0">
              <a:buNone/>
            </a:pPr>
            <a:r>
              <a:rPr kumimoji="1" lang="ja-JP" altLang="en-US" sz="3200" dirty="0"/>
              <a:t>・人間による</a:t>
            </a:r>
            <a:r>
              <a:rPr kumimoji="1" lang="en-US" altLang="ja-JP" sz="3200" dirty="0"/>
              <a:t>1-5</a:t>
            </a:r>
            <a:r>
              <a:rPr kumimoji="1" lang="ja-JP" altLang="en-US" sz="3200" dirty="0"/>
              <a:t>の</a:t>
            </a:r>
            <a:r>
              <a:rPr kumimoji="1" lang="en-US" altLang="ja-JP" sz="3200" dirty="0"/>
              <a:t>5</a:t>
            </a:r>
            <a:r>
              <a:rPr kumimoji="1" lang="ja-JP" altLang="en-US" sz="3200" dirty="0"/>
              <a:t>段階評価で</a:t>
            </a:r>
            <a:r>
              <a:rPr kumimoji="1" lang="ja-JP" altLang="en-US" sz="3200" b="1" u="sng" dirty="0"/>
              <a:t>パターン</a:t>
            </a:r>
            <a:r>
              <a:rPr kumimoji="1" lang="en-US" altLang="ja-JP" sz="3200" b="1" u="sng" dirty="0"/>
              <a:t>3</a:t>
            </a:r>
            <a:r>
              <a:rPr kumimoji="1" lang="ja-JP" altLang="en-US" sz="3200" b="1" u="sng" dirty="0"/>
              <a:t>が最も良い結果</a:t>
            </a:r>
            <a:endParaRPr kumimoji="1" lang="en-US" altLang="ja-JP" sz="3200" b="1" u="sng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5FD2C7-BBB7-3FCE-B7B7-E766663EC8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13</a:t>
            </a:fld>
            <a:endParaRPr lang="ja-JP" altLang="en-US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0F6840D7-0077-CCAE-4E00-1B76D1A19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308339"/>
              </p:ext>
            </p:extLst>
          </p:nvPr>
        </p:nvGraphicFramePr>
        <p:xfrm>
          <a:off x="1404503" y="2608298"/>
          <a:ext cx="10189020" cy="38830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9710">
                  <a:extLst>
                    <a:ext uri="{9D8B030D-6E8A-4147-A177-3AD203B41FA5}">
                      <a16:colId xmlns:a16="http://schemas.microsoft.com/office/drawing/2014/main" val="87734068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688287228"/>
                    </a:ext>
                  </a:extLst>
                </a:gridCol>
                <a:gridCol w="1349102">
                  <a:extLst>
                    <a:ext uri="{9D8B030D-6E8A-4147-A177-3AD203B41FA5}">
                      <a16:colId xmlns:a16="http://schemas.microsoft.com/office/drawing/2014/main" val="338995973"/>
                    </a:ext>
                  </a:extLst>
                </a:gridCol>
                <a:gridCol w="2549798">
                  <a:extLst>
                    <a:ext uri="{9D8B030D-6E8A-4147-A177-3AD203B41FA5}">
                      <a16:colId xmlns:a16="http://schemas.microsoft.com/office/drawing/2014/main" val="2174240817"/>
                    </a:ext>
                  </a:extLst>
                </a:gridCol>
                <a:gridCol w="1525810">
                  <a:extLst>
                    <a:ext uri="{9D8B030D-6E8A-4147-A177-3AD203B41FA5}">
                      <a16:colId xmlns:a16="http://schemas.microsoft.com/office/drawing/2014/main" val="1869771477"/>
                    </a:ext>
                  </a:extLst>
                </a:gridCol>
              </a:tblGrid>
              <a:tr h="554002">
                <a:tc rowSpan="2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2800" b="1" dirty="0"/>
                        <a:t>フォーマット追従性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ja-JP" altLang="en-US" sz="2800" b="1" dirty="0"/>
                        <a:t>コンテンツ追従性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79022"/>
                  </a:ext>
                </a:extLst>
              </a:tr>
              <a:tr h="466231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Llama3-70b-8192</a:t>
                      </a:r>
                      <a:endParaRPr kumimoji="1" lang="ja-JP" altLang="en-US" sz="2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gpt-4o</a:t>
                      </a:r>
                      <a:endParaRPr kumimoji="1" lang="ja-JP" altLang="en-US" sz="2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Llama3-70b-8192</a:t>
                      </a:r>
                      <a:endParaRPr kumimoji="1" lang="ja-JP" altLang="en-US" sz="2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dirty="0"/>
                        <a:t>gpt-4o</a:t>
                      </a:r>
                      <a:endParaRPr kumimoji="1" lang="ja-JP" altLang="en-US" sz="2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365855"/>
                  </a:ext>
                </a:extLst>
              </a:tr>
              <a:tr h="837071">
                <a:tc>
                  <a:txBody>
                    <a:bodyPr/>
                    <a:lstStyle/>
                    <a:p>
                      <a:r>
                        <a:rPr kumimoji="1" lang="ja-JP" altLang="en-US" sz="2400" b="1" dirty="0"/>
                        <a:t>パターン</a:t>
                      </a:r>
                      <a:r>
                        <a:rPr kumimoji="1" lang="en-US" altLang="ja-JP" sz="2400" b="1" dirty="0"/>
                        <a:t>1</a:t>
                      </a:r>
                    </a:p>
                    <a:p>
                      <a:r>
                        <a:rPr kumimoji="1" lang="en-US" altLang="ja-JP" sz="2400" dirty="0"/>
                        <a:t>Json</a:t>
                      </a:r>
                      <a:r>
                        <a:rPr kumimoji="1" lang="ja-JP" altLang="en-US" sz="2400" dirty="0"/>
                        <a:t>指定</a:t>
                      </a:r>
                      <a:endParaRPr kumimoji="1" lang="en-US" altLang="ja-JP" sz="2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3.09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3.21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3.70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3.50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53151"/>
                  </a:ext>
                </a:extLst>
              </a:tr>
              <a:tr h="837071">
                <a:tc>
                  <a:txBody>
                    <a:bodyPr/>
                    <a:lstStyle/>
                    <a:p>
                      <a:r>
                        <a:rPr kumimoji="1" lang="ja-JP" altLang="en-US" sz="2400" b="1" dirty="0"/>
                        <a:t>パターン</a:t>
                      </a:r>
                      <a:r>
                        <a:rPr kumimoji="1" lang="en-US" altLang="ja-JP" sz="2400" b="1" dirty="0"/>
                        <a:t>2</a:t>
                      </a:r>
                    </a:p>
                    <a:p>
                      <a:r>
                        <a:rPr kumimoji="1" lang="en-US" altLang="ja-JP" sz="2400" dirty="0"/>
                        <a:t>+</a:t>
                      </a:r>
                      <a:r>
                        <a:rPr kumimoji="1" lang="ja-JP" altLang="en-US" sz="2400" dirty="0"/>
                        <a:t>属性名の指示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4.66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4.86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4.02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4.30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10974"/>
                  </a:ext>
                </a:extLst>
              </a:tr>
              <a:tr h="837071">
                <a:tc>
                  <a:txBody>
                    <a:bodyPr/>
                    <a:lstStyle/>
                    <a:p>
                      <a:r>
                        <a:rPr kumimoji="1" lang="ja-JP" altLang="en-US" sz="2400" b="1" dirty="0"/>
                        <a:t>パターン</a:t>
                      </a:r>
                      <a:r>
                        <a:rPr kumimoji="1" lang="en-US" altLang="ja-JP" sz="2400" b="1" dirty="0"/>
                        <a:t>3</a:t>
                      </a:r>
                    </a:p>
                    <a:p>
                      <a:r>
                        <a:rPr kumimoji="1" lang="en-US" altLang="ja-JP" sz="2400" dirty="0"/>
                        <a:t>+</a:t>
                      </a:r>
                      <a:r>
                        <a:rPr kumimoji="1" lang="ja-JP" altLang="en-US" sz="2400" dirty="0"/>
                        <a:t>各属性の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/>
                        <a:t>詳細の追加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u="sng" dirty="0"/>
                        <a:t>4.90</a:t>
                      </a:r>
                      <a:endParaRPr kumimoji="1" lang="ja-JP" altLang="en-US" sz="28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u="sng" dirty="0"/>
                        <a:t>4.96</a:t>
                      </a:r>
                      <a:endParaRPr kumimoji="1" lang="ja-JP" altLang="en-US" sz="28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u="sng" dirty="0"/>
                        <a:t>4.47</a:t>
                      </a:r>
                      <a:endParaRPr kumimoji="1" lang="ja-JP" altLang="en-US" sz="28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u="sng" dirty="0"/>
                        <a:t>4.53</a:t>
                      </a:r>
                      <a:endParaRPr kumimoji="1" lang="ja-JP" altLang="en-US" sz="2800" b="1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8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06255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59BC-D69C-CE30-6EF1-E433488E8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2B31AA-082C-8603-3C14-44901C9A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調査結果</a:t>
            </a:r>
            <a:r>
              <a:rPr kumimoji="1" lang="en-US" altLang="ja-JP" b="1" dirty="0"/>
              <a:t>(RQ3) : </a:t>
            </a:r>
            <a:r>
              <a:rPr kumimoji="1" lang="ja-JP" altLang="en-US" b="1" dirty="0"/>
              <a:t>プロンプトの検証</a:t>
            </a:r>
            <a:r>
              <a:rPr kumimoji="1" lang="en-US" altLang="ja-JP" b="1" dirty="0"/>
              <a:t> 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83FE78D-F2EC-AA40-F6D0-4A1C9BA8A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b="1" dirty="0"/>
              <a:t>Constraints</a:t>
            </a:r>
            <a:r>
              <a:rPr kumimoji="1" lang="ja-JP" altLang="en-US" b="1" dirty="0"/>
              <a:t>の除外の効果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・前述した</a:t>
            </a:r>
            <a:r>
              <a:rPr kumimoji="1" lang="en-US" altLang="ja-JP" sz="3200" dirty="0"/>
              <a:t>JSON</a:t>
            </a:r>
            <a:r>
              <a:rPr kumimoji="1" lang="ja-JP" altLang="en-US" sz="3200" dirty="0"/>
              <a:t>形式のパターン</a:t>
            </a:r>
            <a:r>
              <a:rPr kumimoji="1" lang="en-US" altLang="ja-JP" sz="3200" dirty="0"/>
              <a:t>3</a:t>
            </a:r>
            <a:r>
              <a:rPr kumimoji="1" lang="ja-JP" altLang="en-US" sz="3200" dirty="0"/>
              <a:t>の</a:t>
            </a:r>
            <a:r>
              <a:rPr kumimoji="1" lang="en-US" altLang="ja-JP" sz="3200" dirty="0"/>
              <a:t>15</a:t>
            </a:r>
            <a:r>
              <a:rPr kumimoji="1" lang="ja-JP" altLang="en-US" sz="3200" dirty="0"/>
              <a:t>個のプロンプトで実験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・以下の除外制約の効果を検証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en-US" altLang="ja-JP" sz="2800" dirty="0"/>
              <a:t>	-</a:t>
            </a:r>
            <a:r>
              <a:rPr kumimoji="1" lang="ja-JP" altLang="en-US" sz="2800" dirty="0"/>
              <a:t>「</a:t>
            </a:r>
            <a:r>
              <a:rPr kumimoji="1" lang="en-US" altLang="ja-JP" sz="2800" dirty="0"/>
              <a:t>JSON</a:t>
            </a:r>
            <a:r>
              <a:rPr kumimoji="1" lang="ja-JP" altLang="en-US" sz="2800" dirty="0"/>
              <a:t>形式以外の出力テキストを提供しないこと」</a:t>
            </a:r>
            <a:endParaRPr kumimoji="1"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3200" dirty="0"/>
              <a:t>・出力が</a:t>
            </a:r>
            <a:r>
              <a:rPr kumimoji="1" lang="en-US" altLang="ja-JP" sz="3200" dirty="0"/>
              <a:t>JSON</a:t>
            </a:r>
            <a:r>
              <a:rPr kumimoji="1" lang="ja-JP" altLang="en-US" sz="3200" dirty="0"/>
              <a:t>形式のみで提供されるかで評価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llama</a:t>
            </a:r>
            <a:r>
              <a:rPr kumimoji="1" lang="ja-JP" altLang="en-US" sz="3200" dirty="0"/>
              <a:t>モデルでは除外制約によって</a:t>
            </a:r>
            <a:r>
              <a:rPr kumimoji="1" lang="en-US" altLang="ja-JP" sz="3200" dirty="0"/>
              <a:t>40%</a:t>
            </a:r>
            <a:r>
              <a:rPr kumimoji="1" lang="ja-JP" altLang="en-US" sz="3200" dirty="0"/>
              <a:t> ⇒ </a:t>
            </a:r>
            <a:r>
              <a:rPr kumimoji="1" lang="en-US" altLang="ja-JP" sz="3200" dirty="0"/>
              <a:t>100%</a:t>
            </a:r>
            <a:r>
              <a:rPr kumimoji="1" lang="ja-JP" altLang="en-US" sz="3200" dirty="0"/>
              <a:t>の精度に改善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gpt-4o</a:t>
            </a:r>
            <a:r>
              <a:rPr kumimoji="1" lang="ja-JP" altLang="en-US" sz="3200" dirty="0"/>
              <a:t>では</a:t>
            </a:r>
            <a:r>
              <a:rPr kumimoji="1" lang="en-US" altLang="ja-JP" sz="3200" dirty="0"/>
              <a:t>86.67% </a:t>
            </a:r>
            <a:r>
              <a:rPr kumimoji="1" lang="ja-JP" altLang="en-US" sz="3200" dirty="0"/>
              <a:t>⇒ </a:t>
            </a:r>
            <a:r>
              <a:rPr kumimoji="1" lang="en-US" altLang="ja-JP" sz="3200" dirty="0"/>
              <a:t>100%</a:t>
            </a:r>
            <a:r>
              <a:rPr kumimoji="1" lang="ja-JP" altLang="en-US" sz="3200" dirty="0"/>
              <a:t>の精度に改善</a:t>
            </a: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760981-C071-80DB-87F5-5AB04D70B3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1981123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2553-51B7-1078-5DE7-25EAD6338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EEF16C-44F3-4447-2A74-AE9016E4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調査結果</a:t>
            </a:r>
            <a:r>
              <a:rPr kumimoji="1" lang="en-US" altLang="ja-JP" b="1" dirty="0"/>
              <a:t>(RQ3) : </a:t>
            </a:r>
            <a:r>
              <a:rPr kumimoji="1" lang="ja-JP" altLang="en-US" b="1" dirty="0"/>
              <a:t>プロンプトの検証</a:t>
            </a:r>
            <a:r>
              <a:rPr kumimoji="1" lang="en-US" altLang="ja-JP" b="1" dirty="0"/>
              <a:t> </a:t>
            </a:r>
            <a:endParaRPr kumimoji="1" lang="ja-JP" altLang="en-US" b="1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0A7774-3F00-DE9B-5465-681AA103B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b="1" dirty="0"/>
              <a:t>Knowledge Input</a:t>
            </a:r>
            <a:r>
              <a:rPr kumimoji="1" lang="ja-JP" altLang="en-US" b="1" dirty="0"/>
              <a:t>プレースホルダーの位置</a:t>
            </a:r>
            <a:endParaRPr kumimoji="1" lang="en-US" altLang="ja-JP" b="1" dirty="0"/>
          </a:p>
          <a:p>
            <a:endParaRPr kumimoji="1" lang="en-US" altLang="ja-JP" b="1" dirty="0"/>
          </a:p>
          <a:p>
            <a:endParaRPr kumimoji="1" lang="en-US" altLang="ja-JP" b="1" dirty="0"/>
          </a:p>
          <a:p>
            <a:endParaRPr kumimoji="1" lang="en-US" altLang="ja-JP" b="1" dirty="0"/>
          </a:p>
          <a:p>
            <a:endParaRPr kumimoji="1" lang="en-US" altLang="ja-JP" b="1" dirty="0"/>
          </a:p>
          <a:p>
            <a:endParaRPr kumimoji="1" lang="en-US" altLang="ja-JP" b="1" dirty="0"/>
          </a:p>
          <a:p>
            <a:endParaRPr kumimoji="1" lang="en-US" altLang="ja-JP" b="1" dirty="0"/>
          </a:p>
          <a:p>
            <a:pPr marL="0" indent="0">
              <a:buNone/>
            </a:pP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・ユーザの質問に対し知識を検索してから回答する</a:t>
            </a:r>
            <a:r>
              <a:rPr kumimoji="1" lang="en-US" altLang="ja-JP" sz="3200" dirty="0"/>
              <a:t>RAG</a:t>
            </a:r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Knowledge Input</a:t>
            </a:r>
            <a:r>
              <a:rPr kumimoji="1" lang="ja-JP" altLang="en-US" sz="3200" dirty="0"/>
              <a:t>は先頭、末尾どちらに配置すべきかを検証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b="1" dirty="0"/>
              <a:t>・指示が後にくるように配置した方が良い結果に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Knowledge Input</a:t>
            </a:r>
            <a:r>
              <a:rPr kumimoji="1" lang="ja-JP" altLang="en-US" sz="3200" dirty="0"/>
              <a:t>が長くなるほど指示先行の結果は悪化した</a:t>
            </a: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23FDBB-81F2-90B2-6C66-E0F6CFCCFCA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15</a:t>
            </a:fld>
            <a:endParaRPr lang="ja-JP" altLang="en-US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E8CC9657-AFCF-538F-A832-ECA247346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8559564"/>
              </p:ext>
            </p:extLst>
          </p:nvPr>
        </p:nvGraphicFramePr>
        <p:xfrm>
          <a:off x="1382488" y="2799643"/>
          <a:ext cx="10239823" cy="3838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9956">
                  <a:extLst>
                    <a:ext uri="{9D8B030D-6E8A-4147-A177-3AD203B41FA5}">
                      <a16:colId xmlns:a16="http://schemas.microsoft.com/office/drawing/2014/main" val="514100652"/>
                    </a:ext>
                  </a:extLst>
                </a:gridCol>
                <a:gridCol w="1696356">
                  <a:extLst>
                    <a:ext uri="{9D8B030D-6E8A-4147-A177-3AD203B41FA5}">
                      <a16:colId xmlns:a16="http://schemas.microsoft.com/office/drawing/2014/main" val="1168056152"/>
                    </a:ext>
                  </a:extLst>
                </a:gridCol>
                <a:gridCol w="3073400">
                  <a:extLst>
                    <a:ext uri="{9D8B030D-6E8A-4147-A177-3AD203B41FA5}">
                      <a16:colId xmlns:a16="http://schemas.microsoft.com/office/drawing/2014/main" val="2200506201"/>
                    </a:ext>
                  </a:extLst>
                </a:gridCol>
                <a:gridCol w="2910111">
                  <a:extLst>
                    <a:ext uri="{9D8B030D-6E8A-4147-A177-3AD203B41FA5}">
                      <a16:colId xmlns:a16="http://schemas.microsoft.com/office/drawing/2014/main" val="2322363670"/>
                    </a:ext>
                  </a:extLst>
                </a:gridCol>
              </a:tblGrid>
              <a:tr h="1142568">
                <a:tc>
                  <a:txBody>
                    <a:bodyPr/>
                    <a:lstStyle/>
                    <a:p>
                      <a:endParaRPr kumimoji="1" lang="ja-JP" altLang="en-US" sz="24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/>
                        <a:t>モデル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/>
                        <a:t>コンテンツ追従性</a:t>
                      </a:r>
                      <a:endParaRPr kumimoji="1" lang="en-US" altLang="ja-JP" sz="2400" b="1" dirty="0"/>
                    </a:p>
                    <a:p>
                      <a:r>
                        <a:rPr kumimoji="1" lang="ja-JP" altLang="en-US" sz="2400" b="1" dirty="0"/>
                        <a:t>（質問）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/>
                        <a:t>コンテンツ追従性</a:t>
                      </a:r>
                      <a:endParaRPr kumimoji="1" lang="en-US" altLang="ja-JP" sz="2400" b="1" dirty="0"/>
                    </a:p>
                    <a:p>
                      <a:r>
                        <a:rPr kumimoji="1" lang="ja-JP" altLang="en-US" sz="2400" b="1" dirty="0"/>
                        <a:t>（タスク）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769198"/>
                  </a:ext>
                </a:extLst>
              </a:tr>
              <a:tr h="661964">
                <a:tc rowSpan="2">
                  <a:txBody>
                    <a:bodyPr/>
                    <a:lstStyle/>
                    <a:p>
                      <a:r>
                        <a:rPr kumimoji="1" lang="ja-JP" altLang="en-US" sz="2800" b="1" dirty="0"/>
                        <a:t>指示先行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err="1"/>
                        <a:t>LLaMA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4.52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3.72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06585"/>
                  </a:ext>
                </a:extLst>
              </a:tr>
              <a:tr h="66196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GPT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4.61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4.26</a:t>
                      </a:r>
                      <a:endParaRPr kumimoji="1" lang="ja-JP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83151"/>
                  </a:ext>
                </a:extLst>
              </a:tr>
              <a:tr h="661964">
                <a:tc rowSpan="2">
                  <a:txBody>
                    <a:bodyPr/>
                    <a:lstStyle/>
                    <a:p>
                      <a:r>
                        <a:rPr kumimoji="1" lang="ja-JP" altLang="en-US" sz="2800" b="1" dirty="0"/>
                        <a:t>プレース</a:t>
                      </a:r>
                      <a:endParaRPr kumimoji="1" lang="en-US" altLang="ja-JP" sz="2800" b="1" dirty="0"/>
                    </a:p>
                    <a:p>
                      <a:r>
                        <a:rPr kumimoji="1" lang="ja-JP" altLang="en-US" sz="2800" b="1" dirty="0"/>
                        <a:t>ホルダー</a:t>
                      </a:r>
                      <a:endParaRPr kumimoji="1" lang="en-US" altLang="ja-JP" sz="2800" b="1" dirty="0"/>
                    </a:p>
                    <a:p>
                      <a:r>
                        <a:rPr kumimoji="1" lang="ja-JP" altLang="en-US" sz="2800" b="1" dirty="0"/>
                        <a:t>先行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err="1"/>
                        <a:t>LLaMA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4.84</a:t>
                      </a:r>
                      <a:endParaRPr kumimoji="1" lang="ja-JP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4.63</a:t>
                      </a:r>
                      <a:endParaRPr kumimoji="1" lang="ja-JP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524417"/>
                  </a:ext>
                </a:extLst>
              </a:tr>
              <a:tr h="661964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/>
                        <a:t>GPT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4.70</a:t>
                      </a:r>
                      <a:endParaRPr kumimoji="1" lang="ja-JP" alt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b="1" dirty="0"/>
                        <a:t>4.60</a:t>
                      </a:r>
                      <a:endParaRPr kumimoji="1" lang="ja-JP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276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48436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514B79-7A1B-E753-0BCC-B89EE0C6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示唆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34B1B77-B0E4-E0DE-C187-34C0AADFE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b="1" dirty="0"/>
              <a:t>プロバイダへの示唆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ja-JP" altLang="en-US" sz="3200" b="1" dirty="0"/>
              <a:t>事前に定義されたテンプレートの提供</a:t>
            </a:r>
            <a:r>
              <a:rPr kumimoji="1" lang="ja-JP" altLang="en-US" sz="3200" dirty="0"/>
              <a:t>が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en-US" altLang="ja-JP" sz="3200" dirty="0"/>
              <a:t>API</a:t>
            </a:r>
            <a:r>
              <a:rPr kumimoji="1" lang="ja-JP" altLang="en-US" sz="3200" dirty="0"/>
              <a:t>のパフォーマンスを向上させる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・テンプレートをテスト改善しやすくする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</a:t>
            </a:r>
            <a:r>
              <a:rPr kumimoji="1" lang="ja-JP" altLang="en-US" sz="3200" b="1" dirty="0"/>
              <a:t>自動評価ツール</a:t>
            </a:r>
            <a:r>
              <a:rPr kumimoji="1" lang="ja-JP" altLang="en-US" sz="3200" dirty="0"/>
              <a:t>を作るべき</a:t>
            </a: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  <a:p>
            <a:r>
              <a:rPr kumimoji="1" lang="ja-JP" altLang="en-US" dirty="0"/>
              <a:t>開発者への示唆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ja-JP" altLang="en-US" sz="3200" b="1" dirty="0"/>
              <a:t>プレースホルダーの命名や配置</a:t>
            </a:r>
            <a:r>
              <a:rPr kumimoji="1" lang="ja-JP" altLang="en-US" sz="3200" dirty="0"/>
              <a:t>を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工夫することで保守性を高くできる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ja-JP" altLang="en-US" sz="3200" b="1" dirty="0"/>
              <a:t>よく定義されたテンプレートの使用で低コストな</a:t>
            </a:r>
            <a:r>
              <a:rPr kumimoji="1" lang="en-US" altLang="ja-JP" sz="3200" b="1" dirty="0"/>
              <a:t>LLM</a:t>
            </a:r>
            <a:r>
              <a:rPr kumimoji="1" lang="ja-JP" altLang="en-US" sz="3200" b="1" dirty="0"/>
              <a:t>を強化</a:t>
            </a:r>
            <a:endParaRPr kumimoji="1" lang="en-US" altLang="ja-JP" sz="3200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ja-JP" altLang="en-US" sz="3200" b="1" dirty="0"/>
              <a:t>テンプレート次第では</a:t>
            </a:r>
            <a:r>
              <a:rPr kumimoji="1" lang="en-US" altLang="ja-JP" sz="3200" b="1" dirty="0"/>
              <a:t>Zero-shot</a:t>
            </a:r>
            <a:r>
              <a:rPr kumimoji="1" lang="ja-JP" altLang="en-US" sz="3200" b="1" dirty="0"/>
              <a:t>で十分なケースが多い</a:t>
            </a:r>
            <a:endParaRPr kumimoji="1" lang="en-US" altLang="ja-JP" sz="3200" b="1" dirty="0"/>
          </a:p>
          <a:p>
            <a:pPr marL="0" indent="0">
              <a:buNone/>
            </a:pPr>
            <a:endParaRPr kumimoji="1" lang="en-US" altLang="ja-JP" sz="3200" dirty="0"/>
          </a:p>
          <a:p>
            <a:pPr marL="0" indent="0">
              <a:buNone/>
            </a:pP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1E652F5-7742-D840-7B61-2B95938DCE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8244470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C14334-DD73-83AD-EBFA-F0747D892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/>
              <a:t>所感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6C4D4C-D7CB-13E9-7632-3DACC6E53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="1" dirty="0"/>
              <a:t>LLM</a:t>
            </a:r>
            <a:r>
              <a:rPr kumimoji="1" lang="ja-JP" altLang="en-US" b="1" dirty="0"/>
              <a:t>を分析に使ってるのが面白い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LLM</a:t>
            </a:r>
            <a:r>
              <a:rPr kumimoji="1" lang="ja-JP" altLang="en-US" sz="3200" dirty="0"/>
              <a:t>の分析結果の一部（</a:t>
            </a:r>
            <a:r>
              <a:rPr kumimoji="1" lang="en-US" altLang="ja-JP" sz="3200" dirty="0"/>
              <a:t>5%</a:t>
            </a:r>
            <a:r>
              <a:rPr kumimoji="1" lang="ja-JP" altLang="en-US" sz="3200" dirty="0"/>
              <a:t>）を検証して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全体の分析結果の精度を保証する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・正直本当に信じられるのかは疑問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b="1" dirty="0"/>
              <a:t>弱いモデルもプロンプト次第</a:t>
            </a:r>
            <a:endParaRPr kumimoji="1" lang="en-US" altLang="ja-JP" b="1" dirty="0"/>
          </a:p>
          <a:p>
            <a:pPr marL="0" indent="0">
              <a:buNone/>
            </a:pPr>
            <a:r>
              <a:rPr kumimoji="1" lang="ja-JP" altLang="en-US" sz="3200" dirty="0"/>
              <a:t>・弱いモデルは複雑な思考は難しいが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指示への追従性はプロンプト次第で可能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・</a:t>
            </a:r>
            <a:r>
              <a:rPr kumimoji="1" lang="en-US" altLang="ja-JP" sz="3200" dirty="0"/>
              <a:t>Few-shot</a:t>
            </a:r>
            <a:r>
              <a:rPr kumimoji="1" lang="ja-JP" altLang="en-US" sz="3200" dirty="0"/>
              <a:t>は強力なプロンプト手法だが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タスク次第ではより少ないトークンで済むプロンプト手法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3200" dirty="0"/>
              <a:t>　が存在する</a:t>
            </a:r>
            <a:endParaRPr kumimoji="1"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CBCF73-DC88-390C-CDF0-56A343276B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ja-JP" smtClean="0"/>
              <a:pPr/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028085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iragino Kaku Gothic Pro W3" panose="020B0300000000000000" pitchFamily="34" charset="-128"/>
            <a:ea typeface="Hiragino Kaku Gothic Pro W3" panose="020B0300000000000000" pitchFamily="34" charset="-128"/>
            <a:sym typeface="ヒラギノ角ゴ ProN W6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5a74c0-b616-448f-ad1c-fe5a2fdb13a4" xsi:nil="true"/>
    <lcf76f155ced4ddcb4097134ff3c332f xmlns="88f8049e-a72b-4fe0-b3c4-557c2ca3b6d6">
      <Terms xmlns="http://schemas.microsoft.com/office/infopath/2007/PartnerControls"/>
    </lcf76f155ced4ddcb4097134ff3c332f>
    <SharedWithUsers xmlns="325a74c0-b616-448f-ad1c-fe5a2fdb13a4">
      <UserInfo>
        <DisplayName>OSS-Lab_Grp メンバー</DisplayName>
        <AccountId>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E4607EF059CEB4B94D4E73189B88EFC" ma:contentTypeVersion="19" ma:contentTypeDescription="新しいドキュメントを作成します。" ma:contentTypeScope="" ma:versionID="24cac0dfe949608f9a8f736cd27aee66">
  <xsd:schema xmlns:xsd="http://www.w3.org/2001/XMLSchema" xmlns:xs="http://www.w3.org/2001/XMLSchema" xmlns:p="http://schemas.microsoft.com/office/2006/metadata/properties" xmlns:ns2="88f8049e-a72b-4fe0-b3c4-557c2ca3b6d6" xmlns:ns3="325a74c0-b616-448f-ad1c-fe5a2fdb13a4" targetNamespace="http://schemas.microsoft.com/office/2006/metadata/properties" ma:root="true" ma:fieldsID="eb756342852412f6cc19f3ae89676ce2" ns2:_="" ns3:_="">
    <xsd:import namespace="88f8049e-a72b-4fe0-b3c4-557c2ca3b6d6"/>
    <xsd:import namespace="325a74c0-b616-448f-ad1c-fe5a2fdb13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f8049e-a72b-4fe0-b3c4-557c2ca3b6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画像タグ" ma:readOnly="false" ma:fieldId="{5cf76f15-5ced-4ddc-b409-7134ff3c332f}" ma:taxonomyMulti="true" ma:sspId="d95a092e-a480-45c9-ac0c-f22d17ff2e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5a74c0-b616-448f-ad1c-fe5a2fdb13a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574f411-658b-43b3-acd8-8e34eddfb9e6}" ma:internalName="TaxCatchAll" ma:showField="CatchAllData" ma:web="325a74c0-b616-448f-ad1c-fe5a2fdb13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36A82A-2D14-4EFE-B9D1-8DFB3A1A96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5C1E11-0230-4BE6-BBB8-CC01403E91E2}">
  <ds:schemaRefs>
    <ds:schemaRef ds:uri="325a74c0-b616-448f-ad1c-fe5a2fdb13a4"/>
    <ds:schemaRef ds:uri="88f8049e-a72b-4fe0-b3c4-557c2ca3b6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EC57914-4DB4-4EA0-B6EA-50934DF80E2B}">
  <ds:schemaRefs>
    <ds:schemaRef ds:uri="325a74c0-b616-448f-ad1c-fe5a2fdb13a4"/>
    <ds:schemaRef ds:uri="88f8049e-a72b-4fe0-b3c4-557c2ca3b6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16405</TotalTime>
  <Words>1435</Words>
  <Application>Microsoft Office PowerPoint</Application>
  <PresentationFormat>ユーザー設定</PresentationFormat>
  <Paragraphs>320</Paragraphs>
  <Slides>17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7" baseType="lpstr">
      <vt:lpstr>Helvetica Neue Light</vt:lpstr>
      <vt:lpstr>Helvetica Neue Thin</vt:lpstr>
      <vt:lpstr>Hiragino Kaku Gothic Pro W3</vt:lpstr>
      <vt:lpstr>Noto Sans JP</vt:lpstr>
      <vt:lpstr>システムフォント（レギュラー）</vt:lpstr>
      <vt:lpstr>ヒラギノ角ゴ Pro W3</vt:lpstr>
      <vt:lpstr>ヒラギノ角ゴ ProN W3</vt:lpstr>
      <vt:lpstr>ヒラギノ角ゴ ProN W6</vt:lpstr>
      <vt:lpstr>Arial</vt:lpstr>
      <vt:lpstr>White</vt:lpstr>
      <vt:lpstr>From Prompts to Templates: A Systematic Prompt Template Analysis for Real-world LLMapps</vt:lpstr>
      <vt:lpstr>背景 : LLMapps</vt:lpstr>
      <vt:lpstr>背景 : プロンプトテンプレート</vt:lpstr>
      <vt:lpstr>背景 : 本論文の目的</vt:lpstr>
      <vt:lpstr>本論文のRQs</vt:lpstr>
      <vt:lpstr>研究全体の流れ</vt:lpstr>
      <vt:lpstr>データ収集</vt:lpstr>
      <vt:lpstr>プロンプトテンプレート分析</vt:lpstr>
      <vt:lpstr>プロンプトテンプレート分析</vt:lpstr>
      <vt:lpstr>調査結果(RQ1) : コンポーネント </vt:lpstr>
      <vt:lpstr>調査結果(RQ1) : コンポーネント </vt:lpstr>
      <vt:lpstr>調査結果(RQ2) : プレースホルダー </vt:lpstr>
      <vt:lpstr>調査結果(RQ3) : プロンプトの検証 </vt:lpstr>
      <vt:lpstr>調査結果(RQ3) : プロンプトの検証 </vt:lpstr>
      <vt:lpstr>調査結果(RQ3) : プロンプトの検証 </vt:lpstr>
      <vt:lpstr>示唆</vt:lpstr>
      <vt:lpstr>所感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山本慎也</dc:creator>
  <cp:lastModifiedBy>岩年 谷口</cp:lastModifiedBy>
  <cp:revision>70</cp:revision>
  <dcterms:modified xsi:type="dcterms:W3CDTF">2026-05-11T08:13:07Z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0x010100CE4607EF059CEB4B94D4E73189B88EFC</vt:lpwstr>
  </property>
  <property fmtid="{D5CDD505-2E9C-101B-9397-08002B2CF9AE}" pid="3" name="MediaServiceImageTags">
    <vt:lpwstr/>
  </property>
</Properties>
</file>