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73" r:id="rId3"/>
    <p:sldId id="270" r:id="rId4"/>
    <p:sldId id="272" r:id="rId5"/>
    <p:sldId id="271" r:id="rId6"/>
    <p:sldId id="274" r:id="rId7"/>
    <p:sldId id="275" r:id="rId8"/>
    <p:sldId id="276" r:id="rId9"/>
    <p:sldId id="277" r:id="rId10"/>
    <p:sldId id="278" r:id="rId11"/>
    <p:sldId id="279" r:id="rId12"/>
    <p:sldId id="280" r:id="rId13"/>
    <p:sldId id="281" r:id="rId14"/>
    <p:sldId id="282" r:id="rId1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221" y="-4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D0278F-5DF2-4E7C-BDA0-4DA7D514A8E8}" type="datetimeFigureOut">
              <a:rPr kumimoji="1" lang="ja-JP" altLang="en-US" smtClean="0"/>
              <a:t>2014/11/12</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055513-ECAB-4ECA-AA80-E9A5A4ABE31C}" type="slidenum">
              <a:rPr kumimoji="1" lang="ja-JP" altLang="en-US" smtClean="0"/>
              <a:t>‹#›</a:t>
            </a:fld>
            <a:endParaRPr kumimoji="1" lang="ja-JP" altLang="en-US"/>
          </a:p>
        </p:txBody>
      </p:sp>
    </p:spTree>
    <p:extLst>
      <p:ext uri="{BB962C8B-B14F-4D97-AF65-F5344CB8AC3E}">
        <p14:creationId xmlns:p14="http://schemas.microsoft.com/office/powerpoint/2010/main" val="356917109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4055513-ECAB-4ECA-AA80-E9A5A4ABE31C}" type="slidenum">
              <a:rPr kumimoji="1" lang="ja-JP" altLang="en-US" smtClean="0"/>
              <a:t>9</a:t>
            </a:fld>
            <a:endParaRPr kumimoji="1" lang="ja-JP" altLang="en-US"/>
          </a:p>
        </p:txBody>
      </p:sp>
    </p:spTree>
    <p:extLst>
      <p:ext uri="{BB962C8B-B14F-4D97-AF65-F5344CB8AC3E}">
        <p14:creationId xmlns:p14="http://schemas.microsoft.com/office/powerpoint/2010/main" val="553896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46DD6E47-F9B2-4D47-B4C3-71A3847A2466}" type="datetimeFigureOut">
              <a:rPr kumimoji="1" lang="ja-JP" altLang="en-US" smtClean="0"/>
              <a:t>2014/11/6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58E2A7-2EC1-40C6-AC61-345D2FABCE2A}" type="slidenum">
              <a:rPr kumimoji="1" lang="ja-JP" altLang="en-US" smtClean="0"/>
              <a:t>‹#›</a:t>
            </a:fld>
            <a:endParaRPr kumimoji="1" lang="ja-JP" altLang="en-US"/>
          </a:p>
        </p:txBody>
      </p:sp>
    </p:spTree>
    <p:extLst>
      <p:ext uri="{BB962C8B-B14F-4D97-AF65-F5344CB8AC3E}">
        <p14:creationId xmlns:p14="http://schemas.microsoft.com/office/powerpoint/2010/main" val="2530844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6DD6E47-F9B2-4D47-B4C3-71A3847A2466}" type="datetimeFigureOut">
              <a:rPr kumimoji="1" lang="ja-JP" altLang="en-US" smtClean="0"/>
              <a:t>2014/11/6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58E2A7-2EC1-40C6-AC61-345D2FABCE2A}" type="slidenum">
              <a:rPr kumimoji="1" lang="ja-JP" altLang="en-US" smtClean="0"/>
              <a:t>‹#›</a:t>
            </a:fld>
            <a:endParaRPr kumimoji="1" lang="ja-JP" altLang="en-US"/>
          </a:p>
        </p:txBody>
      </p:sp>
    </p:spTree>
    <p:extLst>
      <p:ext uri="{BB962C8B-B14F-4D97-AF65-F5344CB8AC3E}">
        <p14:creationId xmlns:p14="http://schemas.microsoft.com/office/powerpoint/2010/main" val="2959252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46DD6E47-F9B2-4D47-B4C3-71A3847A2466}" type="datetimeFigureOut">
              <a:rPr kumimoji="1" lang="ja-JP" altLang="en-US" smtClean="0"/>
              <a:t>2014/11/6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58E2A7-2EC1-40C6-AC61-345D2FABCE2A}" type="slidenum">
              <a:rPr kumimoji="1" lang="ja-JP" altLang="en-US" smtClean="0"/>
              <a:t>‹#›</a:t>
            </a:fld>
            <a:endParaRPr kumimoji="1" lang="ja-JP" altLang="en-US"/>
          </a:p>
        </p:txBody>
      </p:sp>
    </p:spTree>
    <p:extLst>
      <p:ext uri="{BB962C8B-B14F-4D97-AF65-F5344CB8AC3E}">
        <p14:creationId xmlns:p14="http://schemas.microsoft.com/office/powerpoint/2010/main" val="3134269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46DD6E47-F9B2-4D47-B4C3-71A3847A2466}" type="datetimeFigureOut">
              <a:rPr kumimoji="1" lang="ja-JP" altLang="en-US" smtClean="0"/>
              <a:t>2014/11/6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58E2A7-2EC1-40C6-AC61-345D2FABCE2A}" type="slidenum">
              <a:rPr kumimoji="1" lang="ja-JP" altLang="en-US" smtClean="0"/>
              <a:t>‹#›</a:t>
            </a:fld>
            <a:endParaRPr kumimoji="1" lang="ja-JP" altLang="en-US"/>
          </a:p>
        </p:txBody>
      </p:sp>
    </p:spTree>
    <p:extLst>
      <p:ext uri="{BB962C8B-B14F-4D97-AF65-F5344CB8AC3E}">
        <p14:creationId xmlns:p14="http://schemas.microsoft.com/office/powerpoint/2010/main" val="1010492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46DD6E47-F9B2-4D47-B4C3-71A3847A2466}" type="datetimeFigureOut">
              <a:rPr kumimoji="1" lang="ja-JP" altLang="en-US" smtClean="0"/>
              <a:t>2014/11/6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758E2A7-2EC1-40C6-AC61-345D2FABCE2A}" type="slidenum">
              <a:rPr kumimoji="1" lang="ja-JP" altLang="en-US" smtClean="0"/>
              <a:t>‹#›</a:t>
            </a:fld>
            <a:endParaRPr kumimoji="1" lang="ja-JP" altLang="en-US"/>
          </a:p>
        </p:txBody>
      </p:sp>
    </p:spTree>
    <p:extLst>
      <p:ext uri="{BB962C8B-B14F-4D97-AF65-F5344CB8AC3E}">
        <p14:creationId xmlns:p14="http://schemas.microsoft.com/office/powerpoint/2010/main" val="2493939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46DD6E47-F9B2-4D47-B4C3-71A3847A2466}" type="datetimeFigureOut">
              <a:rPr kumimoji="1" lang="ja-JP" altLang="en-US" smtClean="0"/>
              <a:t>2014/11/6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758E2A7-2EC1-40C6-AC61-345D2FABCE2A}" type="slidenum">
              <a:rPr kumimoji="1" lang="ja-JP" altLang="en-US" smtClean="0"/>
              <a:t>‹#›</a:t>
            </a:fld>
            <a:endParaRPr kumimoji="1" lang="ja-JP" altLang="en-US"/>
          </a:p>
        </p:txBody>
      </p:sp>
    </p:spTree>
    <p:extLst>
      <p:ext uri="{BB962C8B-B14F-4D97-AF65-F5344CB8AC3E}">
        <p14:creationId xmlns:p14="http://schemas.microsoft.com/office/powerpoint/2010/main" val="3328759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6DD6E47-F9B2-4D47-B4C3-71A3847A2466}" type="datetimeFigureOut">
              <a:rPr kumimoji="1" lang="ja-JP" altLang="en-US" smtClean="0"/>
              <a:t>2014/11/6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758E2A7-2EC1-40C6-AC61-345D2FABCE2A}" type="slidenum">
              <a:rPr kumimoji="1" lang="ja-JP" altLang="en-US" smtClean="0"/>
              <a:t>‹#›</a:t>
            </a:fld>
            <a:endParaRPr kumimoji="1" lang="ja-JP" altLang="en-US"/>
          </a:p>
        </p:txBody>
      </p:sp>
    </p:spTree>
    <p:extLst>
      <p:ext uri="{BB962C8B-B14F-4D97-AF65-F5344CB8AC3E}">
        <p14:creationId xmlns:p14="http://schemas.microsoft.com/office/powerpoint/2010/main" val="307274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6DD6E47-F9B2-4D47-B4C3-71A3847A2466}" type="datetimeFigureOut">
              <a:rPr kumimoji="1" lang="ja-JP" altLang="en-US" smtClean="0"/>
              <a:t>2014/11/6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58E2A7-2EC1-40C6-AC61-345D2FABCE2A}" type="slidenum">
              <a:rPr kumimoji="1" lang="ja-JP" altLang="en-US" smtClean="0"/>
              <a:t>‹#›</a:t>
            </a:fld>
            <a:endParaRPr kumimoji="1" lang="ja-JP" altLang="en-US"/>
          </a:p>
        </p:txBody>
      </p:sp>
    </p:spTree>
    <p:extLst>
      <p:ext uri="{BB962C8B-B14F-4D97-AF65-F5344CB8AC3E}">
        <p14:creationId xmlns:p14="http://schemas.microsoft.com/office/powerpoint/2010/main" val="2391449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6DD6E47-F9B2-4D47-B4C3-71A3847A2466}" type="datetimeFigureOut">
              <a:rPr kumimoji="1" lang="ja-JP" altLang="en-US" smtClean="0"/>
              <a:t>2014/11/6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58E2A7-2EC1-40C6-AC61-345D2FABCE2A}" type="slidenum">
              <a:rPr kumimoji="1" lang="ja-JP" altLang="en-US" smtClean="0"/>
              <a:t>‹#›</a:t>
            </a:fld>
            <a:endParaRPr kumimoji="1" lang="ja-JP" altLang="en-US"/>
          </a:p>
        </p:txBody>
      </p:sp>
    </p:spTree>
    <p:extLst>
      <p:ext uri="{BB962C8B-B14F-4D97-AF65-F5344CB8AC3E}">
        <p14:creationId xmlns:p14="http://schemas.microsoft.com/office/powerpoint/2010/main" val="3047836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6DD6E47-F9B2-4D47-B4C3-71A3847A2466}" type="datetimeFigureOut">
              <a:rPr kumimoji="1" lang="ja-JP" altLang="en-US" smtClean="0"/>
              <a:t>2014/11/6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58E2A7-2EC1-40C6-AC61-345D2FABCE2A}" type="slidenum">
              <a:rPr kumimoji="1" lang="ja-JP" altLang="en-US" smtClean="0"/>
              <a:t>‹#›</a:t>
            </a:fld>
            <a:endParaRPr kumimoji="1" lang="ja-JP" altLang="en-US"/>
          </a:p>
        </p:txBody>
      </p:sp>
    </p:spTree>
    <p:extLst>
      <p:ext uri="{BB962C8B-B14F-4D97-AF65-F5344CB8AC3E}">
        <p14:creationId xmlns:p14="http://schemas.microsoft.com/office/powerpoint/2010/main" val="2941461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6DD6E47-F9B2-4D47-B4C3-71A3847A2466}" type="datetimeFigureOut">
              <a:rPr kumimoji="1" lang="ja-JP" altLang="en-US" smtClean="0"/>
              <a:t>2014/11/6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58E2A7-2EC1-40C6-AC61-345D2FABCE2A}" type="slidenum">
              <a:rPr kumimoji="1" lang="ja-JP" altLang="en-US" smtClean="0"/>
              <a:t>‹#›</a:t>
            </a:fld>
            <a:endParaRPr kumimoji="1" lang="ja-JP" altLang="en-US"/>
          </a:p>
        </p:txBody>
      </p:sp>
    </p:spTree>
    <p:extLst>
      <p:ext uri="{BB962C8B-B14F-4D97-AF65-F5344CB8AC3E}">
        <p14:creationId xmlns:p14="http://schemas.microsoft.com/office/powerpoint/2010/main" val="3053495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DD6E47-F9B2-4D47-B4C3-71A3847A2466}" type="datetimeFigureOut">
              <a:rPr kumimoji="1" lang="ja-JP" altLang="en-US" smtClean="0"/>
              <a:t>2014/11/6</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58E2A7-2EC1-40C6-AC61-345D2FABCE2A}" type="slidenum">
              <a:rPr kumimoji="1" lang="ja-JP" altLang="en-US" smtClean="0"/>
              <a:t>‹#›</a:t>
            </a:fld>
            <a:endParaRPr kumimoji="1" lang="ja-JP" altLang="en-US"/>
          </a:p>
        </p:txBody>
      </p:sp>
    </p:spTree>
    <p:extLst>
      <p:ext uri="{BB962C8B-B14F-4D97-AF65-F5344CB8AC3E}">
        <p14:creationId xmlns:p14="http://schemas.microsoft.com/office/powerpoint/2010/main" val="549495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lang="ja-JP" altLang="en-US" dirty="0"/>
              <a:t>～</a:t>
            </a:r>
            <a:r>
              <a:rPr lang="en-US" altLang="ja-JP" dirty="0" smtClean="0"/>
              <a:t>ISO14764</a:t>
            </a:r>
            <a:r>
              <a:rPr lang="ja-JP" altLang="en-US" dirty="0" smtClean="0"/>
              <a:t>による～</a:t>
            </a:r>
            <a:r>
              <a:rPr lang="en-US" altLang="ja-JP" dirty="0" smtClean="0"/>
              <a:t/>
            </a:r>
            <a:br>
              <a:rPr lang="en-US" altLang="ja-JP" dirty="0" smtClean="0"/>
            </a:br>
            <a:r>
              <a:rPr lang="ja-JP" altLang="en-US" dirty="0" smtClean="0"/>
              <a:t>ソフトウェア保守</a:t>
            </a:r>
            <a:r>
              <a:rPr lang="ja-JP" altLang="en-US" dirty="0"/>
              <a:t>開発</a:t>
            </a:r>
            <a:endParaRPr kumimoji="1" lang="ja-JP" altLang="en-US" dirty="0"/>
          </a:p>
        </p:txBody>
      </p:sp>
      <p:sp>
        <p:nvSpPr>
          <p:cNvPr id="3" name="サブタイトル 2"/>
          <p:cNvSpPr>
            <a:spLocks noGrp="1"/>
          </p:cNvSpPr>
          <p:nvPr>
            <p:ph type="subTitle" idx="1"/>
          </p:nvPr>
        </p:nvSpPr>
        <p:spPr>
          <a:xfrm>
            <a:off x="1223628" y="3886200"/>
            <a:ext cx="6696744" cy="1752600"/>
          </a:xfrm>
        </p:spPr>
        <p:txBody>
          <a:bodyPr/>
          <a:lstStyle/>
          <a:p>
            <a:endParaRPr kumimoji="1" lang="en-US" altLang="ja-JP" dirty="0" smtClean="0"/>
          </a:p>
          <a:p>
            <a:r>
              <a:rPr kumimoji="1" lang="ja-JP" altLang="en-US" dirty="0" smtClean="0"/>
              <a:t>第</a:t>
            </a:r>
            <a:r>
              <a:rPr kumimoji="1" lang="en-US" altLang="ja-JP" dirty="0" smtClean="0"/>
              <a:t>4</a:t>
            </a:r>
            <a:r>
              <a:rPr kumimoji="1" lang="ja-JP" altLang="en-US" dirty="0" smtClean="0"/>
              <a:t>章</a:t>
            </a:r>
            <a:r>
              <a:rPr kumimoji="1" lang="ja-JP" altLang="en-US" dirty="0" smtClean="0"/>
              <a:t>　</a:t>
            </a:r>
            <a:r>
              <a:rPr lang="ja-JP" altLang="en-US" dirty="0" smtClean="0"/>
              <a:t>ソフトウェア保守開発の改善法</a:t>
            </a:r>
            <a:endParaRPr kumimoji="1" lang="ja-JP" altLang="en-US" dirty="0"/>
          </a:p>
        </p:txBody>
      </p:sp>
    </p:spTree>
    <p:extLst>
      <p:ext uri="{BB962C8B-B14F-4D97-AF65-F5344CB8AC3E}">
        <p14:creationId xmlns:p14="http://schemas.microsoft.com/office/powerpoint/2010/main" val="3835250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はじめに</a:t>
            </a:r>
            <a:endParaRPr kumimoji="1" lang="ja-JP" altLang="en-US" dirty="0"/>
          </a:p>
        </p:txBody>
      </p:sp>
      <p:sp>
        <p:nvSpPr>
          <p:cNvPr id="3" name="コンテンツ プレースホルダー 2"/>
          <p:cNvSpPr>
            <a:spLocks noGrp="1"/>
          </p:cNvSpPr>
          <p:nvPr>
            <p:ph idx="1"/>
          </p:nvPr>
        </p:nvSpPr>
        <p:spPr/>
        <p:txBody>
          <a:bodyPr/>
          <a:lstStyle/>
          <a:p>
            <a:r>
              <a:rPr lang="ja-JP" altLang="en-US" dirty="0"/>
              <a:t>前回</a:t>
            </a:r>
            <a:r>
              <a:rPr lang="ja-JP" altLang="en-US" dirty="0" smtClean="0"/>
              <a:t>まで</a:t>
            </a:r>
            <a:endParaRPr lang="en-US" altLang="ja-JP" dirty="0" smtClean="0"/>
          </a:p>
          <a:p>
            <a:pPr lvl="1"/>
            <a:r>
              <a:rPr kumimoji="1" lang="en-US" altLang="ja-JP" dirty="0" smtClean="0"/>
              <a:t>ISO14764</a:t>
            </a:r>
            <a:r>
              <a:rPr kumimoji="1" lang="ja-JP" altLang="en-US" dirty="0" smtClean="0"/>
              <a:t>の構成</a:t>
            </a:r>
            <a:r>
              <a:rPr lang="ja-JP" altLang="en-US" dirty="0" smtClean="0"/>
              <a:t>，特</a:t>
            </a:r>
            <a:r>
              <a:rPr lang="ja-JP" altLang="en-US" dirty="0"/>
              <a:t>に</a:t>
            </a:r>
            <a:r>
              <a:rPr lang="en-US" altLang="ja-JP" dirty="0"/>
              <a:t>5</a:t>
            </a:r>
            <a:r>
              <a:rPr lang="ja-JP" altLang="en-US" dirty="0"/>
              <a:t>章の保守プロセスが</a:t>
            </a:r>
            <a:r>
              <a:rPr lang="ja-JP" altLang="en-US" dirty="0" smtClean="0"/>
              <a:t>大事です</a:t>
            </a:r>
            <a:r>
              <a:rPr kumimoji="1" lang="ja-JP" altLang="en-US" dirty="0" smtClean="0"/>
              <a:t>よーの話</a:t>
            </a:r>
            <a:endParaRPr kumimoji="1" lang="en-US" altLang="ja-JP" dirty="0" smtClean="0"/>
          </a:p>
          <a:p>
            <a:pPr lvl="1"/>
            <a:endParaRPr lang="en-US" altLang="ja-JP" dirty="0"/>
          </a:p>
          <a:p>
            <a:r>
              <a:rPr kumimoji="1" lang="ja-JP" altLang="en-US" dirty="0" smtClean="0"/>
              <a:t>今回</a:t>
            </a:r>
            <a:endParaRPr kumimoji="1" lang="en-US" altLang="ja-JP" dirty="0" smtClean="0"/>
          </a:p>
          <a:p>
            <a:pPr lvl="1"/>
            <a:r>
              <a:rPr kumimoji="1" lang="ja-JP" altLang="en-US" dirty="0" smtClean="0"/>
              <a:t>実際の保守開発の改善法の話</a:t>
            </a:r>
            <a:endParaRPr kumimoji="1" lang="ja-JP" altLang="en-US" dirty="0"/>
          </a:p>
        </p:txBody>
      </p:sp>
    </p:spTree>
    <p:extLst>
      <p:ext uri="{BB962C8B-B14F-4D97-AF65-F5344CB8AC3E}">
        <p14:creationId xmlns:p14="http://schemas.microsoft.com/office/powerpoint/2010/main" val="15420148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保守</a:t>
            </a:r>
            <a:r>
              <a:rPr lang="ja-JP" altLang="en-US" dirty="0" smtClean="0"/>
              <a:t>開発の位置づけ</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保守開発</a:t>
            </a:r>
            <a:endParaRPr kumimoji="1" lang="en-US" altLang="ja-JP" dirty="0" smtClean="0"/>
          </a:p>
          <a:p>
            <a:pPr lvl="1"/>
            <a:r>
              <a:rPr lang="ja-JP" altLang="en-US" dirty="0"/>
              <a:t>保守</a:t>
            </a:r>
            <a:r>
              <a:rPr lang="ja-JP" altLang="en-US" dirty="0" smtClean="0"/>
              <a:t>プロセスによる保守作業と保守プロセスから呼ばれた開発プロセスによる開発作業を合わせたもの</a:t>
            </a:r>
            <a:endParaRPr lang="en-US" altLang="ja-JP" dirty="0" smtClean="0"/>
          </a:p>
          <a:p>
            <a:pPr lvl="1"/>
            <a:r>
              <a:rPr lang="en-US" altLang="ja-JP" dirty="0" smtClean="0"/>
              <a:t>ISO14764</a:t>
            </a:r>
            <a:r>
              <a:rPr lang="ja-JP" altLang="en-US" dirty="0" smtClean="0"/>
              <a:t>では保守と開発は別プロセス</a:t>
            </a:r>
            <a:endParaRPr lang="en-US" altLang="ja-JP" dirty="0" smtClean="0"/>
          </a:p>
          <a:p>
            <a:pPr lvl="1"/>
            <a:r>
              <a:rPr lang="ja-JP" altLang="en-US" dirty="0" smtClean="0">
                <a:solidFill>
                  <a:srgbClr val="FF0000"/>
                </a:solidFill>
              </a:rPr>
              <a:t>実務では両プロセスを１人で対応することが多い</a:t>
            </a:r>
            <a:endParaRPr lang="en-US" altLang="ja-JP" dirty="0" smtClean="0">
              <a:solidFill>
                <a:srgbClr val="FF0000"/>
              </a:solidFill>
            </a:endParaRPr>
          </a:p>
          <a:p>
            <a:pPr lvl="1"/>
            <a:r>
              <a:rPr lang="ja-JP" altLang="en-US" dirty="0" smtClean="0"/>
              <a:t>本書では現場に則して「保守開発」とする</a:t>
            </a:r>
            <a:endParaRPr lang="en-US" altLang="ja-JP" dirty="0" smtClean="0"/>
          </a:p>
          <a:p>
            <a:pPr lvl="1"/>
            <a:endParaRPr kumimoji="1" lang="ja-JP" altLang="en-US" dirty="0"/>
          </a:p>
        </p:txBody>
      </p:sp>
    </p:spTree>
    <p:extLst>
      <p:ext uri="{BB962C8B-B14F-4D97-AF65-F5344CB8AC3E}">
        <p14:creationId xmlns:p14="http://schemas.microsoft.com/office/powerpoint/2010/main" val="4176258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開発・保守・保守開発の</a:t>
            </a:r>
            <a:r>
              <a:rPr kumimoji="1" lang="ja-JP" altLang="en-US" dirty="0" smtClean="0"/>
              <a:t>関係</a:t>
            </a:r>
            <a:endParaRPr kumimoji="1" lang="ja-JP" altLang="en-US" dirty="0"/>
          </a:p>
        </p:txBody>
      </p:sp>
      <p:sp>
        <p:nvSpPr>
          <p:cNvPr id="4" name="ホームベース 3"/>
          <p:cNvSpPr/>
          <p:nvPr/>
        </p:nvSpPr>
        <p:spPr>
          <a:xfrm>
            <a:off x="1043608" y="1592796"/>
            <a:ext cx="5976664" cy="648072"/>
          </a:xfrm>
          <a:prstGeom prst="homePlate">
            <a:avLst>
              <a:gd name="adj" fmla="val 102911"/>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運用プロセス・保守プロセスなど</a:t>
            </a:r>
            <a:endParaRPr kumimoji="1" lang="ja-JP" altLang="en-US" sz="2400" dirty="0">
              <a:latin typeface="Meiryo UI" pitchFamily="50" charset="-128"/>
              <a:ea typeface="Meiryo UI" pitchFamily="50" charset="-128"/>
            </a:endParaRPr>
          </a:p>
        </p:txBody>
      </p:sp>
      <p:sp>
        <p:nvSpPr>
          <p:cNvPr id="5" name="爆発 1 4"/>
          <p:cNvSpPr/>
          <p:nvPr/>
        </p:nvSpPr>
        <p:spPr>
          <a:xfrm>
            <a:off x="2267744" y="2348880"/>
            <a:ext cx="2880320" cy="1008112"/>
          </a:xfrm>
          <a:prstGeom prst="irregularSeal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問題発生！！</a:t>
            </a:r>
            <a:endParaRPr kumimoji="1" lang="ja-JP" altLang="en-US" dirty="0">
              <a:latin typeface="Meiryo UI" pitchFamily="50" charset="-128"/>
              <a:ea typeface="Meiryo UI" pitchFamily="50" charset="-128"/>
            </a:endParaRPr>
          </a:p>
        </p:txBody>
      </p:sp>
      <p:sp>
        <p:nvSpPr>
          <p:cNvPr id="6" name="ホームベース 5"/>
          <p:cNvSpPr/>
          <p:nvPr/>
        </p:nvSpPr>
        <p:spPr>
          <a:xfrm>
            <a:off x="1867508" y="3573016"/>
            <a:ext cx="3680792" cy="504056"/>
          </a:xfrm>
          <a:prstGeom prst="homePlate">
            <a:avLst>
              <a:gd name="adj" fmla="val 102911"/>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問題解決プロセス</a:t>
            </a:r>
            <a:endParaRPr kumimoji="1" lang="ja-JP" altLang="en-US" sz="2400" dirty="0">
              <a:latin typeface="Meiryo UI" pitchFamily="50" charset="-128"/>
              <a:ea typeface="Meiryo UI" pitchFamily="50" charset="-128"/>
            </a:endParaRPr>
          </a:p>
        </p:txBody>
      </p:sp>
      <p:sp>
        <p:nvSpPr>
          <p:cNvPr id="8" name="ホームベース 7"/>
          <p:cNvSpPr/>
          <p:nvPr/>
        </p:nvSpPr>
        <p:spPr>
          <a:xfrm>
            <a:off x="2236502" y="4715408"/>
            <a:ext cx="2942803" cy="504056"/>
          </a:xfrm>
          <a:prstGeom prst="homePlate">
            <a:avLst>
              <a:gd name="adj" fmla="val 102911"/>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ja-JP" altLang="en-US" sz="2400" dirty="0" smtClean="0">
                <a:latin typeface="Meiryo UI" pitchFamily="50" charset="-128"/>
                <a:ea typeface="Meiryo UI" pitchFamily="50" charset="-128"/>
              </a:rPr>
              <a:t>保守プロセス</a:t>
            </a:r>
            <a:endParaRPr kumimoji="1" lang="ja-JP" altLang="en-US" sz="2400" dirty="0">
              <a:latin typeface="Meiryo UI" pitchFamily="50" charset="-128"/>
              <a:ea typeface="Meiryo UI" pitchFamily="50" charset="-128"/>
            </a:endParaRPr>
          </a:p>
        </p:txBody>
      </p:sp>
      <p:sp>
        <p:nvSpPr>
          <p:cNvPr id="9" name="ホームベース 8"/>
          <p:cNvSpPr/>
          <p:nvPr/>
        </p:nvSpPr>
        <p:spPr>
          <a:xfrm>
            <a:off x="2236502" y="5877272"/>
            <a:ext cx="2942803" cy="504056"/>
          </a:xfrm>
          <a:prstGeom prst="homePlate">
            <a:avLst>
              <a:gd name="adj" fmla="val 102911"/>
            </a:avLst>
          </a:prstGeom>
        </p:spPr>
        <p:style>
          <a:lnRef idx="1">
            <a:schemeClr val="dk1"/>
          </a:lnRef>
          <a:fillRef idx="2">
            <a:schemeClr val="dk1"/>
          </a:fillRef>
          <a:effectRef idx="1">
            <a:schemeClr val="dk1"/>
          </a:effectRef>
          <a:fontRef idx="minor">
            <a:schemeClr val="dk1"/>
          </a:fontRef>
        </p:style>
        <p:txBody>
          <a:bodyPr rtlCol="0" anchor="ctr"/>
          <a:lstStyle/>
          <a:p>
            <a:pPr algn="ctr"/>
            <a:r>
              <a:rPr lang="ja-JP" altLang="en-US" sz="2400" dirty="0">
                <a:latin typeface="Meiryo UI" pitchFamily="50" charset="-128"/>
                <a:ea typeface="Meiryo UI" pitchFamily="50" charset="-128"/>
              </a:rPr>
              <a:t>開発</a:t>
            </a:r>
            <a:r>
              <a:rPr kumimoji="1" lang="ja-JP" altLang="en-US" sz="2400" dirty="0" smtClean="0">
                <a:latin typeface="Meiryo UI" pitchFamily="50" charset="-128"/>
                <a:ea typeface="Meiryo UI" pitchFamily="50" charset="-128"/>
              </a:rPr>
              <a:t>プロセス</a:t>
            </a:r>
            <a:endParaRPr kumimoji="1" lang="ja-JP" altLang="en-US" sz="2400" dirty="0">
              <a:latin typeface="Meiryo UI" pitchFamily="50" charset="-128"/>
              <a:ea typeface="Meiryo UI" pitchFamily="50" charset="-128"/>
            </a:endParaRPr>
          </a:p>
        </p:txBody>
      </p:sp>
      <p:cxnSp>
        <p:nvCxnSpPr>
          <p:cNvPr id="11" name="直線矢印コネクタ 10"/>
          <p:cNvCxnSpPr/>
          <p:nvPr/>
        </p:nvCxnSpPr>
        <p:spPr>
          <a:xfrm flipH="1">
            <a:off x="1867508" y="3068960"/>
            <a:ext cx="688268" cy="5040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3" name="直線矢印コネクタ 12"/>
          <p:cNvCxnSpPr/>
          <p:nvPr/>
        </p:nvCxnSpPr>
        <p:spPr>
          <a:xfrm flipH="1">
            <a:off x="2211642" y="4077072"/>
            <a:ext cx="688268" cy="6383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 name="直線矢印コネクタ 14"/>
          <p:cNvCxnSpPr/>
          <p:nvPr/>
        </p:nvCxnSpPr>
        <p:spPr>
          <a:xfrm flipH="1">
            <a:off x="2206334" y="5238936"/>
            <a:ext cx="688268" cy="6383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直線矢印コネクタ 15"/>
          <p:cNvCxnSpPr>
            <a:stCxn id="9" idx="3"/>
          </p:cNvCxnSpPr>
          <p:nvPr/>
        </p:nvCxnSpPr>
        <p:spPr>
          <a:xfrm flipH="1" flipV="1">
            <a:off x="4427984" y="5219464"/>
            <a:ext cx="751321" cy="9098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直線矢印コネクタ 23"/>
          <p:cNvCxnSpPr/>
          <p:nvPr/>
        </p:nvCxnSpPr>
        <p:spPr>
          <a:xfrm flipH="1" flipV="1">
            <a:off x="4427984" y="4084079"/>
            <a:ext cx="751321" cy="90983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5" name="直線矢印コネクタ 24"/>
          <p:cNvCxnSpPr/>
          <p:nvPr/>
        </p:nvCxnSpPr>
        <p:spPr>
          <a:xfrm flipH="1" flipV="1">
            <a:off x="4803644" y="3068960"/>
            <a:ext cx="751322" cy="75608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7" name="テキスト ボックス 26"/>
          <p:cNvSpPr txBox="1"/>
          <p:nvPr/>
        </p:nvSpPr>
        <p:spPr>
          <a:xfrm>
            <a:off x="1691679" y="2994903"/>
            <a:ext cx="646331" cy="369332"/>
          </a:xfrm>
          <a:prstGeom prst="rect">
            <a:avLst/>
          </a:prstGeom>
          <a:noFill/>
        </p:spPr>
        <p:txBody>
          <a:bodyPr wrap="none" rtlCol="0">
            <a:spAutoFit/>
          </a:bodyPr>
          <a:lstStyle/>
          <a:p>
            <a:r>
              <a:rPr kumimoji="1" lang="ja-JP" altLang="en-US" dirty="0" smtClean="0">
                <a:latin typeface="Meiryo UI" pitchFamily="50" charset="-128"/>
                <a:ea typeface="Meiryo UI" pitchFamily="50" charset="-128"/>
              </a:rPr>
              <a:t>報告</a:t>
            </a:r>
            <a:endParaRPr kumimoji="1" lang="ja-JP" altLang="en-US" dirty="0">
              <a:latin typeface="Meiryo UI" pitchFamily="50" charset="-128"/>
              <a:ea typeface="Meiryo UI" pitchFamily="50" charset="-128"/>
            </a:endParaRPr>
          </a:p>
        </p:txBody>
      </p:sp>
      <p:sp>
        <p:nvSpPr>
          <p:cNvPr id="28" name="テキスト ボックス 27"/>
          <p:cNvSpPr txBox="1"/>
          <p:nvPr/>
        </p:nvSpPr>
        <p:spPr>
          <a:xfrm>
            <a:off x="386214" y="4211574"/>
            <a:ext cx="2146742" cy="369332"/>
          </a:xfrm>
          <a:prstGeom prst="rect">
            <a:avLst/>
          </a:prstGeom>
          <a:noFill/>
        </p:spPr>
        <p:txBody>
          <a:bodyPr wrap="none" rtlCol="0">
            <a:spAutoFit/>
          </a:bodyPr>
          <a:lstStyle/>
          <a:p>
            <a:r>
              <a:rPr lang="ja-JP" altLang="en-US" dirty="0">
                <a:latin typeface="Meiryo UI" pitchFamily="50" charset="-128"/>
                <a:ea typeface="Meiryo UI" pitchFamily="50" charset="-128"/>
              </a:rPr>
              <a:t>修正</a:t>
            </a:r>
            <a:r>
              <a:rPr lang="ja-JP" altLang="en-US" dirty="0" smtClean="0">
                <a:latin typeface="Meiryo UI" pitchFamily="50" charset="-128"/>
                <a:ea typeface="Meiryo UI" pitchFamily="50" charset="-128"/>
              </a:rPr>
              <a:t>依頼・問題報告</a:t>
            </a:r>
            <a:endParaRPr kumimoji="1" lang="ja-JP" altLang="en-US" dirty="0">
              <a:latin typeface="Meiryo UI" pitchFamily="50" charset="-128"/>
              <a:ea typeface="Meiryo UI" pitchFamily="50" charset="-128"/>
            </a:endParaRPr>
          </a:p>
        </p:txBody>
      </p:sp>
      <p:sp>
        <p:nvSpPr>
          <p:cNvPr id="29" name="テキスト ボックス 28"/>
          <p:cNvSpPr txBox="1"/>
          <p:nvPr/>
        </p:nvSpPr>
        <p:spPr>
          <a:xfrm>
            <a:off x="1376405" y="5373438"/>
            <a:ext cx="1107996" cy="369332"/>
          </a:xfrm>
          <a:prstGeom prst="rect">
            <a:avLst/>
          </a:prstGeom>
          <a:noFill/>
        </p:spPr>
        <p:txBody>
          <a:bodyPr wrap="none" rtlCol="0">
            <a:spAutoFit/>
          </a:bodyPr>
          <a:lstStyle/>
          <a:p>
            <a:r>
              <a:rPr lang="ja-JP" altLang="en-US" dirty="0">
                <a:latin typeface="Meiryo UI" pitchFamily="50" charset="-128"/>
                <a:ea typeface="Meiryo UI" pitchFamily="50" charset="-128"/>
              </a:rPr>
              <a:t>修正依頼</a:t>
            </a:r>
            <a:endParaRPr kumimoji="1" lang="ja-JP" altLang="en-US" dirty="0">
              <a:latin typeface="Meiryo UI" pitchFamily="50" charset="-128"/>
              <a:ea typeface="Meiryo UI" pitchFamily="50" charset="-128"/>
            </a:endParaRPr>
          </a:p>
        </p:txBody>
      </p:sp>
      <p:sp>
        <p:nvSpPr>
          <p:cNvPr id="30" name="テキスト ボックス 29"/>
          <p:cNvSpPr txBox="1"/>
          <p:nvPr/>
        </p:nvSpPr>
        <p:spPr>
          <a:xfrm>
            <a:off x="5225134" y="3091248"/>
            <a:ext cx="646331" cy="369332"/>
          </a:xfrm>
          <a:prstGeom prst="rect">
            <a:avLst/>
          </a:prstGeom>
          <a:noFill/>
        </p:spPr>
        <p:txBody>
          <a:bodyPr wrap="none" rtlCol="0">
            <a:spAutoFit/>
          </a:bodyPr>
          <a:lstStyle/>
          <a:p>
            <a:r>
              <a:rPr lang="ja-JP" altLang="en-US" dirty="0">
                <a:latin typeface="Meiryo UI" pitchFamily="50" charset="-128"/>
                <a:ea typeface="Meiryo UI" pitchFamily="50" charset="-128"/>
              </a:rPr>
              <a:t>解決</a:t>
            </a:r>
            <a:endParaRPr kumimoji="1" lang="ja-JP" altLang="en-US" dirty="0">
              <a:latin typeface="Meiryo UI" pitchFamily="50" charset="-128"/>
              <a:ea typeface="Meiryo UI" pitchFamily="50" charset="-128"/>
            </a:endParaRPr>
          </a:p>
        </p:txBody>
      </p:sp>
      <p:sp>
        <p:nvSpPr>
          <p:cNvPr id="31" name="テキスト ボックス 30"/>
          <p:cNvSpPr txBox="1"/>
          <p:nvPr/>
        </p:nvSpPr>
        <p:spPr>
          <a:xfrm>
            <a:off x="4994302" y="4346076"/>
            <a:ext cx="1107996" cy="369332"/>
          </a:xfrm>
          <a:prstGeom prst="rect">
            <a:avLst/>
          </a:prstGeom>
          <a:noFill/>
        </p:spPr>
        <p:txBody>
          <a:bodyPr wrap="none" rtlCol="0">
            <a:spAutoFit/>
          </a:bodyPr>
          <a:lstStyle/>
          <a:p>
            <a:r>
              <a:rPr lang="ja-JP" altLang="en-US" dirty="0">
                <a:latin typeface="Meiryo UI" pitchFamily="50" charset="-128"/>
                <a:ea typeface="Meiryo UI" pitchFamily="50" charset="-128"/>
              </a:rPr>
              <a:t>対応完了</a:t>
            </a:r>
            <a:endParaRPr kumimoji="1" lang="ja-JP" altLang="en-US" dirty="0">
              <a:latin typeface="Meiryo UI" pitchFamily="50" charset="-128"/>
              <a:ea typeface="Meiryo UI" pitchFamily="50" charset="-128"/>
            </a:endParaRPr>
          </a:p>
        </p:txBody>
      </p:sp>
      <p:sp>
        <p:nvSpPr>
          <p:cNvPr id="32" name="テキスト ボックス 31"/>
          <p:cNvSpPr txBox="1"/>
          <p:nvPr/>
        </p:nvSpPr>
        <p:spPr>
          <a:xfrm>
            <a:off x="4994301" y="5373438"/>
            <a:ext cx="1107996" cy="369332"/>
          </a:xfrm>
          <a:prstGeom prst="rect">
            <a:avLst/>
          </a:prstGeom>
          <a:noFill/>
        </p:spPr>
        <p:txBody>
          <a:bodyPr wrap="none" rtlCol="0">
            <a:spAutoFit/>
          </a:bodyPr>
          <a:lstStyle/>
          <a:p>
            <a:r>
              <a:rPr lang="ja-JP" altLang="en-US" dirty="0">
                <a:latin typeface="Meiryo UI" pitchFamily="50" charset="-128"/>
                <a:ea typeface="Meiryo UI" pitchFamily="50" charset="-128"/>
              </a:rPr>
              <a:t>修正完了</a:t>
            </a:r>
            <a:endParaRPr kumimoji="1" lang="ja-JP" altLang="en-US" dirty="0">
              <a:latin typeface="Meiryo UI" pitchFamily="50" charset="-128"/>
              <a:ea typeface="Meiryo UI" pitchFamily="50" charset="-128"/>
            </a:endParaRPr>
          </a:p>
        </p:txBody>
      </p:sp>
      <p:sp>
        <p:nvSpPr>
          <p:cNvPr id="3" name="左矢印吹き出し 2"/>
          <p:cNvSpPr/>
          <p:nvPr/>
        </p:nvSpPr>
        <p:spPr>
          <a:xfrm>
            <a:off x="5292080" y="4715408"/>
            <a:ext cx="2448272" cy="504056"/>
          </a:xfrm>
          <a:prstGeom prst="leftArrowCallout">
            <a:avLst/>
          </a:prstGeom>
        </p:spPr>
        <p:style>
          <a:lnRef idx="1">
            <a:schemeClr val="dk1"/>
          </a:lnRef>
          <a:fillRef idx="2">
            <a:schemeClr val="dk1"/>
          </a:fillRef>
          <a:effectRef idx="1">
            <a:schemeClr val="dk1"/>
          </a:effectRef>
          <a:fontRef idx="minor">
            <a:schemeClr val="dk1"/>
          </a:fontRef>
        </p:style>
        <p:txBody>
          <a:bodyPr rtlCol="0" anchor="ctr"/>
          <a:lstStyle/>
          <a:p>
            <a:pPr algn="ctr"/>
            <a:r>
              <a:rPr lang="ja-JP" altLang="en-US" sz="2400" dirty="0">
                <a:solidFill>
                  <a:prstClr val="black"/>
                </a:solidFill>
                <a:latin typeface="Meiryo UI" pitchFamily="50" charset="-128"/>
                <a:ea typeface="Meiryo UI" pitchFamily="50" charset="-128"/>
              </a:rPr>
              <a:t>保守</a:t>
            </a:r>
            <a:endParaRPr kumimoji="1" lang="ja-JP" altLang="en-US" dirty="0"/>
          </a:p>
        </p:txBody>
      </p:sp>
      <p:sp>
        <p:nvSpPr>
          <p:cNvPr id="22" name="左矢印吹き出し 21"/>
          <p:cNvSpPr/>
          <p:nvPr/>
        </p:nvSpPr>
        <p:spPr>
          <a:xfrm>
            <a:off x="5292080" y="5877271"/>
            <a:ext cx="2952328" cy="504057"/>
          </a:xfrm>
          <a:prstGeom prst="leftArrowCallout">
            <a:avLst>
              <a:gd name="adj1" fmla="val 25000"/>
              <a:gd name="adj2" fmla="val 25000"/>
              <a:gd name="adj3" fmla="val 25000"/>
              <a:gd name="adj4" fmla="val 71886"/>
            </a:avLst>
          </a:prstGeom>
        </p:spPr>
        <p:style>
          <a:lnRef idx="1">
            <a:schemeClr val="dk1"/>
          </a:lnRef>
          <a:fillRef idx="2">
            <a:schemeClr val="dk1"/>
          </a:fillRef>
          <a:effectRef idx="1">
            <a:schemeClr val="dk1"/>
          </a:effectRef>
          <a:fontRef idx="minor">
            <a:schemeClr val="dk1"/>
          </a:fontRef>
        </p:style>
        <p:txBody>
          <a:bodyPr rtlCol="0" anchor="ctr"/>
          <a:lstStyle/>
          <a:p>
            <a:pPr algn="ctr"/>
            <a:r>
              <a:rPr lang="ja-JP" altLang="en-US" sz="2400" dirty="0">
                <a:solidFill>
                  <a:prstClr val="black"/>
                </a:solidFill>
                <a:latin typeface="Meiryo UI" pitchFamily="50" charset="-128"/>
                <a:ea typeface="Meiryo UI" pitchFamily="50" charset="-128"/>
              </a:rPr>
              <a:t>開発</a:t>
            </a:r>
            <a:endParaRPr kumimoji="1" lang="ja-JP" altLang="en-US" dirty="0"/>
          </a:p>
        </p:txBody>
      </p:sp>
      <p:sp>
        <p:nvSpPr>
          <p:cNvPr id="7" name="角丸四角形 6"/>
          <p:cNvSpPr/>
          <p:nvPr/>
        </p:nvSpPr>
        <p:spPr>
          <a:xfrm>
            <a:off x="5076056" y="4283582"/>
            <a:ext cx="3384376" cy="2385778"/>
          </a:xfrm>
          <a:prstGeom prst="roundRect">
            <a:avLst/>
          </a:prstGeom>
          <a:noFill/>
          <a:ln w="57150">
            <a:prstDash val="sysDash"/>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dirty="0"/>
          </a:p>
        </p:txBody>
      </p:sp>
      <p:sp>
        <p:nvSpPr>
          <p:cNvPr id="26" name="テキスト ボックス 25"/>
          <p:cNvSpPr txBox="1"/>
          <p:nvPr/>
        </p:nvSpPr>
        <p:spPr>
          <a:xfrm>
            <a:off x="5548299" y="3749909"/>
            <a:ext cx="1415772" cy="461665"/>
          </a:xfrm>
          <a:prstGeom prst="rect">
            <a:avLst/>
          </a:prstGeom>
          <a:noFill/>
        </p:spPr>
        <p:txBody>
          <a:bodyPr wrap="none" rtlCol="0">
            <a:spAutoFit/>
          </a:bodyPr>
          <a:lstStyle/>
          <a:p>
            <a:r>
              <a:rPr kumimoji="1" lang="ja-JP" altLang="en-US" sz="2400" dirty="0" smtClean="0">
                <a:solidFill>
                  <a:srgbClr val="0070C0"/>
                </a:solidFill>
                <a:latin typeface="Meiryo UI" pitchFamily="50" charset="-128"/>
                <a:ea typeface="Meiryo UI" pitchFamily="50" charset="-128"/>
              </a:rPr>
              <a:t>保守開発</a:t>
            </a:r>
            <a:endParaRPr kumimoji="1" lang="ja-JP" altLang="en-US" sz="2400" dirty="0">
              <a:solidFill>
                <a:srgbClr val="0070C0"/>
              </a:solidFill>
              <a:latin typeface="Meiryo UI" pitchFamily="50" charset="-128"/>
              <a:ea typeface="Meiryo UI" pitchFamily="50" charset="-128"/>
            </a:endParaRPr>
          </a:p>
        </p:txBody>
      </p:sp>
      <p:sp>
        <p:nvSpPr>
          <p:cNvPr id="12" name="四角形吹き出し 11"/>
          <p:cNvSpPr/>
          <p:nvPr/>
        </p:nvSpPr>
        <p:spPr>
          <a:xfrm>
            <a:off x="6964071" y="3545750"/>
            <a:ext cx="1784393" cy="396044"/>
          </a:xfrm>
          <a:prstGeom prst="wedgeRectCallout">
            <a:avLst>
              <a:gd name="adj1" fmla="val 904"/>
              <a:gd name="adj2" fmla="val 51894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dirty="0" smtClean="0">
                <a:latin typeface="Meiryo UI" panose="020B0604030504040204" pitchFamily="50" charset="-128"/>
                <a:ea typeface="Meiryo UI" panose="020B0604030504040204" pitchFamily="50" charset="-128"/>
              </a:rPr>
              <a:t>保守からの開発</a:t>
            </a:r>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247261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円/楕円 32"/>
          <p:cNvSpPr/>
          <p:nvPr/>
        </p:nvSpPr>
        <p:spPr>
          <a:xfrm>
            <a:off x="1650901" y="2393615"/>
            <a:ext cx="5760640" cy="2808312"/>
          </a:xfrm>
          <a:prstGeom prst="ellipse">
            <a:avLst/>
          </a:prstGeom>
          <a:noFill/>
          <a:ln w="12700">
            <a:solidFill>
              <a:schemeClr val="accent2"/>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 name="タイトル 1"/>
          <p:cNvSpPr>
            <a:spLocks noGrp="1"/>
          </p:cNvSpPr>
          <p:nvPr>
            <p:ph type="title"/>
          </p:nvPr>
        </p:nvSpPr>
        <p:spPr/>
        <p:txBody>
          <a:bodyPr>
            <a:normAutofit/>
          </a:bodyPr>
          <a:lstStyle/>
          <a:p>
            <a:r>
              <a:rPr lang="ja-JP" altLang="en-US" dirty="0"/>
              <a:t>開発・保守・保守開発の関係</a:t>
            </a:r>
            <a:endParaRPr kumimoji="1" lang="ja-JP" altLang="en-US" dirty="0"/>
          </a:p>
        </p:txBody>
      </p:sp>
      <p:sp>
        <p:nvSpPr>
          <p:cNvPr id="4" name="正方形/長方形 3"/>
          <p:cNvSpPr/>
          <p:nvPr/>
        </p:nvSpPr>
        <p:spPr>
          <a:xfrm>
            <a:off x="1436105" y="1700808"/>
            <a:ext cx="1944216" cy="5760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1.</a:t>
            </a:r>
            <a:r>
              <a:rPr kumimoji="1" lang="ja-JP" altLang="en-US" dirty="0" smtClean="0">
                <a:latin typeface="Meiryo UI" pitchFamily="50" charset="-128"/>
                <a:ea typeface="Meiryo UI" pitchFamily="50" charset="-128"/>
              </a:rPr>
              <a:t>プロセス実装 </a:t>
            </a:r>
            <a:endParaRPr kumimoji="1" lang="ja-JP" altLang="en-US" dirty="0">
              <a:latin typeface="Meiryo UI" pitchFamily="50" charset="-128"/>
              <a:ea typeface="Meiryo UI" pitchFamily="50" charset="-128"/>
            </a:endParaRPr>
          </a:p>
        </p:txBody>
      </p:sp>
      <p:sp>
        <p:nvSpPr>
          <p:cNvPr id="5" name="正方形/長方形 4"/>
          <p:cNvSpPr/>
          <p:nvPr/>
        </p:nvSpPr>
        <p:spPr>
          <a:xfrm>
            <a:off x="2401863" y="3149352"/>
            <a:ext cx="1944216" cy="5760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2.</a:t>
            </a:r>
            <a:r>
              <a:rPr kumimoji="1" lang="ja-JP" altLang="en-US" dirty="0" smtClean="0">
                <a:latin typeface="Meiryo UI" pitchFamily="50" charset="-128"/>
                <a:ea typeface="Meiryo UI" pitchFamily="50" charset="-128"/>
              </a:rPr>
              <a:t>問題分析および修正分析</a:t>
            </a:r>
            <a:endParaRPr kumimoji="1" lang="ja-JP" altLang="en-US" dirty="0">
              <a:latin typeface="Meiryo UI" pitchFamily="50" charset="-128"/>
              <a:ea typeface="Meiryo UI" pitchFamily="50" charset="-128"/>
            </a:endParaRPr>
          </a:p>
        </p:txBody>
      </p:sp>
      <p:sp>
        <p:nvSpPr>
          <p:cNvPr id="6" name="正方形/長方形 5"/>
          <p:cNvSpPr/>
          <p:nvPr/>
        </p:nvSpPr>
        <p:spPr>
          <a:xfrm>
            <a:off x="3637298" y="4221088"/>
            <a:ext cx="1944216" cy="5760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ja-JP" dirty="0">
                <a:latin typeface="Meiryo UI" pitchFamily="50" charset="-128"/>
                <a:ea typeface="Meiryo UI" pitchFamily="50" charset="-128"/>
              </a:rPr>
              <a:t>3</a:t>
            </a:r>
            <a:r>
              <a:rPr kumimoji="1" lang="en-US" altLang="ja-JP" dirty="0" smtClean="0">
                <a:latin typeface="Meiryo UI" pitchFamily="50" charset="-128"/>
                <a:ea typeface="Meiryo UI" pitchFamily="50" charset="-128"/>
              </a:rPr>
              <a:t>.</a:t>
            </a:r>
            <a:r>
              <a:rPr kumimoji="1" lang="ja-JP" altLang="en-US" dirty="0" smtClean="0">
                <a:latin typeface="Meiryo UI" pitchFamily="50" charset="-128"/>
                <a:ea typeface="Meiryo UI" pitchFamily="50" charset="-128"/>
              </a:rPr>
              <a:t>修正の実施 </a:t>
            </a:r>
            <a:endParaRPr kumimoji="1" lang="ja-JP" altLang="en-US" dirty="0">
              <a:latin typeface="Meiryo UI" pitchFamily="50" charset="-128"/>
              <a:ea typeface="Meiryo UI" pitchFamily="50" charset="-128"/>
            </a:endParaRPr>
          </a:p>
        </p:txBody>
      </p:sp>
      <p:sp>
        <p:nvSpPr>
          <p:cNvPr id="7" name="正方形/長方形 6"/>
          <p:cNvSpPr/>
          <p:nvPr/>
        </p:nvSpPr>
        <p:spPr>
          <a:xfrm>
            <a:off x="4860032" y="3149352"/>
            <a:ext cx="1944216" cy="5760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ja-JP" dirty="0" smtClean="0">
                <a:latin typeface="Meiryo UI" pitchFamily="50" charset="-128"/>
                <a:ea typeface="Meiryo UI" pitchFamily="50" charset="-128"/>
              </a:rPr>
              <a:t>4</a:t>
            </a:r>
            <a:r>
              <a:rPr kumimoji="1" lang="en-US" altLang="ja-JP" dirty="0" smtClean="0">
                <a:latin typeface="Meiryo UI" pitchFamily="50" charset="-128"/>
                <a:ea typeface="Meiryo UI" pitchFamily="50" charset="-128"/>
              </a:rPr>
              <a:t>.</a:t>
            </a:r>
            <a:r>
              <a:rPr kumimoji="1" lang="ja-JP" altLang="en-US" dirty="0" smtClean="0">
                <a:latin typeface="Meiryo UI" pitchFamily="50" charset="-128"/>
                <a:ea typeface="Meiryo UI" pitchFamily="50" charset="-128"/>
              </a:rPr>
              <a:t>保守レビュー</a:t>
            </a:r>
            <a:endParaRPr kumimoji="1" lang="en-US" altLang="ja-JP" dirty="0" smtClean="0">
              <a:latin typeface="Meiryo UI" pitchFamily="50" charset="-128"/>
              <a:ea typeface="Meiryo UI" pitchFamily="50" charset="-128"/>
            </a:endParaRPr>
          </a:p>
          <a:p>
            <a:pPr algn="ctr"/>
            <a:r>
              <a:rPr kumimoji="1" lang="ja-JP" altLang="en-US" dirty="0" smtClean="0">
                <a:latin typeface="Meiryo UI" pitchFamily="50" charset="-128"/>
                <a:ea typeface="Meiryo UI" pitchFamily="50" charset="-128"/>
              </a:rPr>
              <a:t>および受け入れ</a:t>
            </a:r>
            <a:endParaRPr kumimoji="1" lang="ja-JP" altLang="en-US" dirty="0">
              <a:latin typeface="Meiryo UI" pitchFamily="50" charset="-128"/>
              <a:ea typeface="Meiryo UI" pitchFamily="50" charset="-128"/>
            </a:endParaRPr>
          </a:p>
        </p:txBody>
      </p:sp>
      <p:sp>
        <p:nvSpPr>
          <p:cNvPr id="8" name="正方形/長方形 7"/>
          <p:cNvSpPr/>
          <p:nvPr/>
        </p:nvSpPr>
        <p:spPr>
          <a:xfrm>
            <a:off x="6660232" y="5570537"/>
            <a:ext cx="1944216" cy="5760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ja-JP" dirty="0" smtClean="0">
                <a:latin typeface="Meiryo UI" pitchFamily="50" charset="-128"/>
                <a:ea typeface="Meiryo UI" pitchFamily="50" charset="-128"/>
              </a:rPr>
              <a:t>5</a:t>
            </a:r>
            <a:r>
              <a:rPr kumimoji="1" lang="en-US" altLang="ja-JP" dirty="0" smtClean="0">
                <a:latin typeface="Meiryo UI" pitchFamily="50" charset="-128"/>
                <a:ea typeface="Meiryo UI" pitchFamily="50" charset="-128"/>
              </a:rPr>
              <a:t>.</a:t>
            </a:r>
            <a:r>
              <a:rPr kumimoji="1" lang="ja-JP" altLang="en-US" dirty="0" smtClean="0">
                <a:latin typeface="Meiryo UI" pitchFamily="50" charset="-128"/>
                <a:ea typeface="Meiryo UI" pitchFamily="50" charset="-128"/>
              </a:rPr>
              <a:t>移行</a:t>
            </a:r>
            <a:endParaRPr kumimoji="1" lang="ja-JP" altLang="en-US" dirty="0">
              <a:latin typeface="Meiryo UI" pitchFamily="50" charset="-128"/>
              <a:ea typeface="Meiryo UI" pitchFamily="50" charset="-128"/>
            </a:endParaRPr>
          </a:p>
        </p:txBody>
      </p:sp>
      <p:sp>
        <p:nvSpPr>
          <p:cNvPr id="9" name="正方形/長方形 8"/>
          <p:cNvSpPr/>
          <p:nvPr/>
        </p:nvSpPr>
        <p:spPr>
          <a:xfrm>
            <a:off x="678793" y="5589240"/>
            <a:ext cx="1944216" cy="5760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6.</a:t>
            </a:r>
            <a:r>
              <a:rPr kumimoji="1" lang="ja-JP" altLang="en-US" dirty="0" smtClean="0">
                <a:latin typeface="Meiryo UI" pitchFamily="50" charset="-128"/>
                <a:ea typeface="Meiryo UI" pitchFamily="50" charset="-128"/>
              </a:rPr>
              <a:t>廃棄</a:t>
            </a:r>
            <a:endParaRPr kumimoji="1" lang="ja-JP" altLang="en-US" dirty="0">
              <a:latin typeface="Meiryo UI" pitchFamily="50" charset="-128"/>
              <a:ea typeface="Meiryo UI" pitchFamily="50" charset="-128"/>
            </a:endParaRPr>
          </a:p>
        </p:txBody>
      </p:sp>
      <p:cxnSp>
        <p:nvCxnSpPr>
          <p:cNvPr id="11" name="曲線コネクタ 10"/>
          <p:cNvCxnSpPr>
            <a:stCxn id="5" idx="2"/>
            <a:endCxn id="6" idx="1"/>
          </p:cNvCxnSpPr>
          <p:nvPr/>
        </p:nvCxnSpPr>
        <p:spPr>
          <a:xfrm rot="16200000" flipH="1">
            <a:off x="3113782" y="3985604"/>
            <a:ext cx="783704" cy="263327"/>
          </a:xfrm>
          <a:prstGeom prst="curvedConnector2">
            <a:avLst/>
          </a:prstGeom>
          <a:ln>
            <a:tailEnd type="arrow"/>
          </a:ln>
        </p:spPr>
        <p:style>
          <a:lnRef idx="2">
            <a:schemeClr val="dk1"/>
          </a:lnRef>
          <a:fillRef idx="0">
            <a:schemeClr val="dk1"/>
          </a:fillRef>
          <a:effectRef idx="1">
            <a:schemeClr val="dk1"/>
          </a:effectRef>
          <a:fontRef idx="minor">
            <a:schemeClr val="tx1"/>
          </a:fontRef>
        </p:style>
      </p:cxnSp>
      <p:cxnSp>
        <p:nvCxnSpPr>
          <p:cNvPr id="13" name="曲線コネクタ 12"/>
          <p:cNvCxnSpPr>
            <a:stCxn id="6" idx="3"/>
            <a:endCxn id="7" idx="2"/>
          </p:cNvCxnSpPr>
          <p:nvPr/>
        </p:nvCxnSpPr>
        <p:spPr>
          <a:xfrm flipV="1">
            <a:off x="5581514" y="3725416"/>
            <a:ext cx="250626" cy="783704"/>
          </a:xfrm>
          <a:prstGeom prst="curvedConnector2">
            <a:avLst/>
          </a:prstGeom>
          <a:ln>
            <a:tailEnd type="arrow"/>
          </a:ln>
        </p:spPr>
        <p:style>
          <a:lnRef idx="2">
            <a:schemeClr val="dk1"/>
          </a:lnRef>
          <a:fillRef idx="0">
            <a:schemeClr val="dk1"/>
          </a:fillRef>
          <a:effectRef idx="1">
            <a:schemeClr val="dk1"/>
          </a:effectRef>
          <a:fontRef idx="minor">
            <a:schemeClr val="tx1"/>
          </a:fontRef>
        </p:style>
      </p:cxnSp>
      <p:cxnSp>
        <p:nvCxnSpPr>
          <p:cNvPr id="17" name="曲線コネクタ 16"/>
          <p:cNvCxnSpPr>
            <a:stCxn id="7" idx="0"/>
            <a:endCxn id="5" idx="0"/>
          </p:cNvCxnSpPr>
          <p:nvPr/>
        </p:nvCxnSpPr>
        <p:spPr>
          <a:xfrm rot="16200000" flipV="1">
            <a:off x="4603056" y="1920267"/>
            <a:ext cx="12700" cy="2458169"/>
          </a:xfrm>
          <a:prstGeom prst="curvedConnector3">
            <a:avLst>
              <a:gd name="adj1" fmla="val 4199984"/>
            </a:avLst>
          </a:prstGeom>
          <a:ln>
            <a:tailEnd type="arrow"/>
          </a:ln>
        </p:spPr>
        <p:style>
          <a:lnRef idx="2">
            <a:schemeClr val="dk1"/>
          </a:lnRef>
          <a:fillRef idx="0">
            <a:schemeClr val="dk1"/>
          </a:fillRef>
          <a:effectRef idx="1">
            <a:schemeClr val="dk1"/>
          </a:effectRef>
          <a:fontRef idx="minor">
            <a:schemeClr val="tx1"/>
          </a:fontRef>
        </p:style>
      </p:cxnSp>
      <p:sp>
        <p:nvSpPr>
          <p:cNvPr id="25" name="正方形/長方形 24"/>
          <p:cNvSpPr/>
          <p:nvPr/>
        </p:nvSpPr>
        <p:spPr>
          <a:xfrm>
            <a:off x="3637298" y="5606702"/>
            <a:ext cx="1944216" cy="57606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開発プロセス</a:t>
            </a:r>
            <a:endParaRPr kumimoji="1" lang="ja-JP" altLang="en-US" dirty="0">
              <a:latin typeface="Meiryo UI" pitchFamily="50" charset="-128"/>
              <a:ea typeface="Meiryo UI" pitchFamily="50" charset="-128"/>
            </a:endParaRPr>
          </a:p>
        </p:txBody>
      </p:sp>
      <p:cxnSp>
        <p:nvCxnSpPr>
          <p:cNvPr id="27" name="直線矢印コネクタ 26"/>
          <p:cNvCxnSpPr/>
          <p:nvPr/>
        </p:nvCxnSpPr>
        <p:spPr>
          <a:xfrm flipH="1">
            <a:off x="3637298" y="4797152"/>
            <a:ext cx="358638" cy="809550"/>
          </a:xfrm>
          <a:prstGeom prst="straightConnector1">
            <a:avLst/>
          </a:prstGeom>
          <a:ln>
            <a:prstDash val="sysDot"/>
            <a:tailEnd type="arrow"/>
          </a:ln>
        </p:spPr>
        <p:style>
          <a:lnRef idx="2">
            <a:schemeClr val="dk1"/>
          </a:lnRef>
          <a:fillRef idx="0">
            <a:schemeClr val="dk1"/>
          </a:fillRef>
          <a:effectRef idx="1">
            <a:schemeClr val="dk1"/>
          </a:effectRef>
          <a:fontRef idx="minor">
            <a:schemeClr val="tx1"/>
          </a:fontRef>
        </p:style>
      </p:cxnSp>
      <p:cxnSp>
        <p:nvCxnSpPr>
          <p:cNvPr id="28" name="直線矢印コネクタ 27"/>
          <p:cNvCxnSpPr/>
          <p:nvPr/>
        </p:nvCxnSpPr>
        <p:spPr>
          <a:xfrm flipH="1" flipV="1">
            <a:off x="5220072" y="4797152"/>
            <a:ext cx="361442" cy="809550"/>
          </a:xfrm>
          <a:prstGeom prst="straightConnector1">
            <a:avLst/>
          </a:prstGeom>
          <a:ln>
            <a:prstDash val="sysDot"/>
            <a:tailEnd type="arrow"/>
          </a:ln>
        </p:spPr>
        <p:style>
          <a:lnRef idx="2">
            <a:schemeClr val="dk1"/>
          </a:lnRef>
          <a:fillRef idx="0">
            <a:schemeClr val="dk1"/>
          </a:fillRef>
          <a:effectRef idx="1">
            <a:schemeClr val="dk1"/>
          </a:effectRef>
          <a:fontRef idx="minor">
            <a:schemeClr val="tx1"/>
          </a:fontRef>
        </p:style>
      </p:cxnSp>
      <p:cxnSp>
        <p:nvCxnSpPr>
          <p:cNvPr id="35" name="直線矢印コネクタ 34"/>
          <p:cNvCxnSpPr>
            <a:stCxn id="33" idx="3"/>
            <a:endCxn id="9" idx="0"/>
          </p:cNvCxnSpPr>
          <p:nvPr/>
        </p:nvCxnSpPr>
        <p:spPr>
          <a:xfrm flipH="1">
            <a:off x="1650901" y="4790659"/>
            <a:ext cx="843626" cy="79858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6" name="直線矢印コネクタ 35"/>
          <p:cNvCxnSpPr>
            <a:stCxn id="33" idx="5"/>
          </p:cNvCxnSpPr>
          <p:nvPr/>
        </p:nvCxnSpPr>
        <p:spPr>
          <a:xfrm>
            <a:off x="6567915" y="4790659"/>
            <a:ext cx="1064425" cy="77987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0" name="直線矢印コネクタ 39"/>
          <p:cNvCxnSpPr>
            <a:stCxn id="4" idx="2"/>
          </p:cNvCxnSpPr>
          <p:nvPr/>
        </p:nvCxnSpPr>
        <p:spPr>
          <a:xfrm flipH="1">
            <a:off x="2123728" y="2276872"/>
            <a:ext cx="284485" cy="72008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0" name="角丸四角形 19"/>
          <p:cNvSpPr/>
          <p:nvPr/>
        </p:nvSpPr>
        <p:spPr>
          <a:xfrm>
            <a:off x="395536" y="1556792"/>
            <a:ext cx="8424936" cy="4968552"/>
          </a:xfrm>
          <a:prstGeom prst="roundRect">
            <a:avLst/>
          </a:prstGeom>
          <a:noFill/>
          <a:ln w="57150">
            <a:prstDash val="sysDash"/>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dirty="0"/>
          </a:p>
        </p:txBody>
      </p:sp>
      <p:sp>
        <p:nvSpPr>
          <p:cNvPr id="21" name="テキスト ボックス 20"/>
          <p:cNvSpPr txBox="1"/>
          <p:nvPr/>
        </p:nvSpPr>
        <p:spPr>
          <a:xfrm>
            <a:off x="6012160" y="1815207"/>
            <a:ext cx="2358338" cy="461665"/>
          </a:xfrm>
          <a:prstGeom prst="rect">
            <a:avLst/>
          </a:prstGeom>
          <a:noFill/>
        </p:spPr>
        <p:txBody>
          <a:bodyPr wrap="none" rtlCol="0">
            <a:spAutoFit/>
          </a:bodyPr>
          <a:lstStyle/>
          <a:p>
            <a:r>
              <a:rPr kumimoji="1" lang="ja-JP" altLang="en-US" sz="2400" dirty="0" smtClean="0">
                <a:solidFill>
                  <a:srgbClr val="0070C0"/>
                </a:solidFill>
                <a:latin typeface="Meiryo UI" pitchFamily="50" charset="-128"/>
                <a:ea typeface="Meiryo UI" pitchFamily="50" charset="-128"/>
              </a:rPr>
              <a:t>保守開発プロセス</a:t>
            </a:r>
            <a:endParaRPr kumimoji="1" lang="ja-JP" altLang="en-US" sz="2400" dirty="0">
              <a:solidFill>
                <a:srgbClr val="0070C0"/>
              </a:solidFill>
              <a:latin typeface="Meiryo UI" pitchFamily="50" charset="-128"/>
              <a:ea typeface="Meiryo UI" pitchFamily="50" charset="-128"/>
            </a:endParaRPr>
          </a:p>
        </p:txBody>
      </p:sp>
    </p:spTree>
    <p:extLst>
      <p:ext uri="{BB962C8B-B14F-4D97-AF65-F5344CB8AC3E}">
        <p14:creationId xmlns:p14="http://schemas.microsoft.com/office/powerpoint/2010/main" val="25875185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正方形/長方形 92"/>
          <p:cNvSpPr/>
          <p:nvPr/>
        </p:nvSpPr>
        <p:spPr>
          <a:xfrm>
            <a:off x="5445293" y="116632"/>
            <a:ext cx="3240360" cy="6624736"/>
          </a:xfrm>
          <a:prstGeom prst="rect">
            <a:avLst/>
          </a:prstGeom>
          <a:solidFill>
            <a:schemeClr val="accent5">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92" name="正方形/長方形 91"/>
          <p:cNvSpPr/>
          <p:nvPr/>
        </p:nvSpPr>
        <p:spPr>
          <a:xfrm>
            <a:off x="179512" y="260648"/>
            <a:ext cx="3240360" cy="6336704"/>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cxnSp>
        <p:nvCxnSpPr>
          <p:cNvPr id="53" name="直線コネクタ 52"/>
          <p:cNvCxnSpPr/>
          <p:nvPr/>
        </p:nvCxnSpPr>
        <p:spPr>
          <a:xfrm>
            <a:off x="395536" y="5085184"/>
            <a:ext cx="452275" cy="1"/>
          </a:xfrm>
          <a:prstGeom prst="line">
            <a:avLst/>
          </a:prstGeom>
          <a:ln w="38100"/>
        </p:spPr>
        <p:style>
          <a:lnRef idx="1">
            <a:schemeClr val="dk1"/>
          </a:lnRef>
          <a:fillRef idx="0">
            <a:schemeClr val="dk1"/>
          </a:fillRef>
          <a:effectRef idx="0">
            <a:schemeClr val="dk1"/>
          </a:effectRef>
          <a:fontRef idx="minor">
            <a:schemeClr val="tx1"/>
          </a:fontRef>
        </p:style>
      </p:cxnSp>
      <p:cxnSp>
        <p:nvCxnSpPr>
          <p:cNvPr id="34" name="直線コネクタ 33"/>
          <p:cNvCxnSpPr/>
          <p:nvPr/>
        </p:nvCxnSpPr>
        <p:spPr>
          <a:xfrm>
            <a:off x="1867635" y="715612"/>
            <a:ext cx="0" cy="5305676"/>
          </a:xfrm>
          <a:prstGeom prst="line">
            <a:avLst/>
          </a:prstGeom>
          <a:ln w="38100"/>
        </p:spPr>
        <p:style>
          <a:lnRef idx="1">
            <a:schemeClr val="dk1"/>
          </a:lnRef>
          <a:fillRef idx="0">
            <a:schemeClr val="dk1"/>
          </a:fillRef>
          <a:effectRef idx="0">
            <a:schemeClr val="dk1"/>
          </a:effectRef>
          <a:fontRef idx="minor">
            <a:schemeClr val="tx1"/>
          </a:fontRef>
        </p:style>
      </p:cxnSp>
      <p:cxnSp>
        <p:nvCxnSpPr>
          <p:cNvPr id="33" name="直線コネクタ 32"/>
          <p:cNvCxnSpPr/>
          <p:nvPr/>
        </p:nvCxnSpPr>
        <p:spPr>
          <a:xfrm>
            <a:off x="7065473" y="341296"/>
            <a:ext cx="0" cy="6192688"/>
          </a:xfrm>
          <a:prstGeom prst="line">
            <a:avLst/>
          </a:prstGeom>
          <a:ln w="38100"/>
        </p:spPr>
        <p:style>
          <a:lnRef idx="1">
            <a:schemeClr val="dk1"/>
          </a:lnRef>
          <a:fillRef idx="0">
            <a:schemeClr val="dk1"/>
          </a:fillRef>
          <a:effectRef idx="0">
            <a:schemeClr val="dk1"/>
          </a:effectRef>
          <a:fontRef idx="minor">
            <a:schemeClr val="tx1"/>
          </a:fontRef>
        </p:style>
      </p:cxnSp>
      <p:sp>
        <p:nvSpPr>
          <p:cNvPr id="4" name="正方形/長方形 3"/>
          <p:cNvSpPr/>
          <p:nvPr/>
        </p:nvSpPr>
        <p:spPr>
          <a:xfrm>
            <a:off x="5940152" y="260648"/>
            <a:ext cx="2232248" cy="28803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smtClean="0"/>
              <a:t>プロセス実装</a:t>
            </a:r>
            <a:endParaRPr kumimoji="1" lang="ja-JP" altLang="en-US" sz="1600" dirty="0"/>
          </a:p>
        </p:txBody>
      </p:sp>
      <p:sp>
        <p:nvSpPr>
          <p:cNvPr id="5" name="正方形/長方形 4"/>
          <p:cNvSpPr/>
          <p:nvPr/>
        </p:nvSpPr>
        <p:spPr>
          <a:xfrm>
            <a:off x="5940152" y="766144"/>
            <a:ext cx="2232248" cy="28803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smtClean="0"/>
              <a:t>システム要求分析</a:t>
            </a:r>
            <a:endParaRPr kumimoji="1" lang="ja-JP" altLang="en-US" sz="1600" dirty="0"/>
          </a:p>
        </p:txBody>
      </p:sp>
      <p:sp>
        <p:nvSpPr>
          <p:cNvPr id="6" name="正方形/長方形 5"/>
          <p:cNvSpPr/>
          <p:nvPr/>
        </p:nvSpPr>
        <p:spPr>
          <a:xfrm>
            <a:off x="5940152" y="1271640"/>
            <a:ext cx="2232248" cy="28803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smtClean="0"/>
              <a:t>システム方式設計</a:t>
            </a:r>
            <a:endParaRPr kumimoji="1" lang="ja-JP" altLang="en-US" sz="1600" dirty="0"/>
          </a:p>
        </p:txBody>
      </p:sp>
      <p:sp>
        <p:nvSpPr>
          <p:cNvPr id="7" name="正方形/長方形 6"/>
          <p:cNvSpPr/>
          <p:nvPr/>
        </p:nvSpPr>
        <p:spPr>
          <a:xfrm>
            <a:off x="5940152" y="1777136"/>
            <a:ext cx="2232248" cy="28803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smtClean="0"/>
              <a:t>ソフトウェア要求分析</a:t>
            </a:r>
            <a:endParaRPr kumimoji="1" lang="ja-JP" altLang="en-US" sz="1600" dirty="0"/>
          </a:p>
        </p:txBody>
      </p:sp>
      <p:sp>
        <p:nvSpPr>
          <p:cNvPr id="12" name="正方形/長方形 11"/>
          <p:cNvSpPr/>
          <p:nvPr/>
        </p:nvSpPr>
        <p:spPr>
          <a:xfrm>
            <a:off x="5940152" y="2282632"/>
            <a:ext cx="2232248" cy="28803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smtClean="0"/>
              <a:t>ソフトウェア方式設計</a:t>
            </a:r>
            <a:endParaRPr kumimoji="1" lang="ja-JP" altLang="en-US" sz="1600" dirty="0"/>
          </a:p>
        </p:txBody>
      </p:sp>
      <p:sp>
        <p:nvSpPr>
          <p:cNvPr id="13" name="正方形/長方形 12"/>
          <p:cNvSpPr/>
          <p:nvPr/>
        </p:nvSpPr>
        <p:spPr>
          <a:xfrm>
            <a:off x="5940152" y="2788128"/>
            <a:ext cx="2232248" cy="28803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smtClean="0"/>
              <a:t>ソフトウェア詳細設計</a:t>
            </a:r>
            <a:endParaRPr kumimoji="1" lang="ja-JP" altLang="en-US" sz="1600" dirty="0"/>
          </a:p>
        </p:txBody>
      </p:sp>
      <p:sp>
        <p:nvSpPr>
          <p:cNvPr id="14" name="正方形/長方形 13"/>
          <p:cNvSpPr/>
          <p:nvPr/>
        </p:nvSpPr>
        <p:spPr>
          <a:xfrm>
            <a:off x="5940152" y="3293624"/>
            <a:ext cx="2232248" cy="28803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smtClean="0"/>
              <a:t>コード作成・テスト</a:t>
            </a:r>
            <a:endParaRPr kumimoji="1" lang="ja-JP" altLang="en-US" sz="1600" dirty="0"/>
          </a:p>
        </p:txBody>
      </p:sp>
      <p:sp>
        <p:nvSpPr>
          <p:cNvPr id="15" name="正方形/長方形 14"/>
          <p:cNvSpPr/>
          <p:nvPr/>
        </p:nvSpPr>
        <p:spPr>
          <a:xfrm>
            <a:off x="5940152" y="3799120"/>
            <a:ext cx="2232248" cy="28803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smtClean="0"/>
              <a:t>ソフトウェア結合</a:t>
            </a:r>
            <a:endParaRPr kumimoji="1" lang="ja-JP" altLang="en-US" sz="1600" dirty="0"/>
          </a:p>
        </p:txBody>
      </p:sp>
      <p:sp>
        <p:nvSpPr>
          <p:cNvPr id="16" name="正方形/長方形 15"/>
          <p:cNvSpPr/>
          <p:nvPr/>
        </p:nvSpPr>
        <p:spPr>
          <a:xfrm>
            <a:off x="5940152" y="4304616"/>
            <a:ext cx="2232248" cy="4896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smtClean="0"/>
              <a:t>ソフトウェア適格性</a:t>
            </a:r>
            <a:endParaRPr kumimoji="1" lang="en-US" altLang="ja-JP" sz="1600" dirty="0" smtClean="0"/>
          </a:p>
          <a:p>
            <a:pPr algn="ctr"/>
            <a:r>
              <a:rPr kumimoji="1" lang="ja-JP" altLang="en-US" sz="1600" dirty="0" smtClean="0"/>
              <a:t>確認テスト</a:t>
            </a:r>
            <a:endParaRPr kumimoji="1" lang="ja-JP" altLang="en-US" sz="1600" dirty="0"/>
          </a:p>
        </p:txBody>
      </p:sp>
      <p:sp>
        <p:nvSpPr>
          <p:cNvPr id="17" name="正方形/長方形 16"/>
          <p:cNvSpPr/>
          <p:nvPr/>
        </p:nvSpPr>
        <p:spPr>
          <a:xfrm>
            <a:off x="5940152" y="5011736"/>
            <a:ext cx="2232248" cy="28803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smtClean="0"/>
              <a:t>ソフトウェア導入</a:t>
            </a:r>
            <a:endParaRPr kumimoji="1" lang="ja-JP" altLang="en-US" sz="1600" dirty="0"/>
          </a:p>
        </p:txBody>
      </p:sp>
      <p:sp>
        <p:nvSpPr>
          <p:cNvPr id="18" name="正方形/長方形 17"/>
          <p:cNvSpPr/>
          <p:nvPr/>
        </p:nvSpPr>
        <p:spPr>
          <a:xfrm>
            <a:off x="5940152" y="5517232"/>
            <a:ext cx="2232248" cy="5040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smtClean="0"/>
              <a:t>ソフトウェア</a:t>
            </a:r>
            <a:endParaRPr kumimoji="1" lang="en-US" altLang="ja-JP" sz="1600" dirty="0" smtClean="0"/>
          </a:p>
          <a:p>
            <a:pPr algn="ctr"/>
            <a:r>
              <a:rPr kumimoji="1" lang="ja-JP" altLang="en-US" sz="1600" dirty="0" smtClean="0"/>
              <a:t>受け入れ支援</a:t>
            </a:r>
            <a:endParaRPr kumimoji="1" lang="ja-JP" altLang="en-US" sz="1600" dirty="0"/>
          </a:p>
        </p:txBody>
      </p:sp>
      <p:sp>
        <p:nvSpPr>
          <p:cNvPr id="21" name="角丸四角形 20"/>
          <p:cNvSpPr/>
          <p:nvPr/>
        </p:nvSpPr>
        <p:spPr>
          <a:xfrm>
            <a:off x="5940152" y="6245952"/>
            <a:ext cx="2232247" cy="351400"/>
          </a:xfrm>
          <a:prstGeom prst="roundRect">
            <a:avLst>
              <a:gd name="adj" fmla="val 5000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smtClean="0"/>
              <a:t>終了</a:t>
            </a:r>
            <a:endParaRPr kumimoji="1" lang="ja-JP" altLang="en-US" sz="1600" dirty="0"/>
          </a:p>
        </p:txBody>
      </p:sp>
      <p:sp>
        <p:nvSpPr>
          <p:cNvPr id="25" name="正方形/長方形 24"/>
          <p:cNvSpPr/>
          <p:nvPr/>
        </p:nvSpPr>
        <p:spPr>
          <a:xfrm>
            <a:off x="899592" y="694136"/>
            <a:ext cx="1944216" cy="36004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ja-JP" dirty="0" smtClean="0">
                <a:latin typeface="+mn-ea"/>
              </a:rPr>
              <a:t>1.</a:t>
            </a:r>
            <a:r>
              <a:rPr kumimoji="1" lang="ja-JP" altLang="en-US" dirty="0" smtClean="0">
                <a:latin typeface="+mn-ea"/>
              </a:rPr>
              <a:t>プロセス実装 </a:t>
            </a:r>
            <a:endParaRPr kumimoji="1" lang="ja-JP" altLang="en-US" dirty="0">
              <a:latin typeface="+mn-ea"/>
            </a:endParaRPr>
          </a:p>
        </p:txBody>
      </p:sp>
      <p:sp>
        <p:nvSpPr>
          <p:cNvPr id="26" name="フローチャート : 判断 25"/>
          <p:cNvSpPr/>
          <p:nvPr/>
        </p:nvSpPr>
        <p:spPr>
          <a:xfrm>
            <a:off x="755576" y="1340768"/>
            <a:ext cx="2232248" cy="869856"/>
          </a:xfrm>
          <a:prstGeom prst="flowChartDecisi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smtClean="0"/>
              <a:t>保守案件あり？</a:t>
            </a:r>
            <a:endParaRPr kumimoji="1" lang="ja-JP" altLang="en-US" dirty="0"/>
          </a:p>
        </p:txBody>
      </p:sp>
      <p:sp>
        <p:nvSpPr>
          <p:cNvPr id="27" name="正方形/長方形 26"/>
          <p:cNvSpPr/>
          <p:nvPr/>
        </p:nvSpPr>
        <p:spPr>
          <a:xfrm>
            <a:off x="899592" y="2426648"/>
            <a:ext cx="1944216" cy="5760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ja-JP" dirty="0" smtClean="0">
                <a:latin typeface="+mn-ea"/>
              </a:rPr>
              <a:t>2.</a:t>
            </a:r>
            <a:r>
              <a:rPr kumimoji="1" lang="ja-JP" altLang="en-US" dirty="0" smtClean="0">
                <a:latin typeface="+mn-ea"/>
              </a:rPr>
              <a:t>問題分析および修正分析</a:t>
            </a:r>
            <a:endParaRPr kumimoji="1" lang="ja-JP" altLang="en-US" dirty="0">
              <a:latin typeface="+mn-ea"/>
            </a:endParaRPr>
          </a:p>
        </p:txBody>
      </p:sp>
      <p:sp>
        <p:nvSpPr>
          <p:cNvPr id="28" name="正方形/長方形 27"/>
          <p:cNvSpPr/>
          <p:nvPr/>
        </p:nvSpPr>
        <p:spPr>
          <a:xfrm>
            <a:off x="899592" y="3245815"/>
            <a:ext cx="1944216" cy="39920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ja-JP" dirty="0">
                <a:latin typeface="+mn-ea"/>
              </a:rPr>
              <a:t>3</a:t>
            </a:r>
            <a:r>
              <a:rPr kumimoji="1" lang="en-US" altLang="ja-JP" dirty="0" smtClean="0">
                <a:latin typeface="+mn-ea"/>
              </a:rPr>
              <a:t>.</a:t>
            </a:r>
            <a:r>
              <a:rPr kumimoji="1" lang="ja-JP" altLang="en-US" dirty="0" smtClean="0">
                <a:latin typeface="+mn-ea"/>
              </a:rPr>
              <a:t>修正の実施 </a:t>
            </a:r>
            <a:endParaRPr kumimoji="1" lang="ja-JP" altLang="en-US" dirty="0">
              <a:latin typeface="+mn-ea"/>
            </a:endParaRPr>
          </a:p>
        </p:txBody>
      </p:sp>
      <p:sp>
        <p:nvSpPr>
          <p:cNvPr id="29" name="正方形/長方形 28"/>
          <p:cNvSpPr/>
          <p:nvPr/>
        </p:nvSpPr>
        <p:spPr>
          <a:xfrm>
            <a:off x="915932" y="3870991"/>
            <a:ext cx="1944216" cy="5760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ja-JP" dirty="0" smtClean="0">
                <a:latin typeface="+mn-ea"/>
              </a:rPr>
              <a:t>4</a:t>
            </a:r>
            <a:r>
              <a:rPr kumimoji="1" lang="en-US" altLang="ja-JP" dirty="0" smtClean="0">
                <a:latin typeface="+mn-ea"/>
              </a:rPr>
              <a:t>.</a:t>
            </a:r>
            <a:r>
              <a:rPr kumimoji="1" lang="ja-JP" altLang="en-US" dirty="0" smtClean="0">
                <a:latin typeface="+mn-ea"/>
              </a:rPr>
              <a:t>保守レビュー</a:t>
            </a:r>
            <a:endParaRPr kumimoji="1" lang="en-US" altLang="ja-JP" dirty="0" smtClean="0">
              <a:latin typeface="+mn-ea"/>
            </a:endParaRPr>
          </a:p>
          <a:p>
            <a:pPr algn="ctr"/>
            <a:r>
              <a:rPr kumimoji="1" lang="ja-JP" altLang="en-US" dirty="0" smtClean="0">
                <a:latin typeface="+mn-ea"/>
              </a:rPr>
              <a:t>および受け入れ</a:t>
            </a:r>
            <a:endParaRPr kumimoji="1" lang="ja-JP" altLang="en-US" dirty="0">
              <a:latin typeface="+mn-ea"/>
            </a:endParaRPr>
          </a:p>
        </p:txBody>
      </p:sp>
      <p:sp>
        <p:nvSpPr>
          <p:cNvPr id="30" name="正方形/長方形 29"/>
          <p:cNvSpPr/>
          <p:nvPr/>
        </p:nvSpPr>
        <p:spPr>
          <a:xfrm>
            <a:off x="915932" y="5769260"/>
            <a:ext cx="1944216" cy="39604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ja-JP" dirty="0" smtClean="0">
                <a:latin typeface="+mn-ea"/>
              </a:rPr>
              <a:t>5</a:t>
            </a:r>
            <a:r>
              <a:rPr kumimoji="1" lang="en-US" altLang="ja-JP" dirty="0" smtClean="0">
                <a:latin typeface="+mn-ea"/>
              </a:rPr>
              <a:t>.</a:t>
            </a:r>
            <a:r>
              <a:rPr kumimoji="1" lang="ja-JP" altLang="en-US" dirty="0" smtClean="0">
                <a:latin typeface="+mn-ea"/>
              </a:rPr>
              <a:t>移行</a:t>
            </a:r>
            <a:endParaRPr kumimoji="1" lang="ja-JP" altLang="en-US" dirty="0">
              <a:latin typeface="+mn-ea"/>
            </a:endParaRPr>
          </a:p>
        </p:txBody>
      </p:sp>
      <p:cxnSp>
        <p:nvCxnSpPr>
          <p:cNvPr id="37" name="カギ線コネクタ 36"/>
          <p:cNvCxnSpPr>
            <a:stCxn id="26" idx="3"/>
          </p:cNvCxnSpPr>
          <p:nvPr/>
        </p:nvCxnSpPr>
        <p:spPr>
          <a:xfrm flipH="1" flipV="1">
            <a:off x="1867635" y="1196752"/>
            <a:ext cx="1120189" cy="578944"/>
          </a:xfrm>
          <a:prstGeom prst="bentConnector3">
            <a:avLst>
              <a:gd name="adj1" fmla="val -20407"/>
            </a:avLst>
          </a:prstGeom>
          <a:ln w="38100">
            <a:tailEnd type="arrow"/>
          </a:ln>
        </p:spPr>
        <p:style>
          <a:lnRef idx="1">
            <a:schemeClr val="dk1"/>
          </a:lnRef>
          <a:fillRef idx="0">
            <a:schemeClr val="dk1"/>
          </a:fillRef>
          <a:effectRef idx="0">
            <a:schemeClr val="dk1"/>
          </a:effectRef>
          <a:fontRef idx="minor">
            <a:schemeClr val="tx1"/>
          </a:fontRef>
        </p:style>
      </p:cxnSp>
      <p:sp>
        <p:nvSpPr>
          <p:cNvPr id="31" name="フローチャート : 判断 30"/>
          <p:cNvSpPr/>
          <p:nvPr/>
        </p:nvSpPr>
        <p:spPr>
          <a:xfrm>
            <a:off x="755576" y="4647376"/>
            <a:ext cx="2232248" cy="869856"/>
          </a:xfrm>
          <a:prstGeom prst="flowChartDecision">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smtClean="0"/>
              <a:t>移行要？</a:t>
            </a:r>
            <a:endParaRPr kumimoji="1" lang="ja-JP" altLang="en-US" dirty="0"/>
          </a:p>
        </p:txBody>
      </p:sp>
      <p:cxnSp>
        <p:nvCxnSpPr>
          <p:cNvPr id="38" name="カギ線コネクタ 37"/>
          <p:cNvCxnSpPr>
            <a:stCxn id="30" idx="1"/>
          </p:cNvCxnSpPr>
          <p:nvPr/>
        </p:nvCxnSpPr>
        <p:spPr>
          <a:xfrm rot="10800000">
            <a:off x="395536" y="5082304"/>
            <a:ext cx="520396" cy="884978"/>
          </a:xfrm>
          <a:prstGeom prst="bentConnector2">
            <a:avLst/>
          </a:prstGeom>
          <a:ln w="38100">
            <a:tailEnd type="arrow"/>
          </a:ln>
        </p:spPr>
        <p:style>
          <a:lnRef idx="1">
            <a:schemeClr val="dk1"/>
          </a:lnRef>
          <a:fillRef idx="0">
            <a:schemeClr val="dk1"/>
          </a:fillRef>
          <a:effectRef idx="0">
            <a:schemeClr val="dk1"/>
          </a:effectRef>
          <a:fontRef idx="minor">
            <a:schemeClr val="tx1"/>
          </a:fontRef>
        </p:style>
      </p:cxnSp>
      <p:cxnSp>
        <p:nvCxnSpPr>
          <p:cNvPr id="50" name="カギ線コネクタ 49"/>
          <p:cNvCxnSpPr/>
          <p:nvPr/>
        </p:nvCxnSpPr>
        <p:spPr>
          <a:xfrm rot="5400000" flipH="1" flipV="1">
            <a:off x="-816648" y="2398023"/>
            <a:ext cx="3896466" cy="1472099"/>
          </a:xfrm>
          <a:prstGeom prst="bentConnector3">
            <a:avLst>
              <a:gd name="adj1" fmla="val 100004"/>
            </a:avLst>
          </a:prstGeom>
          <a:ln w="38100">
            <a:tailEnd type="arrow"/>
          </a:ln>
        </p:spPr>
        <p:style>
          <a:lnRef idx="1">
            <a:schemeClr val="dk1"/>
          </a:lnRef>
          <a:fillRef idx="0">
            <a:schemeClr val="dk1"/>
          </a:fillRef>
          <a:effectRef idx="0">
            <a:schemeClr val="dk1"/>
          </a:effectRef>
          <a:fontRef idx="minor">
            <a:schemeClr val="tx1"/>
          </a:fontRef>
        </p:style>
      </p:cxnSp>
      <p:cxnSp>
        <p:nvCxnSpPr>
          <p:cNvPr id="55" name="直線矢印コネクタ 54"/>
          <p:cNvCxnSpPr>
            <a:stCxn id="28" idx="3"/>
            <a:endCxn id="5" idx="1"/>
          </p:cNvCxnSpPr>
          <p:nvPr/>
        </p:nvCxnSpPr>
        <p:spPr>
          <a:xfrm flipV="1">
            <a:off x="2843808" y="910160"/>
            <a:ext cx="3096344" cy="2535260"/>
          </a:xfrm>
          <a:prstGeom prst="straightConnector1">
            <a:avLst/>
          </a:prstGeom>
          <a:ln>
            <a:prstDash val="sysDash"/>
            <a:tailEnd type="arrow"/>
          </a:ln>
        </p:spPr>
        <p:style>
          <a:lnRef idx="2">
            <a:schemeClr val="dk1"/>
          </a:lnRef>
          <a:fillRef idx="0">
            <a:schemeClr val="dk1"/>
          </a:fillRef>
          <a:effectRef idx="1">
            <a:schemeClr val="dk1"/>
          </a:effectRef>
          <a:fontRef idx="minor">
            <a:schemeClr val="tx1"/>
          </a:fontRef>
        </p:style>
      </p:cxnSp>
      <p:cxnSp>
        <p:nvCxnSpPr>
          <p:cNvPr id="59" name="直線矢印コネクタ 58"/>
          <p:cNvCxnSpPr>
            <a:stCxn id="28" idx="3"/>
            <a:endCxn id="7" idx="1"/>
          </p:cNvCxnSpPr>
          <p:nvPr/>
        </p:nvCxnSpPr>
        <p:spPr>
          <a:xfrm flipV="1">
            <a:off x="2843808" y="1921152"/>
            <a:ext cx="3096344" cy="1524268"/>
          </a:xfrm>
          <a:prstGeom prst="straightConnector1">
            <a:avLst/>
          </a:prstGeom>
          <a:ln>
            <a:prstDash val="sysDash"/>
            <a:tailEnd type="arrow"/>
          </a:ln>
        </p:spPr>
        <p:style>
          <a:lnRef idx="2">
            <a:schemeClr val="dk1"/>
          </a:lnRef>
          <a:fillRef idx="0">
            <a:schemeClr val="dk1"/>
          </a:fillRef>
          <a:effectRef idx="1">
            <a:schemeClr val="dk1"/>
          </a:effectRef>
          <a:fontRef idx="minor">
            <a:schemeClr val="tx1"/>
          </a:fontRef>
        </p:style>
      </p:cxnSp>
      <p:cxnSp>
        <p:nvCxnSpPr>
          <p:cNvPr id="63" name="直線矢印コネクタ 62"/>
          <p:cNvCxnSpPr>
            <a:stCxn id="28" idx="3"/>
            <a:endCxn id="13" idx="1"/>
          </p:cNvCxnSpPr>
          <p:nvPr/>
        </p:nvCxnSpPr>
        <p:spPr>
          <a:xfrm flipV="1">
            <a:off x="2843808" y="2932144"/>
            <a:ext cx="3096344" cy="513276"/>
          </a:xfrm>
          <a:prstGeom prst="straightConnector1">
            <a:avLst/>
          </a:prstGeom>
          <a:ln>
            <a:prstDash val="sysDash"/>
            <a:tailEnd type="arrow"/>
          </a:ln>
        </p:spPr>
        <p:style>
          <a:lnRef idx="2">
            <a:schemeClr val="dk1"/>
          </a:lnRef>
          <a:fillRef idx="0">
            <a:schemeClr val="dk1"/>
          </a:fillRef>
          <a:effectRef idx="1">
            <a:schemeClr val="dk1"/>
          </a:effectRef>
          <a:fontRef idx="minor">
            <a:schemeClr val="tx1"/>
          </a:fontRef>
        </p:style>
      </p:cxnSp>
      <p:cxnSp>
        <p:nvCxnSpPr>
          <p:cNvPr id="66" name="直線矢印コネクタ 65"/>
          <p:cNvCxnSpPr>
            <a:stCxn id="17" idx="1"/>
          </p:cNvCxnSpPr>
          <p:nvPr/>
        </p:nvCxnSpPr>
        <p:spPr>
          <a:xfrm flipH="1" flipV="1">
            <a:off x="2860148" y="3501008"/>
            <a:ext cx="3080004" cy="1654744"/>
          </a:xfrm>
          <a:prstGeom prst="straightConnector1">
            <a:avLst/>
          </a:prstGeom>
          <a:ln>
            <a:prstDash val="sysDash"/>
            <a:tailEnd type="arrow"/>
          </a:ln>
        </p:spPr>
        <p:style>
          <a:lnRef idx="2">
            <a:schemeClr val="dk1"/>
          </a:lnRef>
          <a:fillRef idx="0">
            <a:schemeClr val="dk1"/>
          </a:fillRef>
          <a:effectRef idx="1">
            <a:schemeClr val="dk1"/>
          </a:effectRef>
          <a:fontRef idx="minor">
            <a:schemeClr val="tx1"/>
          </a:fontRef>
        </p:style>
      </p:cxnSp>
      <p:cxnSp>
        <p:nvCxnSpPr>
          <p:cNvPr id="71" name="直線矢印コネクタ 70"/>
          <p:cNvCxnSpPr>
            <a:stCxn id="18" idx="1"/>
            <a:endCxn id="29" idx="3"/>
          </p:cNvCxnSpPr>
          <p:nvPr/>
        </p:nvCxnSpPr>
        <p:spPr>
          <a:xfrm flipH="1" flipV="1">
            <a:off x="2860148" y="4159023"/>
            <a:ext cx="3080004" cy="1610237"/>
          </a:xfrm>
          <a:prstGeom prst="straightConnector1">
            <a:avLst/>
          </a:prstGeom>
          <a:ln>
            <a:prstDash val="sysDash"/>
            <a:tailEnd type="arrow"/>
          </a:ln>
        </p:spPr>
        <p:style>
          <a:lnRef idx="2">
            <a:schemeClr val="dk1"/>
          </a:lnRef>
          <a:fillRef idx="0">
            <a:schemeClr val="dk1"/>
          </a:fillRef>
          <a:effectRef idx="1">
            <a:schemeClr val="dk1"/>
          </a:effectRef>
          <a:fontRef idx="minor">
            <a:schemeClr val="tx1"/>
          </a:fontRef>
        </p:style>
      </p:cxnSp>
      <p:sp>
        <p:nvSpPr>
          <p:cNvPr id="24" name="角丸四角形 23"/>
          <p:cNvSpPr/>
          <p:nvPr/>
        </p:nvSpPr>
        <p:spPr>
          <a:xfrm>
            <a:off x="4037892" y="1469431"/>
            <a:ext cx="864096" cy="3213458"/>
          </a:xfrm>
          <a:prstGeom prst="roundRect">
            <a:avLst>
              <a:gd name="adj" fmla="val 17124"/>
            </a:avLst>
          </a:prstGeom>
        </p:spPr>
        <p:style>
          <a:lnRef idx="1">
            <a:schemeClr val="dk1"/>
          </a:lnRef>
          <a:fillRef idx="2">
            <a:schemeClr val="dk1"/>
          </a:fillRef>
          <a:effectRef idx="1">
            <a:schemeClr val="dk1"/>
          </a:effectRef>
          <a:fontRef idx="minor">
            <a:schemeClr val="dk1"/>
          </a:fontRef>
        </p:style>
        <p:txBody>
          <a:bodyPr vert="eaVert" rtlCol="0" anchor="ctr"/>
          <a:lstStyle/>
          <a:p>
            <a:pPr algn="ctr"/>
            <a:r>
              <a:rPr lang="ja-JP" altLang="en-US" sz="1600" dirty="0"/>
              <a:t>保守の型や規模により呼び出し先アクティビティが</a:t>
            </a:r>
            <a:r>
              <a:rPr lang="ja-JP" altLang="en-US" sz="1600" dirty="0" smtClean="0"/>
              <a:t>異なる</a:t>
            </a:r>
            <a:endParaRPr lang="ja-JP" altLang="en-US" sz="1600" dirty="0"/>
          </a:p>
        </p:txBody>
      </p:sp>
      <p:sp>
        <p:nvSpPr>
          <p:cNvPr id="88" name="テキスト ボックス 87"/>
          <p:cNvSpPr txBox="1"/>
          <p:nvPr/>
        </p:nvSpPr>
        <p:spPr>
          <a:xfrm>
            <a:off x="2843808" y="1340768"/>
            <a:ext cx="288032" cy="369332"/>
          </a:xfrm>
          <a:prstGeom prst="rect">
            <a:avLst/>
          </a:prstGeom>
          <a:noFill/>
        </p:spPr>
        <p:txBody>
          <a:bodyPr wrap="square" rtlCol="0">
            <a:spAutoFit/>
          </a:bodyPr>
          <a:lstStyle/>
          <a:p>
            <a:r>
              <a:rPr kumimoji="1" lang="en-US" altLang="ja-JP" dirty="0" smtClean="0"/>
              <a:t>N</a:t>
            </a:r>
            <a:endParaRPr kumimoji="1" lang="ja-JP" altLang="en-US" dirty="0"/>
          </a:p>
        </p:txBody>
      </p:sp>
      <p:sp>
        <p:nvSpPr>
          <p:cNvPr id="89" name="テキスト ボックス 88"/>
          <p:cNvSpPr txBox="1"/>
          <p:nvPr/>
        </p:nvSpPr>
        <p:spPr>
          <a:xfrm>
            <a:off x="467544" y="4725144"/>
            <a:ext cx="288032" cy="369332"/>
          </a:xfrm>
          <a:prstGeom prst="rect">
            <a:avLst/>
          </a:prstGeom>
          <a:noFill/>
        </p:spPr>
        <p:txBody>
          <a:bodyPr wrap="square" rtlCol="0">
            <a:spAutoFit/>
          </a:bodyPr>
          <a:lstStyle/>
          <a:p>
            <a:r>
              <a:rPr kumimoji="1" lang="en-US" altLang="ja-JP" dirty="0" smtClean="0"/>
              <a:t>N</a:t>
            </a:r>
            <a:endParaRPr kumimoji="1" lang="ja-JP" altLang="en-US" dirty="0"/>
          </a:p>
        </p:txBody>
      </p:sp>
      <p:sp>
        <p:nvSpPr>
          <p:cNvPr id="90" name="テキスト ボックス 89"/>
          <p:cNvSpPr txBox="1"/>
          <p:nvPr/>
        </p:nvSpPr>
        <p:spPr>
          <a:xfrm>
            <a:off x="1979712" y="5445224"/>
            <a:ext cx="288032" cy="369332"/>
          </a:xfrm>
          <a:prstGeom prst="rect">
            <a:avLst/>
          </a:prstGeom>
          <a:noFill/>
        </p:spPr>
        <p:txBody>
          <a:bodyPr wrap="square" rtlCol="0">
            <a:spAutoFit/>
          </a:bodyPr>
          <a:lstStyle/>
          <a:p>
            <a:r>
              <a:rPr kumimoji="1" lang="en-US" altLang="ja-JP" dirty="0" smtClean="0"/>
              <a:t>Y</a:t>
            </a:r>
            <a:endParaRPr kumimoji="1" lang="ja-JP" altLang="en-US" dirty="0"/>
          </a:p>
        </p:txBody>
      </p:sp>
      <p:sp>
        <p:nvSpPr>
          <p:cNvPr id="91" name="テキスト ボックス 90"/>
          <p:cNvSpPr txBox="1"/>
          <p:nvPr/>
        </p:nvSpPr>
        <p:spPr>
          <a:xfrm>
            <a:off x="1979712" y="2123564"/>
            <a:ext cx="288032" cy="369332"/>
          </a:xfrm>
          <a:prstGeom prst="rect">
            <a:avLst/>
          </a:prstGeom>
          <a:noFill/>
        </p:spPr>
        <p:txBody>
          <a:bodyPr wrap="square" rtlCol="0">
            <a:spAutoFit/>
          </a:bodyPr>
          <a:lstStyle/>
          <a:p>
            <a:r>
              <a:rPr kumimoji="1" lang="en-US" altLang="ja-JP" dirty="0" smtClean="0"/>
              <a:t>Y</a:t>
            </a:r>
            <a:endParaRPr kumimoji="1" lang="ja-JP" altLang="en-US" dirty="0"/>
          </a:p>
        </p:txBody>
      </p:sp>
      <p:sp>
        <p:nvSpPr>
          <p:cNvPr id="94" name="正方形/長方形 93"/>
          <p:cNvSpPr/>
          <p:nvPr/>
        </p:nvSpPr>
        <p:spPr>
          <a:xfrm>
            <a:off x="95919" y="80628"/>
            <a:ext cx="1503784" cy="36004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latin typeface="+mn-ea"/>
              </a:rPr>
              <a:t>保守者</a:t>
            </a:r>
            <a:endParaRPr kumimoji="1" lang="ja-JP" altLang="en-US" dirty="0">
              <a:latin typeface="+mn-ea"/>
            </a:endParaRPr>
          </a:p>
        </p:txBody>
      </p:sp>
      <p:sp>
        <p:nvSpPr>
          <p:cNvPr id="95" name="正方形/長方形 94"/>
          <p:cNvSpPr/>
          <p:nvPr/>
        </p:nvSpPr>
        <p:spPr>
          <a:xfrm>
            <a:off x="4355976" y="80628"/>
            <a:ext cx="1503784" cy="36004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dirty="0" smtClean="0">
                <a:latin typeface="+mn-ea"/>
              </a:rPr>
              <a:t>開発者</a:t>
            </a:r>
            <a:endParaRPr kumimoji="1" lang="ja-JP" altLang="en-US" dirty="0">
              <a:latin typeface="+mn-ea"/>
            </a:endParaRPr>
          </a:p>
        </p:txBody>
      </p:sp>
    </p:spTree>
    <p:extLst>
      <p:ext uri="{BB962C8B-B14F-4D97-AF65-F5344CB8AC3E}">
        <p14:creationId xmlns:p14="http://schemas.microsoft.com/office/powerpoint/2010/main" val="3476880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実際の開発と保守</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実際は</a:t>
            </a:r>
            <a:r>
              <a:rPr lang="ja-JP" altLang="en-US" dirty="0"/>
              <a:t>保守</a:t>
            </a:r>
            <a:r>
              <a:rPr lang="ja-JP" altLang="en-US" dirty="0" smtClean="0"/>
              <a:t>開発の担当組織が</a:t>
            </a:r>
            <a:r>
              <a:rPr kumimoji="1" lang="ja-JP" altLang="en-US" dirty="0" smtClean="0"/>
              <a:t>新規開発と保守開発の両方を行っている</a:t>
            </a:r>
            <a:endParaRPr kumimoji="1" lang="en-US" altLang="ja-JP" dirty="0" smtClean="0"/>
          </a:p>
          <a:p>
            <a:endParaRPr lang="en-US" altLang="ja-JP" dirty="0"/>
          </a:p>
          <a:p>
            <a:r>
              <a:rPr kumimoji="1" lang="ja-JP" altLang="en-US" dirty="0" smtClean="0"/>
              <a:t>保守プロセス能力としては成熟度が低い</a:t>
            </a:r>
            <a:endParaRPr kumimoji="1" lang="en-US" altLang="ja-JP" dirty="0" smtClean="0"/>
          </a:p>
          <a:p>
            <a:pPr lvl="1"/>
            <a:r>
              <a:rPr lang="ja-JP" altLang="en-US" dirty="0"/>
              <a:t>開発</a:t>
            </a:r>
            <a:r>
              <a:rPr lang="ja-JP" altLang="en-US" dirty="0" smtClean="0"/>
              <a:t>プロセスをその都度アレンジして保守に適用</a:t>
            </a:r>
            <a:endParaRPr lang="en-US" altLang="ja-JP" dirty="0" smtClean="0"/>
          </a:p>
          <a:p>
            <a:pPr lvl="1"/>
            <a:r>
              <a:rPr lang="ja-JP" altLang="en-US" dirty="0"/>
              <a:t>長年</a:t>
            </a:r>
            <a:r>
              <a:rPr lang="ja-JP" altLang="en-US" dirty="0" smtClean="0"/>
              <a:t>の経験から暗黙の保守プロセスが存在</a:t>
            </a:r>
            <a:endParaRPr lang="en-US" altLang="ja-JP" dirty="0" smtClean="0"/>
          </a:p>
          <a:p>
            <a:pPr lvl="1"/>
            <a:r>
              <a:rPr lang="ja-JP" altLang="en-US" dirty="0" smtClean="0"/>
              <a:t>担当者が状況に応じて最適手段を判断して対応</a:t>
            </a:r>
            <a:endParaRPr lang="en-US" altLang="ja-JP" dirty="0" smtClean="0"/>
          </a:p>
          <a:p>
            <a:pPr lvl="1"/>
            <a:endParaRPr kumimoji="1" lang="ja-JP" altLang="en-US" dirty="0"/>
          </a:p>
        </p:txBody>
      </p:sp>
    </p:spTree>
    <p:extLst>
      <p:ext uri="{BB962C8B-B14F-4D97-AF65-F5344CB8AC3E}">
        <p14:creationId xmlns:p14="http://schemas.microsoft.com/office/powerpoint/2010/main" val="2009226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保守</a:t>
            </a:r>
            <a:r>
              <a:rPr lang="ja-JP" altLang="en-US" dirty="0" smtClean="0"/>
              <a:t>プロセスの確立</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初めて保守プロセスという考え方を導入する場合プロセスの確立が必要</a:t>
            </a:r>
            <a:endParaRPr lang="en-US" altLang="ja-JP" dirty="0" smtClean="0"/>
          </a:p>
          <a:p>
            <a:endParaRPr lang="en-US" altLang="ja-JP" dirty="0" smtClean="0"/>
          </a:p>
          <a:p>
            <a:r>
              <a:rPr kumimoji="1" lang="en-US" altLang="ja-JP" dirty="0" smtClean="0"/>
              <a:t>ISO14764</a:t>
            </a:r>
            <a:r>
              <a:rPr kumimoji="1" lang="ja-JP" altLang="en-US" dirty="0" smtClean="0"/>
              <a:t>では保守プロセス確立の準備に必要な作業アイテムを詳細に示している</a:t>
            </a:r>
            <a:endParaRPr kumimoji="1" lang="ja-JP" altLang="en-US" dirty="0"/>
          </a:p>
        </p:txBody>
      </p:sp>
    </p:spTree>
    <p:extLst>
      <p:ext uri="{BB962C8B-B14F-4D97-AF65-F5344CB8AC3E}">
        <p14:creationId xmlns:p14="http://schemas.microsoft.com/office/powerpoint/2010/main" val="1048711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線コネクタ 10"/>
          <p:cNvCxnSpPr/>
          <p:nvPr/>
        </p:nvCxnSpPr>
        <p:spPr>
          <a:xfrm flipH="1">
            <a:off x="4391978" y="1998920"/>
            <a:ext cx="2" cy="4126060"/>
          </a:xfrm>
          <a:prstGeom prst="line">
            <a:avLst/>
          </a:prstGeom>
          <a:ln w="38100"/>
        </p:spPr>
        <p:style>
          <a:lnRef idx="1">
            <a:schemeClr val="dk1"/>
          </a:lnRef>
          <a:fillRef idx="0">
            <a:schemeClr val="dk1"/>
          </a:fillRef>
          <a:effectRef idx="0">
            <a:schemeClr val="dk1"/>
          </a:effectRef>
          <a:fontRef idx="minor">
            <a:schemeClr val="tx1"/>
          </a:fontRef>
        </p:style>
      </p:cxnSp>
      <p:sp>
        <p:nvSpPr>
          <p:cNvPr id="2" name="タイトル 1"/>
          <p:cNvSpPr>
            <a:spLocks noGrp="1"/>
          </p:cNvSpPr>
          <p:nvPr>
            <p:ph type="title"/>
          </p:nvPr>
        </p:nvSpPr>
        <p:spPr/>
        <p:txBody>
          <a:bodyPr/>
          <a:lstStyle/>
          <a:p>
            <a:r>
              <a:rPr kumimoji="1" lang="ja-JP" altLang="en-US" dirty="0" smtClean="0"/>
              <a:t>保守プロセスの準備手順</a:t>
            </a:r>
            <a:endParaRPr kumimoji="1" lang="ja-JP" altLang="en-US" dirty="0"/>
          </a:p>
        </p:txBody>
      </p:sp>
      <p:sp>
        <p:nvSpPr>
          <p:cNvPr id="4" name="正方形/長方形 3"/>
          <p:cNvSpPr/>
          <p:nvPr/>
        </p:nvSpPr>
        <p:spPr>
          <a:xfrm>
            <a:off x="3275855" y="1628800"/>
            <a:ext cx="2232248" cy="74024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t>保守プロセス確立・整備の準備</a:t>
            </a:r>
            <a:endParaRPr kumimoji="1" lang="ja-JP" altLang="en-US" dirty="0"/>
          </a:p>
        </p:txBody>
      </p:sp>
      <p:sp>
        <p:nvSpPr>
          <p:cNvPr id="5" name="正方形/長方形 4"/>
          <p:cNvSpPr/>
          <p:nvPr/>
        </p:nvSpPr>
        <p:spPr>
          <a:xfrm>
            <a:off x="3275855" y="2625392"/>
            <a:ext cx="2232248" cy="66967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t>保守案件の発生要因・箇所を整理</a:t>
            </a:r>
            <a:endParaRPr kumimoji="1" lang="ja-JP" altLang="en-US" dirty="0"/>
          </a:p>
        </p:txBody>
      </p:sp>
      <p:sp>
        <p:nvSpPr>
          <p:cNvPr id="6" name="正方形/長方形 5"/>
          <p:cNvSpPr/>
          <p:nvPr/>
        </p:nvSpPr>
        <p:spPr>
          <a:xfrm>
            <a:off x="3275855" y="3512528"/>
            <a:ext cx="2232248" cy="4896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t>保守の型の特定</a:t>
            </a:r>
            <a:endParaRPr kumimoji="1" lang="ja-JP" altLang="en-US" dirty="0"/>
          </a:p>
        </p:txBody>
      </p:sp>
      <p:sp>
        <p:nvSpPr>
          <p:cNvPr id="7" name="正方形/長方形 6"/>
          <p:cNvSpPr/>
          <p:nvPr/>
        </p:nvSpPr>
        <p:spPr>
          <a:xfrm>
            <a:off x="3275855" y="4219648"/>
            <a:ext cx="2232248" cy="710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t>保守の型別プロセス概要を整理</a:t>
            </a:r>
            <a:endParaRPr kumimoji="1" lang="ja-JP" altLang="en-US" dirty="0"/>
          </a:p>
        </p:txBody>
      </p:sp>
      <p:sp>
        <p:nvSpPr>
          <p:cNvPr id="8" name="正方形/長方形 7"/>
          <p:cNvSpPr/>
          <p:nvPr/>
        </p:nvSpPr>
        <p:spPr>
          <a:xfrm>
            <a:off x="3275855" y="5157192"/>
            <a:ext cx="2232248" cy="5040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t>保守プロセスの確立</a:t>
            </a:r>
            <a:endParaRPr kumimoji="1" lang="ja-JP" altLang="en-US" dirty="0"/>
          </a:p>
        </p:txBody>
      </p:sp>
      <p:sp>
        <p:nvSpPr>
          <p:cNvPr id="9" name="角丸四角形 8"/>
          <p:cNvSpPr/>
          <p:nvPr/>
        </p:nvSpPr>
        <p:spPr>
          <a:xfrm>
            <a:off x="3275856" y="5949280"/>
            <a:ext cx="2232247" cy="351400"/>
          </a:xfrm>
          <a:prstGeom prst="roundRect">
            <a:avLst>
              <a:gd name="adj" fmla="val 50000"/>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dirty="0" smtClean="0"/>
              <a:t>終了</a:t>
            </a:r>
            <a:endParaRPr kumimoji="1" lang="ja-JP" altLang="en-US" dirty="0"/>
          </a:p>
        </p:txBody>
      </p:sp>
    </p:spTree>
    <p:extLst>
      <p:ext uri="{BB962C8B-B14F-4D97-AF65-F5344CB8AC3E}">
        <p14:creationId xmlns:p14="http://schemas.microsoft.com/office/powerpoint/2010/main" val="2351514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準備段階で検討すべき項目</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527291856"/>
              </p:ext>
            </p:extLst>
          </p:nvPr>
        </p:nvGraphicFramePr>
        <p:xfrm>
          <a:off x="457200" y="1600200"/>
          <a:ext cx="8229600" cy="4851400"/>
        </p:xfrm>
        <a:graphic>
          <a:graphicData uri="http://schemas.openxmlformats.org/drawingml/2006/table">
            <a:tbl>
              <a:tblPr firstRow="1" bandRow="1">
                <a:tableStyleId>{5C22544A-7EE6-4342-B048-85BDC9FD1C3A}</a:tableStyleId>
              </a:tblPr>
              <a:tblGrid>
                <a:gridCol w="1594520"/>
                <a:gridCol w="1944216"/>
                <a:gridCol w="4690864"/>
              </a:tblGrid>
              <a:tr h="370840">
                <a:tc>
                  <a:txBody>
                    <a:bodyPr/>
                    <a:lstStyle/>
                    <a:p>
                      <a:r>
                        <a:rPr kumimoji="1" lang="ja-JP" altLang="en-US" dirty="0" smtClean="0"/>
                        <a:t>手順</a:t>
                      </a:r>
                      <a:endParaRPr kumimoji="1" lang="ja-JP" altLang="en-US" dirty="0"/>
                    </a:p>
                  </a:txBody>
                  <a:tcPr/>
                </a:tc>
                <a:tc>
                  <a:txBody>
                    <a:bodyPr/>
                    <a:lstStyle/>
                    <a:p>
                      <a:r>
                        <a:rPr kumimoji="1" lang="ja-JP" altLang="en-US" dirty="0" smtClean="0"/>
                        <a:t>検討項目</a:t>
                      </a:r>
                      <a:endParaRPr kumimoji="1" lang="ja-JP" altLang="en-US" dirty="0"/>
                    </a:p>
                  </a:txBody>
                  <a:tcPr/>
                </a:tc>
                <a:tc>
                  <a:txBody>
                    <a:bodyPr/>
                    <a:lstStyle/>
                    <a:p>
                      <a:r>
                        <a:rPr kumimoji="1" lang="ja-JP" altLang="en-US" dirty="0" smtClean="0"/>
                        <a:t>検討内容</a:t>
                      </a:r>
                      <a:endParaRPr kumimoji="1" lang="ja-JP" altLang="en-US" dirty="0"/>
                    </a:p>
                  </a:txBody>
                  <a:tcPr/>
                </a:tc>
              </a:tr>
              <a:tr h="640080">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保守プロセス確立・整備の準備</a:t>
                      </a:r>
                    </a:p>
                    <a:p>
                      <a:endParaRPr kumimoji="1" lang="ja-JP" altLang="en-US" dirty="0"/>
                    </a:p>
                  </a:txBody>
                  <a:tcPr/>
                </a:tc>
                <a:tc>
                  <a:txBody>
                    <a:bodyPr/>
                    <a:lstStyle/>
                    <a:p>
                      <a:r>
                        <a:rPr kumimoji="1" lang="ja-JP" altLang="en-US" dirty="0" smtClean="0"/>
                        <a:t>現行保守作業を分析，用語を定義</a:t>
                      </a:r>
                      <a:endParaRPr kumimoji="1" lang="ja-JP" altLang="en-US" dirty="0"/>
                    </a:p>
                  </a:txBody>
                  <a:tcPr/>
                </a:tc>
                <a:tc>
                  <a:txBody>
                    <a:bodyPr/>
                    <a:lstStyle/>
                    <a:p>
                      <a:r>
                        <a:rPr kumimoji="1" lang="ja-JP" altLang="en-US" dirty="0" smtClean="0"/>
                        <a:t>現行保守作業が担当者個人に任されている場合は，作業内容や用語の定義を定め，共有</a:t>
                      </a:r>
                      <a:endParaRPr kumimoji="1" lang="ja-JP" altLang="en-US" dirty="0"/>
                    </a:p>
                  </a:txBody>
                  <a:tcPr/>
                </a:tc>
              </a:tr>
              <a:tr h="274320">
                <a:tc vMerge="1">
                  <a:txBody>
                    <a:bodyPr/>
                    <a:lstStyle/>
                    <a:p>
                      <a:endParaRPr kumimoji="1" lang="ja-JP" altLang="en-US"/>
                    </a:p>
                  </a:txBody>
                  <a:tcPr/>
                </a:tc>
                <a:tc>
                  <a:txBody>
                    <a:bodyPr/>
                    <a:lstStyle/>
                    <a:p>
                      <a:r>
                        <a:rPr kumimoji="1" lang="ja-JP" altLang="en-US" dirty="0" smtClean="0"/>
                        <a:t>実施時の考慮事項を検討</a:t>
                      </a:r>
                      <a:endParaRPr kumimoji="1" lang="ja-JP" altLang="en-US" dirty="0"/>
                    </a:p>
                  </a:txBody>
                  <a:tcPr/>
                </a:tc>
                <a:tc>
                  <a:txBody>
                    <a:bodyPr/>
                    <a:lstStyle/>
                    <a:p>
                      <a:r>
                        <a:rPr kumimoji="1" lang="en-US" altLang="ja-JP" dirty="0" smtClean="0"/>
                        <a:t>ISO14764</a:t>
                      </a:r>
                      <a:r>
                        <a:rPr kumimoji="1" lang="ja-JP" altLang="en-US" dirty="0" smtClean="0"/>
                        <a:t>の実施時の考慮事項の各項目を検討</a:t>
                      </a:r>
                      <a:endParaRPr kumimoji="1" lang="ja-JP" altLang="en-US" dirty="0"/>
                    </a:p>
                  </a:txBody>
                  <a:tcPr/>
                </a:tc>
              </a:tr>
              <a:tr h="304800">
                <a:tc vMerge="1">
                  <a:txBody>
                    <a:bodyPr/>
                    <a:lstStyle/>
                    <a:p>
                      <a:endParaRPr kumimoji="1" lang="ja-JP" altLang="en-US"/>
                    </a:p>
                  </a:txBody>
                  <a:tcPr/>
                </a:tc>
                <a:tc>
                  <a:txBody>
                    <a:bodyPr/>
                    <a:lstStyle/>
                    <a:p>
                      <a:r>
                        <a:rPr kumimoji="1" lang="ja-JP" altLang="en-US" dirty="0" smtClean="0"/>
                        <a:t>保守の概略を検討</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ISO14764</a:t>
                      </a:r>
                      <a:r>
                        <a:rPr kumimoji="1" lang="ja-JP" altLang="en-US" dirty="0" smtClean="0"/>
                        <a:t>のソフトウェア保守の概略の各項目を検討</a:t>
                      </a:r>
                    </a:p>
                  </a:txBody>
                  <a:tcPr/>
                </a:tc>
              </a:tr>
              <a:tr h="457200">
                <a:tc rowSpan="2">
                  <a:txBody>
                    <a:bodyPr/>
                    <a:lstStyle/>
                    <a:p>
                      <a:r>
                        <a:rPr kumimoji="1" lang="ja-JP" altLang="en-US" dirty="0" smtClean="0"/>
                        <a:t>保守作業の発生要因・箇所を整理</a:t>
                      </a:r>
                      <a:endParaRPr kumimoji="1" lang="ja-JP" altLang="en-US" dirty="0"/>
                    </a:p>
                  </a:txBody>
                  <a:tcPr/>
                </a:tc>
                <a:tc>
                  <a:txBody>
                    <a:bodyPr/>
                    <a:lstStyle/>
                    <a:p>
                      <a:r>
                        <a:rPr kumimoji="1" lang="ja-JP" altLang="en-US" dirty="0" smtClean="0"/>
                        <a:t>発生要因</a:t>
                      </a:r>
                      <a:endParaRPr kumimoji="1" lang="ja-JP" altLang="en-US" dirty="0"/>
                    </a:p>
                  </a:txBody>
                  <a:tcPr/>
                </a:tc>
                <a:tc>
                  <a:txBody>
                    <a:bodyPr/>
                    <a:lstStyle/>
                    <a:p>
                      <a:r>
                        <a:rPr kumimoji="1" lang="ja-JP" altLang="en-US" dirty="0" smtClean="0"/>
                        <a:t>不具合，要望，操作ミス，仕様不適合などのいずれが多いか定量的に分析・検討</a:t>
                      </a:r>
                      <a:endParaRPr kumimoji="1" lang="ja-JP" altLang="en-US" dirty="0"/>
                    </a:p>
                  </a:txBody>
                  <a:tcPr/>
                </a:tc>
              </a:tr>
              <a:tr h="457200">
                <a:tc vMerge="1">
                  <a:txBody>
                    <a:bodyPr/>
                    <a:lstStyle/>
                    <a:p>
                      <a:endParaRPr kumimoji="1" lang="ja-JP" altLang="en-US"/>
                    </a:p>
                  </a:txBody>
                  <a:tcPr/>
                </a:tc>
                <a:tc>
                  <a:txBody>
                    <a:bodyPr/>
                    <a:lstStyle/>
                    <a:p>
                      <a:r>
                        <a:rPr kumimoji="1" lang="ja-JP" altLang="en-US" dirty="0" smtClean="0"/>
                        <a:t>発生箇所</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利用者，運用者，保守者，開発者，営業，経営層のいずれが多いか</a:t>
                      </a:r>
                      <a:r>
                        <a:rPr kumimoji="1" lang="ja-JP" altLang="en-US" dirty="0" smtClean="0"/>
                        <a:t>定量的に分析・検討</a:t>
                      </a:r>
                    </a:p>
                  </a:txBody>
                  <a:tcPr/>
                </a:tc>
              </a:tr>
              <a:tr h="320040">
                <a:tc rowSpan="2">
                  <a:txBody>
                    <a:bodyPr/>
                    <a:lstStyle/>
                    <a:p>
                      <a:r>
                        <a:rPr kumimoji="1" lang="ja-JP" altLang="en-US" dirty="0" smtClean="0"/>
                        <a:t>保守の型の特定</a:t>
                      </a:r>
                      <a:endParaRPr kumimoji="1" lang="ja-JP" altLang="en-US" dirty="0"/>
                    </a:p>
                  </a:txBody>
                  <a:tcPr/>
                </a:tc>
                <a:tc>
                  <a:txBody>
                    <a:bodyPr/>
                    <a:lstStyle/>
                    <a:p>
                      <a:r>
                        <a:rPr kumimoji="1" lang="ja-JP" altLang="en-US" dirty="0" smtClean="0"/>
                        <a:t>訂正保守</a:t>
                      </a:r>
                      <a:endParaRPr kumimoji="1" lang="ja-JP" altLang="en-US" dirty="0"/>
                    </a:p>
                  </a:txBody>
                  <a:tcPr/>
                </a:tc>
                <a:tc>
                  <a:txBody>
                    <a:bodyPr/>
                    <a:lstStyle/>
                    <a:p>
                      <a:r>
                        <a:rPr kumimoji="1" lang="ja-JP" altLang="en-US" dirty="0" smtClean="0"/>
                        <a:t>是正，緊急，予防の保守の発生頻度と発生要因との関連を整理し，発生内容の傾向を分析</a:t>
                      </a:r>
                      <a:endParaRPr kumimoji="1" lang="ja-JP" altLang="en-US" dirty="0"/>
                    </a:p>
                  </a:txBody>
                  <a:tcPr/>
                </a:tc>
              </a:tr>
              <a:tr h="320040">
                <a:tc vMerge="1">
                  <a:txBody>
                    <a:bodyPr/>
                    <a:lstStyle/>
                    <a:p>
                      <a:endParaRPr kumimoji="1" lang="ja-JP" altLang="en-US"/>
                    </a:p>
                  </a:txBody>
                  <a:tcPr/>
                </a:tc>
                <a:tc>
                  <a:txBody>
                    <a:bodyPr/>
                    <a:lstStyle/>
                    <a:p>
                      <a:r>
                        <a:rPr kumimoji="1" lang="ja-JP" altLang="en-US" dirty="0" smtClean="0"/>
                        <a:t>改良保守</a:t>
                      </a:r>
                      <a:endParaRPr kumimoji="1" lang="ja-JP" altLang="en-US" dirty="0"/>
                    </a:p>
                  </a:txBody>
                  <a:tcPr/>
                </a:tc>
                <a:tc>
                  <a:txBody>
                    <a:bodyPr/>
                    <a:lstStyle/>
                    <a:p>
                      <a:r>
                        <a:rPr kumimoji="1" lang="ja-JP" altLang="en-US" dirty="0" smtClean="0"/>
                        <a:t>適応保守，完全化保守の</a:t>
                      </a:r>
                      <a:r>
                        <a:rPr kumimoji="1" lang="ja-JP" altLang="en-US" dirty="0" smtClean="0"/>
                        <a:t>発生頻度と発生要因との関連を整理し，発生内容の傾向を分析</a:t>
                      </a:r>
                      <a:endParaRPr kumimoji="1" lang="ja-JP" altLang="en-US" dirty="0"/>
                    </a:p>
                  </a:txBody>
                  <a:tcPr/>
                </a:tc>
              </a:tr>
            </a:tbl>
          </a:graphicData>
        </a:graphic>
      </p:graphicFrame>
    </p:spTree>
    <p:extLst>
      <p:ext uri="{BB962C8B-B14F-4D97-AF65-F5344CB8AC3E}">
        <p14:creationId xmlns:p14="http://schemas.microsoft.com/office/powerpoint/2010/main" val="3009491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準備段階で検討すべき項目</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3410437544"/>
              </p:ext>
            </p:extLst>
          </p:nvPr>
        </p:nvGraphicFramePr>
        <p:xfrm>
          <a:off x="457200" y="1600200"/>
          <a:ext cx="8229600" cy="3754120"/>
        </p:xfrm>
        <a:graphic>
          <a:graphicData uri="http://schemas.openxmlformats.org/drawingml/2006/table">
            <a:tbl>
              <a:tblPr firstRow="1" bandRow="1">
                <a:tableStyleId>{5C22544A-7EE6-4342-B048-85BDC9FD1C3A}</a:tableStyleId>
              </a:tblPr>
              <a:tblGrid>
                <a:gridCol w="1594520"/>
                <a:gridCol w="1944216"/>
                <a:gridCol w="4690864"/>
              </a:tblGrid>
              <a:tr h="370840">
                <a:tc>
                  <a:txBody>
                    <a:bodyPr/>
                    <a:lstStyle/>
                    <a:p>
                      <a:r>
                        <a:rPr kumimoji="1" lang="ja-JP" altLang="en-US" dirty="0" smtClean="0"/>
                        <a:t>手順</a:t>
                      </a:r>
                      <a:endParaRPr kumimoji="1" lang="ja-JP" altLang="en-US" dirty="0"/>
                    </a:p>
                  </a:txBody>
                  <a:tcPr/>
                </a:tc>
                <a:tc>
                  <a:txBody>
                    <a:bodyPr/>
                    <a:lstStyle/>
                    <a:p>
                      <a:r>
                        <a:rPr kumimoji="1" lang="ja-JP" altLang="en-US" dirty="0" smtClean="0"/>
                        <a:t>検討項目</a:t>
                      </a:r>
                      <a:endParaRPr kumimoji="1" lang="ja-JP" altLang="en-US" dirty="0"/>
                    </a:p>
                  </a:txBody>
                  <a:tcPr/>
                </a:tc>
                <a:tc>
                  <a:txBody>
                    <a:bodyPr/>
                    <a:lstStyle/>
                    <a:p>
                      <a:r>
                        <a:rPr kumimoji="1" lang="ja-JP" altLang="en-US" dirty="0" smtClean="0"/>
                        <a:t>検討内容</a:t>
                      </a:r>
                      <a:endParaRPr kumimoji="1" lang="ja-JP" altLang="en-US" dirty="0"/>
                    </a:p>
                  </a:txBody>
                  <a:tcPr/>
                </a:tc>
              </a:tr>
              <a:tr h="457200">
                <a:tc rowSpan="2">
                  <a:txBody>
                    <a:bodyPr/>
                    <a:lstStyle/>
                    <a:p>
                      <a:r>
                        <a:rPr kumimoji="1" lang="ja-JP" altLang="en-US" dirty="0" smtClean="0"/>
                        <a:t>保守の型別プロセス概要を整理</a:t>
                      </a:r>
                      <a:endParaRPr kumimoji="1" lang="ja-JP" altLang="en-US" dirty="0"/>
                    </a:p>
                  </a:txBody>
                  <a:tcPr/>
                </a:tc>
                <a:tc>
                  <a:txBody>
                    <a:bodyPr/>
                    <a:lstStyle/>
                    <a:p>
                      <a:r>
                        <a:rPr kumimoji="1" lang="ja-JP" altLang="en-US" dirty="0" smtClean="0"/>
                        <a:t>発生量と規模</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過去に発生した保守の型別に発生頻度と対応規模（見積もりと実績）の傾向を</a:t>
                      </a:r>
                      <a:r>
                        <a:rPr kumimoji="1" lang="ja-JP" altLang="en-US" dirty="0" smtClean="0"/>
                        <a:t>定量的に分析・検討</a:t>
                      </a:r>
                    </a:p>
                  </a:txBody>
                  <a:tcPr/>
                </a:tc>
              </a:tr>
              <a:tr h="457200">
                <a:tc vMerge="1">
                  <a:txBody>
                    <a:bodyPr/>
                    <a:lstStyle/>
                    <a:p>
                      <a:endParaRPr kumimoji="1" lang="ja-JP" altLang="en-US"/>
                    </a:p>
                  </a:txBody>
                  <a:tcPr/>
                </a:tc>
                <a:tc>
                  <a:txBody>
                    <a:bodyPr/>
                    <a:lstStyle/>
                    <a:p>
                      <a:r>
                        <a:rPr kumimoji="1" lang="ja-JP" altLang="en-US" dirty="0" smtClean="0"/>
                        <a:t>緊急性と影響度</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過去に発生した保守の型別に緊急性と影響度を定量的に分析・検討</a:t>
                      </a:r>
                      <a:endParaRPr kumimoji="1" lang="ja-JP" altLang="en-US" dirty="0" smtClean="0"/>
                    </a:p>
                  </a:txBody>
                  <a:tcPr/>
                </a:tc>
              </a:tr>
              <a:tr h="320040">
                <a:tc rowSpan="2">
                  <a:txBody>
                    <a:bodyPr/>
                    <a:lstStyle/>
                    <a:p>
                      <a:r>
                        <a:rPr kumimoji="1" lang="ja-JP" altLang="en-US" dirty="0" smtClean="0"/>
                        <a:t>保守プロセスの確立</a:t>
                      </a:r>
                      <a:endParaRPr kumimoji="1" lang="ja-JP" altLang="en-US" dirty="0"/>
                    </a:p>
                  </a:txBody>
                  <a:tcPr/>
                </a:tc>
                <a:tc>
                  <a:txBody>
                    <a:bodyPr/>
                    <a:lstStyle/>
                    <a:p>
                      <a:r>
                        <a:rPr kumimoji="1" lang="ja-JP" altLang="en-US" dirty="0" smtClean="0"/>
                        <a:t>代表的プロセス</a:t>
                      </a:r>
                      <a:endParaRPr kumimoji="1" lang="ja-JP" altLang="en-US" dirty="0"/>
                    </a:p>
                  </a:txBody>
                  <a:tcPr/>
                </a:tc>
                <a:tc>
                  <a:txBody>
                    <a:bodyPr/>
                    <a:lstStyle/>
                    <a:p>
                      <a:r>
                        <a:rPr kumimoji="1" lang="ja-JP" altLang="en-US" dirty="0" smtClean="0"/>
                        <a:t>最も発生頻度が高く，緊急性，影響度が高い保守の型を代表的な保守作業とし，その対応プロセスを代表保守プロセスとして確立</a:t>
                      </a:r>
                      <a:endParaRPr kumimoji="1" lang="ja-JP" altLang="en-US" dirty="0"/>
                    </a:p>
                  </a:txBody>
                  <a:tcPr/>
                </a:tc>
              </a:tr>
              <a:tr h="320040">
                <a:tc vMerge="1">
                  <a:txBody>
                    <a:bodyPr/>
                    <a:lstStyle/>
                    <a:p>
                      <a:endParaRPr kumimoji="1" lang="ja-JP" altLang="en-US"/>
                    </a:p>
                  </a:txBody>
                  <a:tcPr/>
                </a:tc>
                <a:tc>
                  <a:txBody>
                    <a:bodyPr/>
                    <a:lstStyle/>
                    <a:p>
                      <a:r>
                        <a:rPr kumimoji="1" lang="ja-JP" altLang="en-US" dirty="0" smtClean="0"/>
                        <a:t>派生プロセス</a:t>
                      </a:r>
                      <a:endParaRPr kumimoji="1" lang="ja-JP" altLang="en-US" dirty="0"/>
                    </a:p>
                  </a:txBody>
                  <a:tcPr/>
                </a:tc>
                <a:tc>
                  <a:txBody>
                    <a:bodyPr/>
                    <a:lstStyle/>
                    <a:p>
                      <a:r>
                        <a:rPr kumimoji="1" lang="ja-JP" altLang="en-US" dirty="0" smtClean="0"/>
                        <a:t>代表保守プロセスに続く発生頻度が高いものか，代表保守プロセスの疑似プロセスで対応可能なものの保守プロセスを確立</a:t>
                      </a:r>
                      <a:endParaRPr kumimoji="1" lang="ja-JP" altLang="en-US" dirty="0"/>
                    </a:p>
                  </a:txBody>
                  <a:tcPr/>
                </a:tc>
              </a:tr>
            </a:tbl>
          </a:graphicData>
        </a:graphic>
      </p:graphicFrame>
    </p:spTree>
    <p:extLst>
      <p:ext uri="{BB962C8B-B14F-4D97-AF65-F5344CB8AC3E}">
        <p14:creationId xmlns:p14="http://schemas.microsoft.com/office/powerpoint/2010/main" val="1462724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線コネクタ 15"/>
          <p:cNvCxnSpPr/>
          <p:nvPr/>
        </p:nvCxnSpPr>
        <p:spPr>
          <a:xfrm>
            <a:off x="4437878" y="3828726"/>
            <a:ext cx="0" cy="2404393"/>
          </a:xfrm>
          <a:prstGeom prst="line">
            <a:avLst/>
          </a:prstGeom>
          <a:ln w="38100"/>
        </p:spPr>
        <p:style>
          <a:lnRef idx="1">
            <a:schemeClr val="dk1"/>
          </a:lnRef>
          <a:fillRef idx="0">
            <a:schemeClr val="dk1"/>
          </a:fillRef>
          <a:effectRef idx="0">
            <a:schemeClr val="dk1"/>
          </a:effectRef>
          <a:fontRef idx="minor">
            <a:schemeClr val="tx1"/>
          </a:fontRef>
        </p:style>
      </p:cxnSp>
      <p:cxnSp>
        <p:nvCxnSpPr>
          <p:cNvPr id="15" name="直線コネクタ 14"/>
          <p:cNvCxnSpPr/>
          <p:nvPr/>
        </p:nvCxnSpPr>
        <p:spPr>
          <a:xfrm flipH="1">
            <a:off x="2178816" y="4007485"/>
            <a:ext cx="4769447" cy="1980729"/>
          </a:xfrm>
          <a:prstGeom prst="line">
            <a:avLst/>
          </a:prstGeom>
          <a:ln w="38100"/>
        </p:spPr>
        <p:style>
          <a:lnRef idx="1">
            <a:schemeClr val="dk1"/>
          </a:lnRef>
          <a:fillRef idx="0">
            <a:schemeClr val="dk1"/>
          </a:fillRef>
          <a:effectRef idx="0">
            <a:schemeClr val="dk1"/>
          </a:effectRef>
          <a:fontRef idx="minor">
            <a:schemeClr val="tx1"/>
          </a:fontRef>
        </p:style>
      </p:cxnSp>
      <p:cxnSp>
        <p:nvCxnSpPr>
          <p:cNvPr id="11" name="直線コネクタ 10"/>
          <p:cNvCxnSpPr/>
          <p:nvPr/>
        </p:nvCxnSpPr>
        <p:spPr>
          <a:xfrm>
            <a:off x="2178817" y="4040559"/>
            <a:ext cx="4769447" cy="1980729"/>
          </a:xfrm>
          <a:prstGeom prst="line">
            <a:avLst/>
          </a:prstGeom>
          <a:ln w="38100"/>
        </p:spPr>
        <p:style>
          <a:lnRef idx="1">
            <a:schemeClr val="dk1"/>
          </a:lnRef>
          <a:fillRef idx="0">
            <a:schemeClr val="dk1"/>
          </a:fillRef>
          <a:effectRef idx="0">
            <a:schemeClr val="dk1"/>
          </a:effectRef>
          <a:fontRef idx="minor">
            <a:schemeClr val="tx1"/>
          </a:fontRef>
        </p:style>
      </p:cxnSp>
      <p:sp>
        <p:nvSpPr>
          <p:cNvPr id="2" name="タイトル 1"/>
          <p:cNvSpPr>
            <a:spLocks noGrp="1"/>
          </p:cNvSpPr>
          <p:nvPr>
            <p:ph type="title"/>
          </p:nvPr>
        </p:nvSpPr>
        <p:spPr/>
        <p:txBody>
          <a:bodyPr/>
          <a:lstStyle/>
          <a:p>
            <a:r>
              <a:rPr lang="ja-JP" altLang="en-US" dirty="0"/>
              <a:t>ソフトウェア保守の多様性</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ソフトウェア保守の多様性に応じた保守プロセスをそれぞれ作成するか，多様性に応じてその都度プロセスを変更して対応することが望ましい</a:t>
            </a:r>
            <a:endParaRPr kumimoji="1" lang="ja-JP" altLang="en-US" sz="2800" dirty="0"/>
          </a:p>
        </p:txBody>
      </p:sp>
      <p:sp>
        <p:nvSpPr>
          <p:cNvPr id="4" name="フローチャート : 複数書類 3"/>
          <p:cNvSpPr/>
          <p:nvPr/>
        </p:nvSpPr>
        <p:spPr>
          <a:xfrm>
            <a:off x="251520" y="3878742"/>
            <a:ext cx="2448272" cy="1008112"/>
          </a:xfrm>
          <a:prstGeom prst="flowChartMulti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dirty="0" smtClean="0"/>
              <a:t>システム形態の多様性</a:t>
            </a:r>
            <a:endParaRPr kumimoji="1" lang="en-US" altLang="ja-JP" dirty="0" smtClean="0"/>
          </a:p>
          <a:p>
            <a:pPr algn="ctr"/>
            <a:r>
              <a:rPr lang="ja-JP" altLang="en-US" dirty="0" smtClean="0"/>
              <a:t>（業務・業種別）</a:t>
            </a:r>
            <a:endParaRPr kumimoji="1" lang="ja-JP" altLang="en-US" dirty="0"/>
          </a:p>
        </p:txBody>
      </p:sp>
      <p:sp>
        <p:nvSpPr>
          <p:cNvPr id="5" name="フローチャート : 複数書類 4"/>
          <p:cNvSpPr/>
          <p:nvPr/>
        </p:nvSpPr>
        <p:spPr>
          <a:xfrm>
            <a:off x="179512" y="5301208"/>
            <a:ext cx="2736304" cy="1008112"/>
          </a:xfrm>
          <a:prstGeom prst="flowChartMulti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dirty="0" smtClean="0"/>
              <a:t>ソフトウェア形態の</a:t>
            </a:r>
            <a:endParaRPr kumimoji="1" lang="en-US" altLang="ja-JP" dirty="0" smtClean="0"/>
          </a:p>
          <a:p>
            <a:pPr algn="ctr"/>
            <a:r>
              <a:rPr kumimoji="1" lang="ja-JP" altLang="en-US" dirty="0" smtClean="0"/>
              <a:t>多様性</a:t>
            </a:r>
            <a:endParaRPr kumimoji="1" lang="en-US" altLang="ja-JP" dirty="0" smtClean="0"/>
          </a:p>
          <a:p>
            <a:pPr algn="ctr"/>
            <a:r>
              <a:rPr kumimoji="1" lang="ja-JP" altLang="en-US" dirty="0" smtClean="0"/>
              <a:t>（製品，受注，組込み）</a:t>
            </a:r>
            <a:endParaRPr kumimoji="1" lang="ja-JP" altLang="en-US" dirty="0"/>
          </a:p>
        </p:txBody>
      </p:sp>
      <p:sp>
        <p:nvSpPr>
          <p:cNvPr id="6" name="フローチャート : 複数書類 5"/>
          <p:cNvSpPr/>
          <p:nvPr/>
        </p:nvSpPr>
        <p:spPr>
          <a:xfrm>
            <a:off x="3419872" y="3212976"/>
            <a:ext cx="2448272" cy="1008112"/>
          </a:xfrm>
          <a:prstGeom prst="flowChartMulti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dirty="0" smtClean="0"/>
              <a:t>保守の型（</a:t>
            </a:r>
            <a:r>
              <a:rPr lang="en-US" altLang="ja-JP" dirty="0" smtClean="0"/>
              <a:t>5</a:t>
            </a:r>
            <a:r>
              <a:rPr lang="ja-JP" altLang="en-US" dirty="0" smtClean="0"/>
              <a:t>種類）</a:t>
            </a:r>
            <a:endParaRPr kumimoji="1" lang="ja-JP" altLang="en-US" dirty="0"/>
          </a:p>
        </p:txBody>
      </p:sp>
      <p:sp>
        <p:nvSpPr>
          <p:cNvPr id="7" name="フローチャート : 複数書類 6"/>
          <p:cNvSpPr/>
          <p:nvPr/>
        </p:nvSpPr>
        <p:spPr>
          <a:xfrm>
            <a:off x="6372200" y="3573016"/>
            <a:ext cx="2448272" cy="1008112"/>
          </a:xfrm>
          <a:prstGeom prst="flowChartMulti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dirty="0" smtClean="0"/>
              <a:t>組織の多様性（</a:t>
            </a:r>
            <a:r>
              <a:rPr lang="en-US" altLang="ja-JP" dirty="0" smtClean="0"/>
              <a:t>n</a:t>
            </a:r>
            <a:r>
              <a:rPr lang="ja-JP" altLang="en-US" dirty="0" smtClean="0"/>
              <a:t>人日～</a:t>
            </a:r>
            <a:r>
              <a:rPr lang="en-US" altLang="ja-JP" dirty="0" smtClean="0"/>
              <a:t>n100</a:t>
            </a:r>
            <a:r>
              <a:rPr lang="ja-JP" altLang="en-US" dirty="0" smtClean="0"/>
              <a:t>人月）</a:t>
            </a:r>
            <a:endParaRPr kumimoji="1" lang="ja-JP" altLang="en-US" dirty="0"/>
          </a:p>
        </p:txBody>
      </p:sp>
      <p:sp>
        <p:nvSpPr>
          <p:cNvPr id="8" name="フローチャート : 複数書類 7"/>
          <p:cNvSpPr/>
          <p:nvPr/>
        </p:nvSpPr>
        <p:spPr>
          <a:xfrm>
            <a:off x="6372200" y="5192580"/>
            <a:ext cx="2448272" cy="1008112"/>
          </a:xfrm>
          <a:prstGeom prst="flowChartMulti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dirty="0" smtClean="0"/>
              <a:t>保守契約の多様性（期間，実績，請負など）</a:t>
            </a:r>
            <a:endParaRPr kumimoji="1" lang="ja-JP" altLang="en-US" dirty="0"/>
          </a:p>
        </p:txBody>
      </p:sp>
      <p:sp>
        <p:nvSpPr>
          <p:cNvPr id="9" name="フローチャート : 複数書類 8"/>
          <p:cNvSpPr/>
          <p:nvPr/>
        </p:nvSpPr>
        <p:spPr>
          <a:xfrm>
            <a:off x="3347864" y="5805264"/>
            <a:ext cx="2448272" cy="1008112"/>
          </a:xfrm>
          <a:prstGeom prst="flowChartMultidocumen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dirty="0" smtClean="0"/>
              <a:t>緊急度の多様性（優先順を含めその都度変化）</a:t>
            </a:r>
            <a:endParaRPr kumimoji="1" lang="ja-JP" altLang="en-US" dirty="0"/>
          </a:p>
        </p:txBody>
      </p:sp>
      <p:sp>
        <p:nvSpPr>
          <p:cNvPr id="10" name="円/楕円 9"/>
          <p:cNvSpPr/>
          <p:nvPr/>
        </p:nvSpPr>
        <p:spPr>
          <a:xfrm>
            <a:off x="3347864" y="4529798"/>
            <a:ext cx="2232248" cy="936104"/>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dirty="0" smtClean="0"/>
              <a:t>ソフトウェア</a:t>
            </a:r>
            <a:endParaRPr kumimoji="1" lang="en-US" altLang="ja-JP" dirty="0" smtClean="0"/>
          </a:p>
          <a:p>
            <a:pPr algn="ctr"/>
            <a:r>
              <a:rPr kumimoji="1" lang="ja-JP" altLang="en-US" dirty="0" smtClean="0"/>
              <a:t>保守の多様性</a:t>
            </a:r>
            <a:endParaRPr kumimoji="1" lang="ja-JP" altLang="en-US" dirty="0"/>
          </a:p>
        </p:txBody>
      </p:sp>
    </p:spTree>
    <p:extLst>
      <p:ext uri="{BB962C8B-B14F-4D97-AF65-F5344CB8AC3E}">
        <p14:creationId xmlns:p14="http://schemas.microsoft.com/office/powerpoint/2010/main" val="462718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多様性に関係する属性</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079675201"/>
              </p:ext>
            </p:extLst>
          </p:nvPr>
        </p:nvGraphicFramePr>
        <p:xfrm>
          <a:off x="539552" y="1254968"/>
          <a:ext cx="8229600" cy="5486400"/>
        </p:xfrm>
        <a:graphic>
          <a:graphicData uri="http://schemas.openxmlformats.org/drawingml/2006/table">
            <a:tbl>
              <a:tblPr firstRow="1" bandRow="1">
                <a:tableStyleId>{5C22544A-7EE6-4342-B048-85BDC9FD1C3A}</a:tableStyleId>
              </a:tblPr>
              <a:tblGrid>
                <a:gridCol w="1162472"/>
                <a:gridCol w="3960440"/>
                <a:gridCol w="3106688"/>
              </a:tblGrid>
              <a:tr h="370840">
                <a:tc>
                  <a:txBody>
                    <a:bodyPr/>
                    <a:lstStyle/>
                    <a:p>
                      <a:r>
                        <a:rPr kumimoji="1" lang="ja-JP" altLang="en-US" dirty="0" smtClean="0"/>
                        <a:t>保守多様性属性</a:t>
                      </a:r>
                      <a:endParaRPr kumimoji="1" lang="ja-JP" altLang="en-US" dirty="0"/>
                    </a:p>
                  </a:txBody>
                  <a:tcPr/>
                </a:tc>
                <a:tc>
                  <a:txBody>
                    <a:bodyPr/>
                    <a:lstStyle/>
                    <a:p>
                      <a:r>
                        <a:rPr kumimoji="1" lang="ja-JP" altLang="en-US" dirty="0" smtClean="0"/>
                        <a:t>個別属性</a:t>
                      </a:r>
                      <a:endParaRPr kumimoji="1" lang="ja-JP" altLang="en-US" dirty="0"/>
                    </a:p>
                  </a:txBody>
                  <a:tcPr/>
                </a:tc>
                <a:tc>
                  <a:txBody>
                    <a:bodyPr/>
                    <a:lstStyle/>
                    <a:p>
                      <a:r>
                        <a:rPr kumimoji="1" lang="ja-JP" altLang="en-US" dirty="0" smtClean="0"/>
                        <a:t>備考</a:t>
                      </a:r>
                      <a:endParaRPr kumimoji="1" lang="ja-JP" altLang="en-US" dirty="0"/>
                    </a:p>
                  </a:txBody>
                  <a:tcPr/>
                </a:tc>
              </a:tr>
              <a:tr h="370840">
                <a:tc>
                  <a:txBody>
                    <a:bodyPr/>
                    <a:lstStyle/>
                    <a:p>
                      <a:r>
                        <a:rPr kumimoji="1" lang="ja-JP" altLang="en-US" dirty="0" smtClean="0"/>
                        <a:t>システムの形態</a:t>
                      </a:r>
                      <a:endParaRPr kumimoji="1" lang="ja-JP" altLang="en-US" dirty="0"/>
                    </a:p>
                  </a:txBody>
                  <a:tcPr/>
                </a:tc>
                <a:tc>
                  <a:txBody>
                    <a:bodyPr/>
                    <a:lstStyle/>
                    <a:p>
                      <a:r>
                        <a:rPr kumimoji="1" lang="ja-JP" altLang="en-US" dirty="0" smtClean="0"/>
                        <a:t>受注ソフトウェア</a:t>
                      </a:r>
                      <a:r>
                        <a:rPr kumimoji="1" lang="en-US" altLang="ja-JP" dirty="0" smtClean="0"/>
                        <a:t>/</a:t>
                      </a:r>
                      <a:r>
                        <a:rPr kumimoji="1" lang="ja-JP" altLang="en-US" dirty="0" smtClean="0"/>
                        <a:t>パッケージソフト，対象業務内容，対象業種，動作環境</a:t>
                      </a:r>
                      <a:endParaRPr kumimoji="1" lang="ja-JP" altLang="en-US" dirty="0"/>
                    </a:p>
                  </a:txBody>
                  <a:tcPr/>
                </a:tc>
                <a:tc>
                  <a:txBody>
                    <a:bodyPr/>
                    <a:lstStyle/>
                    <a:p>
                      <a:r>
                        <a:rPr kumimoji="1" lang="ja-JP" altLang="en-US" dirty="0" smtClean="0"/>
                        <a:t>新しいビジネスモデルの開始には新しいソフトウェア機能の追加や修正が必要となる</a:t>
                      </a:r>
                      <a:endParaRPr kumimoji="1" lang="ja-JP" altLang="en-US" dirty="0"/>
                    </a:p>
                  </a:txBody>
                  <a:tcPr/>
                </a:tc>
              </a:tr>
              <a:tr h="370840">
                <a:tc>
                  <a:txBody>
                    <a:bodyPr/>
                    <a:lstStyle/>
                    <a:p>
                      <a:r>
                        <a:rPr kumimoji="1" lang="ja-JP" altLang="en-US" dirty="0" smtClean="0"/>
                        <a:t>保守の型</a:t>
                      </a:r>
                      <a:endParaRPr kumimoji="1" lang="ja-JP" altLang="en-US" dirty="0"/>
                    </a:p>
                  </a:txBody>
                  <a:tcPr/>
                </a:tc>
                <a:tc>
                  <a:txBody>
                    <a:bodyPr/>
                    <a:lstStyle/>
                    <a:p>
                      <a:r>
                        <a:rPr kumimoji="1" lang="ja-JP" altLang="en-US" dirty="0" smtClean="0"/>
                        <a:t>訂正保守（是正保守，緊急保守，予防保守），改良保守（適応保守，完全化保守）</a:t>
                      </a:r>
                      <a:endParaRPr kumimoji="1" lang="ja-JP" altLang="en-US" dirty="0"/>
                    </a:p>
                  </a:txBody>
                  <a:tcPr/>
                </a:tc>
                <a:tc>
                  <a:txBody>
                    <a:bodyPr/>
                    <a:lstStyle/>
                    <a:p>
                      <a:r>
                        <a:rPr kumimoji="1" lang="ja-JP" altLang="en-US" dirty="0" smtClean="0"/>
                        <a:t>これ以外または混合の保守型になる案件もあり得る</a:t>
                      </a:r>
                      <a:endParaRPr kumimoji="1" lang="ja-JP" altLang="en-US" dirty="0"/>
                    </a:p>
                  </a:txBody>
                  <a:tcPr/>
                </a:tc>
              </a:tr>
              <a:tr h="370840">
                <a:tc>
                  <a:txBody>
                    <a:bodyPr/>
                    <a:lstStyle/>
                    <a:p>
                      <a:r>
                        <a:rPr kumimoji="1" lang="ja-JP" altLang="en-US" dirty="0" smtClean="0"/>
                        <a:t>規模</a:t>
                      </a:r>
                      <a:endParaRPr kumimoji="1" lang="ja-JP" altLang="en-US" dirty="0"/>
                    </a:p>
                  </a:txBody>
                  <a:tcPr/>
                </a:tc>
                <a:tc>
                  <a:txBody>
                    <a:bodyPr/>
                    <a:lstStyle/>
                    <a:p>
                      <a:r>
                        <a:rPr kumimoji="1" lang="ja-JP" altLang="en-US" dirty="0" smtClean="0"/>
                        <a:t>小さい案件では</a:t>
                      </a:r>
                      <a:r>
                        <a:rPr kumimoji="1" lang="en-US" altLang="ja-JP" dirty="0" smtClean="0"/>
                        <a:t>n</a:t>
                      </a:r>
                      <a:r>
                        <a:rPr kumimoji="1" lang="ja-JP" altLang="en-US" dirty="0" smtClean="0"/>
                        <a:t>人日の規模も考えられるが，大規模ソフトウェアの完全化保守になると</a:t>
                      </a:r>
                      <a:r>
                        <a:rPr kumimoji="1" lang="en-US" altLang="ja-JP" dirty="0" smtClean="0"/>
                        <a:t>n</a:t>
                      </a:r>
                      <a:r>
                        <a:rPr kumimoji="1" lang="ja-JP" altLang="en-US" dirty="0" smtClean="0"/>
                        <a:t>百人月となる場合もある</a:t>
                      </a:r>
                      <a:endParaRPr kumimoji="1" lang="ja-JP" altLang="en-US" dirty="0"/>
                    </a:p>
                  </a:txBody>
                  <a:tcPr/>
                </a:tc>
                <a:tc>
                  <a:txBody>
                    <a:bodyPr/>
                    <a:lstStyle/>
                    <a:p>
                      <a:r>
                        <a:rPr kumimoji="1" lang="ja-JP" altLang="en-US" dirty="0" smtClean="0"/>
                        <a:t>保守案件発生時点で見積りは困難．原因と対応方法決定後，正確な規模が判明する場合も多い</a:t>
                      </a:r>
                      <a:endParaRPr kumimoji="1" lang="ja-JP" altLang="en-US" dirty="0"/>
                    </a:p>
                  </a:txBody>
                  <a:tcPr/>
                </a:tc>
              </a:tr>
              <a:tr h="370840">
                <a:tc>
                  <a:txBody>
                    <a:bodyPr/>
                    <a:lstStyle/>
                    <a:p>
                      <a:r>
                        <a:rPr kumimoji="1" lang="ja-JP" altLang="en-US" dirty="0" smtClean="0"/>
                        <a:t>緊急度</a:t>
                      </a:r>
                      <a:endParaRPr kumimoji="1" lang="ja-JP" altLang="en-US" dirty="0"/>
                    </a:p>
                  </a:txBody>
                  <a:tcPr/>
                </a:tc>
                <a:tc>
                  <a:txBody>
                    <a:bodyPr/>
                    <a:lstStyle/>
                    <a:p>
                      <a:r>
                        <a:rPr kumimoji="1" lang="ja-JP" altLang="en-US" dirty="0" smtClean="0"/>
                        <a:t>緊急度は経営的な判断が優先するため，担当者が決めるのではなく，職制も巻き込み決定する必要がある</a:t>
                      </a:r>
                      <a:endParaRPr kumimoji="1" lang="ja-JP" altLang="en-US" dirty="0"/>
                    </a:p>
                  </a:txBody>
                  <a:tcPr/>
                </a:tc>
                <a:tc>
                  <a:txBody>
                    <a:bodyPr/>
                    <a:lstStyle/>
                    <a:p>
                      <a:r>
                        <a:rPr kumimoji="1" lang="ja-JP" altLang="en-US" dirty="0" smtClean="0"/>
                        <a:t>緊急案件との兼ね合いで緊急度や優先度は相対的に決まる場合もある</a:t>
                      </a:r>
                      <a:endParaRPr kumimoji="1" lang="ja-JP" altLang="en-US" dirty="0"/>
                    </a:p>
                  </a:txBody>
                  <a:tcPr/>
                </a:tc>
              </a:tr>
              <a:tr h="370840">
                <a:tc>
                  <a:txBody>
                    <a:bodyPr/>
                    <a:lstStyle/>
                    <a:p>
                      <a:r>
                        <a:rPr kumimoji="1" lang="ja-JP" altLang="en-US" dirty="0" smtClean="0"/>
                        <a:t>保守契約の形態</a:t>
                      </a:r>
                      <a:endParaRPr kumimoji="1" lang="ja-JP" altLang="en-US" dirty="0"/>
                    </a:p>
                  </a:txBody>
                  <a:tcPr/>
                </a:tc>
                <a:tc>
                  <a:txBody>
                    <a:bodyPr/>
                    <a:lstStyle/>
                    <a:p>
                      <a:r>
                        <a:rPr kumimoji="1" lang="ja-JP" altLang="en-US" dirty="0" smtClean="0"/>
                        <a:t>期間型，工数実績型，請負型，</a:t>
                      </a:r>
                      <a:r>
                        <a:rPr kumimoji="1" lang="ja-JP" altLang="en-US" dirty="0" smtClean="0"/>
                        <a:t>期間型</a:t>
                      </a:r>
                      <a:r>
                        <a:rPr kumimoji="1" lang="en-US" altLang="ja-JP" dirty="0" smtClean="0"/>
                        <a:t>+</a:t>
                      </a:r>
                      <a:r>
                        <a:rPr kumimoji="1" lang="ja-JP" altLang="en-US" dirty="0" smtClean="0"/>
                        <a:t>工数実績型</a:t>
                      </a:r>
                      <a:endParaRPr kumimoji="1" lang="ja-JP" altLang="en-US" dirty="0"/>
                    </a:p>
                  </a:txBody>
                  <a:tcPr/>
                </a:tc>
                <a:tc>
                  <a:txBody>
                    <a:bodyPr/>
                    <a:lstStyle/>
                    <a:p>
                      <a:r>
                        <a:rPr kumimoji="1" lang="ja-JP" altLang="en-US" dirty="0" smtClean="0"/>
                        <a:t>詳細は</a:t>
                      </a:r>
                      <a:r>
                        <a:rPr kumimoji="1" lang="en-US" altLang="ja-JP" dirty="0" smtClean="0"/>
                        <a:t>SLA</a:t>
                      </a:r>
                      <a:r>
                        <a:rPr kumimoji="1" lang="ja-JP" altLang="en-US" dirty="0" smtClean="0"/>
                        <a:t>で決まる．契約先が異なれば，同じ型でも異なる内容となる場合もある</a:t>
                      </a:r>
                      <a:endParaRPr kumimoji="1" lang="ja-JP" altLang="en-US" dirty="0"/>
                    </a:p>
                  </a:txBody>
                  <a:tcPr/>
                </a:tc>
              </a:tr>
            </a:tbl>
          </a:graphicData>
        </a:graphic>
      </p:graphicFrame>
    </p:spTree>
    <p:extLst>
      <p:ext uri="{BB962C8B-B14F-4D97-AF65-F5344CB8AC3E}">
        <p14:creationId xmlns:p14="http://schemas.microsoft.com/office/powerpoint/2010/main" val="144896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ソフトウェア保守開発の作業改善には保守プロセスの確立が第一歩となる</a:t>
            </a:r>
            <a:endParaRPr kumimoji="1" lang="en-US" altLang="ja-JP" dirty="0" smtClean="0"/>
          </a:p>
          <a:p>
            <a:endParaRPr lang="en-US" altLang="ja-JP" dirty="0"/>
          </a:p>
          <a:p>
            <a:r>
              <a:rPr kumimoji="1" lang="ja-JP" altLang="en-US" dirty="0" smtClean="0"/>
              <a:t>保守プロセスの確立準備には，さまざまな要件を考慮して計画的に実施することが望まれる</a:t>
            </a:r>
            <a:endParaRPr kumimoji="1" lang="en-US" altLang="ja-JP" dirty="0" smtClean="0"/>
          </a:p>
          <a:p>
            <a:endParaRPr lang="en-US" altLang="ja-JP" dirty="0" smtClean="0"/>
          </a:p>
          <a:p>
            <a:r>
              <a:rPr lang="ja-JP" altLang="en-US" dirty="0" smtClean="0"/>
              <a:t>ソフトウェア保守の多様性から，保守</a:t>
            </a:r>
            <a:r>
              <a:rPr lang="ja-JP" altLang="en-US" dirty="0"/>
              <a:t>プロセス</a:t>
            </a:r>
            <a:r>
              <a:rPr lang="ja-JP" altLang="en-US" dirty="0" smtClean="0"/>
              <a:t>は複数作ることが有効</a:t>
            </a:r>
            <a:endParaRPr lang="en-US" altLang="ja-JP" dirty="0"/>
          </a:p>
        </p:txBody>
      </p:sp>
    </p:spTree>
    <p:extLst>
      <p:ext uri="{BB962C8B-B14F-4D97-AF65-F5344CB8AC3E}">
        <p14:creationId xmlns:p14="http://schemas.microsoft.com/office/powerpoint/2010/main" val="211781861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8641</TotalTime>
  <Words>1105</Words>
  <Application>Microsoft Office PowerPoint</Application>
  <PresentationFormat>画面に合わせる (4:3)</PresentationFormat>
  <Paragraphs>162</Paragraphs>
  <Slides>14</Slides>
  <Notes>1</Notes>
  <HiddenSlides>0</HiddenSlides>
  <MMClips>0</MMClips>
  <ScaleCrop>false</ScaleCrop>
  <HeadingPairs>
    <vt:vector size="4" baseType="variant">
      <vt:variant>
        <vt:lpstr>テーマ</vt:lpstr>
      </vt:variant>
      <vt:variant>
        <vt:i4>1</vt:i4>
      </vt:variant>
      <vt:variant>
        <vt:lpstr>スライド タイトル</vt:lpstr>
      </vt:variant>
      <vt:variant>
        <vt:i4>14</vt:i4>
      </vt:variant>
    </vt:vector>
  </HeadingPairs>
  <TitlesOfParts>
    <vt:vector size="15" baseType="lpstr">
      <vt:lpstr>Office ​​テーマ</vt:lpstr>
      <vt:lpstr>～ISO14764による～ ソフトウェア保守開発</vt:lpstr>
      <vt:lpstr>はじめに</vt:lpstr>
      <vt:lpstr>保守開発の位置づけ</vt:lpstr>
      <vt:lpstr>開発・保守・保守開発の関係</vt:lpstr>
      <vt:lpstr>開発・保守・保守開発の関係</vt:lpstr>
      <vt:lpstr>PowerPoint プレゼンテーション</vt:lpstr>
      <vt:lpstr>実際の開発と保守</vt:lpstr>
      <vt:lpstr>保守プロセスの確立</vt:lpstr>
      <vt:lpstr>保守プロセスの準備手順</vt:lpstr>
      <vt:lpstr>準備段階で検討すべき項目</vt:lpstr>
      <vt:lpstr>準備段階で検討すべき項目</vt:lpstr>
      <vt:lpstr>ソフトウェア保守の多様性</vt:lpstr>
      <vt:lpstr>多様性に関係する属性</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Akira Matsumoto</cp:lastModifiedBy>
  <cp:revision>46</cp:revision>
  <dcterms:created xsi:type="dcterms:W3CDTF">2014-10-30T02:27:52Z</dcterms:created>
  <dcterms:modified xsi:type="dcterms:W3CDTF">2014-11-12T00:01:20Z</dcterms:modified>
</cp:coreProperties>
</file>