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5" r:id="rId10"/>
    <p:sldId id="264" r:id="rId11"/>
    <p:sldId id="266" r:id="rId12"/>
    <p:sldId id="267" r:id="rId13"/>
    <p:sldId id="268" r:id="rId14"/>
    <p:sldId id="269" r:id="rId15"/>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2" d="100"/>
          <a:sy n="102" d="100"/>
        </p:scale>
        <p:origin x="-23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Ref idx="1002">
        <a:schemeClr val="bg2"/>
      </p:bgRef>
    </p:bg>
    <p:spTree>
      <p:nvGrpSpPr>
        <p:cNvPr id="1" name=""/>
        <p:cNvGrpSpPr/>
        <p:nvPr/>
      </p:nvGrpSpPr>
      <p:grpSpPr>
        <a:xfrm>
          <a:off x="0" y="0"/>
          <a:ext cx="0" cy="0"/>
          <a:chOff x="0" y="0"/>
          <a:chExt cx="0" cy="0"/>
        </a:xfrm>
      </p:grpSpPr>
      <p:sp>
        <p:nvSpPr>
          <p:cNvPr id="7" name="フリーフォーム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フリーフォーム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タイトル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ja-JP" altLang="en-US" smtClean="0"/>
              <a:t>マスター タイトルの書式設定</a:t>
            </a:r>
            <a:endParaRPr kumimoji="0" lang="en-US"/>
          </a:p>
        </p:txBody>
      </p:sp>
      <p:sp>
        <p:nvSpPr>
          <p:cNvPr id="17" name="サブタイトル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マスター サブタイトルの書式設定</a:t>
            </a:r>
            <a:endParaRPr kumimoji="0" lang="en-US"/>
          </a:p>
        </p:txBody>
      </p:sp>
      <p:sp>
        <p:nvSpPr>
          <p:cNvPr id="30" name="日付プレースホルダー 29"/>
          <p:cNvSpPr>
            <a:spLocks noGrp="1"/>
          </p:cNvSpPr>
          <p:nvPr>
            <p:ph type="dt" sz="half" idx="10"/>
          </p:nvPr>
        </p:nvSpPr>
        <p:spPr/>
        <p:txBody>
          <a:bodyPr/>
          <a:lstStyle/>
          <a:p>
            <a:fld id="{DF922CB8-1226-4D5A-9AAE-9F580CFF7A62}" type="datetimeFigureOut">
              <a:rPr kumimoji="1" lang="ja-JP" altLang="en-US" smtClean="0"/>
              <a:t>2013/1/18</a:t>
            </a:fld>
            <a:endParaRPr kumimoji="1" lang="ja-JP" altLang="en-US"/>
          </a:p>
        </p:txBody>
      </p:sp>
      <p:sp>
        <p:nvSpPr>
          <p:cNvPr id="19" name="フッター プレースホルダー 18"/>
          <p:cNvSpPr>
            <a:spLocks noGrp="1"/>
          </p:cNvSpPr>
          <p:nvPr>
            <p:ph type="ftr" sz="quarter" idx="11"/>
          </p:nvPr>
        </p:nvSpPr>
        <p:spPr/>
        <p:txBody>
          <a:bodyPr/>
          <a:lstStyle/>
          <a:p>
            <a:endParaRPr kumimoji="1" lang="ja-JP" altLang="en-US"/>
          </a:p>
        </p:txBody>
      </p:sp>
      <p:sp>
        <p:nvSpPr>
          <p:cNvPr id="27" name="スライド番号プレースホルダー 26"/>
          <p:cNvSpPr>
            <a:spLocks noGrp="1"/>
          </p:cNvSpPr>
          <p:nvPr>
            <p:ph type="sldNum" sz="quarter" idx="12"/>
          </p:nvPr>
        </p:nvSpPr>
        <p:spPr/>
        <p:txBody>
          <a:bodyPr/>
          <a:lstStyle/>
          <a:p>
            <a:fld id="{62810FFB-8F15-4DC7-A194-87BCB0BDEEA2}" type="slidenum">
              <a:rPr kumimoji="1" lang="ja-JP" altLang="en-US" smtClean="0"/>
              <a:t>‹#›</a:t>
            </a:fld>
            <a:endParaRPr kumimoji="1" lang="ja-JP"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lgn="l">
              <a:defRPr/>
            </a:lvl1pPr>
          </a:lstStyle>
          <a:p>
            <a:r>
              <a:rPr kumimoji="0" lang="ja-JP" altLang="en-US" smtClean="0"/>
              <a:t>マスター タイトルの書式設定</a:t>
            </a:r>
            <a:endParaRPr kumimoji="0" lang="en-US"/>
          </a:p>
        </p:txBody>
      </p:sp>
      <p:sp>
        <p:nvSpPr>
          <p:cNvPr id="3" name="コンテンツ プレースホルダー 2"/>
          <p:cNvSpPr>
            <a:spLocks noGrp="1"/>
          </p:cNvSpPr>
          <p:nvPr>
            <p:ph idx="1"/>
          </p:nvPr>
        </p:nvSpPr>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DF922CB8-1226-4D5A-9AAE-9F580CFF7A62}" type="datetimeFigureOut">
              <a:rPr kumimoji="1" lang="ja-JP" altLang="en-US" smtClean="0"/>
              <a:t>2013/1/18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2810FFB-8F15-4DC7-A194-87BCB0BDEEA2}"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2">
        <a:schemeClr val="bg2"/>
      </p:bgRef>
    </p:bg>
    <p:spTree>
      <p:nvGrpSpPr>
        <p:cNvPr id="1" name=""/>
        <p:cNvGrpSpPr/>
        <p:nvPr/>
      </p:nvGrpSpPr>
      <p:grpSpPr>
        <a:xfrm>
          <a:off x="0" y="0"/>
          <a:ext cx="0" cy="0"/>
          <a:chOff x="0" y="0"/>
          <a:chExt cx="0" cy="0"/>
        </a:xfrm>
      </p:grpSpPr>
      <p:sp>
        <p:nvSpPr>
          <p:cNvPr id="7" name="フリーフォーム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フリーフォーム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タイトル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マスター テキストの書式設定</a:t>
            </a:r>
          </a:p>
        </p:txBody>
      </p:sp>
      <p:sp>
        <p:nvSpPr>
          <p:cNvPr id="4" name="日付プレースホルダー 3"/>
          <p:cNvSpPr>
            <a:spLocks noGrp="1"/>
          </p:cNvSpPr>
          <p:nvPr>
            <p:ph type="dt" sz="half" idx="10"/>
          </p:nvPr>
        </p:nvSpPr>
        <p:spPr/>
        <p:txBody>
          <a:bodyPr/>
          <a:lstStyle/>
          <a:p>
            <a:fld id="{DF922CB8-1226-4D5A-9AAE-9F580CFF7A62}" type="datetimeFigureOut">
              <a:rPr kumimoji="1" lang="ja-JP" altLang="en-US" smtClean="0"/>
              <a:t>2013/1/18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2810FFB-8F15-4DC7-A194-87BCB0BDEEA2}" type="slidenum">
              <a:rPr kumimoji="1" lang="ja-JP" altLang="en-US" smtClean="0"/>
              <a:t>‹#›</a:t>
            </a:fld>
            <a:endParaRPr kumimoji="1" lang="ja-JP"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7467600" cy="1143000"/>
          </a:xfrm>
        </p:spPr>
        <p:txBody>
          <a:bodyPr/>
          <a:lstStyle/>
          <a:p>
            <a:r>
              <a:rPr kumimoji="0" lang="ja-JP" altLang="en-US" smtClean="0"/>
              <a:t>マスター タイトルの書式設定</a:t>
            </a:r>
            <a:endParaRPr kumimoji="0" lang="en-US"/>
          </a:p>
        </p:txBody>
      </p:sp>
      <p:sp>
        <p:nvSpPr>
          <p:cNvPr id="3" name="コンテンツ プレースホルダー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コンテンツ プレースホルダー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ー 4"/>
          <p:cNvSpPr>
            <a:spLocks noGrp="1"/>
          </p:cNvSpPr>
          <p:nvPr>
            <p:ph type="dt" sz="half" idx="10"/>
          </p:nvPr>
        </p:nvSpPr>
        <p:spPr/>
        <p:txBody>
          <a:bodyPr/>
          <a:lstStyle/>
          <a:p>
            <a:fld id="{DF922CB8-1226-4D5A-9AAE-9F580CFF7A62}" type="datetimeFigureOut">
              <a:rPr kumimoji="1" lang="ja-JP" altLang="en-US" smtClean="0"/>
              <a:t>2013/1/18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2810FFB-8F15-4DC7-A194-87BCB0BDEEA2}"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8229600" cy="1143000"/>
          </a:xfrm>
        </p:spPr>
        <p:txBody>
          <a:bodyPr anchor="ctr"/>
          <a:lstStyle>
            <a:lvl1pPr>
              <a:defRPr/>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4" name="テキスト プレースホルダー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5" name="コンテンツ プレースホルダー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6" name="コンテンツ プレースホルダー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7" name="日付プレースホルダー 6"/>
          <p:cNvSpPr>
            <a:spLocks noGrp="1"/>
          </p:cNvSpPr>
          <p:nvPr>
            <p:ph type="dt" sz="half" idx="10"/>
          </p:nvPr>
        </p:nvSpPr>
        <p:spPr/>
        <p:txBody>
          <a:bodyPr/>
          <a:lstStyle/>
          <a:p>
            <a:fld id="{DF922CB8-1226-4D5A-9AAE-9F580CFF7A62}" type="datetimeFigureOut">
              <a:rPr kumimoji="1" lang="ja-JP" altLang="en-US" smtClean="0"/>
              <a:t>2013/1/18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2810FFB-8F15-4DC7-A194-87BCB0BDEEA2}"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320"/>
            <a:ext cx="7470648" cy="1143000"/>
          </a:xfrm>
        </p:spPr>
        <p:txBody>
          <a:bodyPr anchor="ctr"/>
          <a:lstStyle>
            <a:lvl1pPr algn="l">
              <a:defRPr sz="4600"/>
            </a:lvl1pPr>
          </a:lstStyle>
          <a:p>
            <a:r>
              <a:rPr kumimoji="0" lang="ja-JP" altLang="en-US" smtClean="0"/>
              <a:t>マスター タイトルの書式設定</a:t>
            </a:r>
            <a:endParaRPr kumimoji="0" lang="en-US"/>
          </a:p>
        </p:txBody>
      </p:sp>
      <p:sp>
        <p:nvSpPr>
          <p:cNvPr id="7" name="日付プレースホルダー 6"/>
          <p:cNvSpPr>
            <a:spLocks noGrp="1"/>
          </p:cNvSpPr>
          <p:nvPr>
            <p:ph type="dt" sz="half" idx="10"/>
          </p:nvPr>
        </p:nvSpPr>
        <p:spPr/>
        <p:txBody>
          <a:bodyPr/>
          <a:lstStyle/>
          <a:p>
            <a:fld id="{DF922CB8-1226-4D5A-9AAE-9F580CFF7A62}" type="datetimeFigureOut">
              <a:rPr kumimoji="1" lang="ja-JP" altLang="en-US" smtClean="0"/>
              <a:t>2013/1/18</a:t>
            </a:fld>
            <a:endParaRPr kumimoji="1" lang="ja-JP" altLang="en-US"/>
          </a:p>
        </p:txBody>
      </p:sp>
      <p:sp>
        <p:nvSpPr>
          <p:cNvPr id="8" name="スライド番号プレースホルダー 7"/>
          <p:cNvSpPr>
            <a:spLocks noGrp="1"/>
          </p:cNvSpPr>
          <p:nvPr>
            <p:ph type="sldNum" sz="quarter" idx="11"/>
          </p:nvPr>
        </p:nvSpPr>
        <p:spPr/>
        <p:txBody>
          <a:bodyPr/>
          <a:lstStyle/>
          <a:p>
            <a:fld id="{62810FFB-8F15-4DC7-A194-87BCB0BDEEA2}" type="slidenum">
              <a:rPr kumimoji="1" lang="ja-JP" altLang="en-US" smtClean="0"/>
              <a:t>‹#›</a:t>
            </a:fld>
            <a:endParaRPr kumimoji="1" lang="ja-JP" altLang="en-US"/>
          </a:p>
        </p:txBody>
      </p:sp>
      <p:sp>
        <p:nvSpPr>
          <p:cNvPr id="9" name="フッター プレースホルダー 8"/>
          <p:cNvSpPr>
            <a:spLocks noGrp="1"/>
          </p:cNvSpPr>
          <p:nvPr>
            <p:ph type="ftr" sz="quarter" idx="12"/>
          </p:nvPr>
        </p:nvSpPr>
        <p:spPr/>
        <p:txBody>
          <a:bodyPr/>
          <a:lstStyle/>
          <a:p>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DF922CB8-1226-4D5A-9AAE-9F580CFF7A62}" type="datetimeFigureOut">
              <a:rPr kumimoji="1" lang="ja-JP" altLang="en-US" smtClean="0"/>
              <a:t>2013/1/18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2810FFB-8F15-4DC7-A194-87BCB0BDEEA2}"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マスター テキストの書式設定</a:t>
            </a:r>
          </a:p>
        </p:txBody>
      </p:sp>
      <p:sp>
        <p:nvSpPr>
          <p:cNvPr id="4" name="コンテンツ プレースホルダー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ー 4"/>
          <p:cNvSpPr>
            <a:spLocks noGrp="1"/>
          </p:cNvSpPr>
          <p:nvPr>
            <p:ph type="dt" sz="half" idx="10"/>
          </p:nvPr>
        </p:nvSpPr>
        <p:spPr/>
        <p:txBody>
          <a:bodyPr/>
          <a:lstStyle/>
          <a:p>
            <a:fld id="{DF922CB8-1226-4D5A-9AAE-9F580CFF7A62}" type="datetimeFigureOut">
              <a:rPr kumimoji="1" lang="ja-JP" altLang="en-US" smtClean="0"/>
              <a:t>2013/1/18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a:xfrm>
            <a:off x="8156448" y="6422064"/>
            <a:ext cx="762000" cy="365125"/>
          </a:xfrm>
        </p:spPr>
        <p:txBody>
          <a:bodyPr/>
          <a:lstStyle/>
          <a:p>
            <a:fld id="{62810FFB-8F15-4DC7-A194-87BCB0BDEEA2}"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ja-JP" altLang="en-US" smtClean="0"/>
              <a:t>マスター タイトルの書式設定</a:t>
            </a:r>
            <a:endParaRPr kumimoji="0" lang="en-US"/>
          </a:p>
        </p:txBody>
      </p:sp>
      <p:sp>
        <p:nvSpPr>
          <p:cNvPr id="3" name="図プレースホルダー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ja-JP" altLang="en-US" smtClean="0"/>
              <a:t>アイコンをクリックして図を追加</a:t>
            </a:r>
            <a:endParaRPr kumimoji="0" lang="en-US" dirty="0"/>
          </a:p>
        </p:txBody>
      </p:sp>
      <p:sp>
        <p:nvSpPr>
          <p:cNvPr id="4" name="テキスト プレースホルダー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ja-JP" altLang="en-US" smtClean="0"/>
              <a:t>マスター テキストの書式設定</a:t>
            </a:r>
          </a:p>
        </p:txBody>
      </p:sp>
      <p:sp>
        <p:nvSpPr>
          <p:cNvPr id="5" name="日付プレースホルダー 4"/>
          <p:cNvSpPr>
            <a:spLocks noGrp="1"/>
          </p:cNvSpPr>
          <p:nvPr>
            <p:ph type="dt" sz="half" idx="10"/>
          </p:nvPr>
        </p:nvSpPr>
        <p:spPr>
          <a:xfrm>
            <a:off x="457200" y="6422064"/>
            <a:ext cx="2133600" cy="365125"/>
          </a:xfrm>
        </p:spPr>
        <p:txBody>
          <a:bodyPr/>
          <a:lstStyle/>
          <a:p>
            <a:fld id="{DF922CB8-1226-4D5A-9AAE-9F580CFF7A62}" type="datetimeFigureOut">
              <a:rPr kumimoji="1" lang="ja-JP" altLang="en-US" smtClean="0"/>
              <a:t>2013/1/18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2810FFB-8F15-4DC7-A194-87BCB0BDEEA2}"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DF922CB8-1226-4D5A-9AAE-9F580CFF7A62}" type="datetimeFigureOut">
              <a:rPr kumimoji="1" lang="ja-JP" altLang="en-US" smtClean="0"/>
              <a:t>2013/1/18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2810FFB-8F15-4DC7-A194-87BCB0BDEEA2}"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DF922CB8-1226-4D5A-9AAE-9F580CFF7A62}" type="datetimeFigureOut">
              <a:rPr kumimoji="1" lang="ja-JP" altLang="en-US" smtClean="0"/>
              <a:t>2013/1/18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2810FFB-8F15-4DC7-A194-87BCB0BDEEA2}"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フリーフォーム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フリーフォーム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タイトル プレースホルダー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ja-JP" altLang="en-US" smtClean="0"/>
              <a:t>マスター タイトルの書式設定</a:t>
            </a:r>
            <a:endParaRPr kumimoji="0" lang="en-US"/>
          </a:p>
        </p:txBody>
      </p:sp>
      <p:sp>
        <p:nvSpPr>
          <p:cNvPr id="30" name="テキスト プレースホルダー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ja-JP" altLang="en-US" smtClean="0"/>
              <a:t>マスター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0" name="日付プレースホルダー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DF922CB8-1226-4D5A-9AAE-9F580CFF7A62}" type="datetimeFigureOut">
              <a:rPr kumimoji="1" lang="ja-JP" altLang="en-US" smtClean="0"/>
              <a:t>2013/1/18</a:t>
            </a:fld>
            <a:endParaRPr kumimoji="1" lang="ja-JP" altLang="en-US"/>
          </a:p>
        </p:txBody>
      </p:sp>
      <p:sp>
        <p:nvSpPr>
          <p:cNvPr id="22" name="フッター プレースホルダー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kumimoji="1" lang="ja-JP" altLang="en-US"/>
          </a:p>
        </p:txBody>
      </p:sp>
      <p:sp>
        <p:nvSpPr>
          <p:cNvPr id="18" name="スライド番号プレースホルダー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62810FFB-8F15-4DC7-A194-87BCB0BDEEA2}" type="slidenum">
              <a:rPr kumimoji="1" lang="ja-JP" altLang="en-US" smtClean="0"/>
              <a:t>‹#›</a:t>
            </a:fld>
            <a:endParaRPr kumimoji="1" lang="ja-JP" alt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1"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1"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1"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1"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1"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1"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1"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1"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1"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1" sz="1600" kern="120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79512" y="0"/>
            <a:ext cx="7887352" cy="2301240"/>
          </a:xfrm>
        </p:spPr>
        <p:txBody>
          <a:bodyPr/>
          <a:lstStyle/>
          <a:p>
            <a:r>
              <a:rPr kumimoji="1" lang="en-US" altLang="ja-JP" smtClean="0"/>
              <a:t>R</a:t>
            </a:r>
            <a:r>
              <a:rPr kumimoji="1" lang="ja-JP" altLang="en-US" smtClean="0"/>
              <a:t>によるテキストマイニング入門</a:t>
            </a:r>
            <a:endParaRPr kumimoji="1" lang="ja-JP" altLang="en-US"/>
          </a:p>
        </p:txBody>
      </p:sp>
      <p:sp>
        <p:nvSpPr>
          <p:cNvPr id="3" name="サブタイトル 2"/>
          <p:cNvSpPr>
            <a:spLocks noGrp="1"/>
          </p:cNvSpPr>
          <p:nvPr>
            <p:ph type="subTitle" idx="1"/>
          </p:nvPr>
        </p:nvSpPr>
        <p:spPr>
          <a:xfrm>
            <a:off x="2051720" y="4221088"/>
            <a:ext cx="6480048" cy="1752600"/>
          </a:xfrm>
        </p:spPr>
        <p:txBody>
          <a:bodyPr>
            <a:normAutofit/>
          </a:bodyPr>
          <a:lstStyle/>
          <a:p>
            <a:r>
              <a:rPr kumimoji="1" lang="en-US" altLang="ja-JP" sz="3200" smtClean="0"/>
              <a:t>60151002</a:t>
            </a:r>
          </a:p>
          <a:p>
            <a:r>
              <a:rPr lang="ja-JP" altLang="en-US" sz="3200" smtClean="0"/>
              <a:t>石橋和樹</a:t>
            </a:r>
            <a:endParaRPr kumimoji="1" lang="ja-JP" altLang="en-US" sz="3200"/>
          </a:p>
        </p:txBody>
      </p:sp>
    </p:spTree>
    <p:extLst>
      <p:ext uri="{BB962C8B-B14F-4D97-AF65-F5344CB8AC3E}">
        <p14:creationId xmlns:p14="http://schemas.microsoft.com/office/powerpoint/2010/main" val="2640638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目次</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語の共起関係</a:t>
            </a:r>
            <a:endParaRPr kumimoji="1" lang="en-US" altLang="ja-JP" smtClean="0"/>
          </a:p>
          <a:p>
            <a:pPr lvl="1"/>
            <a:r>
              <a:rPr kumimoji="1" lang="en-US" altLang="ja-JP" smtClean="0"/>
              <a:t>collocate()</a:t>
            </a:r>
            <a:r>
              <a:rPr kumimoji="1" lang="ja-JP" altLang="en-US" smtClean="0"/>
              <a:t>関数</a:t>
            </a:r>
            <a:endParaRPr kumimoji="1" lang="en-US" altLang="ja-JP" smtClean="0"/>
          </a:p>
          <a:p>
            <a:pPr lvl="1"/>
            <a:r>
              <a:rPr lang="en-US" altLang="ja-JP" smtClean="0"/>
              <a:t>collScore()</a:t>
            </a:r>
            <a:r>
              <a:rPr lang="ja-JP" altLang="en-US" smtClean="0"/>
              <a:t>関数</a:t>
            </a:r>
            <a:endParaRPr lang="en-US" altLang="ja-JP" smtClean="0"/>
          </a:p>
          <a:p>
            <a:pPr lvl="2"/>
            <a:r>
              <a:rPr kumimoji="1" lang="en-US" altLang="ja-JP" smtClean="0"/>
              <a:t>T</a:t>
            </a:r>
            <a:r>
              <a:rPr kumimoji="1" lang="ja-JP" altLang="en-US" smtClean="0"/>
              <a:t>値、</a:t>
            </a:r>
            <a:r>
              <a:rPr kumimoji="1" lang="en-US" altLang="ja-JP" smtClean="0"/>
              <a:t>MI</a:t>
            </a:r>
            <a:r>
              <a:rPr kumimoji="1" lang="ja-JP" altLang="en-US" smtClean="0"/>
              <a:t>値</a:t>
            </a:r>
            <a:endParaRPr kumimoji="1" lang="ja-JP" altLang="en-US"/>
          </a:p>
        </p:txBody>
      </p:sp>
    </p:spTree>
    <p:extLst>
      <p:ext uri="{BB962C8B-B14F-4D97-AF65-F5344CB8AC3E}">
        <p14:creationId xmlns:p14="http://schemas.microsoft.com/office/powerpoint/2010/main" val="42651037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語の共起関係</a:t>
            </a:r>
            <a:endParaRPr kumimoji="1" lang="ja-JP" altLang="en-US"/>
          </a:p>
        </p:txBody>
      </p:sp>
      <p:sp>
        <p:nvSpPr>
          <p:cNvPr id="3" name="コンテンツ プレースホルダー 2"/>
          <p:cNvSpPr>
            <a:spLocks noGrp="1"/>
          </p:cNvSpPr>
          <p:nvPr>
            <p:ph idx="1"/>
          </p:nvPr>
        </p:nvSpPr>
        <p:spPr/>
        <p:txBody>
          <a:bodyPr>
            <a:normAutofit/>
          </a:bodyPr>
          <a:lstStyle/>
          <a:p>
            <a:r>
              <a:rPr kumimoji="1" lang="ja-JP" altLang="en-US" sz="2400" smtClean="0"/>
              <a:t>言語学で、ある語が別の特定の語と隣接して現れることを共起</a:t>
            </a:r>
            <a:r>
              <a:rPr kumimoji="1" lang="en-US" altLang="ja-JP" sz="2400" smtClean="0"/>
              <a:t>(</a:t>
            </a:r>
            <a:r>
              <a:rPr kumimoji="1" lang="en-US" altLang="ja-JP" sz="2400" smtClean="0">
                <a:solidFill>
                  <a:srgbClr val="FFFF00"/>
                </a:solidFill>
              </a:rPr>
              <a:t>collocation</a:t>
            </a:r>
            <a:r>
              <a:rPr kumimoji="1" lang="en-US" altLang="ja-JP" sz="2400" smtClean="0"/>
              <a:t>)</a:t>
            </a:r>
            <a:r>
              <a:rPr kumimoji="1" lang="ja-JP" altLang="en-US" sz="2400" smtClean="0"/>
              <a:t>という</a:t>
            </a:r>
            <a:r>
              <a:rPr lang="ja-JP" altLang="en-US" sz="2400" smtClean="0"/>
              <a:t>。</a:t>
            </a:r>
            <a:endParaRPr lang="en-US" altLang="ja-JP" sz="2400" smtClean="0"/>
          </a:p>
          <a:p>
            <a:pPr marL="36576" indent="0">
              <a:buNone/>
            </a:pPr>
            <a:r>
              <a:rPr lang="ja-JP" altLang="en-US" sz="2400" smtClean="0"/>
              <a:t>　また、対象となる語のことをキーワードや中心語、</a:t>
            </a:r>
            <a:endParaRPr lang="en-US" altLang="ja-JP" sz="2400" smtClean="0"/>
          </a:p>
          <a:p>
            <a:pPr marL="36576" indent="0">
              <a:buNone/>
            </a:pPr>
            <a:r>
              <a:rPr kumimoji="1" lang="ja-JP" altLang="en-US" sz="2400"/>
              <a:t>　</a:t>
            </a:r>
            <a:r>
              <a:rPr kumimoji="1" lang="ja-JP" altLang="en-US" sz="2400" smtClean="0"/>
              <a:t>ノードという。</a:t>
            </a:r>
            <a:endParaRPr kumimoji="1" lang="en-US" altLang="ja-JP" sz="2400" smtClean="0"/>
          </a:p>
        </p:txBody>
      </p:sp>
    </p:spTree>
    <p:extLst>
      <p:ext uri="{BB962C8B-B14F-4D97-AF65-F5344CB8AC3E}">
        <p14:creationId xmlns:p14="http://schemas.microsoft.com/office/powerpoint/2010/main" val="9930950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395536" y="332656"/>
            <a:ext cx="648072" cy="646331"/>
          </a:xfrm>
          <a:prstGeom prst="rect">
            <a:avLst/>
          </a:prstGeom>
          <a:noFill/>
        </p:spPr>
        <p:txBody>
          <a:bodyPr wrap="square" rtlCol="0">
            <a:spAutoFit/>
          </a:bodyPr>
          <a:lstStyle/>
          <a:p>
            <a:r>
              <a:rPr kumimoji="1" lang="ja-JP" altLang="en-US" sz="3600" smtClean="0"/>
              <a:t>例</a:t>
            </a:r>
            <a:endParaRPr kumimoji="1" lang="ja-JP" altLang="en-US" sz="3600"/>
          </a:p>
        </p:txBody>
      </p:sp>
      <p:sp>
        <p:nvSpPr>
          <p:cNvPr id="6" name="テキスト ボックス 5"/>
          <p:cNvSpPr txBox="1"/>
          <p:nvPr/>
        </p:nvSpPr>
        <p:spPr>
          <a:xfrm>
            <a:off x="683568" y="1268760"/>
            <a:ext cx="8064896" cy="1015663"/>
          </a:xfrm>
          <a:prstGeom prst="rect">
            <a:avLst/>
          </a:prstGeom>
          <a:noFill/>
        </p:spPr>
        <p:txBody>
          <a:bodyPr wrap="square" rtlCol="0">
            <a:spAutoFit/>
          </a:bodyPr>
          <a:lstStyle/>
          <a:p>
            <a:r>
              <a:rPr kumimoji="1" lang="ja-JP" altLang="en-US" sz="2000" smtClean="0"/>
              <a:t>芥川龍之介の</a:t>
            </a:r>
            <a:r>
              <a:rPr kumimoji="1" lang="en-US" altLang="ja-JP" sz="2000" smtClean="0"/>
              <a:t>『</a:t>
            </a:r>
            <a:r>
              <a:rPr lang="ja-JP" altLang="en-US" sz="2000"/>
              <a:t>蜘蛛の</a:t>
            </a:r>
            <a:r>
              <a:rPr lang="ja-JP" altLang="en-US" sz="2000" smtClean="0"/>
              <a:t>糸</a:t>
            </a:r>
            <a:r>
              <a:rPr lang="en-US" altLang="ja-JP" sz="2000" smtClean="0"/>
              <a:t>』</a:t>
            </a:r>
            <a:r>
              <a:rPr lang="ja-JP" altLang="en-US" sz="2000" smtClean="0"/>
              <a:t>から、「御釈迦様は極楽の蓮池のふちを」という１節を例に取り、ノードを「極楽」と考えて、この前後の３語だけを取り出してみると、</a:t>
            </a:r>
            <a:endParaRPr lang="en-US" altLang="ja-JP" sz="2000" smtClean="0"/>
          </a:p>
        </p:txBody>
      </p:sp>
      <p:sp>
        <p:nvSpPr>
          <p:cNvPr id="7" name="テキスト ボックス 6"/>
          <p:cNvSpPr txBox="1"/>
          <p:nvPr/>
        </p:nvSpPr>
        <p:spPr>
          <a:xfrm>
            <a:off x="539552" y="4005064"/>
            <a:ext cx="7417593" cy="646331"/>
          </a:xfrm>
          <a:prstGeom prst="rect">
            <a:avLst/>
          </a:prstGeom>
          <a:noFill/>
        </p:spPr>
        <p:txBody>
          <a:bodyPr wrap="square" rtlCol="0">
            <a:spAutoFit/>
          </a:bodyPr>
          <a:lstStyle/>
          <a:p>
            <a:r>
              <a:rPr kumimoji="1" lang="ja-JP" altLang="en-US" sz="3600" smtClean="0">
                <a:solidFill>
                  <a:srgbClr val="FFFF00"/>
                </a:solidFill>
              </a:rPr>
              <a:t>御釈迦 様 は </a:t>
            </a:r>
            <a:r>
              <a:rPr kumimoji="1" lang="ja-JP" altLang="en-US" sz="3600" smtClean="0">
                <a:solidFill>
                  <a:srgbClr val="FF0000"/>
                </a:solidFill>
              </a:rPr>
              <a:t>極楽</a:t>
            </a:r>
            <a:r>
              <a:rPr kumimoji="1" lang="ja-JP" altLang="en-US" sz="3600" smtClean="0"/>
              <a:t> </a:t>
            </a:r>
            <a:r>
              <a:rPr kumimoji="1" lang="ja-JP" altLang="en-US" sz="3600" smtClean="0">
                <a:solidFill>
                  <a:srgbClr val="FFFF00"/>
                </a:solidFill>
              </a:rPr>
              <a:t>の 蓮池 の </a:t>
            </a:r>
            <a:endParaRPr kumimoji="1" lang="ja-JP" altLang="en-US" sz="3600">
              <a:solidFill>
                <a:srgbClr val="FFFF00"/>
              </a:solidFill>
            </a:endParaRPr>
          </a:p>
        </p:txBody>
      </p:sp>
      <p:cxnSp>
        <p:nvCxnSpPr>
          <p:cNvPr id="10" name="直線コネクタ 9"/>
          <p:cNvCxnSpPr/>
          <p:nvPr/>
        </p:nvCxnSpPr>
        <p:spPr>
          <a:xfrm flipV="1">
            <a:off x="1331640" y="3284984"/>
            <a:ext cx="1224136" cy="7200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flipV="1">
            <a:off x="2411760" y="3429000"/>
            <a:ext cx="432048" cy="57606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flipV="1">
            <a:off x="3059832" y="3429000"/>
            <a:ext cx="0" cy="57606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flipH="1" flipV="1">
            <a:off x="3419872" y="3429000"/>
            <a:ext cx="1152128" cy="576064"/>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flipH="1" flipV="1">
            <a:off x="3995936" y="3429000"/>
            <a:ext cx="1368152" cy="576064"/>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flipH="1" flipV="1">
            <a:off x="4248348" y="3284984"/>
            <a:ext cx="1835820" cy="864096"/>
          </a:xfrm>
          <a:prstGeom prst="line">
            <a:avLst/>
          </a:prstGeom>
        </p:spPr>
        <p:style>
          <a:lnRef idx="1">
            <a:schemeClr val="accent1"/>
          </a:lnRef>
          <a:fillRef idx="0">
            <a:schemeClr val="accent1"/>
          </a:fillRef>
          <a:effectRef idx="0">
            <a:schemeClr val="accent1"/>
          </a:effectRef>
          <a:fontRef idx="minor">
            <a:schemeClr val="tx1"/>
          </a:fontRef>
        </p:style>
      </p:cxnSp>
      <p:sp>
        <p:nvSpPr>
          <p:cNvPr id="22" name="テキスト ボックス 21"/>
          <p:cNvSpPr txBox="1"/>
          <p:nvPr/>
        </p:nvSpPr>
        <p:spPr>
          <a:xfrm>
            <a:off x="2620938" y="2785562"/>
            <a:ext cx="1800200" cy="584775"/>
          </a:xfrm>
          <a:prstGeom prst="rect">
            <a:avLst/>
          </a:prstGeom>
          <a:noFill/>
        </p:spPr>
        <p:txBody>
          <a:bodyPr wrap="square" rtlCol="0">
            <a:spAutoFit/>
          </a:bodyPr>
          <a:lstStyle/>
          <a:p>
            <a:r>
              <a:rPr lang="ja-JP" altLang="en-US" sz="3200" smtClean="0">
                <a:solidFill>
                  <a:srgbClr val="FFFF00"/>
                </a:solidFill>
              </a:rPr>
              <a:t>共起語</a:t>
            </a:r>
            <a:endParaRPr kumimoji="1" lang="ja-JP" altLang="en-US" sz="3200">
              <a:solidFill>
                <a:srgbClr val="FFFF00"/>
              </a:solidFill>
            </a:endParaRPr>
          </a:p>
        </p:txBody>
      </p:sp>
      <p:cxnSp>
        <p:nvCxnSpPr>
          <p:cNvPr id="24" name="直線コネクタ 23"/>
          <p:cNvCxnSpPr/>
          <p:nvPr/>
        </p:nvCxnSpPr>
        <p:spPr>
          <a:xfrm flipH="1" flipV="1">
            <a:off x="3779912" y="4651395"/>
            <a:ext cx="72008" cy="793829"/>
          </a:xfrm>
          <a:prstGeom prst="line">
            <a:avLst/>
          </a:prstGeom>
        </p:spPr>
        <p:style>
          <a:lnRef idx="1">
            <a:schemeClr val="accent1"/>
          </a:lnRef>
          <a:fillRef idx="0">
            <a:schemeClr val="accent1"/>
          </a:fillRef>
          <a:effectRef idx="0">
            <a:schemeClr val="accent1"/>
          </a:effectRef>
          <a:fontRef idx="minor">
            <a:schemeClr val="tx1"/>
          </a:fontRef>
        </p:style>
      </p:cxnSp>
      <p:sp>
        <p:nvSpPr>
          <p:cNvPr id="25" name="テキスト ボックス 24"/>
          <p:cNvSpPr txBox="1"/>
          <p:nvPr/>
        </p:nvSpPr>
        <p:spPr>
          <a:xfrm>
            <a:off x="3203848" y="5661248"/>
            <a:ext cx="1872208" cy="584775"/>
          </a:xfrm>
          <a:prstGeom prst="rect">
            <a:avLst/>
          </a:prstGeom>
          <a:noFill/>
        </p:spPr>
        <p:txBody>
          <a:bodyPr wrap="square" rtlCol="0">
            <a:spAutoFit/>
          </a:bodyPr>
          <a:lstStyle/>
          <a:p>
            <a:r>
              <a:rPr lang="ja-JP" altLang="en-US" sz="3200">
                <a:solidFill>
                  <a:srgbClr val="FF0000"/>
                </a:solidFill>
              </a:rPr>
              <a:t>ノード</a:t>
            </a:r>
            <a:endParaRPr kumimoji="1" lang="ja-JP" altLang="en-US" sz="3200">
              <a:solidFill>
                <a:srgbClr val="FF0000"/>
              </a:solidFill>
            </a:endParaRPr>
          </a:p>
        </p:txBody>
      </p:sp>
    </p:spTree>
    <p:extLst>
      <p:ext uri="{BB962C8B-B14F-4D97-AF65-F5344CB8AC3E}">
        <p14:creationId xmlns:p14="http://schemas.microsoft.com/office/powerpoint/2010/main" val="2065333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コンテンツ プレースホルダー 5"/>
          <p:cNvSpPr>
            <a:spLocks noGrp="1"/>
          </p:cNvSpPr>
          <p:nvPr>
            <p:ph idx="4294967295"/>
          </p:nvPr>
        </p:nvSpPr>
        <p:spPr>
          <a:xfrm>
            <a:off x="0" y="692150"/>
            <a:ext cx="7467600" cy="5434013"/>
          </a:xfrm>
        </p:spPr>
        <p:txBody>
          <a:bodyPr>
            <a:normAutofit/>
          </a:bodyPr>
          <a:lstStyle/>
          <a:p>
            <a:r>
              <a:rPr kumimoji="1" lang="ja-JP" altLang="en-US" sz="2400" smtClean="0"/>
              <a:t>ここで、ノー</a:t>
            </a:r>
            <a:r>
              <a:rPr lang="ja-JP" altLang="en-US" sz="2400" smtClean="0"/>
              <a:t>ドを真ん中において前後の語数を指定した範囲をスパン</a:t>
            </a:r>
            <a:r>
              <a:rPr lang="en-US" altLang="ja-JP" sz="2400" smtClean="0"/>
              <a:t>(span)</a:t>
            </a:r>
            <a:r>
              <a:rPr lang="ja-JP" altLang="en-US" sz="2400" smtClean="0"/>
              <a:t>あるいはウィンドウという。</a:t>
            </a:r>
            <a:endParaRPr lang="en-US" altLang="ja-JP" sz="2400" smtClean="0"/>
          </a:p>
          <a:p>
            <a:endParaRPr kumimoji="1" lang="en-US" altLang="ja-JP" sz="2400" smtClean="0"/>
          </a:p>
          <a:p>
            <a:endParaRPr kumimoji="1" lang="en-US" altLang="ja-JP" sz="2400"/>
          </a:p>
          <a:p>
            <a:r>
              <a:rPr lang="ja-JP" altLang="en-US" sz="2400" smtClean="0"/>
              <a:t>仮に、すべてのタームがテキスト中にランダムに散っているとすると、あるタームがテキストのある場所に出現する場合、そのタームのスパン内に別の特定のタームが他のタームより多く出現することはなく、どのタームも出現する確率は同じである。</a:t>
            </a:r>
            <a:endParaRPr kumimoji="1" lang="ja-JP" altLang="en-US" sz="2400"/>
          </a:p>
        </p:txBody>
      </p:sp>
    </p:spTree>
    <p:extLst>
      <p:ext uri="{BB962C8B-B14F-4D97-AF65-F5344CB8AC3E}">
        <p14:creationId xmlns:p14="http://schemas.microsoft.com/office/powerpoint/2010/main" val="28019763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7467600" cy="418058"/>
          </a:xfrm>
        </p:spPr>
        <p:txBody>
          <a:bodyPr>
            <a:normAutofit fontScale="90000"/>
          </a:bodyPr>
          <a:lstStyle/>
          <a:p>
            <a:endParaRPr kumimoji="1" lang="ja-JP" altLang="en-US"/>
          </a:p>
        </p:txBody>
      </p:sp>
      <p:sp>
        <p:nvSpPr>
          <p:cNvPr id="3" name="コンテンツ プレースホルダー 2"/>
          <p:cNvSpPr>
            <a:spLocks noGrp="1"/>
          </p:cNvSpPr>
          <p:nvPr>
            <p:ph idx="1"/>
          </p:nvPr>
        </p:nvSpPr>
        <p:spPr>
          <a:xfrm>
            <a:off x="457200" y="908720"/>
            <a:ext cx="7467600" cy="5217443"/>
          </a:xfrm>
        </p:spPr>
        <p:txBody>
          <a:bodyPr>
            <a:normAutofit/>
          </a:bodyPr>
          <a:lstStyle/>
          <a:p>
            <a:r>
              <a:rPr kumimoji="1" lang="ja-JP" altLang="en-US" sz="2400" smtClean="0"/>
              <a:t>そこで、ノードのスパン内に</a:t>
            </a:r>
            <a:r>
              <a:rPr kumimoji="1" lang="en-US" altLang="ja-JP" sz="2400" smtClean="0"/>
              <a:t>”</a:t>
            </a:r>
            <a:r>
              <a:rPr kumimoji="1" lang="ja-JP" altLang="en-US" sz="2400" smtClean="0"/>
              <a:t>共起する</a:t>
            </a:r>
            <a:r>
              <a:rPr kumimoji="1" lang="en-US" altLang="ja-JP" sz="2400" smtClean="0"/>
              <a:t>”</a:t>
            </a:r>
            <a:r>
              <a:rPr kumimoji="1" lang="ja-JP" altLang="en-US" sz="2400" smtClean="0"/>
              <a:t>タームが、テキスト全体での出現数と比較して、そのスパン内に</a:t>
            </a:r>
            <a:r>
              <a:rPr kumimoji="1" lang="en-US" altLang="ja-JP" sz="2400" smtClean="0"/>
              <a:t>”</a:t>
            </a:r>
            <a:r>
              <a:rPr kumimoji="1" lang="ja-JP" altLang="en-US" sz="2400" smtClean="0"/>
              <a:t>有意に</a:t>
            </a:r>
            <a:r>
              <a:rPr kumimoji="1" lang="en-US" altLang="ja-JP" sz="2400" smtClean="0"/>
              <a:t>”</a:t>
            </a:r>
            <a:r>
              <a:rPr kumimoji="1" lang="ja-JP" altLang="en-US" sz="2400" smtClean="0"/>
              <a:t>多く表れているのであれば、二つのタームの間には強い関係があると判断できる。</a:t>
            </a:r>
            <a:endParaRPr kumimoji="1" lang="en-US" altLang="ja-JP" sz="2400" smtClean="0"/>
          </a:p>
          <a:p>
            <a:endParaRPr lang="en-US" altLang="ja-JP" sz="2400"/>
          </a:p>
          <a:p>
            <a:endParaRPr lang="en-US" altLang="ja-JP" sz="2400"/>
          </a:p>
          <a:p>
            <a:r>
              <a:rPr kumimoji="1" lang="ja-JP" altLang="en-US" sz="2400" smtClean="0"/>
              <a:t>共起語</a:t>
            </a:r>
            <a:r>
              <a:rPr lang="ja-JP" altLang="en-US" sz="2400" smtClean="0"/>
              <a:t>の活用例</a:t>
            </a:r>
            <a:r>
              <a:rPr lang="en-US" altLang="ja-JP" sz="2400" smtClean="0"/>
              <a:t>:</a:t>
            </a:r>
            <a:r>
              <a:rPr lang="ja-JP" altLang="en-US" sz="2400" smtClean="0"/>
              <a:t>検索エンジンの表示を上位にするために、</a:t>
            </a:r>
            <a:r>
              <a:rPr lang="en-US" altLang="ja-JP" sz="2400" smtClean="0"/>
              <a:t>HP</a:t>
            </a:r>
            <a:r>
              <a:rPr lang="ja-JP" altLang="en-US" sz="2400" smtClean="0"/>
              <a:t>の主題の共起語を多めに含める。</a:t>
            </a:r>
            <a:endParaRPr lang="en-US" altLang="ja-JP" sz="2400" smtClean="0"/>
          </a:p>
        </p:txBody>
      </p:sp>
    </p:spTree>
    <p:extLst>
      <p:ext uri="{BB962C8B-B14F-4D97-AF65-F5344CB8AC3E}">
        <p14:creationId xmlns:p14="http://schemas.microsoft.com/office/powerpoint/2010/main" val="2729987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7467600" cy="1066130"/>
          </a:xfrm>
        </p:spPr>
        <p:txBody>
          <a:bodyPr/>
          <a:lstStyle/>
          <a:p>
            <a:r>
              <a:rPr lang="en-US" altLang="ja-JP" dirty="0" smtClean="0"/>
              <a:t>collocate()</a:t>
            </a:r>
            <a:r>
              <a:rPr lang="ja-JP" altLang="en-US" dirty="0" smtClean="0"/>
              <a:t>関数</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en-US" altLang="ja-JP" sz="2400" dirty="0" smtClean="0"/>
              <a:t>collocate()</a:t>
            </a:r>
            <a:r>
              <a:rPr kumimoji="1" lang="ja-JP" altLang="en-US" sz="2400" dirty="0" smtClean="0"/>
              <a:t>関数</a:t>
            </a:r>
            <a:r>
              <a:rPr kumimoji="1" lang="en-US" altLang="ja-JP" sz="2400" dirty="0" smtClean="0"/>
              <a:t>:</a:t>
            </a:r>
            <a:r>
              <a:rPr kumimoji="1" lang="ja-JP" altLang="en-US" sz="2400" dirty="0" smtClean="0"/>
              <a:t>第一引数にファイル名</a:t>
            </a:r>
            <a:r>
              <a:rPr lang="ja-JP" altLang="en-US" sz="2400" dirty="0" smtClean="0"/>
              <a:t>、第二引数にノード、第三引数に</a:t>
            </a:r>
            <a:r>
              <a:rPr lang="en-US" altLang="ja-JP" sz="2400" dirty="0" smtClean="0"/>
              <a:t>span</a:t>
            </a:r>
            <a:r>
              <a:rPr lang="ja-JP" altLang="en-US" sz="2400" dirty="0" smtClean="0"/>
              <a:t>を指定して、ノードの前後に出てくる単語の頻度を計算する。</a:t>
            </a:r>
            <a:endParaRPr lang="en-US" altLang="ja-JP" sz="2400" dirty="0"/>
          </a:p>
          <a:p>
            <a:endParaRPr kumimoji="1" lang="en-US" altLang="ja-JP" sz="2400" dirty="0" smtClean="0"/>
          </a:p>
          <a:p>
            <a:endParaRPr lang="en-US" altLang="ja-JP" sz="2400" dirty="0"/>
          </a:p>
          <a:p>
            <a:endParaRPr lang="en-US" altLang="ja-JP" sz="2400" dirty="0" smtClean="0"/>
          </a:p>
          <a:p>
            <a:pPr marL="36576" indent="0">
              <a:buNone/>
            </a:pPr>
            <a:endParaRPr kumimoji="1" lang="ja-JP" altLang="en-US" sz="5400" dirty="0">
              <a:solidFill>
                <a:srgbClr val="FFFF00"/>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4536" y="4725143"/>
            <a:ext cx="2670175" cy="50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4536" y="4002707"/>
            <a:ext cx="3078163" cy="50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3039218"/>
            <a:ext cx="4554537" cy="337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23922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4294967295"/>
          </p:nvPr>
        </p:nvSpPr>
        <p:spPr>
          <a:xfrm>
            <a:off x="0" y="404664"/>
            <a:ext cx="8100392" cy="5976664"/>
          </a:xfrm>
        </p:spPr>
        <p:txBody>
          <a:bodyPr>
            <a:normAutofit/>
          </a:bodyPr>
          <a:lstStyle/>
          <a:p>
            <a:r>
              <a:rPr kumimoji="1" lang="en-US" altLang="ja-JP" sz="2400" smtClean="0"/>
              <a:t>collocate()</a:t>
            </a:r>
            <a:r>
              <a:rPr kumimoji="1" lang="ja-JP" altLang="en-US" sz="2400" smtClean="0"/>
              <a:t>関数によってノードと共起するタームの頻度が算出されれば、次に、共起語の頻度が有意に大きいかを調べることができる。</a:t>
            </a:r>
            <a:endParaRPr kumimoji="1" lang="en-US" altLang="ja-JP" sz="2400" smtClean="0"/>
          </a:p>
          <a:p>
            <a:pPr marL="36576" indent="0">
              <a:buNone/>
            </a:pPr>
            <a:r>
              <a:rPr lang="ja-JP" altLang="en-US" sz="2400"/>
              <a:t>　</a:t>
            </a:r>
            <a:r>
              <a:rPr lang="ja-JP" altLang="en-US" sz="2400" smtClean="0"/>
              <a:t>ここで有意とは、二つのタームが特定の範囲内に　　　　　　　　　　　</a:t>
            </a:r>
            <a:endParaRPr lang="en-US" altLang="ja-JP" sz="2400" smtClean="0"/>
          </a:p>
          <a:p>
            <a:pPr marL="36576" indent="0">
              <a:buNone/>
            </a:pPr>
            <a:r>
              <a:rPr kumimoji="1" lang="ja-JP" altLang="en-US" sz="2400"/>
              <a:t>　</a:t>
            </a:r>
            <a:r>
              <a:rPr kumimoji="1" lang="ja-JP" altLang="en-US" sz="2400" smtClean="0"/>
              <a:t>共起した回数が偶然では考えられないほど大きい</a:t>
            </a:r>
            <a:endParaRPr kumimoji="1" lang="en-US" altLang="ja-JP" sz="2400" smtClean="0"/>
          </a:p>
          <a:p>
            <a:pPr marL="36576" indent="0">
              <a:buNone/>
            </a:pPr>
            <a:r>
              <a:rPr lang="ja-JP" altLang="en-US" sz="2400"/>
              <a:t>　</a:t>
            </a:r>
            <a:r>
              <a:rPr lang="ja-JP" altLang="en-US" sz="2400" smtClean="0"/>
              <a:t>ことを意味する。</a:t>
            </a:r>
            <a:endParaRPr lang="en-US" altLang="ja-JP" sz="2400" smtClean="0"/>
          </a:p>
          <a:p>
            <a:pPr marL="36576" indent="0">
              <a:buNone/>
            </a:pPr>
            <a:endParaRPr kumimoji="1" lang="en-US" altLang="ja-JP" sz="2400"/>
          </a:p>
          <a:p>
            <a:pPr marL="36576" indent="0">
              <a:buNone/>
            </a:pPr>
            <a:r>
              <a:rPr lang="ja-JP" altLang="en-US" sz="2400" smtClean="0"/>
              <a:t>　有意かどうかを判定する基準として、コーパス言語学</a:t>
            </a:r>
            <a:endParaRPr lang="en-US" altLang="ja-JP" sz="2400" smtClean="0"/>
          </a:p>
          <a:p>
            <a:pPr marL="36576" indent="0">
              <a:buNone/>
            </a:pPr>
            <a:r>
              <a:rPr kumimoji="1" lang="ja-JP" altLang="en-US" sz="2400" smtClean="0"/>
              <a:t>　では、</a:t>
            </a:r>
            <a:r>
              <a:rPr kumimoji="1" lang="en-US" altLang="ja-JP" sz="2400" smtClean="0"/>
              <a:t>T</a:t>
            </a:r>
            <a:r>
              <a:rPr kumimoji="1" lang="ja-JP" altLang="en-US" sz="2400" smtClean="0"/>
              <a:t>値や</a:t>
            </a:r>
            <a:r>
              <a:rPr kumimoji="1" lang="en-US" altLang="ja-JP" sz="2400" smtClean="0"/>
              <a:t>MI</a:t>
            </a:r>
            <a:r>
              <a:rPr kumimoji="1" lang="ja-JP" altLang="en-US" sz="2400" smtClean="0"/>
              <a:t>値といった指標が利用されている。</a:t>
            </a:r>
            <a:endParaRPr kumimoji="1" lang="en-US" altLang="ja-JP" sz="2400" smtClean="0"/>
          </a:p>
          <a:p>
            <a:pPr marL="36576" indent="0">
              <a:buNone/>
            </a:pPr>
            <a:endParaRPr lang="en-US" altLang="ja-JP" sz="2400"/>
          </a:p>
          <a:p>
            <a:pPr marL="36576" indent="0">
              <a:buNone/>
            </a:pPr>
            <a:endParaRPr kumimoji="1" lang="en-US" altLang="ja-JP" sz="2400" smtClean="0"/>
          </a:p>
          <a:p>
            <a:pPr marL="36576" indent="0">
              <a:buNone/>
            </a:pPr>
            <a:r>
              <a:rPr lang="ja-JP" altLang="en-US" sz="2400" smtClean="0"/>
              <a:t>コーパス言語学とは、電子化された言語資料の集成であるコーパスをしてより実際的な言語の仕組みを探る学問</a:t>
            </a:r>
            <a:r>
              <a:rPr lang="en-US" altLang="ja-JP" sz="2400" smtClean="0"/>
              <a:t>(wikipedia</a:t>
            </a:r>
            <a:r>
              <a:rPr lang="ja-JP" altLang="en-US" sz="2400" smtClean="0"/>
              <a:t>より</a:t>
            </a:r>
            <a:r>
              <a:rPr lang="en-US" altLang="ja-JP" sz="2400" smtClean="0"/>
              <a:t>)</a:t>
            </a:r>
            <a:endParaRPr kumimoji="1" lang="ja-JP" altLang="en-US" sz="2400"/>
          </a:p>
        </p:txBody>
      </p:sp>
    </p:spTree>
    <p:extLst>
      <p:ext uri="{BB962C8B-B14F-4D97-AF65-F5344CB8AC3E}">
        <p14:creationId xmlns:p14="http://schemas.microsoft.com/office/powerpoint/2010/main" val="834543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7467600" cy="994122"/>
          </a:xfrm>
        </p:spPr>
        <p:txBody>
          <a:bodyPr/>
          <a:lstStyle/>
          <a:p>
            <a:r>
              <a:rPr kumimoji="1" lang="en-US" altLang="ja-JP" smtClean="0"/>
              <a:t>collScores()</a:t>
            </a:r>
            <a:r>
              <a:rPr kumimoji="1" lang="ja-JP" altLang="en-US" smtClean="0"/>
              <a:t>関数</a:t>
            </a:r>
            <a:endParaRPr kumimoji="1" lang="ja-JP" altLang="en-US"/>
          </a:p>
        </p:txBody>
      </p:sp>
      <p:sp>
        <p:nvSpPr>
          <p:cNvPr id="3" name="コンテンツ プレースホルダー 2"/>
          <p:cNvSpPr>
            <a:spLocks noGrp="1"/>
          </p:cNvSpPr>
          <p:nvPr>
            <p:ph idx="1"/>
          </p:nvPr>
        </p:nvSpPr>
        <p:spPr>
          <a:xfrm>
            <a:off x="457200" y="1340768"/>
            <a:ext cx="7467600" cy="4785395"/>
          </a:xfrm>
        </p:spPr>
        <p:txBody>
          <a:bodyPr>
            <a:normAutofit/>
          </a:bodyPr>
          <a:lstStyle/>
          <a:p>
            <a:r>
              <a:rPr kumimoji="1" lang="en-US" altLang="ja-JP" sz="2000" smtClean="0"/>
              <a:t>collScores()</a:t>
            </a:r>
            <a:r>
              <a:rPr kumimoji="1" lang="ja-JP" altLang="en-US" sz="2000" smtClean="0"/>
              <a:t>関数</a:t>
            </a:r>
            <a:r>
              <a:rPr kumimoji="1" lang="en-US" altLang="ja-JP" sz="2000" smtClean="0"/>
              <a:t>:</a:t>
            </a:r>
            <a:r>
              <a:rPr kumimoji="1" lang="ja-JP" altLang="en-US" sz="2000" smtClean="0"/>
              <a:t>第一引数に</a:t>
            </a:r>
            <a:r>
              <a:rPr kumimoji="1" lang="en-US" altLang="ja-JP" sz="2000" smtClean="0"/>
              <a:t>collocate()</a:t>
            </a:r>
            <a:r>
              <a:rPr lang="ja-JP" altLang="en-US" sz="2000" smtClean="0"/>
              <a:t>関数の出力であるオブジェクトを指定し、</a:t>
            </a:r>
            <a:r>
              <a:rPr lang="en-US" altLang="ja-JP" sz="2000" smtClean="0"/>
              <a:t>collocate()</a:t>
            </a:r>
            <a:r>
              <a:rPr lang="ja-JP" altLang="en-US" sz="2000" smtClean="0"/>
              <a:t>関数で指定したノードを第二引数に、同じく第三引数</a:t>
            </a:r>
            <a:r>
              <a:rPr lang="en-US" altLang="ja-JP" sz="2000" smtClean="0"/>
              <a:t>span</a:t>
            </a:r>
            <a:r>
              <a:rPr lang="ja-JP" altLang="en-US" sz="2000" smtClean="0"/>
              <a:t>に前後の語数をしていすると、</a:t>
            </a:r>
            <a:r>
              <a:rPr lang="en-US" altLang="ja-JP" sz="2000" smtClean="0"/>
              <a:t>collocate()</a:t>
            </a:r>
            <a:r>
              <a:rPr lang="ja-JP" altLang="en-US" sz="2000" smtClean="0"/>
              <a:t>関数の出力オブジェクトの</a:t>
            </a:r>
            <a:r>
              <a:rPr lang="en-US" altLang="ja-JP" sz="2000" smtClean="0"/>
              <a:t>T</a:t>
            </a:r>
            <a:r>
              <a:rPr lang="ja-JP" altLang="en-US" sz="2000" smtClean="0"/>
              <a:t>値、</a:t>
            </a:r>
            <a:r>
              <a:rPr lang="en-US" altLang="ja-JP" sz="2000" smtClean="0"/>
              <a:t>MI</a:t>
            </a:r>
            <a:r>
              <a:rPr lang="ja-JP" altLang="en-US" sz="2000" smtClean="0"/>
              <a:t>値が出力される</a:t>
            </a:r>
            <a:endParaRPr lang="en-US" altLang="ja-JP" sz="2000" smtClean="0"/>
          </a:p>
          <a:p>
            <a:endParaRPr kumimoji="1" lang="en-US" altLang="ja-JP" sz="2000"/>
          </a:p>
          <a:p>
            <a:endParaRPr kumimoji="1" lang="ja-JP" altLang="en-US" sz="200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3140968"/>
            <a:ext cx="5904656" cy="27687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81404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T</a:t>
            </a:r>
            <a:r>
              <a:rPr kumimoji="1" lang="ja-JP" altLang="en-US" smtClean="0"/>
              <a:t>値について</a:t>
            </a:r>
            <a:endParaRPr kumimoji="1" lang="ja-JP" altLang="en-US"/>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a:xfrm>
                <a:off x="457200" y="1340768"/>
                <a:ext cx="7467600" cy="4785395"/>
              </a:xfrm>
            </p:spPr>
            <p:txBody>
              <a:bodyPr>
                <a:normAutofit/>
              </a:bodyPr>
              <a:lstStyle/>
              <a:p>
                <a:r>
                  <a:rPr kumimoji="1" lang="en-US" altLang="ja-JP" sz="2400" smtClean="0"/>
                  <a:t>T</a:t>
                </a:r>
                <a:r>
                  <a:rPr kumimoji="1" lang="ja-JP" altLang="en-US" sz="2400" smtClean="0"/>
                  <a:t>値とは、統計解析で平均値の差の検定を行う場合などに使われる指標である。</a:t>
                </a:r>
                <a:r>
                  <a:rPr lang="en-US" altLang="ja-JP" sz="2400" smtClean="0"/>
                  <a:t>T</a:t>
                </a:r>
                <a:r>
                  <a:rPr lang="ja-JP" altLang="en-US" sz="2400" smtClean="0"/>
                  <a:t>値は、</a:t>
                </a:r>
                <a:endParaRPr lang="en-US" altLang="ja-JP" sz="2400" smtClean="0"/>
              </a:p>
              <a:p>
                <a:pPr marL="36576" indent="0">
                  <a:buNone/>
                </a:pPr>
                <a:endParaRPr lang="en-US" altLang="ja-JP" sz="2400" smtClean="0"/>
              </a:p>
              <a:p>
                <a:pPr marL="36576" indent="0">
                  <a:buNone/>
                </a:pPr>
                <a14:m>
                  <m:oMathPara xmlns:m="http://schemas.openxmlformats.org/officeDocument/2006/math">
                    <m:oMathParaPr>
                      <m:jc m:val="centerGroup"/>
                    </m:oMathParaPr>
                    <m:oMath xmlns:m="http://schemas.openxmlformats.org/officeDocument/2006/math">
                      <m:f>
                        <m:fPr>
                          <m:ctrlPr>
                            <a:rPr kumimoji="1" lang="en-US" altLang="ja-JP" sz="2400" i="1" smtClean="0">
                              <a:latin typeface="Cambria Math"/>
                            </a:rPr>
                          </m:ctrlPr>
                        </m:fPr>
                        <m:num>
                          <m:r>
                            <a:rPr lang="ja-JP" altLang="en-US" sz="2400" i="1">
                              <a:latin typeface="Cambria Math"/>
                            </a:rPr>
                            <m:t>実測値</m:t>
                          </m:r>
                          <m:r>
                            <a:rPr lang="ja-JP" altLang="en-US" sz="2400" b="0" i="1" smtClean="0">
                              <a:latin typeface="Cambria Math"/>
                            </a:rPr>
                            <m:t>ー</m:t>
                          </m:r>
                          <m:r>
                            <a:rPr lang="ja-JP" altLang="en-US" sz="2400" i="1">
                              <a:latin typeface="Cambria Math"/>
                            </a:rPr>
                            <m:t>期待値</m:t>
                          </m:r>
                        </m:num>
                        <m:den>
                          <m:r>
                            <a:rPr lang="ja-JP" altLang="en-US" sz="2400" i="1">
                              <a:latin typeface="Cambria Math"/>
                            </a:rPr>
                            <m:t>実測値</m:t>
                          </m:r>
                          <m:r>
                            <a:rPr lang="ja-JP" altLang="en-US" sz="2400" b="0" i="1" smtClean="0">
                              <a:latin typeface="Cambria Math"/>
                            </a:rPr>
                            <m:t>の</m:t>
                          </m:r>
                          <m:r>
                            <a:rPr lang="ja-JP" altLang="en-US" sz="2400" i="1">
                              <a:latin typeface="Cambria Math"/>
                            </a:rPr>
                            <m:t>平方根</m:t>
                          </m:r>
                        </m:den>
                      </m:f>
                    </m:oMath>
                  </m:oMathPara>
                </a14:m>
                <a:endParaRPr kumimoji="1" lang="en-US" altLang="ja-JP" sz="2400" smtClean="0"/>
              </a:p>
              <a:p>
                <a:pPr marL="36576" indent="0">
                  <a:buNone/>
                </a:pPr>
                <a:r>
                  <a:rPr lang="ja-JP" altLang="en-US" sz="2400" smtClean="0"/>
                  <a:t>の式で計算できる。</a:t>
                </a:r>
                <a:endParaRPr lang="en-US" altLang="ja-JP" sz="2400" smtClean="0"/>
              </a:p>
              <a:p>
                <a:pPr marL="36576" indent="0">
                  <a:buNone/>
                </a:pPr>
                <a:r>
                  <a:rPr lang="ja-JP" altLang="en-US" sz="2400" smtClean="0"/>
                  <a:t>分母の</a:t>
                </a:r>
                <a:r>
                  <a:rPr lang="en-US" altLang="ja-JP" sz="2400" smtClean="0"/>
                  <a:t>”</a:t>
                </a:r>
                <a:r>
                  <a:rPr lang="ja-JP" altLang="en-US" sz="2400" smtClean="0"/>
                  <a:t>実測値の平方根</a:t>
                </a:r>
                <a:r>
                  <a:rPr lang="en-US" altLang="ja-JP" sz="2400" smtClean="0"/>
                  <a:t>”</a:t>
                </a:r>
                <a:r>
                  <a:rPr lang="ja-JP" altLang="en-US" sz="2400" smtClean="0"/>
                  <a:t>とは、ノードと共起語に関する標準偏差の近似値を表す。</a:t>
                </a:r>
                <a:endParaRPr kumimoji="1" lang="en-US" altLang="ja-JP" sz="2400" smtClean="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xfrm>
                <a:off x="457200" y="1340768"/>
                <a:ext cx="7467600" cy="4785395"/>
              </a:xfrm>
              <a:blipFill rotWithShape="1">
                <a:blip r:embed="rId2"/>
                <a:stretch>
                  <a:fillRect l="-735" t="-1401" r="-816"/>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5134742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MI</a:t>
            </a:r>
            <a:r>
              <a:rPr kumimoji="1" lang="ja-JP" altLang="en-US" smtClean="0"/>
              <a:t>値について</a:t>
            </a:r>
            <a:r>
              <a:rPr kumimoji="1" lang="en-US" altLang="ja-JP" smtClean="0"/>
              <a:t>(1)</a:t>
            </a:r>
            <a:endParaRPr kumimoji="1" lang="ja-JP" altLang="en-US"/>
          </a:p>
        </p:txBody>
      </p:sp>
      <p:sp>
        <p:nvSpPr>
          <p:cNvPr id="3" name="コンテンツ プレースホルダー 2"/>
          <p:cNvSpPr>
            <a:spLocks noGrp="1"/>
          </p:cNvSpPr>
          <p:nvPr>
            <p:ph idx="1"/>
          </p:nvPr>
        </p:nvSpPr>
        <p:spPr/>
        <p:txBody>
          <a:bodyPr>
            <a:normAutofit/>
          </a:bodyPr>
          <a:lstStyle/>
          <a:p>
            <a:r>
              <a:rPr kumimoji="1" lang="en-US" altLang="ja-JP" sz="2400" smtClean="0"/>
              <a:t>MI</a:t>
            </a:r>
            <a:r>
              <a:rPr kumimoji="1" lang="ja-JP" altLang="en-US" sz="2400" smtClean="0"/>
              <a:t>値は情報科学の相互情報量にもとづく指標である。相互情報量とは、ある記号が出現することが、別の特定の記号の出現を予測させる度合いを意味する。</a:t>
            </a:r>
            <a:r>
              <a:rPr lang="ja-JP" altLang="en-US" sz="2400" smtClean="0"/>
              <a:t>コーパス言語学では、二つのタームの独立性を図る指標として用いられている。この指標が大きい場合、二つのタームは独立ではなく、一方のタームが出現していれば、その共起語が出現する可能性が高いことになる。</a:t>
            </a:r>
            <a:endParaRPr lang="en-US" altLang="ja-JP" sz="2400" smtClean="0"/>
          </a:p>
        </p:txBody>
      </p:sp>
    </p:spTree>
    <p:extLst>
      <p:ext uri="{BB962C8B-B14F-4D97-AF65-F5344CB8AC3E}">
        <p14:creationId xmlns:p14="http://schemas.microsoft.com/office/powerpoint/2010/main" val="26659207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MI</a:t>
            </a:r>
            <a:r>
              <a:rPr kumimoji="1" lang="ja-JP" altLang="en-US" smtClean="0"/>
              <a:t>値について</a:t>
            </a:r>
            <a:r>
              <a:rPr kumimoji="1" lang="en-US" altLang="ja-JP" smtClean="0"/>
              <a:t>(2)</a:t>
            </a:r>
            <a:endParaRPr kumimoji="1" lang="ja-JP" altLang="en-US"/>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normAutofit/>
              </a:bodyPr>
              <a:lstStyle/>
              <a:p>
                <a:r>
                  <a:rPr lang="en-US" altLang="ja-JP" sz="2400" smtClean="0"/>
                  <a:t>MI</a:t>
                </a:r>
                <a:r>
                  <a:rPr lang="ja-JP" altLang="en-US" sz="2400"/>
                  <a:t>値はコーパス言語学では以下の式で定義されている。なお、</a:t>
                </a:r>
                <a:r>
                  <a:rPr lang="ja-JP" altLang="en-US" sz="2400" smtClean="0"/>
                  <a:t>対数の底は２とする。</a:t>
                </a:r>
                <a:endParaRPr lang="en-US" altLang="ja-JP" sz="2400" smtClean="0"/>
              </a:p>
              <a:p>
                <a:pPr marL="36576" indent="0">
                  <a:buNone/>
                </a:pPr>
                <a:endParaRPr lang="en-US" altLang="ja-JP" sz="2400"/>
              </a:p>
              <a:p>
                <a:pPr marL="36576" indent="0">
                  <a:buNone/>
                </a:pPr>
                <a14:m>
                  <m:oMathPara xmlns:m="http://schemas.openxmlformats.org/officeDocument/2006/math">
                    <m:oMathParaPr>
                      <m:jc m:val="centerGroup"/>
                    </m:oMathParaPr>
                    <m:oMath xmlns:m="http://schemas.openxmlformats.org/officeDocument/2006/math">
                      <m:func>
                        <m:funcPr>
                          <m:ctrlPr>
                            <a:rPr lang="en-US" altLang="ja-JP" sz="2400" i="1" smtClean="0">
                              <a:latin typeface="Cambria Math"/>
                            </a:rPr>
                          </m:ctrlPr>
                        </m:funcPr>
                        <m:fName>
                          <m:r>
                            <m:rPr>
                              <m:sty m:val="p"/>
                            </m:rPr>
                            <a:rPr lang="en-US" altLang="ja-JP" sz="2400" i="0" smtClean="0">
                              <a:latin typeface="Cambria Math"/>
                            </a:rPr>
                            <m:t>log</m:t>
                          </m:r>
                        </m:fName>
                        <m:e>
                          <m:f>
                            <m:fPr>
                              <m:ctrlPr>
                                <a:rPr lang="en-US" altLang="ja-JP" sz="2400" i="1" smtClean="0">
                                  <a:latin typeface="Cambria Math"/>
                                </a:rPr>
                              </m:ctrlPr>
                            </m:fPr>
                            <m:num>
                              <m:r>
                                <a:rPr lang="ja-JP" altLang="en-US" sz="2400" i="1">
                                  <a:latin typeface="Cambria Math"/>
                                </a:rPr>
                                <m:t>共起回数</m:t>
                              </m:r>
                            </m:num>
                            <m:den>
                              <m:r>
                                <a:rPr lang="ja-JP" altLang="en-US" sz="2400" i="1">
                                  <a:latin typeface="Cambria Math"/>
                                </a:rPr>
                                <m:t>共起語</m:t>
                              </m:r>
                              <m:r>
                                <a:rPr lang="ja-JP" altLang="en-US" sz="2400" b="0" i="1" smtClean="0">
                                  <a:latin typeface="Cambria Math"/>
                                </a:rPr>
                                <m:t>の</m:t>
                              </m:r>
                              <m:r>
                                <a:rPr lang="ja-JP" altLang="en-US" sz="2400" i="1">
                                  <a:latin typeface="Cambria Math"/>
                                </a:rPr>
                                <m:t>期待値</m:t>
                              </m:r>
                            </m:den>
                          </m:f>
                        </m:e>
                      </m:func>
                    </m:oMath>
                  </m:oMathPara>
                </a14:m>
                <a:endParaRPr lang="ja-JP" altLang="en-US" sz="2400"/>
              </a:p>
              <a:p>
                <a:pPr marL="36576" indent="0">
                  <a:buNone/>
                </a:pPr>
                <a:endParaRPr kumimoji="1" lang="en-US" altLang="ja-JP" sz="2400" smtClean="0"/>
              </a:p>
              <a:p>
                <a:pPr marL="36576" indent="0">
                  <a:buNone/>
                </a:pPr>
                <a:r>
                  <a:rPr lang="ja-JP" altLang="en-US" sz="2400"/>
                  <a:t>共起</a:t>
                </a:r>
                <a:r>
                  <a:rPr lang="ja-JP" altLang="en-US" sz="2400" smtClean="0"/>
                  <a:t>語の期待値は、その共起語のテキスト全体での頻度をテキストの総トークン数で割り、その値にスパン内の総語数を掛けたものである。</a:t>
                </a:r>
                <a:endParaRPr kumimoji="1" lang="ja-JP" altLang="en-US" sz="240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1">
                <a:blip r:embed="rId2"/>
                <a:stretch>
                  <a:fillRect l="-735" t="-1482"/>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0479126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idx="4294967295"/>
          </p:nvPr>
        </p:nvSpPr>
        <p:spPr>
          <a:xfrm>
            <a:off x="0" y="274638"/>
            <a:ext cx="7467600" cy="706437"/>
          </a:xfrm>
        </p:spPr>
        <p:txBody>
          <a:bodyPr>
            <a:normAutofit fontScale="90000"/>
          </a:bodyPr>
          <a:lstStyle/>
          <a:p>
            <a:r>
              <a:rPr kumimoji="1" lang="ja-JP" altLang="en-US" smtClean="0"/>
              <a:t>例</a:t>
            </a:r>
            <a:endParaRPr kumimoji="1" lang="ja-JP" altLang="en-US"/>
          </a:p>
        </p:txBody>
      </p:sp>
      <mc:AlternateContent xmlns:mc="http://schemas.openxmlformats.org/markup-compatibility/2006" xmlns:a14="http://schemas.microsoft.com/office/drawing/2010/main">
        <mc:Choice Requires="a14">
          <p:sp>
            <p:nvSpPr>
              <p:cNvPr id="5" name="テキスト ボックス 4"/>
              <p:cNvSpPr txBox="1"/>
              <p:nvPr/>
            </p:nvSpPr>
            <p:spPr>
              <a:xfrm>
                <a:off x="611560" y="2420888"/>
                <a:ext cx="7488832" cy="3029291"/>
              </a:xfrm>
              <a:prstGeom prst="rect">
                <a:avLst/>
              </a:prstGeom>
              <a:noFill/>
            </p:spPr>
            <p:txBody>
              <a:bodyPr wrap="square" rtlCol="0">
                <a:spAutoFit/>
              </a:bodyPr>
              <a:lstStyle/>
              <a:p>
                <a:r>
                  <a:rPr lang="ja-JP" altLang="en-US" smtClean="0"/>
                  <a:t>この例では、「極楽」と共起した回数の</a:t>
                </a:r>
                <a:r>
                  <a:rPr lang="en-US" altLang="ja-JP" smtClean="0">
                    <a:solidFill>
                      <a:srgbClr val="FFFF00"/>
                    </a:solidFill>
                  </a:rPr>
                  <a:t>4</a:t>
                </a:r>
                <a:r>
                  <a:rPr lang="ja-JP" altLang="en-US" smtClean="0"/>
                  <a:t>が</a:t>
                </a:r>
                <a:r>
                  <a:rPr lang="ja-JP" altLang="en-US" smtClean="0">
                    <a:solidFill>
                      <a:srgbClr val="FFFF00"/>
                    </a:solidFill>
                  </a:rPr>
                  <a:t>実測値</a:t>
                </a:r>
                <a:r>
                  <a:rPr lang="ja-JP" altLang="en-US" smtClean="0"/>
                  <a:t>である。次に、テキスト全体のトークン数が</a:t>
                </a:r>
                <a:r>
                  <a:rPr lang="en-US" altLang="ja-JP" smtClean="0"/>
                  <a:t>1809</a:t>
                </a:r>
                <a:r>
                  <a:rPr lang="ja-JP" altLang="en-US" smtClean="0"/>
                  <a:t>で、「蓮池」の頻度は</a:t>
                </a:r>
                <a:r>
                  <a:rPr lang="en-US" altLang="ja-JP" smtClean="0"/>
                  <a:t>4</a:t>
                </a:r>
                <a:r>
                  <a:rPr lang="ja-JP" altLang="en-US" smtClean="0"/>
                  <a:t>なので、</a:t>
                </a:r>
                <a:r>
                  <a:rPr lang="en-US" altLang="ja-JP" smtClean="0"/>
                  <a:t>4</a:t>
                </a:r>
                <a:r>
                  <a:rPr lang="ja-JP" altLang="en-US" smtClean="0"/>
                  <a:t>回すべて「極楽」と共起している。したがって、その出現割合は</a:t>
                </a:r>
                <a:r>
                  <a:rPr lang="en-US" altLang="ja-JP" smtClean="0"/>
                  <a:t>4/1809</a:t>
                </a:r>
                <a:r>
                  <a:rPr lang="ja-JP" altLang="en-US" smtClean="0"/>
                  <a:t>である。一方、いまノードの頻度が</a:t>
                </a:r>
                <a:r>
                  <a:rPr lang="en-US" altLang="ja-JP" smtClean="0"/>
                  <a:t>10</a:t>
                </a:r>
                <a:r>
                  <a:rPr lang="ja-JP" altLang="en-US" smtClean="0"/>
                  <a:t>でそれぞれ前後</a:t>
                </a:r>
                <a:r>
                  <a:rPr lang="en-US" altLang="ja-JP" smtClean="0"/>
                  <a:t>3</a:t>
                </a:r>
                <a:r>
                  <a:rPr lang="ja-JP" altLang="en-US" smtClean="0"/>
                  <a:t>語のタームをチェックしている。つまり、</a:t>
                </a:r>
                <a:r>
                  <a:rPr lang="en-US" altLang="ja-JP" smtClean="0"/>
                  <a:t>3×2×10</a:t>
                </a:r>
                <a:r>
                  <a:rPr lang="ja-JP" altLang="en-US" smtClean="0"/>
                  <a:t>が指定したスパン内の総語数である。この語数に「蓮池」の出現割合を掛けると、</a:t>
                </a:r>
                <a:r>
                  <a:rPr lang="en-US" altLang="ja-JP" smtClean="0">
                    <a:solidFill>
                      <a:srgbClr val="FFFF00"/>
                    </a:solidFill>
                  </a:rPr>
                  <a:t>3×2×10×4/1809</a:t>
                </a:r>
                <a:r>
                  <a:rPr lang="ja-JP" altLang="en-US" smtClean="0"/>
                  <a:t>で指定スパン内での</a:t>
                </a:r>
                <a:r>
                  <a:rPr lang="ja-JP" altLang="en-US" smtClean="0">
                    <a:solidFill>
                      <a:srgbClr val="FFFF00"/>
                    </a:solidFill>
                  </a:rPr>
                  <a:t>期待値</a:t>
                </a:r>
                <a:r>
                  <a:rPr lang="ja-JP" altLang="en-US" smtClean="0"/>
                  <a:t>が求まる。</a:t>
                </a:r>
                <a:endParaRPr lang="en-US" altLang="ja-JP" smtClean="0"/>
              </a:p>
              <a:p>
                <a:endParaRPr lang="en-US" altLang="ja-JP"/>
              </a:p>
              <a:p>
                <a:r>
                  <a:rPr lang="ja-JP" altLang="en-US" smtClean="0"/>
                  <a:t>よってこの例での</a:t>
                </a:r>
                <a:r>
                  <a:rPr lang="en-US" altLang="ja-JP" smtClean="0"/>
                  <a:t>T</a:t>
                </a:r>
                <a:r>
                  <a:rPr lang="ja-JP" altLang="en-US" smtClean="0"/>
                  <a:t>値は、</a:t>
                </a:r>
                <a14:m>
                  <m:oMath xmlns:m="http://schemas.openxmlformats.org/officeDocument/2006/math">
                    <m:f>
                      <m:fPr>
                        <m:ctrlPr>
                          <a:rPr lang="en-US" altLang="ja-JP" sz="2800" i="1" smtClean="0">
                            <a:latin typeface="Cambria Math"/>
                          </a:rPr>
                        </m:ctrlPr>
                      </m:fPr>
                      <m:num>
                        <m:r>
                          <a:rPr lang="en-US" altLang="ja-JP" sz="2800" b="0" i="1" smtClean="0">
                            <a:latin typeface="Cambria Math"/>
                          </a:rPr>
                          <m:t>4−3×2×10×4/1809</m:t>
                        </m:r>
                      </m:num>
                      <m:den>
                        <m:rad>
                          <m:radPr>
                            <m:degHide m:val="on"/>
                            <m:ctrlPr>
                              <a:rPr lang="en-US" altLang="ja-JP" sz="2800" i="1" smtClean="0">
                                <a:latin typeface="Cambria Math"/>
                              </a:rPr>
                            </m:ctrlPr>
                          </m:radPr>
                          <m:deg/>
                          <m:e>
                            <m:r>
                              <a:rPr lang="en-US" altLang="ja-JP" sz="2800" b="0" i="1" smtClean="0">
                                <a:latin typeface="Cambria Math"/>
                              </a:rPr>
                              <m:t>4</m:t>
                            </m:r>
                          </m:e>
                        </m:rad>
                      </m:den>
                    </m:f>
                    <m:r>
                      <a:rPr lang="en-US" altLang="ja-JP" sz="2800" i="1" smtClean="0">
                        <a:latin typeface="Cambria Math"/>
                        <a:ea typeface="Cambria Math"/>
                      </a:rPr>
                      <m:t>≅</m:t>
                    </m:r>
                  </m:oMath>
                </a14:m>
                <a:r>
                  <a:rPr lang="en-US" altLang="ja-JP" sz="2800" smtClean="0"/>
                  <a:t>1.93</a:t>
                </a:r>
                <a:endParaRPr lang="ja-JP" altLang="en-US" sz="2800"/>
              </a:p>
            </p:txBody>
          </p:sp>
        </mc:Choice>
        <mc:Fallback xmlns="">
          <p:sp>
            <p:nvSpPr>
              <p:cNvPr id="5" name="テキスト ボックス 4"/>
              <p:cNvSpPr txBox="1">
                <a:spLocks noRot="1" noChangeAspect="1" noMove="1" noResize="1" noEditPoints="1" noAdjustHandles="1" noChangeArrowheads="1" noChangeShapeType="1" noTextEdit="1"/>
              </p:cNvSpPr>
              <p:nvPr/>
            </p:nvSpPr>
            <p:spPr>
              <a:xfrm>
                <a:off x="611560" y="2420888"/>
                <a:ext cx="7488832" cy="3029291"/>
              </a:xfrm>
              <a:prstGeom prst="rect">
                <a:avLst/>
              </a:prstGeom>
              <a:blipFill rotWithShape="1">
                <a:blip r:embed="rId2"/>
                <a:stretch>
                  <a:fillRect l="-651" t="-1408" r="-81"/>
                </a:stretch>
              </a:blipFill>
            </p:spPr>
            <p:txBody>
              <a:bodyPr/>
              <a:lstStyle/>
              <a:p>
                <a:r>
                  <a:rPr lang="ja-JP" altLang="en-US">
                    <a:noFill/>
                  </a:rPr>
                  <a:t> </a:t>
                </a:r>
              </a:p>
            </p:txBody>
          </p:sp>
        </mc:Fallback>
      </mc:AlternateContent>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96" y="1141433"/>
            <a:ext cx="7272908" cy="1063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テキスト ボックス 6"/>
          <p:cNvSpPr txBox="1"/>
          <p:nvPr/>
        </p:nvSpPr>
        <p:spPr>
          <a:xfrm>
            <a:off x="2987824" y="6021288"/>
            <a:ext cx="5616624" cy="646331"/>
          </a:xfrm>
          <a:prstGeom prst="rect">
            <a:avLst/>
          </a:prstGeom>
          <a:noFill/>
          <a:ln>
            <a:solidFill>
              <a:srgbClr val="FFFF00"/>
            </a:solidFill>
          </a:ln>
        </p:spPr>
        <p:txBody>
          <a:bodyPr wrap="square" rtlCol="0">
            <a:spAutoFit/>
          </a:bodyPr>
          <a:lstStyle/>
          <a:p>
            <a:r>
              <a:rPr kumimoji="1" lang="en-US" altLang="ja-JP" smtClean="0">
                <a:effectLst>
                  <a:outerShdw blurRad="38100" dist="38100" dir="2700000" algn="tl">
                    <a:srgbClr val="000000">
                      <a:alpha val="43137"/>
                    </a:srgbClr>
                  </a:outerShdw>
                </a:effectLst>
              </a:rPr>
              <a:t>T</a:t>
            </a:r>
            <a:r>
              <a:rPr kumimoji="1" lang="ja-JP" altLang="en-US" smtClean="0">
                <a:effectLst>
                  <a:outerShdw blurRad="38100" dist="38100" dir="2700000" algn="tl">
                    <a:srgbClr val="000000">
                      <a:alpha val="43137"/>
                    </a:srgbClr>
                  </a:outerShdw>
                </a:effectLst>
              </a:rPr>
              <a:t>値は、コーパス言語学では、</a:t>
            </a:r>
            <a:r>
              <a:rPr kumimoji="1" lang="en-US" altLang="ja-JP" smtClean="0">
                <a:effectLst>
                  <a:outerShdw blurRad="38100" dist="38100" dir="2700000" algn="tl">
                    <a:srgbClr val="000000">
                      <a:alpha val="43137"/>
                    </a:srgbClr>
                  </a:outerShdw>
                </a:effectLst>
              </a:rPr>
              <a:t>1.65</a:t>
            </a:r>
            <a:r>
              <a:rPr kumimoji="1" lang="ja-JP" altLang="en-US" smtClean="0">
                <a:effectLst>
                  <a:outerShdw blurRad="38100" dist="38100" dir="2700000" algn="tl">
                    <a:srgbClr val="000000">
                      <a:alpha val="43137"/>
                    </a:srgbClr>
                  </a:outerShdw>
                </a:effectLst>
              </a:rPr>
              <a:t>以上あれば「二つのタームの共起は偶然ではない」と考える。</a:t>
            </a:r>
            <a:endParaRPr kumimoji="1" lang="ja-JP" altLang="en-US">
              <a:effectLst>
                <a:outerShdw blurRad="38100" dist="38100" dir="2700000" algn="tl">
                  <a:srgbClr val="000000">
                    <a:alpha val="43137"/>
                  </a:srgbClr>
                </a:outerShdw>
              </a:effectLst>
            </a:endParaRPr>
          </a:p>
        </p:txBody>
      </p:sp>
      <p:cxnSp>
        <p:nvCxnSpPr>
          <p:cNvPr id="9" name="直線コネクタ 8"/>
          <p:cNvCxnSpPr/>
          <p:nvPr/>
        </p:nvCxnSpPr>
        <p:spPr>
          <a:xfrm flipH="1" flipV="1">
            <a:off x="6588224" y="5301208"/>
            <a:ext cx="216024" cy="72008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93875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32656"/>
            <a:ext cx="727392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3" name="テキスト ボックス 2"/>
              <p:cNvSpPr txBox="1"/>
              <p:nvPr/>
            </p:nvSpPr>
            <p:spPr>
              <a:xfrm>
                <a:off x="539552" y="1772816"/>
                <a:ext cx="6409829" cy="2539991"/>
              </a:xfrm>
              <a:prstGeom prst="rect">
                <a:avLst/>
              </a:prstGeom>
              <a:noFill/>
            </p:spPr>
            <p:txBody>
              <a:bodyPr wrap="square" rtlCol="0">
                <a:spAutoFit/>
              </a:bodyPr>
              <a:lstStyle/>
              <a:p>
                <a:r>
                  <a:rPr kumimoji="1" lang="ja-JP" altLang="en-US" sz="2000" smtClean="0"/>
                  <a:t>この例では、</a:t>
                </a:r>
                <a:r>
                  <a:rPr kumimoji="1" lang="ja-JP" altLang="en-US" sz="2000" smtClean="0">
                    <a:solidFill>
                      <a:srgbClr val="FFFF00"/>
                    </a:solidFill>
                  </a:rPr>
                  <a:t>共起語の期待値</a:t>
                </a:r>
                <a:r>
                  <a:rPr kumimoji="1" lang="ja-JP" altLang="en-US" sz="2000" smtClean="0"/>
                  <a:t>は、</a:t>
                </a:r>
                <a:r>
                  <a:rPr kumimoji="1" lang="en-US" altLang="ja-JP" sz="2000" smtClean="0"/>
                  <a:t>T</a:t>
                </a:r>
                <a:r>
                  <a:rPr kumimoji="1" lang="ja-JP" altLang="en-US" sz="2000" smtClean="0"/>
                  <a:t>値を計算する際に利用したものと同じなので、</a:t>
                </a:r>
                <a:r>
                  <a:rPr lang="en-US" altLang="ja-JP" sz="2000" smtClean="0">
                    <a:solidFill>
                      <a:srgbClr val="FFFF00"/>
                    </a:solidFill>
                  </a:rPr>
                  <a:t>3×2×10×4/1809</a:t>
                </a:r>
                <a:r>
                  <a:rPr lang="ja-JP" altLang="en-US" sz="2000"/>
                  <a:t> </a:t>
                </a:r>
                <a:r>
                  <a:rPr lang="ja-JP" altLang="en-US" sz="2000" smtClean="0"/>
                  <a:t>である。また、</a:t>
                </a:r>
                <a:r>
                  <a:rPr lang="ja-JP" altLang="en-US" sz="2000" smtClean="0">
                    <a:solidFill>
                      <a:srgbClr val="FFFF00"/>
                    </a:solidFill>
                  </a:rPr>
                  <a:t>共起回数</a:t>
                </a:r>
                <a:r>
                  <a:rPr lang="ja-JP" altLang="en-US" sz="2000" smtClean="0"/>
                  <a:t>は</a:t>
                </a:r>
                <a:r>
                  <a:rPr lang="ja-JP" altLang="en-US" sz="2000" smtClean="0">
                    <a:solidFill>
                      <a:srgbClr val="FFFF00"/>
                    </a:solidFill>
                  </a:rPr>
                  <a:t>４</a:t>
                </a:r>
                <a:r>
                  <a:rPr lang="ja-JP" altLang="en-US" sz="2000" smtClean="0"/>
                  <a:t>である。よって、</a:t>
                </a:r>
                <a:r>
                  <a:rPr lang="en-US" altLang="ja-JP" sz="2000" smtClean="0"/>
                  <a:t>MI</a:t>
                </a:r>
                <a:r>
                  <a:rPr lang="ja-JP" altLang="en-US" sz="2000" smtClean="0"/>
                  <a:t>値は、</a:t>
                </a:r>
                <a:endParaRPr lang="en-US" altLang="ja-JP" sz="2000" smtClean="0"/>
              </a:p>
              <a:p>
                <a14:m>
                  <m:oMath xmlns:m="http://schemas.openxmlformats.org/officeDocument/2006/math">
                    <m:func>
                      <m:funcPr>
                        <m:ctrlPr>
                          <a:rPr lang="en-US" altLang="ja-JP" sz="2800" i="1" smtClean="0">
                            <a:latin typeface="Cambria Math"/>
                          </a:rPr>
                        </m:ctrlPr>
                      </m:funcPr>
                      <m:fName>
                        <m:r>
                          <m:rPr>
                            <m:sty m:val="p"/>
                          </m:rPr>
                          <a:rPr lang="en-US" altLang="ja-JP" sz="2800" i="0" smtClean="0">
                            <a:latin typeface="Cambria Math"/>
                          </a:rPr>
                          <m:t>log</m:t>
                        </m:r>
                      </m:fName>
                      <m:e>
                        <m:f>
                          <m:fPr>
                            <m:ctrlPr>
                              <a:rPr lang="en-US" altLang="ja-JP" sz="2800" i="1" smtClean="0">
                                <a:latin typeface="Cambria Math"/>
                              </a:rPr>
                            </m:ctrlPr>
                          </m:fPr>
                          <m:num>
                            <m:r>
                              <a:rPr lang="en-US" altLang="ja-JP" sz="2800" b="0" i="1" smtClean="0">
                                <a:latin typeface="Cambria Math"/>
                              </a:rPr>
                              <m:t>4</m:t>
                            </m:r>
                          </m:num>
                          <m:den>
                            <m:r>
                              <a:rPr lang="en-US" altLang="ja-JP" sz="2800" b="0" i="1" smtClean="0">
                                <a:latin typeface="Cambria Math"/>
                              </a:rPr>
                              <m:t>3×2×10×4/1809</m:t>
                            </m:r>
                          </m:den>
                        </m:f>
                      </m:e>
                    </m:func>
                    <m:r>
                      <a:rPr lang="en-US" altLang="ja-JP" sz="2800" i="1" smtClean="0">
                        <a:latin typeface="Cambria Math"/>
                        <a:ea typeface="Cambria Math"/>
                      </a:rPr>
                      <m:t>≅</m:t>
                    </m:r>
                  </m:oMath>
                </a14:m>
                <a:r>
                  <a:rPr lang="en-US" altLang="ja-JP" sz="2800" smtClean="0"/>
                  <a:t>4.9</a:t>
                </a:r>
              </a:p>
              <a:p>
                <a:endParaRPr lang="en-US" altLang="ja-JP" sz="2800"/>
              </a:p>
              <a:p>
                <a:r>
                  <a:rPr lang="ja-JP" altLang="en-US" sz="2800" smtClean="0"/>
                  <a:t>と計算できる。</a:t>
                </a:r>
                <a:endParaRPr lang="en-US" altLang="ja-JP" sz="2800" smtClean="0"/>
              </a:p>
            </p:txBody>
          </p:sp>
        </mc:Choice>
        <mc:Fallback xmlns="">
          <p:sp>
            <p:nvSpPr>
              <p:cNvPr id="3" name="テキスト ボックス 2"/>
              <p:cNvSpPr txBox="1">
                <a:spLocks noRot="1" noChangeAspect="1" noMove="1" noResize="1" noEditPoints="1" noAdjustHandles="1" noChangeArrowheads="1" noChangeShapeType="1" noTextEdit="1"/>
              </p:cNvSpPr>
              <p:nvPr/>
            </p:nvSpPr>
            <p:spPr>
              <a:xfrm>
                <a:off x="539552" y="1772816"/>
                <a:ext cx="6409829" cy="2539991"/>
              </a:xfrm>
              <a:prstGeom prst="rect">
                <a:avLst/>
              </a:prstGeom>
              <a:blipFill rotWithShape="1">
                <a:blip r:embed="rId3"/>
                <a:stretch>
                  <a:fillRect l="-1998" t="-1683" b="-5288"/>
                </a:stretch>
              </a:blipFill>
            </p:spPr>
            <p:txBody>
              <a:bodyPr/>
              <a:lstStyle/>
              <a:p>
                <a:r>
                  <a:rPr lang="ja-JP" altLang="en-US">
                    <a:noFill/>
                  </a:rPr>
                  <a:t> </a:t>
                </a:r>
              </a:p>
            </p:txBody>
          </p:sp>
        </mc:Fallback>
      </mc:AlternateContent>
      <p:sp>
        <p:nvSpPr>
          <p:cNvPr id="4" name="テキスト ボックス 3"/>
          <p:cNvSpPr txBox="1"/>
          <p:nvPr/>
        </p:nvSpPr>
        <p:spPr>
          <a:xfrm>
            <a:off x="561053" y="5229200"/>
            <a:ext cx="6984777" cy="1477328"/>
          </a:xfrm>
          <a:prstGeom prst="rect">
            <a:avLst/>
          </a:prstGeom>
          <a:noFill/>
        </p:spPr>
        <p:txBody>
          <a:bodyPr wrap="square" rtlCol="0">
            <a:spAutoFit/>
          </a:bodyPr>
          <a:lstStyle/>
          <a:p>
            <a:r>
              <a:rPr lang="en-US" altLang="ja-JP" smtClean="0"/>
              <a:t>MI</a:t>
            </a:r>
            <a:r>
              <a:rPr lang="ja-JP" altLang="en-US" smtClean="0"/>
              <a:t>値は低頻度語を強調する傾向があるので、テキスト全体での出現頻度は低くとも、専門語のようにテキストを特徴づけるタームを抽出するのに役立つ。ただし、低頻度語を強調するため、</a:t>
            </a:r>
            <a:r>
              <a:rPr lang="ja-JP" altLang="en-US" smtClean="0">
                <a:solidFill>
                  <a:srgbClr val="FF0000"/>
                </a:solidFill>
                <a:effectLst>
                  <a:outerShdw blurRad="38100" dist="38100" dir="2700000" algn="tl">
                    <a:srgbClr val="000000">
                      <a:alpha val="43137"/>
                    </a:srgbClr>
                  </a:outerShdw>
                </a:effectLst>
              </a:rPr>
              <a:t>極端に頻度が少ないタームを</a:t>
            </a:r>
            <a:r>
              <a:rPr lang="en-US" altLang="ja-JP" smtClean="0">
                <a:solidFill>
                  <a:srgbClr val="FF0000"/>
                </a:solidFill>
                <a:effectLst>
                  <a:outerShdw blurRad="38100" dist="38100" dir="2700000" algn="tl">
                    <a:srgbClr val="000000">
                      <a:alpha val="43137"/>
                    </a:srgbClr>
                  </a:outerShdw>
                </a:effectLst>
              </a:rPr>
              <a:t>MI</a:t>
            </a:r>
            <a:r>
              <a:rPr lang="ja-JP" altLang="en-US" smtClean="0">
                <a:solidFill>
                  <a:srgbClr val="FF0000"/>
                </a:solidFill>
                <a:effectLst>
                  <a:outerShdw blurRad="38100" dist="38100" dir="2700000" algn="tl">
                    <a:srgbClr val="000000">
                      <a:alpha val="43137"/>
                    </a:srgbClr>
                  </a:outerShdw>
                </a:effectLst>
              </a:rPr>
              <a:t>値で評価するのは好ましくない。</a:t>
            </a:r>
            <a:r>
              <a:rPr lang="ja-JP" altLang="en-US" smtClean="0"/>
              <a:t>一般には</a:t>
            </a:r>
            <a:r>
              <a:rPr lang="en-US" altLang="ja-JP" smtClean="0"/>
              <a:t>T</a:t>
            </a:r>
            <a:r>
              <a:rPr lang="ja-JP" altLang="en-US" smtClean="0"/>
              <a:t>値の方が、バランスの取れた指標として用いられている。</a:t>
            </a:r>
            <a:endParaRPr kumimoji="1" lang="ja-JP" altLang="en-US"/>
          </a:p>
        </p:txBody>
      </p:sp>
      <p:sp>
        <p:nvSpPr>
          <p:cNvPr id="5" name="テキスト ボックス 4"/>
          <p:cNvSpPr txBox="1"/>
          <p:nvPr/>
        </p:nvSpPr>
        <p:spPr>
          <a:xfrm>
            <a:off x="4139952" y="3630210"/>
            <a:ext cx="4608512" cy="646331"/>
          </a:xfrm>
          <a:prstGeom prst="rect">
            <a:avLst/>
          </a:prstGeom>
          <a:noFill/>
          <a:ln>
            <a:solidFill>
              <a:srgbClr val="FFFF00"/>
            </a:solidFill>
          </a:ln>
        </p:spPr>
        <p:txBody>
          <a:bodyPr wrap="square" rtlCol="0">
            <a:spAutoFit/>
          </a:bodyPr>
          <a:lstStyle/>
          <a:p>
            <a:r>
              <a:rPr kumimoji="1" lang="en-US" altLang="ja-JP" smtClean="0">
                <a:effectLst>
                  <a:outerShdw blurRad="38100" dist="38100" dir="2700000" algn="tl">
                    <a:srgbClr val="000000">
                      <a:alpha val="43137"/>
                    </a:srgbClr>
                  </a:outerShdw>
                </a:effectLst>
              </a:rPr>
              <a:t>MI</a:t>
            </a:r>
            <a:r>
              <a:rPr kumimoji="1" lang="ja-JP" altLang="en-US" smtClean="0">
                <a:effectLst>
                  <a:outerShdw blurRad="38100" dist="38100" dir="2700000" algn="tl">
                    <a:srgbClr val="000000">
                      <a:alpha val="43137"/>
                    </a:srgbClr>
                  </a:outerShdw>
                </a:effectLst>
              </a:rPr>
              <a:t>値は、</a:t>
            </a:r>
            <a:r>
              <a:rPr kumimoji="1" lang="en-US" altLang="ja-JP" smtClean="0">
                <a:effectLst>
                  <a:outerShdw blurRad="38100" dist="38100" dir="2700000" algn="tl">
                    <a:srgbClr val="000000">
                      <a:alpha val="43137"/>
                    </a:srgbClr>
                  </a:outerShdw>
                </a:effectLst>
              </a:rPr>
              <a:t>1.58</a:t>
            </a:r>
            <a:r>
              <a:rPr kumimoji="1" lang="ja-JP" altLang="en-US" smtClean="0">
                <a:effectLst>
                  <a:outerShdw blurRad="38100" dist="38100" dir="2700000" algn="tl">
                    <a:srgbClr val="000000">
                      <a:alpha val="43137"/>
                    </a:srgbClr>
                  </a:outerShdw>
                </a:effectLst>
              </a:rPr>
              <a:t>を超える場合、「二つのタームの間に共起関係がある」と評価される。</a:t>
            </a:r>
            <a:endParaRPr kumimoji="1" lang="ja-JP" altLang="en-US">
              <a:effectLst>
                <a:outerShdw blurRad="38100" dist="38100" dir="2700000" algn="tl">
                  <a:srgbClr val="000000">
                    <a:alpha val="43137"/>
                  </a:srgbClr>
                </a:outerShdw>
              </a:effectLst>
            </a:endParaRPr>
          </a:p>
        </p:txBody>
      </p:sp>
      <p:cxnSp>
        <p:nvCxnSpPr>
          <p:cNvPr id="9" name="直線コネクタ 8"/>
          <p:cNvCxnSpPr/>
          <p:nvPr/>
        </p:nvCxnSpPr>
        <p:spPr>
          <a:xfrm flipH="1" flipV="1">
            <a:off x="4139952" y="3212976"/>
            <a:ext cx="936104" cy="36004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0924813"/>
      </p:ext>
    </p:extLst>
  </p:cSld>
  <p:clrMapOvr>
    <a:masterClrMapping/>
  </p:clrMapOvr>
  <p:timing>
    <p:tnLst>
      <p:par>
        <p:cTn id="1" dur="indefinite" restart="never" nodeType="tmRoot"/>
      </p:par>
    </p:tnLst>
  </p:timing>
</p:sld>
</file>

<file path=ppt/theme/theme1.xml><?xml version="1.0" encoding="utf-8"?>
<a:theme xmlns:a="http://schemas.openxmlformats.org/drawingml/2006/main" name="テクノロジー">
  <a:themeElements>
    <a:clrScheme name="テクノロジー">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テクノロジー">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テクノロジー">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381</TotalTime>
  <Words>988</Words>
  <Application>Microsoft Office PowerPoint</Application>
  <PresentationFormat>画面に合わせる (4:3)</PresentationFormat>
  <Paragraphs>66</Paragraphs>
  <Slides>14</Slides>
  <Notes>0</Notes>
  <HiddenSlides>0</HiddenSlides>
  <MMClips>0</MMClips>
  <ScaleCrop>false</ScaleCrop>
  <HeadingPairs>
    <vt:vector size="4" baseType="variant">
      <vt:variant>
        <vt:lpstr>テーマ</vt:lpstr>
      </vt:variant>
      <vt:variant>
        <vt:i4>1</vt:i4>
      </vt:variant>
      <vt:variant>
        <vt:lpstr>スライド タイトル</vt:lpstr>
      </vt:variant>
      <vt:variant>
        <vt:i4>14</vt:i4>
      </vt:variant>
    </vt:vector>
  </HeadingPairs>
  <TitlesOfParts>
    <vt:vector size="15" baseType="lpstr">
      <vt:lpstr>テクノロジー</vt:lpstr>
      <vt:lpstr>Rによるテキストマイニング入門</vt:lpstr>
      <vt:lpstr>目次</vt:lpstr>
      <vt:lpstr>語の共起関係</vt:lpstr>
      <vt:lpstr>PowerPoint プレゼンテーション</vt:lpstr>
      <vt:lpstr>PowerPoint プレゼンテーション</vt:lpstr>
      <vt:lpstr>PowerPoint プレゼンテーション</vt:lpstr>
      <vt:lpstr>collocate()関数</vt:lpstr>
      <vt:lpstr>PowerPoint プレゼンテーション</vt:lpstr>
      <vt:lpstr>collScores()関数</vt:lpstr>
      <vt:lpstr>T値について</vt:lpstr>
      <vt:lpstr>MI値について(1)</vt:lpstr>
      <vt:lpstr>MI値について(2)</vt:lpstr>
      <vt:lpstr>例</vt:lpstr>
      <vt:lpstr>PowerPoint プレゼンテーション</vt:lpstr>
    </vt:vector>
  </TitlesOfParts>
  <Company>和歌山大学</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Rによるテキストマイニング入門</dc:title>
  <dc:creator>システム情報学センター</dc:creator>
  <cp:lastModifiedBy>システム情報学センター</cp:lastModifiedBy>
  <cp:revision>28</cp:revision>
  <dcterms:created xsi:type="dcterms:W3CDTF">2012-12-04T03:16:19Z</dcterms:created>
  <dcterms:modified xsi:type="dcterms:W3CDTF">2013-01-18T03:14:03Z</dcterms:modified>
</cp:coreProperties>
</file>