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5" r:id="rId6"/>
    <p:sldId id="266" r:id="rId7"/>
    <p:sldId id="260" r:id="rId8"/>
    <p:sldId id="267" r:id="rId9"/>
    <p:sldId id="264" r:id="rId10"/>
    <p:sldId id="268" r:id="rId11"/>
    <p:sldId id="261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936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804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377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5789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60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466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8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83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69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619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28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185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6A504-4B6B-4229-9327-B14B4FA3D0B7}" type="datetimeFigureOut">
              <a:rPr kumimoji="1" lang="ja-JP" altLang="en-US" smtClean="0"/>
              <a:t>2015/7/12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9C2D4-6340-42CC-B0F1-97497919F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86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A Historical Analysis of </a:t>
            </a:r>
            <a:r>
              <a:rPr kumimoji="1" lang="en-US" altLang="ja-JP" dirty="0" err="1" smtClean="0"/>
              <a:t>Debian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smtClean="0"/>
              <a:t>Package Incompatibilities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/>
          <a:lstStyle/>
          <a:p>
            <a:r>
              <a:rPr lang="en-US" altLang="ja-JP" dirty="0" err="1" smtClean="0">
                <a:solidFill>
                  <a:schemeClr val="tx1"/>
                </a:solidFill>
              </a:rPr>
              <a:t>Maelic</a:t>
            </a:r>
            <a:r>
              <a:rPr lang="en-US" altLang="ja-JP" dirty="0" smtClean="0">
                <a:solidFill>
                  <a:schemeClr val="tx1"/>
                </a:solidFill>
              </a:rPr>
              <a:t> </a:t>
            </a:r>
            <a:r>
              <a:rPr lang="en-US" altLang="ja-JP" dirty="0" err="1" smtClean="0">
                <a:solidFill>
                  <a:schemeClr val="tx1"/>
                </a:solidFill>
              </a:rPr>
              <a:t>Claes</a:t>
            </a:r>
            <a:endParaRPr lang="en-US" altLang="ja-JP" dirty="0" smtClean="0">
              <a:solidFill>
                <a:schemeClr val="tx1"/>
              </a:solidFill>
            </a:endParaRPr>
          </a:p>
          <a:p>
            <a:r>
              <a:rPr kumimoji="1" lang="en-US" altLang="ja-JP" dirty="0" smtClean="0">
                <a:solidFill>
                  <a:schemeClr val="tx1"/>
                </a:solidFill>
              </a:rPr>
              <a:t>Tom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Mens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r>
              <a:rPr lang="en-US" altLang="ja-JP" dirty="0" smtClean="0">
                <a:solidFill>
                  <a:schemeClr val="tx1"/>
                </a:solidFill>
              </a:rPr>
              <a:t>Roberto Di Cosmo</a:t>
            </a:r>
          </a:p>
          <a:p>
            <a:r>
              <a:rPr kumimoji="1" lang="en-US" altLang="ja-JP" dirty="0" smtClean="0">
                <a:solidFill>
                  <a:schemeClr val="tx1"/>
                </a:solidFill>
              </a:rPr>
              <a:t>Jerome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Vouillon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9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Debian</a:t>
            </a:r>
            <a:r>
              <a:rPr lang="ja-JP" altLang="en-US" dirty="0" smtClean="0"/>
              <a:t>のパッケージ間で頻繁にコンフリクトが起きる</a:t>
            </a:r>
            <a:endParaRPr lang="en-US" altLang="ja-JP" dirty="0" smtClean="0"/>
          </a:p>
          <a:p>
            <a:r>
              <a:rPr kumimoji="1" lang="ja-JP" altLang="en-US" dirty="0" smtClean="0"/>
              <a:t>ソフトウェアが進化すると共に起きる不一致を分析する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8885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はじめに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/>
              <a:t>Linux</a:t>
            </a:r>
            <a:r>
              <a:rPr lang="ja-JP" altLang="en-US" sz="2800" dirty="0" smtClean="0"/>
              <a:t>ディストリビューションでは次の関係が宣言されている</a:t>
            </a:r>
            <a:endParaRPr kumimoji="1" lang="en-US" altLang="ja-JP" sz="2800" dirty="0" smtClean="0"/>
          </a:p>
          <a:p>
            <a:pPr lvl="1"/>
            <a:r>
              <a:rPr lang="ja-JP" altLang="en-US" sz="2400" dirty="0" smtClean="0"/>
              <a:t>パッケージ間のメタデータの依存関係</a:t>
            </a:r>
            <a:endParaRPr lang="en-US" altLang="ja-JP" sz="2400" dirty="0" smtClean="0"/>
          </a:p>
          <a:p>
            <a:pPr lvl="1"/>
            <a:r>
              <a:rPr kumimoji="1" lang="ja-JP" altLang="en-US" sz="2400" dirty="0" smtClean="0"/>
              <a:t>パッケージ間のメタデータのコンフリクト関係</a:t>
            </a:r>
            <a:endParaRPr kumimoji="1" lang="en-US" altLang="ja-JP" sz="2400" dirty="0" smtClean="0"/>
          </a:p>
          <a:p>
            <a:r>
              <a:rPr lang="ja-JP" altLang="en-US" sz="2800" dirty="0" smtClean="0"/>
              <a:t>上記の相互関係についてまで考慮されていない</a:t>
            </a:r>
            <a:endParaRPr lang="en-US" altLang="ja-JP" sz="2800" dirty="0" smtClean="0"/>
          </a:p>
          <a:p>
            <a:r>
              <a:rPr kumimoji="1" lang="ja-JP" altLang="en-US" sz="2800" dirty="0" smtClean="0"/>
              <a:t>そのため，パッケージをひとまとめにしてインストールできない．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また，リポジトリ内で障害を引き起こす</a:t>
            </a:r>
            <a:endParaRPr kumimoji="1" lang="en-US" altLang="ja-JP" sz="2800" dirty="0" smtClean="0"/>
          </a:p>
          <a:p>
            <a:pPr lvl="1"/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806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コンフリクトしてしまう原因を調査することで，パッケージをメンテナンスすることに役立つ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本論文では</a:t>
            </a:r>
            <a:endParaRPr kumimoji="1" lang="en-US" altLang="ja-JP" sz="2800" dirty="0" smtClean="0"/>
          </a:p>
          <a:p>
            <a:pPr lvl="1"/>
            <a:r>
              <a:rPr lang="en-US" altLang="ja-JP" sz="2400" dirty="0" err="1" smtClean="0"/>
              <a:t>Debian</a:t>
            </a:r>
            <a:r>
              <a:rPr lang="en-US" altLang="ja-JP" sz="2400" dirty="0" smtClean="0"/>
              <a:t> Linux</a:t>
            </a:r>
            <a:r>
              <a:rPr lang="ja-JP" altLang="en-US" sz="2400" dirty="0" smtClean="0"/>
              <a:t>の</a:t>
            </a:r>
            <a:r>
              <a:rPr lang="en-US" altLang="ja-JP" sz="2400" dirty="0" smtClean="0"/>
              <a:t>i386</a:t>
            </a:r>
            <a:r>
              <a:rPr lang="ja-JP" altLang="en-US" sz="2400" dirty="0" smtClean="0"/>
              <a:t>の</a:t>
            </a:r>
            <a:r>
              <a:rPr lang="en-US" altLang="ja-JP" sz="2400" dirty="0" smtClean="0"/>
              <a:t>10</a:t>
            </a:r>
            <a:r>
              <a:rPr lang="ja-JP" altLang="en-US" sz="2400" dirty="0" smtClean="0"/>
              <a:t>年間を調査対象とする</a:t>
            </a:r>
            <a:endParaRPr lang="en-US" altLang="ja-JP" sz="2400" dirty="0" smtClean="0"/>
          </a:p>
          <a:p>
            <a:pPr lvl="1"/>
            <a:r>
              <a:rPr kumimoji="1" lang="ja-JP" altLang="en-US" sz="2400" dirty="0" smtClean="0"/>
              <a:t>いつパッケージ間の不一致が起き，取り除かれるのか</a:t>
            </a:r>
            <a:endParaRPr kumimoji="1" lang="en-US" altLang="ja-JP" sz="2400" dirty="0" smtClean="0"/>
          </a:p>
          <a:p>
            <a:pPr lvl="1"/>
            <a:r>
              <a:rPr lang="ja-JP" altLang="en-US" sz="2400" dirty="0" smtClean="0"/>
              <a:t>なにがパッケージ間の不一致を引き起こすのか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3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Strong Conflict</a:t>
            </a:r>
            <a:endParaRPr kumimoji="1" lang="ja-JP" altLang="en-US" dirty="0"/>
          </a:p>
        </p:txBody>
      </p:sp>
      <p:sp>
        <p:nvSpPr>
          <p:cNvPr id="4" name="正方形/長方形 3"/>
          <p:cNvSpPr>
            <a:spLocks noChangeAspect="1"/>
          </p:cNvSpPr>
          <p:nvPr/>
        </p:nvSpPr>
        <p:spPr>
          <a:xfrm>
            <a:off x="1203812" y="2349016"/>
            <a:ext cx="1224000" cy="122400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dirty="0" smtClean="0">
                <a:solidFill>
                  <a:schemeClr val="tx1"/>
                </a:solidFill>
              </a:rPr>
              <a:t>P</a:t>
            </a:r>
            <a:endParaRPr kumimoji="1" lang="ja-JP" altLang="en-US" sz="5400" dirty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>
            <a:spLocks noChangeAspect="1"/>
          </p:cNvSpPr>
          <p:nvPr/>
        </p:nvSpPr>
        <p:spPr>
          <a:xfrm>
            <a:off x="1203812" y="4365104"/>
            <a:ext cx="1224000" cy="122400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5400" dirty="0" smtClean="0">
                <a:solidFill>
                  <a:schemeClr val="tx1"/>
                </a:solidFill>
              </a:rPr>
              <a:t>P2</a:t>
            </a:r>
            <a:endParaRPr kumimoji="1" lang="ja-JP" altLang="en-US" sz="5400" dirty="0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>
            <a:spLocks noChangeAspect="1"/>
          </p:cNvSpPr>
          <p:nvPr/>
        </p:nvSpPr>
        <p:spPr>
          <a:xfrm>
            <a:off x="3960068" y="2349016"/>
            <a:ext cx="1224000" cy="122400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5400" dirty="0">
                <a:solidFill>
                  <a:schemeClr val="tx1"/>
                </a:solidFill>
              </a:rPr>
              <a:t>Q</a:t>
            </a:r>
            <a:endParaRPr kumimoji="1" lang="ja-JP" altLang="en-US" sz="5400" dirty="0">
              <a:solidFill>
                <a:schemeClr val="tx1"/>
              </a:solidFill>
            </a:endParaRPr>
          </a:p>
        </p:txBody>
      </p:sp>
      <p:sp>
        <p:nvSpPr>
          <p:cNvPr id="7" name="正方形/長方形 6"/>
          <p:cNvSpPr>
            <a:spLocks noChangeAspect="1"/>
          </p:cNvSpPr>
          <p:nvPr/>
        </p:nvSpPr>
        <p:spPr>
          <a:xfrm>
            <a:off x="6660368" y="2349016"/>
            <a:ext cx="1224000" cy="122400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5400" dirty="0">
                <a:solidFill>
                  <a:schemeClr val="tx1"/>
                </a:solidFill>
              </a:rPr>
              <a:t>R</a:t>
            </a:r>
            <a:endParaRPr kumimoji="1" lang="ja-JP" altLang="en-US" sz="5400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>
            <a:spLocks noChangeAspect="1"/>
          </p:cNvSpPr>
          <p:nvPr/>
        </p:nvSpPr>
        <p:spPr>
          <a:xfrm>
            <a:off x="3960068" y="4365104"/>
            <a:ext cx="1224000" cy="122400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5400" dirty="0" smtClean="0">
                <a:solidFill>
                  <a:schemeClr val="tx1"/>
                </a:solidFill>
              </a:rPr>
              <a:t>Q2</a:t>
            </a:r>
            <a:endParaRPr kumimoji="1" lang="ja-JP" altLang="en-US" sz="5400" dirty="0">
              <a:solidFill>
                <a:schemeClr val="tx1"/>
              </a:solidFill>
            </a:endParaRPr>
          </a:p>
        </p:txBody>
      </p:sp>
      <p:cxnSp>
        <p:nvCxnSpPr>
          <p:cNvPr id="10" name="直線矢印コネクタ 9"/>
          <p:cNvCxnSpPr>
            <a:stCxn id="6" idx="1"/>
            <a:endCxn id="4" idx="3"/>
          </p:cNvCxnSpPr>
          <p:nvPr/>
        </p:nvCxnSpPr>
        <p:spPr>
          <a:xfrm flipH="1">
            <a:off x="2427812" y="2961016"/>
            <a:ext cx="1532256" cy="0"/>
          </a:xfrm>
          <a:prstGeom prst="straightConnector1">
            <a:avLst/>
          </a:prstGeom>
          <a:ln w="508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7" idx="1"/>
            <a:endCxn id="6" idx="3"/>
          </p:cNvCxnSpPr>
          <p:nvPr/>
        </p:nvCxnSpPr>
        <p:spPr>
          <a:xfrm flipH="1">
            <a:off x="5184068" y="2961016"/>
            <a:ext cx="1476300" cy="0"/>
          </a:xfrm>
          <a:prstGeom prst="straightConnector1">
            <a:avLst/>
          </a:prstGeom>
          <a:ln w="508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5" idx="0"/>
            <a:endCxn id="4" idx="2"/>
          </p:cNvCxnSpPr>
          <p:nvPr/>
        </p:nvCxnSpPr>
        <p:spPr>
          <a:xfrm flipV="1">
            <a:off x="1815812" y="3573016"/>
            <a:ext cx="0" cy="792088"/>
          </a:xfrm>
          <a:prstGeom prst="straightConnector1">
            <a:avLst/>
          </a:prstGeom>
          <a:ln w="508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8" idx="0"/>
            <a:endCxn id="6" idx="2"/>
          </p:cNvCxnSpPr>
          <p:nvPr/>
        </p:nvCxnSpPr>
        <p:spPr>
          <a:xfrm flipV="1">
            <a:off x="4572068" y="3573016"/>
            <a:ext cx="0" cy="792088"/>
          </a:xfrm>
          <a:prstGeom prst="straightConnector1">
            <a:avLst/>
          </a:prstGeom>
          <a:ln w="508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8" idx="1"/>
            <a:endCxn id="5" idx="3"/>
          </p:cNvCxnSpPr>
          <p:nvPr/>
        </p:nvCxnSpPr>
        <p:spPr>
          <a:xfrm flipH="1">
            <a:off x="2427812" y="4977104"/>
            <a:ext cx="1532256" cy="0"/>
          </a:xfrm>
          <a:prstGeom prst="straightConnector1">
            <a:avLst/>
          </a:prstGeom>
          <a:ln w="50800">
            <a:solidFill>
              <a:schemeClr val="accent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 flipH="1">
            <a:off x="7884448" y="4869160"/>
            <a:ext cx="720000" cy="0"/>
          </a:xfrm>
          <a:prstGeom prst="straightConnector1">
            <a:avLst/>
          </a:prstGeom>
          <a:ln w="50800">
            <a:solidFill>
              <a:schemeClr val="accent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flipH="1">
            <a:off x="7884368" y="5301208"/>
            <a:ext cx="720000" cy="0"/>
          </a:xfrm>
          <a:prstGeom prst="straightConnector1">
            <a:avLst/>
          </a:prstGeom>
          <a:ln w="508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5436096" y="465313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declared conflict</a:t>
            </a:r>
            <a:endParaRPr kumimoji="1" lang="ja-JP" altLang="en-US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450632" y="5116542"/>
            <a:ext cx="2433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declared </a:t>
            </a:r>
            <a:r>
              <a:rPr lang="en-US" altLang="ja-JP" dirty="0" err="1" smtClean="0"/>
              <a:t>depandency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7114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Research Question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ja-JP" sz="2800" dirty="0" smtClean="0"/>
                  <a:t>RQ1</a:t>
                </a:r>
              </a:p>
              <a:p>
                <a:pPr lvl="1"/>
                <a:r>
                  <a:rPr lang="ja-JP" altLang="en-US" sz="2400" dirty="0" smtClean="0"/>
                  <a:t>どのようにすれば問題のあるパッケージを調査することができるか？</a:t>
                </a:r>
                <a:endParaRPr lang="en-US" altLang="ja-JP" sz="2400" dirty="0" smtClean="0"/>
              </a:p>
              <a:p>
                <a:r>
                  <a:rPr lang="en-US" altLang="ja-JP" sz="2800" dirty="0" smtClean="0"/>
                  <a:t>Answer</a:t>
                </a:r>
              </a:p>
              <a:p>
                <a:pPr lvl="1"/>
                <a:r>
                  <a:rPr lang="en-US" altLang="ja-JP" sz="2400" dirty="0" smtClean="0"/>
                  <a:t>issue</a:t>
                </a:r>
                <a:r>
                  <a:rPr lang="ja-JP" altLang="en-US" sz="2400" dirty="0" smtClean="0"/>
                  <a:t>が多く報告されている時に</a:t>
                </a:r>
                <a:r>
                  <a:rPr lang="en-US" altLang="ja-JP" sz="2400" dirty="0" smtClean="0"/>
                  <a:t>Strong Conflict</a:t>
                </a:r>
                <a:r>
                  <a:rPr lang="ja-JP" altLang="en-US" sz="2400" dirty="0" smtClean="0"/>
                  <a:t>が発生している</a:t>
                </a:r>
                <a:endParaRPr lang="en-US" altLang="ja-JP" sz="2400" dirty="0" smtClean="0"/>
              </a:p>
              <a:p>
                <a:pPr lvl="1"/>
                <a:r>
                  <a:rPr kumimoji="1" lang="ja-JP" altLang="en-US" sz="2400" dirty="0" smtClean="0"/>
                  <a:t>次のメトリクスから推測できる</a:t>
                </a:r>
                <a:endParaRPr kumimoji="1" lang="en-US" altLang="ja-JP" sz="2400" dirty="0" smtClean="0"/>
              </a:p>
              <a:p>
                <a:pPr lvl="2"/>
                <a:r>
                  <a:rPr kumimoji="1" lang="en-US" altLang="ja-JP" sz="2000" dirty="0" smtClean="0"/>
                  <a:t>Strong Conflict</a:t>
                </a:r>
                <a:r>
                  <a:rPr kumimoji="1" lang="ja-JP" altLang="en-US" sz="2000" dirty="0" smtClean="0"/>
                  <a:t>の最小数</a:t>
                </a:r>
                <a:endParaRPr kumimoji="1" lang="en-US" altLang="ja-JP" sz="2000" dirty="0" smtClean="0"/>
              </a:p>
              <a:p>
                <a:pPr lvl="2"/>
                <a:r>
                  <a:rPr lang="en-US" altLang="ja-JP" sz="2000" dirty="0" smtClean="0"/>
                  <a:t>Strong Conflict</a:t>
                </a:r>
                <a:r>
                  <a:rPr lang="ja-JP" altLang="en-US" sz="2000" dirty="0" smtClean="0"/>
                  <a:t>の最大数</a:t>
                </a:r>
                <a:endParaRPr lang="en-US" altLang="ja-JP" sz="2000" dirty="0" smtClean="0"/>
              </a:p>
              <a:p>
                <a:pPr lvl="2"/>
                <a:r>
                  <a:rPr kumimoji="1" lang="en-US" altLang="ja-JP" sz="2000" dirty="0" smtClean="0"/>
                  <a:t>Strong Conflict</a:t>
                </a:r>
                <a:r>
                  <a:rPr kumimoji="1" lang="ja-JP" altLang="en-US" sz="2000" dirty="0" smtClean="0"/>
                  <a:t>が混入している日数または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kumimoji="1" lang="en-US" altLang="ja-JP" sz="2000" b="0" i="1" smtClean="0">
                            <a:latin typeface="Cambria Math"/>
                          </a:rPr>
                          <m:t>𝑚𝑎𝑥𝑖𝑚𝑢𝑚</m:t>
                        </m:r>
                        <m:r>
                          <a:rPr kumimoji="1" lang="en-US" altLang="ja-JP" sz="2000" b="0" i="1" smtClean="0">
                            <a:latin typeface="Cambria Math"/>
                          </a:rPr>
                          <m:t> +</m:t>
                        </m:r>
                        <m:r>
                          <a:rPr kumimoji="1" lang="en-US" altLang="ja-JP" sz="2000" b="0" i="1" smtClean="0">
                            <a:latin typeface="Cambria Math"/>
                          </a:rPr>
                          <m:t>𝑚𝑖𝑛𝑖𝑚𝑢𝑚</m:t>
                        </m:r>
                      </m:num>
                      <m:den>
                        <m:r>
                          <a:rPr kumimoji="1" lang="en-US" altLang="ja-JP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kumimoji="1" lang="en-US" altLang="ja-JP" sz="2000" dirty="0" smtClean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348" r="-29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789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Research Question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RQ2</a:t>
            </a:r>
          </a:p>
          <a:p>
            <a:pPr lvl="1"/>
            <a:r>
              <a:rPr lang="en-US" altLang="ja-JP" sz="2400" dirty="0" smtClean="0"/>
              <a:t>Strong Conflict</a:t>
            </a:r>
            <a:r>
              <a:rPr lang="ja-JP" altLang="en-US" sz="2400" dirty="0" smtClean="0"/>
              <a:t>が引き起こされるまでの期間は？</a:t>
            </a:r>
            <a:endParaRPr lang="en-US" altLang="ja-JP" sz="2400" dirty="0" smtClean="0"/>
          </a:p>
          <a:p>
            <a:r>
              <a:rPr lang="en-US" altLang="ja-JP" sz="2800" dirty="0" smtClean="0"/>
              <a:t>Answer</a:t>
            </a:r>
          </a:p>
          <a:p>
            <a:pPr lvl="1"/>
            <a:r>
              <a:rPr lang="ja-JP" altLang="en-US" sz="2400" dirty="0" smtClean="0"/>
              <a:t>約</a:t>
            </a:r>
            <a:r>
              <a:rPr lang="en-US" altLang="ja-JP" sz="2400" dirty="0" smtClean="0"/>
              <a:t>64</a:t>
            </a:r>
            <a:r>
              <a:rPr lang="ja-JP" altLang="en-US" sz="2400" dirty="0" smtClean="0"/>
              <a:t>％のパッケージが</a:t>
            </a:r>
            <a:r>
              <a:rPr lang="ja-JP" altLang="en-US" sz="2400" dirty="0"/>
              <a:t>発生</a:t>
            </a:r>
            <a:r>
              <a:rPr lang="ja-JP" altLang="en-US" sz="2400" dirty="0" smtClean="0"/>
              <a:t>しない</a:t>
            </a:r>
            <a:endParaRPr lang="en-US" altLang="ja-JP" sz="2400" dirty="0" smtClean="0"/>
          </a:p>
          <a:p>
            <a:pPr lvl="1"/>
            <a:r>
              <a:rPr lang="ja-JP" altLang="en-US" sz="2400" dirty="0"/>
              <a:t>約</a:t>
            </a:r>
            <a:r>
              <a:rPr lang="en-US" altLang="ja-JP" sz="2400" dirty="0" smtClean="0"/>
              <a:t>35</a:t>
            </a:r>
            <a:r>
              <a:rPr lang="ja-JP" altLang="en-US" sz="2400" dirty="0" smtClean="0"/>
              <a:t>％のパッケージが導入された時に発生</a:t>
            </a:r>
            <a:endParaRPr lang="en-US" altLang="ja-JP" sz="2400" dirty="0" smtClean="0"/>
          </a:p>
          <a:p>
            <a:pPr lvl="1"/>
            <a:r>
              <a:rPr lang="ja-JP" altLang="en-US" sz="2400" dirty="0" smtClean="0"/>
              <a:t>後発のパッケージによって引き起こされる（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年以内）</a:t>
            </a:r>
            <a:endParaRPr lang="en-US" altLang="ja-JP" sz="2400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365103"/>
            <a:ext cx="3405527" cy="23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2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Research Question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2816"/>
          </a:xfrm>
        </p:spPr>
        <p:txBody>
          <a:bodyPr>
            <a:normAutofit/>
          </a:bodyPr>
          <a:lstStyle/>
          <a:p>
            <a:r>
              <a:rPr kumimoji="1" lang="en-US" altLang="ja-JP" sz="2800" dirty="0" smtClean="0"/>
              <a:t>RQ3</a:t>
            </a:r>
          </a:p>
          <a:p>
            <a:pPr lvl="1"/>
            <a:r>
              <a:rPr lang="ja-JP" altLang="en-US" sz="2400" dirty="0" smtClean="0"/>
              <a:t>長生きのパッケージにおける</a:t>
            </a:r>
            <a:r>
              <a:rPr lang="en-US" altLang="ja-JP" sz="2400" dirty="0" smtClean="0"/>
              <a:t>Strong Conflict</a:t>
            </a:r>
            <a:r>
              <a:rPr lang="ja-JP" altLang="en-US" sz="2400" dirty="0" smtClean="0"/>
              <a:t>が与える影響とは？</a:t>
            </a:r>
            <a:endParaRPr lang="en-US" altLang="ja-JP" sz="2400" dirty="0" smtClean="0"/>
          </a:p>
          <a:p>
            <a:r>
              <a:rPr kumimoji="1" lang="en-US" altLang="ja-JP" sz="2800" dirty="0" smtClean="0"/>
              <a:t>Answer</a:t>
            </a:r>
            <a:r>
              <a:rPr kumimoji="1" lang="ja-JP" altLang="en-US" sz="2800" dirty="0" smtClean="0"/>
              <a:t>（生存分析）</a:t>
            </a:r>
            <a:endParaRPr kumimoji="1" lang="en-US" altLang="ja-JP" sz="2800" dirty="0" smtClean="0"/>
          </a:p>
          <a:p>
            <a:pPr lvl="1"/>
            <a:endParaRPr kumimoji="1" lang="en-US" altLang="ja-JP" sz="2400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36" y="3537367"/>
            <a:ext cx="3172111" cy="1401109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3240360" cy="140471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3" y="5058484"/>
            <a:ext cx="3384376" cy="1491521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788024" y="5229200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縦軸：パッケージの生存率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kumimoji="1" lang="ja-JP" altLang="en-US" sz="2000" dirty="0" smtClean="0"/>
              <a:t>横軸：年数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6671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Research Question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 smtClean="0"/>
              <a:t>RQ4</a:t>
            </a:r>
          </a:p>
          <a:p>
            <a:pPr lvl="1"/>
            <a:r>
              <a:rPr kumimoji="1" lang="en-US" altLang="ja-JP" sz="2400" dirty="0" smtClean="0"/>
              <a:t>Strong Conflict</a:t>
            </a:r>
            <a:r>
              <a:rPr kumimoji="1" lang="ja-JP" altLang="en-US" sz="2400" dirty="0" smtClean="0"/>
              <a:t>しているパッケージから全てのコンフリクトが取り除かれるまでどれくらいかかる？</a:t>
            </a:r>
            <a:endParaRPr kumimoji="1" lang="en-US" altLang="ja-JP" sz="2400" dirty="0" smtClean="0"/>
          </a:p>
          <a:p>
            <a:r>
              <a:rPr lang="en-US" altLang="ja-JP" sz="2800" dirty="0" smtClean="0"/>
              <a:t>Answer</a:t>
            </a:r>
          </a:p>
          <a:p>
            <a:pPr lvl="1"/>
            <a:r>
              <a:rPr lang="ja-JP" altLang="en-US" sz="2400" dirty="0" smtClean="0"/>
              <a:t>対象期間の内に存在し，</a:t>
            </a:r>
            <a:r>
              <a:rPr lang="en-US" altLang="ja-JP" sz="2400" dirty="0" smtClean="0"/>
              <a:t>Strong Conflict</a:t>
            </a:r>
            <a:r>
              <a:rPr lang="ja-JP" altLang="en-US" sz="2400" dirty="0" smtClean="0"/>
              <a:t>が発生したパッケージを対象とした生存分析（</a:t>
            </a:r>
            <a:r>
              <a:rPr lang="en-US" altLang="ja-JP" sz="2400" dirty="0" smtClean="0"/>
              <a:t>220packages</a:t>
            </a:r>
            <a:r>
              <a:rPr lang="ja-JP" altLang="en-US" sz="2400" dirty="0" smtClean="0"/>
              <a:t>）</a:t>
            </a:r>
            <a:endParaRPr kumimoji="1" lang="en-US" altLang="ja-JP" sz="2400" dirty="0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09120"/>
            <a:ext cx="4427604" cy="195851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148064" y="4861609"/>
            <a:ext cx="3672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縦軸：</a:t>
            </a:r>
            <a:r>
              <a:rPr kumimoji="1" lang="en-US" altLang="ja-JP" sz="2000" dirty="0" smtClean="0"/>
              <a:t>Strong Conflict</a:t>
            </a:r>
            <a:r>
              <a:rPr kumimoji="1" lang="ja-JP" altLang="en-US" sz="2000" dirty="0" smtClean="0"/>
              <a:t>の生存率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kumimoji="1" lang="ja-JP" altLang="en-US" sz="2000" dirty="0" smtClean="0"/>
              <a:t>横軸：年数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4100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Research Question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RQ5</a:t>
            </a:r>
          </a:p>
          <a:p>
            <a:pPr lvl="1"/>
            <a:r>
              <a:rPr lang="en-US" altLang="ja-JP" sz="2400" dirty="0" smtClean="0"/>
              <a:t>Strong Conflict</a:t>
            </a:r>
            <a:r>
              <a:rPr lang="ja-JP" altLang="en-US" sz="2400" dirty="0" smtClean="0"/>
              <a:t>が消えたり，現われたりする原因は何か？</a:t>
            </a:r>
            <a:endParaRPr lang="en-US" altLang="ja-JP" sz="2400" dirty="0" smtClean="0"/>
          </a:p>
          <a:p>
            <a:r>
              <a:rPr kumimoji="1" lang="en-US" altLang="ja-JP" sz="2800" dirty="0" smtClean="0"/>
              <a:t>Answer</a:t>
            </a:r>
          </a:p>
          <a:p>
            <a:pPr lvl="1"/>
            <a:r>
              <a:rPr lang="en-US" altLang="ja-JP" sz="2400" dirty="0" smtClean="0"/>
              <a:t>Testing Distribution</a:t>
            </a:r>
            <a:r>
              <a:rPr lang="ja-JP" altLang="en-US" sz="2400" dirty="0" smtClean="0"/>
              <a:t>に上げられたパッケージによる，一時的な</a:t>
            </a:r>
            <a:r>
              <a:rPr lang="en-US" altLang="ja-JP" sz="2400" dirty="0" smtClean="0"/>
              <a:t>Strong Conflict</a:t>
            </a:r>
            <a:r>
              <a:rPr lang="ja-JP" altLang="en-US" sz="2400" dirty="0"/>
              <a:t>も</a:t>
            </a:r>
            <a:r>
              <a:rPr lang="ja-JP" altLang="en-US" sz="2400" dirty="0" smtClean="0"/>
              <a:t>数に含めているため</a:t>
            </a:r>
            <a:endParaRPr lang="en-US" altLang="ja-JP" sz="2400" dirty="0" smtClean="0"/>
          </a:p>
          <a:p>
            <a:pPr lvl="1"/>
            <a:r>
              <a:rPr kumimoji="1" lang="ja-JP" altLang="en-US" sz="2400" dirty="0" smtClean="0"/>
              <a:t>巻戻されることによって発生している</a:t>
            </a:r>
            <a:endParaRPr kumimoji="1" lang="en-US" altLang="ja-JP" sz="2400" dirty="0" smtClean="0"/>
          </a:p>
          <a:p>
            <a:pPr lvl="2"/>
            <a:r>
              <a:rPr lang="en-US" altLang="ja-JP" sz="2000" dirty="0" smtClean="0"/>
              <a:t>Strong Conflict</a:t>
            </a:r>
            <a:r>
              <a:rPr lang="ja-JP" altLang="en-US" sz="2000" dirty="0" smtClean="0"/>
              <a:t>が追加または除去されたことによる影響が大きすぎるため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1274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常に</a:t>
            </a:r>
            <a:r>
              <a:rPr lang="en-US" altLang="ja-JP" dirty="0" smtClean="0"/>
              <a:t>Strong Conflict</a:t>
            </a:r>
            <a:r>
              <a:rPr kumimoji="1" lang="ja-JP" altLang="en-US" dirty="0" smtClean="0"/>
              <a:t>しているパッケージは長生きしない</a:t>
            </a:r>
            <a:endParaRPr kumimoji="1" lang="en-US" altLang="ja-JP" dirty="0" smtClean="0"/>
          </a:p>
          <a:p>
            <a:r>
              <a:rPr lang="en-US" altLang="ja-JP" dirty="0" smtClean="0"/>
              <a:t>Strong Conflict</a:t>
            </a:r>
            <a:r>
              <a:rPr lang="ja-JP" altLang="en-US" dirty="0" smtClean="0"/>
              <a:t>が起きたことのあるパッケージの方が長生き</a:t>
            </a:r>
            <a:endParaRPr lang="en-US" altLang="ja-JP" dirty="0" smtClean="0"/>
          </a:p>
          <a:p>
            <a:r>
              <a:rPr lang="ja-JP" altLang="en-US" dirty="0"/>
              <a:t>更新</a:t>
            </a:r>
            <a:r>
              <a:rPr kumimoji="1" lang="ja-JP" altLang="en-US" dirty="0" smtClean="0"/>
              <a:t>直後で</a:t>
            </a:r>
            <a:r>
              <a:rPr lang="en-US" altLang="ja-JP" dirty="0" smtClean="0"/>
              <a:t>Strong Conflict</a:t>
            </a:r>
            <a:r>
              <a:rPr kumimoji="1" lang="ja-JP" altLang="en-US" dirty="0" smtClean="0"/>
              <a:t>している方が長期化しやすい</a:t>
            </a:r>
            <a:endParaRPr kumimoji="1" lang="en-US" altLang="ja-JP" dirty="0" smtClean="0"/>
          </a:p>
          <a:p>
            <a:r>
              <a:rPr lang="en-US" altLang="ja-JP" dirty="0" smtClean="0"/>
              <a:t>Strong Conflict</a:t>
            </a:r>
            <a:r>
              <a:rPr lang="ja-JP" altLang="en-US" dirty="0" smtClean="0"/>
              <a:t>の半分は</a:t>
            </a:r>
            <a:r>
              <a:rPr lang="en-US" altLang="ja-JP" dirty="0" smtClean="0"/>
              <a:t>1</a:t>
            </a:r>
            <a:r>
              <a:rPr lang="ja-JP" altLang="en-US" dirty="0" smtClean="0"/>
              <a:t>か月以内に発生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3169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Segoe UI Semibold"/>
        <a:ea typeface="游ゴシック"/>
        <a:cs typeface=""/>
      </a:majorFont>
      <a:minorFont>
        <a:latin typeface="Segoe UI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</TotalTime>
  <Words>443</Words>
  <Application>Microsoft Office PowerPoint</Application>
  <PresentationFormat>画面に合わせる (4:3)</PresentationFormat>
  <Paragraphs>73</Paragraphs>
  <Slides>11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Office ​​テーマ</vt:lpstr>
      <vt:lpstr>A Historical Analysis of Debian Package Incompatibilities</vt:lpstr>
      <vt:lpstr>概要</vt:lpstr>
      <vt:lpstr>はじめに</vt:lpstr>
      <vt:lpstr>目的</vt:lpstr>
      <vt:lpstr>Strong Conflict</vt:lpstr>
      <vt:lpstr>Research Question</vt:lpstr>
      <vt:lpstr>Research Question</vt:lpstr>
      <vt:lpstr>Research Question</vt:lpstr>
      <vt:lpstr>Research Question</vt:lpstr>
      <vt:lpstr>Research Question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Historical Analysis of Debian Package Incompatibilities</dc:title>
  <dc:creator>yusuke kukita</dc:creator>
  <cp:lastModifiedBy>yusuke kukita</cp:lastModifiedBy>
  <cp:revision>25</cp:revision>
  <dcterms:created xsi:type="dcterms:W3CDTF">2015-07-12T07:59:39Z</dcterms:created>
  <dcterms:modified xsi:type="dcterms:W3CDTF">2015-07-13T13:33:02Z</dcterms:modified>
</cp:coreProperties>
</file>