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996"/>
    <a:srgbClr val="FBA3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0DC1BD7A-D341-4891-95FE-42362EBABFC4}" type="datetimeFigureOut">
              <a:rPr kumimoji="1" lang="ja-JP" altLang="en-US" smtClean="0"/>
              <a:t>2014/1/13</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0DC1BD7A-D341-4891-95FE-42362EBABFC4}" type="datetimeFigureOut">
              <a:rPr kumimoji="1" lang="ja-JP" altLang="en-US" smtClean="0"/>
              <a:t>2014/1/13</a:t>
            </a:fld>
            <a:endParaRPr kumimoji="1" lang="ja-JP" altLang="en-US"/>
          </a:p>
        </p:txBody>
      </p:sp>
      <p:sp>
        <p:nvSpPr>
          <p:cNvPr id="27" name="スライド番号プレースホルダ 26"/>
          <p:cNvSpPr>
            <a:spLocks noGrp="1"/>
          </p:cNvSpPr>
          <p:nvPr>
            <p:ph type="sldNum" sz="quarter" idx="11"/>
          </p:nvPr>
        </p:nvSpPr>
        <p:spPr/>
        <p:txBody>
          <a:bodyPr rtlCol="0"/>
          <a:lstStyle/>
          <a:p>
            <a:fld id="{A962BED1-205D-4171-BC25-938B81712481}" type="slidenum">
              <a:rPr kumimoji="1" lang="ja-JP" altLang="en-US" smtClean="0"/>
              <a: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0DC1BD7A-D341-4891-95FE-42362EBABFC4}" type="datetimeFigureOut">
              <a:rPr kumimoji="1" lang="ja-JP" altLang="en-US" smtClean="0"/>
              <a:t>2014/1/13</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0DC1BD7A-D341-4891-95FE-42362EBABFC4}" type="datetimeFigureOut">
              <a:rPr kumimoji="1" lang="ja-JP" altLang="en-US" smtClean="0"/>
              <a:t>2014/1/13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962BED1-205D-4171-BC25-938B81712481}"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DC1BD7A-D341-4891-95FE-42362EBABFC4}" type="datetimeFigureOut">
              <a:rPr kumimoji="1" lang="ja-JP" altLang="en-US" smtClean="0"/>
              <a:t>2014/1/13</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A962BED1-205D-4171-BC25-938B81712481}"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応用処理技術者の本</a:t>
            </a:r>
            <a:r>
              <a:rPr kumimoji="1" lang="en-US" altLang="ja-JP" dirty="0" smtClean="0"/>
              <a:t/>
            </a:r>
            <a:br>
              <a:rPr kumimoji="1" lang="en-US" altLang="ja-JP" dirty="0" smtClean="0"/>
            </a:br>
            <a:r>
              <a:rPr lang="en-US" altLang="ja-JP" dirty="0" smtClean="0"/>
              <a:t>2-1-1 </a:t>
            </a:r>
            <a:r>
              <a:rPr lang="ja-JP" altLang="en-US" dirty="0" smtClean="0"/>
              <a:t>プロセッサ</a:t>
            </a:r>
            <a:endParaRPr kumimoji="1" lang="ja-JP" altLang="en-US" dirty="0"/>
          </a:p>
        </p:txBody>
      </p:sp>
      <p:sp>
        <p:nvSpPr>
          <p:cNvPr id="3" name="サブタイトル 2"/>
          <p:cNvSpPr>
            <a:spLocks noGrp="1"/>
          </p:cNvSpPr>
          <p:nvPr>
            <p:ph type="subTitle" idx="1"/>
          </p:nvPr>
        </p:nvSpPr>
        <p:spPr>
          <a:xfrm>
            <a:off x="467544" y="4293096"/>
            <a:ext cx="4953000" cy="1752600"/>
          </a:xfrm>
        </p:spPr>
        <p:txBody>
          <a:bodyPr/>
          <a:lstStyle/>
          <a:p>
            <a:r>
              <a:rPr kumimoji="1" lang="ja-JP" altLang="en-US" dirty="0" smtClean="0"/>
              <a:t>前田欣耶</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１、プロセッサとは</a:t>
            </a:r>
            <a:r>
              <a:rPr kumimoji="1" lang="en-US" altLang="ja-JP" dirty="0" smtClean="0"/>
              <a:t>(</a:t>
            </a:r>
            <a:r>
              <a:rPr kumimoji="1" lang="ja-JP" altLang="en-US" dirty="0" smtClean="0"/>
              <a:t>概略</a:t>
            </a:r>
            <a:r>
              <a:rPr kumimoji="1" lang="en-US" altLang="ja-JP" dirty="0" smtClean="0"/>
              <a:t>)</a:t>
            </a:r>
          </a:p>
          <a:p>
            <a:pPr>
              <a:buNone/>
            </a:pPr>
            <a:r>
              <a:rPr lang="ja-JP" altLang="en-US" dirty="0" smtClean="0"/>
              <a:t>２、実行する手順</a:t>
            </a:r>
            <a:endParaRPr lang="en-US" altLang="ja-JP" dirty="0" smtClean="0"/>
          </a:p>
          <a:p>
            <a:pPr>
              <a:buNone/>
            </a:pPr>
            <a:r>
              <a:rPr kumimoji="1" lang="ja-JP" altLang="en-US" dirty="0" smtClean="0"/>
              <a:t>３、プロセッサの高速化技術</a:t>
            </a:r>
            <a:endParaRPr kumimoji="1" lang="en-US" altLang="ja-JP" dirty="0" smtClean="0"/>
          </a:p>
          <a:p>
            <a:pPr>
              <a:buNone/>
            </a:pPr>
            <a:r>
              <a:rPr lang="ja-JP" altLang="en-US" dirty="0" smtClean="0"/>
              <a:t>４、</a:t>
            </a:r>
            <a:r>
              <a:rPr lang="ja-JP" altLang="en-US" dirty="0" smtClean="0"/>
              <a:t>マルチプロセッサ</a:t>
            </a:r>
            <a:endParaRPr lang="en-US" altLang="ja-JP" dirty="0" smtClean="0"/>
          </a:p>
          <a:p>
            <a:pPr>
              <a:buNone/>
            </a:pPr>
            <a:r>
              <a:rPr kumimoji="1" lang="ja-JP" altLang="en-US" dirty="0"/>
              <a:t>５</a:t>
            </a:r>
            <a:r>
              <a:rPr kumimoji="1" lang="ja-JP" altLang="en-US" dirty="0" smtClean="0"/>
              <a:t>、プロセッサの性能指標</a:t>
            </a:r>
            <a:endParaRPr kumimoji="1" lang="en-US" altLang="ja-JP" dirty="0" smtClean="0"/>
          </a:p>
          <a:p>
            <a:pPr>
              <a:buNone/>
            </a:pPr>
            <a:r>
              <a:rPr lang="ja-JP" altLang="en-US" dirty="0"/>
              <a:t>６</a:t>
            </a:r>
            <a:r>
              <a:rPr lang="ja-JP" altLang="en-US" dirty="0" smtClean="0"/>
              <a:t>、割り込み</a:t>
            </a:r>
            <a:endParaRPr lang="en-US" altLang="ja-JP" dirty="0" smtClean="0"/>
          </a:p>
          <a:p>
            <a:pPr>
              <a:buNone/>
            </a:pPr>
            <a:r>
              <a:rPr kumimoji="1" lang="ja-JP" altLang="en-US" dirty="0"/>
              <a:t>７</a:t>
            </a:r>
            <a:r>
              <a:rPr kumimoji="1" lang="ja-JP" altLang="en-US" dirty="0" smtClean="0"/>
              <a:t>、エンディアン</a:t>
            </a:r>
            <a:endParaRPr kumimoji="1" lang="ja-JP"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１、プロセッサとは</a:t>
            </a:r>
            <a:r>
              <a:rPr lang="en-US" altLang="ja-JP" dirty="0" smtClean="0"/>
              <a:t>(</a:t>
            </a:r>
            <a:r>
              <a:rPr lang="ja-JP" altLang="en-US" dirty="0" smtClean="0"/>
              <a:t>概略</a:t>
            </a:r>
            <a:r>
              <a:rPr lang="en-US" altLang="ja-JP"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コンピュータを動かすハードウェア</a:t>
            </a:r>
            <a:endParaRPr kumimoji="1" lang="en-US" altLang="ja-JP" dirty="0" smtClean="0"/>
          </a:p>
          <a:p>
            <a:endParaRPr lang="en-US" altLang="ja-JP" dirty="0" smtClean="0"/>
          </a:p>
          <a:p>
            <a:r>
              <a:rPr lang="ja-JP" altLang="en-US" dirty="0" smtClean="0"/>
              <a:t>命令</a:t>
            </a:r>
            <a:r>
              <a:rPr lang="en-US" altLang="ja-JP" dirty="0" smtClean="0"/>
              <a:t>(</a:t>
            </a:r>
            <a:r>
              <a:rPr lang="ja-JP" altLang="en-US" dirty="0" smtClean="0"/>
              <a:t>プログラム</a:t>
            </a:r>
            <a:r>
              <a:rPr lang="en-US" altLang="ja-JP" dirty="0" smtClean="0"/>
              <a:t>)</a:t>
            </a:r>
            <a:r>
              <a:rPr lang="ja-JP" altLang="en-US" dirty="0" smtClean="0"/>
              <a:t>を実行する手順がある</a:t>
            </a:r>
            <a:endParaRPr lang="en-US" altLang="ja-JP" dirty="0" smtClean="0"/>
          </a:p>
          <a:p>
            <a:endParaRPr lang="en-US" altLang="ja-JP" dirty="0" smtClean="0"/>
          </a:p>
          <a:p>
            <a:r>
              <a:rPr kumimoji="1" lang="ja-JP" altLang="en-US" dirty="0" smtClean="0"/>
              <a:t>例えば</a:t>
            </a:r>
            <a:r>
              <a:rPr kumimoji="1" lang="en-US" altLang="ja-JP" dirty="0" smtClean="0"/>
              <a:t>CPU</a:t>
            </a:r>
          </a:p>
          <a:p>
            <a:endParaRPr lang="en-US" altLang="ja-JP" dirty="0" smtClean="0"/>
          </a:p>
          <a:p>
            <a:endParaRPr kumimoji="1" lang="ja-JP"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548680"/>
            <a:ext cx="8229600" cy="1066800"/>
          </a:xfrm>
        </p:spPr>
        <p:txBody>
          <a:bodyPr/>
          <a:lstStyle/>
          <a:p>
            <a:r>
              <a:rPr lang="ja-JP" altLang="en-US" dirty="0" smtClean="0"/>
              <a:t>２、実行する手順</a:t>
            </a:r>
            <a:endParaRPr kumimoji="1" lang="ja-JP" altLang="en-US" dirty="0"/>
          </a:p>
        </p:txBody>
      </p:sp>
      <p:sp>
        <p:nvSpPr>
          <p:cNvPr id="3" name="コンテンツ プレースホルダ 2"/>
          <p:cNvSpPr>
            <a:spLocks noGrp="1"/>
          </p:cNvSpPr>
          <p:nvPr>
            <p:ph idx="1"/>
          </p:nvPr>
        </p:nvSpPr>
        <p:spPr>
          <a:xfrm>
            <a:off x="467544" y="1556792"/>
            <a:ext cx="8229600" cy="5184576"/>
          </a:xfrm>
        </p:spPr>
        <p:txBody>
          <a:bodyPr>
            <a:normAutofit/>
          </a:bodyPr>
          <a:lstStyle/>
          <a:p>
            <a:pPr>
              <a:buNone/>
            </a:pPr>
            <a:r>
              <a:rPr lang="ja-JP" altLang="en-US" dirty="0" smtClean="0"/>
              <a:t>①命令取り出し</a:t>
            </a:r>
            <a:endParaRPr lang="en-US" altLang="ja-JP" dirty="0" smtClean="0"/>
          </a:p>
          <a:p>
            <a:pPr>
              <a:buNone/>
            </a:pPr>
            <a:r>
              <a:rPr lang="ja-JP" altLang="en-US" dirty="0" smtClean="0"/>
              <a:t>　記憶装置から１行取り出す</a:t>
            </a:r>
            <a:endParaRPr lang="en-US" altLang="ja-JP" dirty="0" smtClean="0"/>
          </a:p>
          <a:p>
            <a:pPr>
              <a:buNone/>
            </a:pPr>
            <a:endParaRPr lang="en-US" altLang="ja-JP" dirty="0" smtClean="0"/>
          </a:p>
          <a:p>
            <a:pPr>
              <a:buNone/>
            </a:pPr>
            <a:r>
              <a:rPr lang="ja-JP" altLang="en-US" dirty="0" smtClean="0"/>
              <a:t>②命令の解読</a:t>
            </a:r>
            <a:endParaRPr lang="en-US" altLang="ja-JP" dirty="0" smtClean="0"/>
          </a:p>
          <a:p>
            <a:pPr>
              <a:buNone/>
            </a:pPr>
            <a:r>
              <a:rPr lang="ja-JP" altLang="en-US" dirty="0" smtClean="0"/>
              <a:t>　制御装置で命令を解読して、何を行うか知る</a:t>
            </a:r>
            <a:endParaRPr lang="en-US" altLang="ja-JP" dirty="0" smtClean="0"/>
          </a:p>
          <a:p>
            <a:pPr>
              <a:buNone/>
            </a:pPr>
            <a:r>
              <a:rPr lang="ja-JP" altLang="en-US" dirty="0" smtClean="0"/>
              <a:t>　</a:t>
            </a:r>
            <a:r>
              <a:rPr lang="en-US" altLang="ja-JP" dirty="0" smtClean="0"/>
              <a:t>ex.</a:t>
            </a:r>
            <a:r>
              <a:rPr lang="ja-JP" altLang="en-US" dirty="0" smtClean="0"/>
              <a:t>「</a:t>
            </a:r>
            <a:r>
              <a:rPr lang="en-US" altLang="ja-JP" dirty="0" smtClean="0"/>
              <a:t>ADD A,B</a:t>
            </a:r>
            <a:r>
              <a:rPr lang="ja-JP" altLang="en-US" dirty="0" smtClean="0"/>
              <a:t>」なら</a:t>
            </a:r>
            <a:r>
              <a:rPr lang="en-US" altLang="ja-JP" dirty="0" smtClean="0"/>
              <a:t>A</a:t>
            </a:r>
            <a:r>
              <a:rPr lang="ja-JP" altLang="en-US" dirty="0" smtClean="0"/>
              <a:t>と</a:t>
            </a:r>
            <a:r>
              <a:rPr lang="en-US" altLang="ja-JP" dirty="0" smtClean="0"/>
              <a:t>B</a:t>
            </a:r>
            <a:r>
              <a:rPr lang="ja-JP" altLang="en-US" dirty="0" smtClean="0"/>
              <a:t>を足して結果を</a:t>
            </a:r>
            <a:r>
              <a:rPr lang="en-US" altLang="ja-JP" dirty="0" smtClean="0"/>
              <a:t>A</a:t>
            </a:r>
            <a:r>
              <a:rPr lang="ja-JP" altLang="en-US" dirty="0" smtClean="0"/>
              <a:t>に</a:t>
            </a:r>
            <a:endParaRPr lang="en-US" altLang="ja-JP" dirty="0" smtClean="0"/>
          </a:p>
          <a:p>
            <a:pPr>
              <a:buNone/>
            </a:pPr>
            <a:r>
              <a:rPr lang="ja-JP" altLang="en-US" dirty="0" smtClean="0"/>
              <a:t>　格納。</a:t>
            </a:r>
            <a:endParaRPr lang="en-US" altLang="ja-JP" dirty="0" smtClean="0"/>
          </a:p>
          <a:p>
            <a:pPr>
              <a:buNone/>
            </a:pPr>
            <a:endParaRPr lang="en-US" altLang="ja-JP" dirty="0" smtClean="0"/>
          </a:p>
          <a:p>
            <a:pPr>
              <a:buNone/>
            </a:pPr>
            <a:r>
              <a:rPr lang="ja-JP" altLang="en-US" dirty="0" smtClean="0"/>
              <a:t>③データの取り出し</a:t>
            </a:r>
            <a:endParaRPr lang="en-US" altLang="ja-JP" dirty="0" smtClean="0"/>
          </a:p>
          <a:p>
            <a:pPr>
              <a:buNone/>
            </a:pPr>
            <a:r>
              <a:rPr lang="ja-JP" altLang="en-US" dirty="0" smtClean="0"/>
              <a:t>　実行に使うデータを取り出す</a:t>
            </a:r>
            <a:endParaRPr lang="en-US" altLang="ja-JP" dirty="0" smtClean="0"/>
          </a:p>
          <a:p>
            <a:pPr>
              <a:buNone/>
            </a:pPr>
            <a:r>
              <a:rPr lang="ja-JP" altLang="en-US" dirty="0" smtClean="0"/>
              <a:t>　</a:t>
            </a:r>
            <a:r>
              <a:rPr lang="en-US" altLang="ja-JP" dirty="0" smtClean="0"/>
              <a:t>ex.</a:t>
            </a:r>
            <a:r>
              <a:rPr lang="ja-JP" altLang="en-US" dirty="0" smtClean="0"/>
              <a:t>「</a:t>
            </a:r>
            <a:r>
              <a:rPr lang="en-US" altLang="ja-JP" dirty="0" smtClean="0"/>
              <a:t>ADD A,B</a:t>
            </a:r>
            <a:r>
              <a:rPr lang="ja-JP" altLang="en-US" dirty="0" smtClean="0"/>
              <a:t>」なら</a:t>
            </a:r>
            <a:r>
              <a:rPr lang="en-US" altLang="ja-JP" dirty="0" smtClean="0"/>
              <a:t>A</a:t>
            </a:r>
            <a:r>
              <a:rPr lang="ja-JP" altLang="en-US" dirty="0" smtClean="0"/>
              <a:t>と</a:t>
            </a:r>
            <a:r>
              <a:rPr lang="en-US" altLang="ja-JP" dirty="0" smtClean="0"/>
              <a:t>B</a:t>
            </a:r>
            <a:r>
              <a:rPr lang="ja-JP" altLang="en-US" dirty="0" smtClean="0"/>
              <a:t>のデータ。</a:t>
            </a:r>
            <a:endParaRPr lang="en-US" altLang="ja-JP"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pPr>
              <a:buNone/>
            </a:pPr>
            <a:r>
              <a:rPr kumimoji="1" lang="ja-JP" altLang="en-US" dirty="0" smtClean="0"/>
              <a:t>④命令の実行</a:t>
            </a:r>
            <a:endParaRPr kumimoji="1" lang="en-US" altLang="ja-JP" dirty="0" smtClean="0"/>
          </a:p>
          <a:p>
            <a:pPr>
              <a:buNone/>
            </a:pPr>
            <a:r>
              <a:rPr lang="ja-JP" altLang="en-US" dirty="0" smtClean="0"/>
              <a:t>　計算などの命令を実行する。</a:t>
            </a:r>
            <a:endParaRPr lang="en-US" altLang="ja-JP" dirty="0" smtClean="0"/>
          </a:p>
          <a:p>
            <a:pPr>
              <a:buNone/>
            </a:pPr>
            <a:endParaRPr kumimoji="1" lang="en-US" altLang="ja-JP" dirty="0" smtClean="0"/>
          </a:p>
          <a:p>
            <a:pPr>
              <a:buNone/>
            </a:pPr>
            <a:r>
              <a:rPr kumimoji="1" lang="ja-JP" altLang="en-US" dirty="0" smtClean="0"/>
              <a:t>⑤結果の格納</a:t>
            </a:r>
            <a:endParaRPr kumimoji="1" lang="en-US" altLang="ja-JP" dirty="0" smtClean="0"/>
          </a:p>
          <a:p>
            <a:pPr>
              <a:buNone/>
            </a:pPr>
            <a:r>
              <a:rPr lang="ja-JP" altLang="en-US" dirty="0" smtClean="0"/>
              <a:t>　結果を記憶装置に格納する。</a:t>
            </a:r>
            <a:endParaRPr lang="en-US" altLang="ja-JP" dirty="0" smtClean="0"/>
          </a:p>
          <a:p>
            <a:pPr>
              <a:buNone/>
            </a:pPr>
            <a:endParaRPr kumimoji="1" lang="en-US" altLang="ja-JP" dirty="0" smtClean="0"/>
          </a:p>
          <a:p>
            <a:pPr>
              <a:buNone/>
            </a:pPr>
            <a:r>
              <a:rPr lang="ja-JP" altLang="en-US" dirty="0" smtClean="0"/>
              <a:t>この５段階の処理を並列で動かし高速化を実現</a:t>
            </a:r>
            <a:endParaRPr lang="en-US" altLang="ja-JP" dirty="0" smtClean="0"/>
          </a:p>
          <a:p>
            <a:pPr>
              <a:buNone/>
            </a:pPr>
            <a:r>
              <a:rPr lang="ja-JP" altLang="en-US" dirty="0" smtClean="0"/>
              <a:t>している。</a:t>
            </a:r>
            <a:endParaRPr lang="en-US" altLang="ja-JP" dirty="0" smtClean="0"/>
          </a:p>
          <a:p>
            <a:pPr>
              <a:buNone/>
            </a:pPr>
            <a:endParaRPr kumimoji="1"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1066800"/>
          </a:xfrm>
        </p:spPr>
        <p:txBody>
          <a:bodyPr/>
          <a:lstStyle/>
          <a:p>
            <a:r>
              <a:rPr lang="ja-JP" altLang="en-US" dirty="0" smtClean="0"/>
              <a:t>３、プロセッサの高速化技術</a:t>
            </a:r>
            <a:endParaRPr kumimoji="1" lang="ja-JP" altLang="en-US" dirty="0"/>
          </a:p>
        </p:txBody>
      </p:sp>
      <p:sp>
        <p:nvSpPr>
          <p:cNvPr id="3" name="コンテンツ プレースホルダ 2"/>
          <p:cNvSpPr>
            <a:spLocks noGrp="1"/>
          </p:cNvSpPr>
          <p:nvPr>
            <p:ph idx="1"/>
          </p:nvPr>
        </p:nvSpPr>
        <p:spPr>
          <a:xfrm>
            <a:off x="467544" y="1556792"/>
            <a:ext cx="4896544" cy="5112568"/>
          </a:xfrm>
        </p:spPr>
        <p:txBody>
          <a:bodyPr/>
          <a:lstStyle/>
          <a:p>
            <a:r>
              <a:rPr kumimoji="1" lang="ja-JP" altLang="en-US" dirty="0" smtClean="0"/>
              <a:t>パイプライン</a:t>
            </a:r>
            <a:r>
              <a:rPr lang="en-US" altLang="ja-JP" dirty="0" smtClean="0"/>
              <a:t>…</a:t>
            </a:r>
            <a:r>
              <a:rPr lang="ja-JP" altLang="en-US" dirty="0" smtClean="0"/>
              <a:t>命令のステージを一つずつずらして同時に実行させる。分岐命令で順番が変わると</a:t>
            </a:r>
            <a:r>
              <a:rPr lang="ja-JP" altLang="en-US" dirty="0" smtClean="0">
                <a:solidFill>
                  <a:srgbClr val="E50996"/>
                </a:solidFill>
              </a:rPr>
              <a:t>パイプラインハザード</a:t>
            </a:r>
            <a:r>
              <a:rPr lang="ja-JP" altLang="en-US" dirty="0" smtClean="0"/>
              <a:t>が発生し、処理のやり直しとなる。</a:t>
            </a:r>
            <a:endParaRPr lang="en-US" altLang="ja-JP" dirty="0" smtClean="0"/>
          </a:p>
          <a:p>
            <a:endParaRPr kumimoji="1" lang="en-US" altLang="ja-JP" dirty="0" smtClean="0"/>
          </a:p>
          <a:p>
            <a:r>
              <a:rPr lang="ja-JP" altLang="en-US" dirty="0" smtClean="0">
                <a:solidFill>
                  <a:srgbClr val="E50996"/>
                </a:solidFill>
              </a:rPr>
              <a:t>スーパスカラ</a:t>
            </a:r>
            <a:r>
              <a:rPr lang="en-US" altLang="ja-JP" dirty="0" smtClean="0"/>
              <a:t>…</a:t>
            </a:r>
            <a:r>
              <a:rPr lang="ja-JP" altLang="en-US" dirty="0" smtClean="0"/>
              <a:t>パイプラインのステージを複数同時に実行させる。</a:t>
            </a:r>
            <a:endParaRPr lang="en-US" altLang="ja-JP" dirty="0" smtClean="0"/>
          </a:p>
        </p:txBody>
      </p:sp>
      <p:pic>
        <p:nvPicPr>
          <p:cNvPr id="4" name="図 3" descr="スクリーンショット 2014-01-13 0.30.19.png"/>
          <p:cNvPicPr>
            <a:picLocks noChangeAspect="1"/>
          </p:cNvPicPr>
          <p:nvPr/>
        </p:nvPicPr>
        <p:blipFill>
          <a:blip r:embed="rId2" cstate="print"/>
          <a:stretch>
            <a:fillRect/>
          </a:stretch>
        </p:blipFill>
        <p:spPr>
          <a:xfrm>
            <a:off x="5364088" y="1772816"/>
            <a:ext cx="3096344" cy="1921869"/>
          </a:xfrm>
          <a:prstGeom prst="rect">
            <a:avLst/>
          </a:prstGeom>
        </p:spPr>
      </p:pic>
      <p:pic>
        <p:nvPicPr>
          <p:cNvPr id="6" name="図 5" descr="スクリーンショット 2014-01-13 0.30.33.png"/>
          <p:cNvPicPr>
            <a:picLocks noChangeAspect="1"/>
          </p:cNvPicPr>
          <p:nvPr/>
        </p:nvPicPr>
        <p:blipFill>
          <a:blip r:embed="rId3" cstate="print"/>
          <a:stretch>
            <a:fillRect/>
          </a:stretch>
        </p:blipFill>
        <p:spPr>
          <a:xfrm>
            <a:off x="5508104" y="4077072"/>
            <a:ext cx="2808312" cy="251149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51520" y="764704"/>
            <a:ext cx="5112568" cy="5904656"/>
          </a:xfrm>
        </p:spPr>
        <p:txBody>
          <a:bodyPr/>
          <a:lstStyle/>
          <a:p>
            <a:r>
              <a:rPr kumimoji="1" lang="ja-JP" altLang="en-US" dirty="0" smtClean="0"/>
              <a:t>スーパーパイプライン</a:t>
            </a:r>
            <a:r>
              <a:rPr lang="en-US" altLang="ja-JP" dirty="0" smtClean="0"/>
              <a:t>…</a:t>
            </a:r>
            <a:r>
              <a:rPr lang="ja-JP" altLang="en-US" dirty="0" smtClean="0"/>
              <a:t>　パイプラインをさらに細分化して一度に実行できる命令数を増やす方法。</a:t>
            </a:r>
            <a:endParaRPr lang="en-US" altLang="ja-JP" dirty="0" smtClean="0"/>
          </a:p>
          <a:p>
            <a:endParaRPr lang="en-US" altLang="ja-JP" dirty="0" smtClean="0"/>
          </a:p>
          <a:p>
            <a:endParaRPr lang="en-US" altLang="ja-JP" dirty="0" smtClean="0"/>
          </a:p>
          <a:p>
            <a:r>
              <a:rPr lang="en-US" altLang="ja-JP" dirty="0" smtClean="0">
                <a:solidFill>
                  <a:srgbClr val="E50996"/>
                </a:solidFill>
              </a:rPr>
              <a:t>VLIW</a:t>
            </a:r>
            <a:r>
              <a:rPr lang="en-US" altLang="ja-JP" dirty="0" smtClean="0"/>
              <a:t>(Very Long Instruction Word : </a:t>
            </a:r>
            <a:r>
              <a:rPr lang="ja-JP" altLang="en-US" dirty="0" smtClean="0"/>
              <a:t>超長命令語</a:t>
            </a:r>
            <a:r>
              <a:rPr lang="en-US" altLang="ja-JP" dirty="0" smtClean="0"/>
              <a:t>)…</a:t>
            </a:r>
            <a:r>
              <a:rPr lang="ja-JP" altLang="en-US" dirty="0" smtClean="0"/>
              <a:t>命令語が通常の</a:t>
            </a:r>
            <a:r>
              <a:rPr lang="en-US" altLang="ja-JP" dirty="0" smtClean="0"/>
              <a:t>128</a:t>
            </a:r>
            <a:r>
              <a:rPr lang="ja-JP" altLang="en-US" dirty="0" smtClean="0"/>
              <a:t>ビット長い。長い命令に複数の機能を含ます方法。</a:t>
            </a:r>
            <a:endParaRPr lang="en-US" altLang="ja-JP" dirty="0" smtClean="0"/>
          </a:p>
        </p:txBody>
      </p:sp>
      <p:pic>
        <p:nvPicPr>
          <p:cNvPr id="8" name="図 7" descr="スクリーンショット 2014-01-13 0.30.42.png"/>
          <p:cNvPicPr>
            <a:picLocks noChangeAspect="1"/>
          </p:cNvPicPr>
          <p:nvPr/>
        </p:nvPicPr>
        <p:blipFill>
          <a:blip r:embed="rId2" cstate="print"/>
          <a:stretch>
            <a:fillRect/>
          </a:stretch>
        </p:blipFill>
        <p:spPr>
          <a:xfrm>
            <a:off x="5580112" y="836712"/>
            <a:ext cx="2736304" cy="2311704"/>
          </a:xfrm>
          <a:prstGeom prst="rect">
            <a:avLst/>
          </a:prstGeom>
        </p:spPr>
      </p:pic>
      <p:pic>
        <p:nvPicPr>
          <p:cNvPr id="9" name="図 8" descr="スクリーンショット 2014-01-13 0.30.55.png"/>
          <p:cNvPicPr>
            <a:picLocks noChangeAspect="1"/>
          </p:cNvPicPr>
          <p:nvPr/>
        </p:nvPicPr>
        <p:blipFill>
          <a:blip r:embed="rId3" cstate="print"/>
          <a:stretch>
            <a:fillRect/>
          </a:stretch>
        </p:blipFill>
        <p:spPr>
          <a:xfrm>
            <a:off x="5652120" y="3621211"/>
            <a:ext cx="2664296" cy="32367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スクリーンショット 2014-01-13 0.49.55.png"/>
          <p:cNvPicPr>
            <a:picLocks noChangeAspect="1"/>
          </p:cNvPicPr>
          <p:nvPr/>
        </p:nvPicPr>
        <p:blipFill>
          <a:blip r:embed="rId2" cstate="print"/>
          <a:stretch>
            <a:fillRect/>
          </a:stretch>
        </p:blipFill>
        <p:spPr>
          <a:xfrm>
            <a:off x="899592" y="980728"/>
            <a:ext cx="7416824" cy="55567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スクリーンショット 2014-01-13 0.50.23.png"/>
          <p:cNvPicPr>
            <a:picLocks noChangeAspect="1"/>
          </p:cNvPicPr>
          <p:nvPr/>
        </p:nvPicPr>
        <p:blipFill>
          <a:blip r:embed="rId2" cstate="print"/>
          <a:stretch>
            <a:fillRect/>
          </a:stretch>
        </p:blipFill>
        <p:spPr>
          <a:xfrm>
            <a:off x="467544" y="1700808"/>
            <a:ext cx="8272921" cy="31683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４、</a:t>
            </a:r>
            <a:r>
              <a:rPr lang="ja-JP" altLang="en-US" dirty="0" smtClean="0"/>
              <a:t>マルチプロセッサ</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E50996"/>
                </a:solidFill>
              </a:rPr>
              <a:t>密結合マルチプロセッサ</a:t>
            </a:r>
            <a:r>
              <a:rPr lang="en-US" altLang="ja-JP" dirty="0" smtClean="0"/>
              <a:t>…</a:t>
            </a:r>
            <a:r>
              <a:rPr lang="ja-JP" altLang="en-US" dirty="0" smtClean="0"/>
              <a:t>メモリを共有するもの。</a:t>
            </a:r>
            <a:r>
              <a:rPr lang="ja-JP" altLang="en-US" dirty="0" smtClean="0">
                <a:solidFill>
                  <a:srgbClr val="E50996"/>
                </a:solidFill>
              </a:rPr>
              <a:t>マルチコアプロセッサ</a:t>
            </a:r>
            <a:r>
              <a:rPr lang="ja-JP" altLang="en-US" dirty="0" smtClean="0"/>
              <a:t>という形態をとっており、現在の</a:t>
            </a:r>
            <a:r>
              <a:rPr lang="en-US" altLang="ja-JP" dirty="0" smtClean="0"/>
              <a:t>CPU</a:t>
            </a:r>
            <a:r>
              <a:rPr lang="ja-JP" altLang="en-US" dirty="0" smtClean="0"/>
              <a:t>高速化技術の主流。</a:t>
            </a:r>
            <a:endParaRPr lang="en-US" altLang="ja-JP" dirty="0" smtClean="0"/>
          </a:p>
          <a:p>
            <a:endParaRPr kumimoji="1" lang="en-US" altLang="ja-JP" dirty="0" smtClean="0"/>
          </a:p>
          <a:p>
            <a:r>
              <a:rPr kumimoji="1" lang="ja-JP" altLang="en-US" dirty="0" smtClean="0"/>
              <a:t>疎結合マルチプロセッサ</a:t>
            </a:r>
            <a:r>
              <a:rPr kumimoji="1" lang="en-US" altLang="ja-JP" dirty="0" smtClean="0"/>
              <a:t>…</a:t>
            </a:r>
            <a:r>
              <a:rPr kumimoji="1" lang="ja-JP" altLang="en-US" dirty="0" smtClean="0"/>
              <a:t>複数のプロセッサに別々のメモリを割り当てたもの。</a:t>
            </a:r>
            <a:endParaRPr kumimoji="1" lang="ja-JP"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５、プロセッサの性能</a:t>
            </a:r>
            <a:r>
              <a:rPr lang="ja-JP" altLang="en-US" dirty="0" smtClean="0"/>
              <a:t>指標</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rgbClr val="E50996"/>
                </a:solidFill>
              </a:rPr>
              <a:t>MIPS</a:t>
            </a:r>
            <a:r>
              <a:rPr kumimoji="1" lang="en-US" altLang="ja-JP" dirty="0" smtClean="0"/>
              <a:t>(</a:t>
            </a:r>
            <a:r>
              <a:rPr kumimoji="1" lang="en-US" altLang="ja-JP" dirty="0" err="1" smtClean="0"/>
              <a:t>Milion</a:t>
            </a:r>
            <a:r>
              <a:rPr kumimoji="1" lang="en-US" altLang="ja-JP" dirty="0" smtClean="0"/>
              <a:t> Instructions Per Second)…1</a:t>
            </a:r>
            <a:r>
              <a:rPr kumimoji="1" lang="ja-JP" altLang="en-US" dirty="0" smtClean="0"/>
              <a:t>秒間に何万個の命令が実行できるか。パソコン、サーバ、プロセッサの性能を表すのによく使われる。</a:t>
            </a:r>
            <a:endParaRPr kumimoji="1" lang="en-US" altLang="ja-JP" dirty="0" smtClean="0"/>
          </a:p>
          <a:p>
            <a:endParaRPr lang="en-US" altLang="ja-JP" dirty="0"/>
          </a:p>
          <a:p>
            <a:r>
              <a:rPr kumimoji="1" lang="en-US" altLang="ja-JP" dirty="0" smtClean="0"/>
              <a:t>FOOPS(Floating-point number Operations Per </a:t>
            </a:r>
            <a:r>
              <a:rPr kumimoji="1" lang="en-US" altLang="ja-JP" dirty="0" err="1" smtClean="0"/>
              <a:t>Seond</a:t>
            </a:r>
            <a:r>
              <a:rPr kumimoji="1" lang="en-US" altLang="ja-JP" dirty="0" smtClean="0"/>
              <a:t>)…1</a:t>
            </a:r>
            <a:r>
              <a:rPr kumimoji="1" lang="ja-JP" altLang="en-US" dirty="0" smtClean="0"/>
              <a:t>秒間に浮動小数点演算が何回できるかを表したもの。</a:t>
            </a:r>
            <a:endParaRPr kumimoji="1" lang="ja-JP" altLang="en-US" dirty="0"/>
          </a:p>
        </p:txBody>
      </p:sp>
    </p:spTree>
    <p:extLst>
      <p:ext uri="{BB962C8B-B14F-4D97-AF65-F5344CB8AC3E}">
        <p14:creationId xmlns:p14="http://schemas.microsoft.com/office/powerpoint/2010/main" val="1171572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コンテンツ プレースホルダー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124744"/>
            <a:ext cx="7624551" cy="4968552"/>
          </a:xfrm>
        </p:spPr>
      </p:pic>
    </p:spTree>
    <p:extLst>
      <p:ext uri="{BB962C8B-B14F-4D97-AF65-F5344CB8AC3E}">
        <p14:creationId xmlns:p14="http://schemas.microsoft.com/office/powerpoint/2010/main" val="363865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980728"/>
            <a:ext cx="6768752" cy="5345892"/>
          </a:xfrm>
        </p:spPr>
      </p:pic>
      <p:sp>
        <p:nvSpPr>
          <p:cNvPr id="5" name="角丸四角形 4"/>
          <p:cNvSpPr/>
          <p:nvPr/>
        </p:nvSpPr>
        <p:spPr>
          <a:xfrm>
            <a:off x="3563888" y="1392890"/>
            <a:ext cx="1728192" cy="350373"/>
          </a:xfrm>
          <a:prstGeom prst="roundRect">
            <a:avLst/>
          </a:prstGeom>
          <a:solidFill>
            <a:srgbClr val="E50996">
              <a:alpha val="17000"/>
            </a:srgbClr>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1979712" y="2987285"/>
            <a:ext cx="4752528" cy="350373"/>
          </a:xfrm>
          <a:prstGeom prst="roundRect">
            <a:avLst/>
          </a:prstGeom>
          <a:solidFill>
            <a:srgbClr val="E50996">
              <a:alpha val="17000"/>
            </a:srgbClr>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6876256" y="3789040"/>
            <a:ext cx="864096" cy="350373"/>
          </a:xfrm>
          <a:prstGeom prst="roundRect">
            <a:avLst/>
          </a:prstGeom>
          <a:solidFill>
            <a:srgbClr val="E50996">
              <a:alpha val="17000"/>
            </a:srgbClr>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1331640" y="4170210"/>
            <a:ext cx="1800200" cy="350373"/>
          </a:xfrm>
          <a:prstGeom prst="roundRect">
            <a:avLst/>
          </a:prstGeom>
          <a:solidFill>
            <a:srgbClr val="E50996">
              <a:alpha val="17000"/>
            </a:srgbClr>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1981980" y="4941168"/>
            <a:ext cx="5758371" cy="350373"/>
          </a:xfrm>
          <a:prstGeom prst="roundRect">
            <a:avLst/>
          </a:prstGeom>
          <a:solidFill>
            <a:srgbClr val="E50996">
              <a:alpha val="17000"/>
            </a:srgbClr>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85176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normAutofit/>
          </a:bodyPr>
          <a:lstStyle/>
          <a:p>
            <a:r>
              <a:rPr lang="ja-JP" altLang="en-US" dirty="0"/>
              <a:t>６、</a:t>
            </a:r>
            <a:r>
              <a:rPr lang="ja-JP" altLang="en-US" dirty="0" smtClean="0"/>
              <a:t>割込み</a:t>
            </a:r>
            <a:endParaRPr kumimoji="1" lang="ja-JP" altLang="en-US" dirty="0"/>
          </a:p>
        </p:txBody>
      </p:sp>
      <p:sp>
        <p:nvSpPr>
          <p:cNvPr id="3" name="コンテンツ プレースホルダー 2"/>
          <p:cNvSpPr>
            <a:spLocks noGrp="1"/>
          </p:cNvSpPr>
          <p:nvPr>
            <p:ph idx="1"/>
          </p:nvPr>
        </p:nvSpPr>
        <p:spPr>
          <a:xfrm>
            <a:off x="323528" y="1802433"/>
            <a:ext cx="8579848" cy="4772103"/>
          </a:xfrm>
        </p:spPr>
        <p:txBody>
          <a:bodyPr/>
          <a:lstStyle/>
          <a:p>
            <a:r>
              <a:rPr kumimoji="1" lang="ja-JP" altLang="en-US" dirty="0" smtClean="0">
                <a:solidFill>
                  <a:srgbClr val="E50996"/>
                </a:solidFill>
              </a:rPr>
              <a:t>内部割込み</a:t>
            </a:r>
            <a:r>
              <a:rPr kumimoji="1" lang="en-US" altLang="ja-JP" dirty="0" smtClean="0"/>
              <a:t>…</a:t>
            </a:r>
            <a:r>
              <a:rPr kumimoji="1" lang="ja-JP" altLang="en-US" dirty="0" smtClean="0"/>
              <a:t>プログラム内部からの割込み。</a:t>
            </a:r>
            <a:endParaRPr kumimoji="1" lang="en-US" altLang="ja-JP" dirty="0" smtClean="0"/>
          </a:p>
          <a:p>
            <a:pPr marL="109728" indent="0">
              <a:buNone/>
            </a:pPr>
            <a:r>
              <a:rPr lang="ja-JP" altLang="en-US" sz="2400" dirty="0" smtClean="0"/>
              <a:t>・プログラム割込み</a:t>
            </a:r>
            <a:r>
              <a:rPr lang="en-US" altLang="ja-JP" sz="2400" dirty="0" smtClean="0"/>
              <a:t>…</a:t>
            </a:r>
            <a:r>
              <a:rPr lang="ja-JP" altLang="en-US" sz="2400" dirty="0" smtClean="0"/>
              <a:t>ゼロ除算オーバーフローなど。</a:t>
            </a:r>
            <a:endParaRPr lang="en-US" altLang="ja-JP" sz="2400" dirty="0" smtClean="0"/>
          </a:p>
          <a:p>
            <a:pPr marL="109728" indent="0">
              <a:buNone/>
            </a:pPr>
            <a:r>
              <a:rPr lang="ja-JP" altLang="en-US" sz="2400" dirty="0" smtClean="0"/>
              <a:t>・</a:t>
            </a:r>
            <a:r>
              <a:rPr lang="en-US" altLang="ja-JP" sz="2400" dirty="0" smtClean="0"/>
              <a:t>SVC</a:t>
            </a:r>
            <a:r>
              <a:rPr lang="ja-JP" altLang="en-US" sz="2400" dirty="0" smtClean="0"/>
              <a:t>割込み</a:t>
            </a:r>
            <a:r>
              <a:rPr lang="en-US" altLang="ja-JP" sz="2400" dirty="0" smtClean="0"/>
              <a:t>…OS</a:t>
            </a:r>
            <a:r>
              <a:rPr lang="ja-JP" altLang="en-US" sz="2400" dirty="0" smtClean="0"/>
              <a:t>にプログラム処理を依頼する際。</a:t>
            </a:r>
            <a:endParaRPr lang="en-US" altLang="ja-JP" sz="2400" dirty="0" smtClean="0"/>
          </a:p>
          <a:p>
            <a:pPr marL="109728" indent="0">
              <a:buNone/>
            </a:pPr>
            <a:r>
              <a:rPr kumimoji="1" lang="ja-JP" altLang="en-US" sz="2400" dirty="0" smtClean="0"/>
              <a:t>・ページフォールト</a:t>
            </a:r>
            <a:r>
              <a:rPr kumimoji="1" lang="en-US" altLang="ja-JP" sz="2400" dirty="0" smtClean="0"/>
              <a:t>…</a:t>
            </a:r>
            <a:r>
              <a:rPr kumimoji="1" lang="ja-JP" altLang="en-US" sz="2400" dirty="0" smtClean="0"/>
              <a:t>仮想記憶管理で存在しないページにアクセスする際。</a:t>
            </a:r>
            <a:endParaRPr kumimoji="1" lang="en-US" altLang="ja-JP" sz="2400" dirty="0" smtClean="0"/>
          </a:p>
          <a:p>
            <a:pPr marL="109728" indent="0">
              <a:buNone/>
            </a:pPr>
            <a:endParaRPr kumimoji="1" lang="en-US" altLang="ja-JP" dirty="0"/>
          </a:p>
          <a:p>
            <a:r>
              <a:rPr lang="ja-JP" altLang="en-US" dirty="0" smtClean="0">
                <a:solidFill>
                  <a:srgbClr val="E50996"/>
                </a:solidFill>
              </a:rPr>
              <a:t>外部割込み</a:t>
            </a:r>
            <a:r>
              <a:rPr lang="en-US" altLang="ja-JP" dirty="0" smtClean="0"/>
              <a:t>…</a:t>
            </a:r>
            <a:r>
              <a:rPr lang="ja-JP" altLang="en-US" dirty="0" smtClean="0"/>
              <a:t>プログラム外部からの割込み。</a:t>
            </a:r>
            <a:endParaRPr lang="en-US" altLang="ja-JP" dirty="0" smtClean="0"/>
          </a:p>
          <a:p>
            <a:pPr marL="109728" indent="0">
              <a:buNone/>
            </a:pPr>
            <a:r>
              <a:rPr kumimoji="1" lang="ja-JP" altLang="en-US" sz="2400" dirty="0" smtClean="0"/>
              <a:t>・タイマ割込み</a:t>
            </a:r>
            <a:r>
              <a:rPr kumimoji="1" lang="en-US" altLang="ja-JP" sz="2400" dirty="0" smtClean="0"/>
              <a:t>…</a:t>
            </a:r>
            <a:r>
              <a:rPr kumimoji="1" lang="ja-JP" altLang="en-US" sz="2400" dirty="0" smtClean="0"/>
              <a:t>タイマからの割込み。</a:t>
            </a:r>
            <a:endParaRPr kumimoji="1" lang="en-US" altLang="ja-JP" sz="2400" dirty="0" smtClean="0"/>
          </a:p>
          <a:p>
            <a:pPr marL="109728" indent="0">
              <a:buNone/>
            </a:pPr>
            <a:r>
              <a:rPr lang="ja-JP" altLang="en-US" sz="2400" dirty="0" smtClean="0"/>
              <a:t>・機械チェック割込み</a:t>
            </a:r>
            <a:r>
              <a:rPr lang="en-US" altLang="ja-JP" sz="2400" dirty="0" smtClean="0"/>
              <a:t>…</a:t>
            </a:r>
            <a:r>
              <a:rPr lang="ja-JP" altLang="en-US" sz="2400" dirty="0" smtClean="0"/>
              <a:t>ハードウェアの異常が検出された際。</a:t>
            </a:r>
            <a:endParaRPr lang="en-US" altLang="ja-JP" sz="2400" dirty="0" smtClean="0"/>
          </a:p>
          <a:p>
            <a:pPr marL="109728" indent="0">
              <a:buNone/>
            </a:pPr>
            <a:r>
              <a:rPr kumimoji="1" lang="ja-JP" altLang="en-US" sz="2400" dirty="0" smtClean="0"/>
              <a:t>・入出力割込み</a:t>
            </a:r>
            <a:r>
              <a:rPr kumimoji="1" lang="en-US" altLang="ja-JP" sz="2400" dirty="0" smtClean="0"/>
              <a:t>…</a:t>
            </a:r>
            <a:r>
              <a:rPr kumimoji="1" lang="ja-JP" altLang="en-US" sz="2400" dirty="0" smtClean="0"/>
              <a:t>キーボードなどからの入出力からの割込み。</a:t>
            </a:r>
            <a:endParaRPr kumimoji="1" lang="en-US" altLang="ja-JP" sz="2400" dirty="0" smtClean="0"/>
          </a:p>
          <a:p>
            <a:pPr marL="109728" indent="0">
              <a:buNone/>
            </a:pPr>
            <a:r>
              <a:rPr kumimoji="1" lang="ja-JP" altLang="en-US" sz="2400" dirty="0" smtClean="0"/>
              <a:t>・コンソール割込み</a:t>
            </a:r>
            <a:r>
              <a:rPr kumimoji="1" lang="en-US" altLang="ja-JP" sz="2400" dirty="0" smtClean="0"/>
              <a:t>…</a:t>
            </a:r>
            <a:r>
              <a:rPr kumimoji="1" lang="ja-JP" altLang="en-US" sz="2400" dirty="0" smtClean="0"/>
              <a:t>コンソールからの割込み。</a:t>
            </a:r>
            <a:endParaRPr kumimoji="1" lang="ja-JP" altLang="en-US" sz="2400" dirty="0"/>
          </a:p>
        </p:txBody>
      </p:sp>
      <p:sp>
        <p:nvSpPr>
          <p:cNvPr id="4" name="テキスト ボックス 3"/>
          <p:cNvSpPr txBox="1"/>
          <p:nvPr/>
        </p:nvSpPr>
        <p:spPr>
          <a:xfrm>
            <a:off x="694464" y="1340768"/>
            <a:ext cx="8208912" cy="461665"/>
          </a:xfrm>
          <a:prstGeom prst="rect">
            <a:avLst/>
          </a:prstGeom>
          <a:noFill/>
        </p:spPr>
        <p:txBody>
          <a:bodyPr wrap="square" rtlCol="0">
            <a:spAutoFit/>
          </a:bodyPr>
          <a:lstStyle/>
          <a:p>
            <a:r>
              <a:rPr kumimoji="1" lang="en-US" altLang="ja-JP" sz="2400" dirty="0" smtClean="0"/>
              <a:t>…</a:t>
            </a:r>
            <a:r>
              <a:rPr kumimoji="1" lang="ja-JP" altLang="en-US" sz="2400" dirty="0" smtClean="0"/>
              <a:t>実行中のプログラムを中断して別の処理を行う処理</a:t>
            </a:r>
            <a:endParaRPr kumimoji="1" lang="ja-JP" altLang="en-US" sz="2400" dirty="0"/>
          </a:p>
        </p:txBody>
      </p:sp>
    </p:spTree>
    <p:extLst>
      <p:ext uri="{BB962C8B-B14F-4D97-AF65-F5344CB8AC3E}">
        <p14:creationId xmlns:p14="http://schemas.microsoft.com/office/powerpoint/2010/main" val="2241588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124744"/>
            <a:ext cx="8103419" cy="5112568"/>
          </a:xfrm>
        </p:spPr>
      </p:pic>
    </p:spTree>
    <p:extLst>
      <p:ext uri="{BB962C8B-B14F-4D97-AF65-F5344CB8AC3E}">
        <p14:creationId xmlns:p14="http://schemas.microsoft.com/office/powerpoint/2010/main" val="156848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124744"/>
            <a:ext cx="7702935" cy="5112568"/>
          </a:xfrm>
        </p:spPr>
      </p:pic>
    </p:spTree>
    <p:extLst>
      <p:ext uri="{BB962C8B-B14F-4D97-AF65-F5344CB8AC3E}">
        <p14:creationId xmlns:p14="http://schemas.microsoft.com/office/powerpoint/2010/main" val="3790529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７、エンディアン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複数バイトのデータを格納するときに、メモリに配置する方式。</a:t>
            </a:r>
            <a:endParaRPr kumimoji="1" lang="en-US" altLang="ja-JP" dirty="0" smtClean="0"/>
          </a:p>
          <a:p>
            <a:endParaRPr lang="en-US" altLang="ja-JP" dirty="0"/>
          </a:p>
          <a:p>
            <a:r>
              <a:rPr kumimoji="1" lang="ja-JP" altLang="en-US" dirty="0" smtClean="0">
                <a:solidFill>
                  <a:srgbClr val="E50996"/>
                </a:solidFill>
              </a:rPr>
              <a:t>ビッグエンディアン</a:t>
            </a:r>
            <a:r>
              <a:rPr kumimoji="1" lang="en-US" altLang="ja-JP" dirty="0" smtClean="0"/>
              <a:t>…</a:t>
            </a:r>
            <a:r>
              <a:rPr kumimoji="1" lang="ja-JP" altLang="en-US" dirty="0" smtClean="0"/>
              <a:t>データの上位バイトから順番にメモリを並べる方式</a:t>
            </a:r>
            <a:endParaRPr kumimoji="1" lang="en-US" altLang="ja-JP" dirty="0" smtClean="0"/>
          </a:p>
          <a:p>
            <a:endParaRPr lang="en-US" altLang="ja-JP" dirty="0"/>
          </a:p>
          <a:p>
            <a:r>
              <a:rPr kumimoji="1" lang="ja-JP" altLang="en-US" dirty="0" smtClean="0">
                <a:solidFill>
                  <a:srgbClr val="E50996"/>
                </a:solidFill>
              </a:rPr>
              <a:t>リトルエンディアン</a:t>
            </a:r>
            <a:r>
              <a:rPr kumimoji="1" lang="en-US" altLang="ja-JP" dirty="0" smtClean="0">
                <a:solidFill>
                  <a:srgbClr val="E50996"/>
                </a:solidFill>
              </a:rPr>
              <a:t>…</a:t>
            </a:r>
            <a:r>
              <a:rPr kumimoji="1" lang="ja-JP" altLang="en-US" dirty="0" smtClean="0"/>
              <a:t>データの下位バイトから順番にメモリを並べる方式</a:t>
            </a:r>
            <a:endParaRPr kumimoji="1" lang="ja-JP" altLang="en-US" dirty="0"/>
          </a:p>
        </p:txBody>
      </p:sp>
    </p:spTree>
    <p:extLst>
      <p:ext uri="{BB962C8B-B14F-4D97-AF65-F5344CB8AC3E}">
        <p14:creationId xmlns:p14="http://schemas.microsoft.com/office/powerpoint/2010/main" val="3412520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764704"/>
            <a:ext cx="6408712" cy="3612183"/>
          </a:xfr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4293096"/>
            <a:ext cx="5436197" cy="2071722"/>
          </a:xfrm>
          <a:prstGeom prst="rect">
            <a:avLst/>
          </a:prstGeom>
        </p:spPr>
      </p:pic>
    </p:spTree>
    <p:extLst>
      <p:ext uri="{BB962C8B-B14F-4D97-AF65-F5344CB8AC3E}">
        <p14:creationId xmlns:p14="http://schemas.microsoft.com/office/powerpoint/2010/main" val="2726150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196752"/>
            <a:ext cx="7950823" cy="4896544"/>
          </a:xfrm>
        </p:spPr>
      </p:pic>
    </p:spTree>
    <p:extLst>
      <p:ext uri="{BB962C8B-B14F-4D97-AF65-F5344CB8AC3E}">
        <p14:creationId xmlns:p14="http://schemas.microsoft.com/office/powerpoint/2010/main" val="3012043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864" y="1340768"/>
            <a:ext cx="5099583" cy="4536504"/>
          </a:xfrm>
        </p:spPr>
      </p:pic>
      <p:sp>
        <p:nvSpPr>
          <p:cNvPr id="6" name="角丸四角形吹き出し 5"/>
          <p:cNvSpPr/>
          <p:nvPr/>
        </p:nvSpPr>
        <p:spPr>
          <a:xfrm>
            <a:off x="323528" y="1412776"/>
            <a:ext cx="2568039" cy="1471124"/>
          </a:xfrm>
          <a:prstGeom prst="wedgeRoundRectCallout">
            <a:avLst>
              <a:gd name="adj1" fmla="val 107094"/>
              <a:gd name="adj2" fmla="val 115027"/>
              <a:gd name="adj3" fmla="val 16667"/>
            </a:avLst>
          </a:prstGeom>
          <a:solidFill>
            <a:srgbClr val="FBA3DC"/>
          </a:solidFill>
          <a:ln>
            <a:solidFill>
              <a:srgbClr val="E50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応用処理技術者</a:t>
            </a:r>
            <a:endParaRPr kumimoji="1" lang="en-US" altLang="ja-JP" sz="2400" dirty="0" smtClean="0"/>
          </a:p>
          <a:p>
            <a:pPr algn="ctr"/>
            <a:r>
              <a:rPr lang="ja-JP" altLang="en-US" sz="2400" dirty="0" smtClean="0"/>
              <a:t>がん</a:t>
            </a:r>
            <a:r>
              <a:rPr lang="ja-JP" altLang="en-US" sz="2400" dirty="0" err="1" smtClean="0"/>
              <a:t>ばれっ</a:t>
            </a:r>
            <a:endParaRPr kumimoji="1" lang="ja-JP" altLang="en-US" sz="2400" dirty="0"/>
          </a:p>
        </p:txBody>
      </p:sp>
    </p:spTree>
    <p:extLst>
      <p:ext uri="{BB962C8B-B14F-4D97-AF65-F5344CB8AC3E}">
        <p14:creationId xmlns:p14="http://schemas.microsoft.com/office/powerpoint/2010/main" val="3374523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128</TotalTime>
  <Words>398</Words>
  <Application>Microsoft Office PowerPoint</Application>
  <PresentationFormat>画面に合わせる (4:3)</PresentationFormat>
  <Paragraphs>72</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アーバン</vt:lpstr>
      <vt:lpstr>応用処理技術者の本 2-1-1 プロセッサ</vt:lpstr>
      <vt:lpstr>目次</vt:lpstr>
      <vt:lpstr>１、プロセッサとは(概略)</vt:lpstr>
      <vt:lpstr>２、実行する手順</vt:lpstr>
      <vt:lpstr>PowerPoint プレゼンテーション</vt:lpstr>
      <vt:lpstr>３、プロセッサの高速化技術</vt:lpstr>
      <vt:lpstr>PowerPoint プレゼンテーション</vt:lpstr>
      <vt:lpstr>PowerPoint プレゼンテーション</vt:lpstr>
      <vt:lpstr>PowerPoint プレゼンテーション</vt:lpstr>
      <vt:lpstr>４、マルチプロセッサ</vt:lpstr>
      <vt:lpstr>５、プロセッサの性能指標</vt:lpstr>
      <vt:lpstr>PowerPoint プレゼンテーション</vt:lpstr>
      <vt:lpstr>PowerPoint プレゼンテーション</vt:lpstr>
      <vt:lpstr>６、割込み</vt:lpstr>
      <vt:lpstr>PowerPoint プレゼンテーション</vt:lpstr>
      <vt:lpstr>PowerPoint プレゼンテーション</vt:lpstr>
      <vt:lpstr>７、エンディアン</vt:lpstr>
      <vt:lpstr>PowerPoint プレゼンテーション</vt:lpstr>
      <vt:lpstr>PowerPoint プレゼンテーション</vt:lpstr>
      <vt:lpstr>PowerPoint プレゼンテーション</vt:lpstr>
    </vt:vector>
  </TitlesOfParts>
  <Company>FJ-USER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応用処理技術者の本 2-1-1 プロセッサ</dc:title>
  <dc:creator>USER</dc:creator>
  <cp:lastModifiedBy>東　裕之輔</cp:lastModifiedBy>
  <cp:revision>13</cp:revision>
  <dcterms:created xsi:type="dcterms:W3CDTF">2014-01-12T14:47:29Z</dcterms:created>
  <dcterms:modified xsi:type="dcterms:W3CDTF">2014-01-13T03:18:44Z</dcterms:modified>
</cp:coreProperties>
</file>