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handoutMasterIdLst>
    <p:handoutMasterId r:id="rId14"/>
  </p:handoutMasterIdLst>
  <p:sldIdLst>
    <p:sldId id="256" r:id="rId2"/>
    <p:sldId id="257" r:id="rId3"/>
    <p:sldId id="262" r:id="rId4"/>
    <p:sldId id="259" r:id="rId5"/>
    <p:sldId id="260" r:id="rId6"/>
    <p:sldId id="261" r:id="rId7"/>
    <p:sldId id="263" r:id="rId8"/>
    <p:sldId id="266" r:id="rId9"/>
    <p:sldId id="267" r:id="rId10"/>
    <p:sldId id="264" r:id="rId11"/>
    <p:sldId id="265" r:id="rId12"/>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9" d="100"/>
          <a:sy n="89" d="100"/>
        </p:scale>
        <p:origin x="-13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handoutMaster" Target="handoutMasters/handoutMaster1.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E6CF231-F373-6942-9084-D59B4296D7B4}" type="datetimeFigureOut">
              <a:rPr kumimoji="1" lang="ja-JP" altLang="en-US" smtClean="0"/>
              <a:t>15/08/09</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58C9321-BD0F-EC43-9DBA-3B321226F270}" type="slidenum">
              <a:rPr kumimoji="1" lang="ja-JP" altLang="en-US" smtClean="0"/>
              <a:t>‹#›</a:t>
            </a:fld>
            <a:endParaRPr kumimoji="1" lang="ja-JP" altLang="en-US"/>
          </a:p>
        </p:txBody>
      </p:sp>
    </p:spTree>
    <p:extLst>
      <p:ext uri="{BB962C8B-B14F-4D97-AF65-F5344CB8AC3E}">
        <p14:creationId xmlns:p14="http://schemas.microsoft.com/office/powerpoint/2010/main" val="398156227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D0536CA-986C-6B4B-A66B-B9F66DE662CC}" type="datetimeFigureOut">
              <a:rPr kumimoji="1" lang="ja-JP" altLang="en-US" smtClean="0"/>
              <a:t>15/08/09</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97C4BC-6FA4-D648-9E66-87A6DE8D4479}" type="slidenum">
              <a:rPr kumimoji="1" lang="ja-JP" altLang="en-US" smtClean="0"/>
              <a:t>‹#›</a:t>
            </a:fld>
            <a:endParaRPr kumimoji="1" lang="ja-JP" altLang="en-US"/>
          </a:p>
        </p:txBody>
      </p:sp>
    </p:spTree>
    <p:extLst>
      <p:ext uri="{BB962C8B-B14F-4D97-AF65-F5344CB8AC3E}">
        <p14:creationId xmlns:p14="http://schemas.microsoft.com/office/powerpoint/2010/main" val="304255176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よって</a:t>
            </a:r>
            <a:endParaRPr kumimoji="1" lang="ja-JP" altLang="en-US" dirty="0"/>
          </a:p>
        </p:txBody>
      </p:sp>
      <p:sp>
        <p:nvSpPr>
          <p:cNvPr id="4" name="スライド番号プレースホルダー 3"/>
          <p:cNvSpPr>
            <a:spLocks noGrp="1"/>
          </p:cNvSpPr>
          <p:nvPr>
            <p:ph type="sldNum" sz="quarter" idx="10"/>
          </p:nvPr>
        </p:nvSpPr>
        <p:spPr/>
        <p:txBody>
          <a:bodyPr/>
          <a:lstStyle/>
          <a:p>
            <a:fld id="{0097C4BC-6FA4-D648-9E66-87A6DE8D4479}" type="slidenum">
              <a:rPr kumimoji="1" lang="ja-JP" altLang="en-US" smtClean="0"/>
              <a:t>2</a:t>
            </a:fld>
            <a:endParaRPr kumimoji="1" lang="ja-JP" altLang="en-US"/>
          </a:p>
        </p:txBody>
      </p:sp>
    </p:spTree>
    <p:extLst>
      <p:ext uri="{BB962C8B-B14F-4D97-AF65-F5344CB8AC3E}">
        <p14:creationId xmlns:p14="http://schemas.microsoft.com/office/powerpoint/2010/main" val="2072128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dirty="0" smtClean="0"/>
              <a:t>ICC</a:t>
            </a:r>
            <a:r>
              <a:rPr kumimoji="1" lang="ja-JP" altLang="en-US" dirty="0" smtClean="0"/>
              <a:t>を対象としているこの研究の有意性を示すため</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0097C4BC-6FA4-D648-9E66-87A6DE8D4479}" type="slidenum">
              <a:rPr kumimoji="1" lang="ja-JP" altLang="en-US" smtClean="0"/>
              <a:t>4</a:t>
            </a:fld>
            <a:endParaRPr kumimoji="1" lang="ja-JP" altLang="en-US"/>
          </a:p>
        </p:txBody>
      </p:sp>
    </p:spTree>
    <p:extLst>
      <p:ext uri="{BB962C8B-B14F-4D97-AF65-F5344CB8AC3E}">
        <p14:creationId xmlns:p14="http://schemas.microsoft.com/office/powerpoint/2010/main" val="1679723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FlowDroid</a:t>
            </a:r>
            <a:r>
              <a:rPr kumimoji="1" lang="ja-JP" altLang="en-US" dirty="0" smtClean="0"/>
              <a:t>は</a:t>
            </a:r>
            <a:r>
              <a:rPr kumimoji="1" lang="en-US" altLang="ja-JP" dirty="0" err="1" smtClean="0"/>
              <a:t>IccLinks</a:t>
            </a:r>
            <a:r>
              <a:rPr kumimoji="1" lang="ja-JP" altLang="en-US" dirty="0" smtClean="0"/>
              <a:t>の特定を行うツール</a:t>
            </a:r>
            <a:endParaRPr kumimoji="1" lang="en-US" altLang="ja-JP" dirty="0" smtClean="0"/>
          </a:p>
          <a:p>
            <a:r>
              <a:rPr kumimoji="1" lang="en-US" altLang="ja-JP" dirty="0" err="1" smtClean="0"/>
              <a:t>Amandroid</a:t>
            </a:r>
            <a:endParaRPr kumimoji="1" lang="ja-JP" altLang="en-US" dirty="0"/>
          </a:p>
        </p:txBody>
      </p:sp>
      <p:sp>
        <p:nvSpPr>
          <p:cNvPr id="4" name="スライド番号プレースホルダー 3"/>
          <p:cNvSpPr>
            <a:spLocks noGrp="1"/>
          </p:cNvSpPr>
          <p:nvPr>
            <p:ph type="sldNum" sz="quarter" idx="10"/>
          </p:nvPr>
        </p:nvSpPr>
        <p:spPr/>
        <p:txBody>
          <a:bodyPr/>
          <a:lstStyle/>
          <a:p>
            <a:fld id="{0097C4BC-6FA4-D648-9E66-87A6DE8D4479}" type="slidenum">
              <a:rPr kumimoji="1" lang="ja-JP" altLang="en-US" smtClean="0"/>
              <a:t>7</a:t>
            </a:fld>
            <a:endParaRPr kumimoji="1" lang="ja-JP" altLang="en-US"/>
          </a:p>
        </p:txBody>
      </p:sp>
    </p:spTree>
    <p:extLst>
      <p:ext uri="{BB962C8B-B14F-4D97-AF65-F5344CB8AC3E}">
        <p14:creationId xmlns:p14="http://schemas.microsoft.com/office/powerpoint/2010/main" val="36933051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2520B81F-E3F2-1D4E-B59F-B55D1682EAB8}" type="datetime1">
              <a:rPr kumimoji="1" lang="ja-JP" altLang="en-US" smtClean="0"/>
              <a:t>15/08/09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1525924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EEF9451-64EA-FC4A-ABBD-9F4C2EFEA7A4}" type="datetime1">
              <a:rPr kumimoji="1" lang="ja-JP" altLang="en-US" smtClean="0"/>
              <a:t>15/08/09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2469889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A58D6848-D158-3B4D-9A7D-FAB44FD895CE}" type="datetime1">
              <a:rPr kumimoji="1" lang="ja-JP" altLang="en-US" smtClean="0"/>
              <a:t>15/08/09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75150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4B468509-7D75-A542-91A7-C471D8F4420E}" type="datetime1">
              <a:rPr kumimoji="1" lang="ja-JP" altLang="en-US" smtClean="0"/>
              <a:t>15/08/09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1467664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2754C32-FC87-124F-96A4-42F2676A7691}" type="datetime1">
              <a:rPr kumimoji="1" lang="ja-JP" altLang="en-US" smtClean="0"/>
              <a:t>15/08/09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1336787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15C2CB90-06BE-9C40-B9AE-47A9F71E9A98}" type="datetime1">
              <a:rPr kumimoji="1" lang="ja-JP" altLang="en-US" smtClean="0"/>
              <a:t>15/08/09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2645852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76EC690B-A8E7-C64A-8292-A0C91E1211A1}" type="datetime1">
              <a:rPr kumimoji="1" lang="ja-JP" altLang="en-US" smtClean="0"/>
              <a:t>15/08/09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14500021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A79D75DC-69BC-3243-9025-8C0EFC7309E5}" type="datetime1">
              <a:rPr kumimoji="1" lang="ja-JP" altLang="en-US" smtClean="0"/>
              <a:t>15/08/09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4253828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5B3BC48-50C4-7845-B21F-833483DCEA05}" type="datetime1">
              <a:rPr kumimoji="1" lang="ja-JP" altLang="en-US" smtClean="0"/>
              <a:t>15/08/09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4267969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585B411E-0D8A-7A4E-9F06-8474D46FAEBE}" type="datetime1">
              <a:rPr kumimoji="1" lang="ja-JP" altLang="en-US" smtClean="0"/>
              <a:t>15/08/09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4002658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95A099C-1959-8249-9F32-3933935BCD30}" type="datetime1">
              <a:rPr kumimoji="1" lang="ja-JP" altLang="en-US" smtClean="0"/>
              <a:t>15/08/09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31848741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1A28FB-0143-A348-811D-BC4BAB9FEDD5}" type="datetime1">
              <a:rPr kumimoji="1" lang="ja-JP" altLang="en-US" smtClean="0"/>
              <a:t>15/08/09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0C281D-D1CD-474E-B54B-4E4DD8E3E8DC}" type="slidenum">
              <a:rPr kumimoji="1" lang="ja-JP" altLang="en-US" smtClean="0"/>
              <a:t>‹#›</a:t>
            </a:fld>
            <a:endParaRPr kumimoji="1" lang="ja-JP" altLang="en-US"/>
          </a:p>
        </p:txBody>
      </p:sp>
    </p:spTree>
    <p:extLst>
      <p:ext uri="{BB962C8B-B14F-4D97-AF65-F5344CB8AC3E}">
        <p14:creationId xmlns:p14="http://schemas.microsoft.com/office/powerpoint/2010/main" val="1989681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217209"/>
            <a:ext cx="7772400" cy="1470025"/>
          </a:xfrm>
        </p:spPr>
        <p:txBody>
          <a:bodyPr>
            <a:normAutofit fontScale="90000"/>
          </a:bodyPr>
          <a:lstStyle/>
          <a:p>
            <a:r>
              <a:rPr kumimoji="1" lang="en-US" altLang="ja-JP" dirty="0" err="1" smtClean="0"/>
              <a:t>IccTA</a:t>
            </a:r>
            <a:r>
              <a:rPr kumimoji="1" lang="en-US" altLang="ja-JP" dirty="0" smtClean="0"/>
              <a:t> : Detecting Inter-Component Privacy Leaks in Android Apps</a:t>
            </a:r>
            <a:endParaRPr kumimoji="1" lang="ja-JP" altLang="en-US" dirty="0"/>
          </a:p>
        </p:txBody>
      </p:sp>
      <p:sp>
        <p:nvSpPr>
          <p:cNvPr id="3" name="サブタイトル 2"/>
          <p:cNvSpPr>
            <a:spLocks noGrp="1"/>
          </p:cNvSpPr>
          <p:nvPr>
            <p:ph type="subTitle" idx="1"/>
          </p:nvPr>
        </p:nvSpPr>
        <p:spPr>
          <a:xfrm>
            <a:off x="1371600" y="2972984"/>
            <a:ext cx="6400800" cy="1752600"/>
          </a:xfrm>
        </p:spPr>
        <p:txBody>
          <a:bodyPr>
            <a:noAutofit/>
          </a:bodyPr>
          <a:lstStyle/>
          <a:p>
            <a:r>
              <a:rPr kumimoji="1" lang="en-US" altLang="ja-JP" sz="2800" dirty="0" smtClean="0"/>
              <a:t>Li Li, </a:t>
            </a:r>
            <a:r>
              <a:rPr lang="en-US" altLang="ja-JP" sz="2800" dirty="0" err="1" smtClean="0"/>
              <a:t>Alexandre</a:t>
            </a:r>
            <a:r>
              <a:rPr lang="en-US" altLang="ja-JP" sz="2800" dirty="0" smtClean="0"/>
              <a:t> </a:t>
            </a:r>
            <a:r>
              <a:rPr lang="en-US" altLang="ja-JP" sz="2800" dirty="0" err="1" smtClean="0"/>
              <a:t>Bartel</a:t>
            </a:r>
            <a:r>
              <a:rPr lang="en-US" altLang="ja-JP" sz="2800" dirty="0" smtClean="0"/>
              <a:t>, </a:t>
            </a:r>
            <a:r>
              <a:rPr lang="en-US" altLang="ja-JP" sz="2800" dirty="0" err="1"/>
              <a:t>Tegawende</a:t>
            </a:r>
            <a:r>
              <a:rPr lang="en-US" altLang="ja-JP" sz="2800" dirty="0"/>
              <a:t> ́ F. </a:t>
            </a:r>
            <a:r>
              <a:rPr lang="en-US" altLang="ja-JP" sz="2800" dirty="0" err="1"/>
              <a:t>Bissyande</a:t>
            </a:r>
            <a:r>
              <a:rPr lang="en-US" altLang="ja-JP" sz="2800" dirty="0" smtClean="0"/>
              <a:t> ́, </a:t>
            </a:r>
            <a:r>
              <a:rPr lang="en-US" altLang="ja-JP" sz="2800" dirty="0"/>
              <a:t>Jacques </a:t>
            </a:r>
            <a:r>
              <a:rPr lang="en-US" altLang="ja-JP" sz="2800" dirty="0" smtClean="0"/>
              <a:t>Klein, </a:t>
            </a:r>
            <a:r>
              <a:rPr lang="en-US" altLang="ja-JP" sz="2800" dirty="0"/>
              <a:t>Yves Le </a:t>
            </a:r>
            <a:r>
              <a:rPr lang="en-US" altLang="ja-JP" sz="2800" dirty="0" err="1" smtClean="0"/>
              <a:t>Traon</a:t>
            </a:r>
            <a:r>
              <a:rPr lang="en-US" altLang="ja-JP" sz="2800" dirty="0" smtClean="0"/>
              <a:t>, </a:t>
            </a:r>
            <a:r>
              <a:rPr lang="en-US" altLang="ja-JP" sz="2800" dirty="0"/>
              <a:t>Steven </a:t>
            </a:r>
            <a:r>
              <a:rPr lang="en-US" altLang="ja-JP" sz="2800" dirty="0" err="1" smtClean="0"/>
              <a:t>Arzt</a:t>
            </a:r>
            <a:r>
              <a:rPr lang="en-US" altLang="ja-JP" sz="2800" dirty="0" smtClean="0"/>
              <a:t>,</a:t>
            </a:r>
            <a:r>
              <a:rPr lang="en-US" altLang="ja-JP" sz="2800" dirty="0" smtClean="0"/>
              <a:t> </a:t>
            </a:r>
            <a:r>
              <a:rPr lang="en-US" altLang="ja-JP" sz="2800" dirty="0" smtClean="0"/>
              <a:t>Siegfried </a:t>
            </a:r>
            <a:r>
              <a:rPr lang="en-US" altLang="ja-JP" sz="2800" dirty="0" err="1" smtClean="0"/>
              <a:t>Rasthofer</a:t>
            </a:r>
            <a:r>
              <a:rPr lang="en-US" altLang="ja-JP" sz="2800" dirty="0" smtClean="0"/>
              <a:t>, </a:t>
            </a:r>
          </a:p>
          <a:p>
            <a:r>
              <a:rPr lang="en-US" altLang="ja-JP" sz="2800" dirty="0" smtClean="0"/>
              <a:t>Eric </a:t>
            </a:r>
            <a:r>
              <a:rPr lang="en-US" altLang="ja-JP" sz="2800" dirty="0" err="1" smtClean="0"/>
              <a:t>Bodden</a:t>
            </a:r>
            <a:r>
              <a:rPr lang="en-US" altLang="ja-JP" sz="2800" dirty="0" smtClean="0"/>
              <a:t>, Damien </a:t>
            </a:r>
            <a:r>
              <a:rPr lang="en-US" altLang="ja-JP" sz="2800" dirty="0" err="1" smtClean="0"/>
              <a:t>Octeau</a:t>
            </a:r>
            <a:r>
              <a:rPr lang="en-US" altLang="ja-JP" sz="2800" dirty="0" smtClean="0"/>
              <a:t>, </a:t>
            </a:r>
          </a:p>
          <a:p>
            <a:r>
              <a:rPr lang="en-US" altLang="ja-JP" sz="2800" dirty="0" smtClean="0"/>
              <a:t>Patrick McDaniel</a:t>
            </a:r>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1</a:t>
            </a:fld>
            <a:endParaRPr kumimoji="1" lang="ja-JP" altLang="en-US"/>
          </a:p>
        </p:txBody>
      </p:sp>
      <p:sp>
        <p:nvSpPr>
          <p:cNvPr id="5" name="テキスト ボックス 4"/>
          <p:cNvSpPr txBox="1"/>
          <p:nvPr/>
        </p:nvSpPr>
        <p:spPr>
          <a:xfrm>
            <a:off x="266760" y="6352143"/>
            <a:ext cx="1104840" cy="369332"/>
          </a:xfrm>
          <a:prstGeom prst="rect">
            <a:avLst/>
          </a:prstGeom>
          <a:noFill/>
        </p:spPr>
        <p:txBody>
          <a:bodyPr wrap="none" rtlCol="0">
            <a:spAutoFit/>
          </a:bodyPr>
          <a:lstStyle/>
          <a:p>
            <a:r>
              <a:rPr kumimoji="1" lang="en-US" altLang="ja-JP" dirty="0" smtClean="0"/>
              <a:t>ICSE 2015</a:t>
            </a:r>
            <a:endParaRPr kumimoji="1" lang="ja-JP" altLang="en-US" dirty="0"/>
          </a:p>
        </p:txBody>
      </p:sp>
    </p:spTree>
    <p:extLst>
      <p:ext uri="{BB962C8B-B14F-4D97-AF65-F5344CB8AC3E}">
        <p14:creationId xmlns:p14="http://schemas.microsoft.com/office/powerpoint/2010/main" val="3651965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はじめに</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en-US" altLang="ja-JP" dirty="0" smtClean="0"/>
              <a:t>Android OS</a:t>
            </a:r>
            <a:r>
              <a:rPr lang="ja-JP" altLang="en-US" dirty="0" smtClean="0"/>
              <a:t>のコミュニケーションモデル</a:t>
            </a:r>
            <a:r>
              <a:rPr lang="en-US" altLang="ja-JP" dirty="0"/>
              <a:t/>
            </a:r>
            <a:br>
              <a:rPr lang="en-US" altLang="ja-JP" dirty="0"/>
            </a:br>
            <a:r>
              <a:rPr kumimoji="1" lang="en-US" altLang="ja-JP" dirty="0" smtClean="0"/>
              <a:t>Inter-Component Communication(ICC)</a:t>
            </a:r>
          </a:p>
          <a:p>
            <a:pPr lvl="1"/>
            <a:r>
              <a:rPr kumimoji="1" lang="ja-JP" altLang="en-US" dirty="0" smtClean="0"/>
              <a:t>コンポーネント間のデータの受け渡し</a:t>
            </a:r>
            <a:endParaRPr kumimoji="1" lang="en-US" altLang="ja-JP" dirty="0" smtClean="0"/>
          </a:p>
          <a:p>
            <a:pPr lvl="1"/>
            <a:r>
              <a:rPr kumimoji="1" lang="ja-JP" altLang="en-US" dirty="0" smtClean="0"/>
              <a:t>これを利用し外部に</a:t>
            </a:r>
            <a:r>
              <a:rPr kumimoji="1" lang="ja-JP" altLang="en-US" dirty="0" smtClean="0">
                <a:solidFill>
                  <a:srgbClr val="FF0000"/>
                </a:solidFill>
              </a:rPr>
              <a:t>端末内のプライバシー情報をリークするマルウェアの存在</a:t>
            </a:r>
            <a:endParaRPr kumimoji="1" lang="en-US" altLang="ja-JP" dirty="0" smtClean="0">
              <a:solidFill>
                <a:srgbClr val="FF0000"/>
              </a:solidFill>
            </a:endParaRPr>
          </a:p>
          <a:p>
            <a:pPr lvl="1"/>
            <a:r>
              <a:rPr lang="ja-JP" altLang="en-US" dirty="0" smtClean="0"/>
              <a:t>従来</a:t>
            </a:r>
            <a:r>
              <a:rPr lang="ja-JP" altLang="en-US" dirty="0" smtClean="0"/>
              <a:t>の</a:t>
            </a:r>
            <a:r>
              <a:rPr lang="ja-JP" altLang="en-US" dirty="0"/>
              <a:t>静的</a:t>
            </a:r>
            <a:r>
              <a:rPr lang="ja-JP" altLang="en-US" dirty="0" smtClean="0"/>
              <a:t>解析</a:t>
            </a:r>
            <a:r>
              <a:rPr lang="ja-JP" altLang="en-US" dirty="0" smtClean="0"/>
              <a:t>手法</a:t>
            </a:r>
            <a:r>
              <a:rPr lang="ja-JP" altLang="en-US" dirty="0" smtClean="0"/>
              <a:t>は</a:t>
            </a:r>
            <a:r>
              <a:rPr lang="ja-JP" altLang="en-US" dirty="0" smtClean="0"/>
              <a:t>非</a:t>
            </a:r>
            <a:r>
              <a:rPr lang="ja-JP" altLang="en-US" dirty="0" smtClean="0"/>
              <a:t>対応</a:t>
            </a:r>
            <a:endParaRPr lang="ja-JP" altLang="en-US" sz="2000" dirty="0"/>
          </a:p>
          <a:p>
            <a:endParaRPr lang="en-US" altLang="ja-JP" dirty="0" smtClean="0"/>
          </a:p>
          <a:p>
            <a:r>
              <a:rPr lang="ja-JP" altLang="en-US" dirty="0" smtClean="0"/>
              <a:t>全ての</a:t>
            </a:r>
            <a:r>
              <a:rPr lang="en-US" altLang="ja-JP" dirty="0"/>
              <a:t>ICC</a:t>
            </a:r>
            <a:r>
              <a:rPr lang="ja-JP" altLang="en-US" dirty="0" smtClean="0"/>
              <a:t>メソッドは</a:t>
            </a:r>
            <a:r>
              <a:rPr lang="en-US" altLang="ja-JP" dirty="0" smtClean="0"/>
              <a:t>Intent object</a:t>
            </a:r>
            <a:r>
              <a:rPr lang="ja-JP" altLang="en-US" dirty="0" smtClean="0"/>
              <a:t>により呼ばれる</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2</a:t>
            </a:fld>
            <a:endParaRPr kumimoji="1" lang="ja-JP" altLang="en-US"/>
          </a:p>
        </p:txBody>
      </p:sp>
    </p:spTree>
    <p:extLst>
      <p:ext uri="{BB962C8B-B14F-4D97-AF65-F5344CB8AC3E}">
        <p14:creationId xmlns:p14="http://schemas.microsoft.com/office/powerpoint/2010/main" val="4061282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3</a:t>
            </a:fld>
            <a:endParaRPr kumimoji="1" lang="ja-JP" altLang="en-US"/>
          </a:p>
        </p:txBody>
      </p:sp>
      <p:pic>
        <p:nvPicPr>
          <p:cNvPr id="5" name="図 4" descr="スクリーンショット 2015-08-09 20.57.58.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261" y="1128053"/>
            <a:ext cx="6441085" cy="4722203"/>
          </a:xfrm>
          <a:prstGeom prst="rect">
            <a:avLst/>
          </a:prstGeom>
        </p:spPr>
      </p:pic>
    </p:spTree>
    <p:extLst>
      <p:ext uri="{BB962C8B-B14F-4D97-AF65-F5344CB8AC3E}">
        <p14:creationId xmlns:p14="http://schemas.microsoft.com/office/powerpoint/2010/main" val="2729320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事前調査</a:t>
            </a:r>
            <a:r>
              <a:rPr kumimoji="1" lang="en-US" altLang="ja-JP" dirty="0" smtClean="0"/>
              <a:t>(1)</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ICC</a:t>
            </a:r>
            <a:r>
              <a:rPr lang="ja-JP" altLang="en-US" dirty="0" smtClean="0"/>
              <a:t>メソッドが呼ばれる頻度</a:t>
            </a:r>
            <a:endParaRPr lang="en-US" altLang="ja-JP" dirty="0" smtClean="0"/>
          </a:p>
          <a:p>
            <a:endParaRPr kumimoji="1" lang="en-US" altLang="ja-JP" dirty="0" smtClean="0"/>
          </a:p>
          <a:p>
            <a:endParaRPr lang="en-US" altLang="ja-JP" dirty="0"/>
          </a:p>
          <a:p>
            <a:endParaRPr kumimoji="1" lang="en-US" altLang="ja-JP" dirty="0" smtClean="0"/>
          </a:p>
          <a:p>
            <a:pPr marL="0" indent="0">
              <a:buNone/>
            </a:pPr>
            <a:endParaRPr lang="en-US" altLang="ja-JP" dirty="0"/>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4</a:t>
            </a:fld>
            <a:endParaRPr kumimoji="1" lang="ja-JP" altLang="en-US"/>
          </a:p>
        </p:txBody>
      </p:sp>
      <p:pic>
        <p:nvPicPr>
          <p:cNvPr id="5" name="図 4" descr="スクリーンショット 2015-08-09 17.34.53.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2081" y="2493907"/>
            <a:ext cx="6021431" cy="2344221"/>
          </a:xfrm>
          <a:prstGeom prst="rect">
            <a:avLst/>
          </a:prstGeom>
        </p:spPr>
      </p:pic>
    </p:spTree>
    <p:extLst>
      <p:ext uri="{BB962C8B-B14F-4D97-AF65-F5344CB8AC3E}">
        <p14:creationId xmlns:p14="http://schemas.microsoft.com/office/powerpoint/2010/main" val="1121904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事前調査</a:t>
            </a:r>
            <a:r>
              <a:rPr lang="en-US" altLang="ja-JP" dirty="0" smtClean="0"/>
              <a:t>(2)</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マルウェア</a:t>
            </a:r>
            <a:r>
              <a:rPr lang="ja-JP" altLang="en-US" dirty="0" smtClean="0"/>
              <a:t>の</a:t>
            </a:r>
            <a:r>
              <a:rPr lang="ja-JP" altLang="en-US" dirty="0" smtClean="0"/>
              <a:t>アプリ</a:t>
            </a:r>
            <a:r>
              <a:rPr lang="ja-JP" altLang="en-US" dirty="0"/>
              <a:t>とそうでないアプリの差</a:t>
            </a: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5</a:t>
            </a:fld>
            <a:endParaRPr kumimoji="1" lang="ja-JP" altLang="en-US"/>
          </a:p>
        </p:txBody>
      </p:sp>
      <p:pic>
        <p:nvPicPr>
          <p:cNvPr id="8" name="図 7" descr="スクリーンショット 2015-08-09 17.52.0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15324"/>
            <a:ext cx="9144000" cy="2149479"/>
          </a:xfrm>
          <a:prstGeom prst="rect">
            <a:avLst/>
          </a:prstGeom>
        </p:spPr>
      </p:pic>
      <p:sp>
        <p:nvSpPr>
          <p:cNvPr id="9" name="テキスト ボックス 8"/>
          <p:cNvSpPr txBox="1"/>
          <p:nvPr/>
        </p:nvSpPr>
        <p:spPr>
          <a:xfrm>
            <a:off x="149230" y="5183398"/>
            <a:ext cx="8767507" cy="923330"/>
          </a:xfrm>
          <a:prstGeom prst="rect">
            <a:avLst/>
          </a:prstGeom>
          <a:noFill/>
        </p:spPr>
        <p:txBody>
          <a:bodyPr wrap="none" rtlCol="0">
            <a:spAutoFit/>
          </a:bodyPr>
          <a:lstStyle/>
          <a:p>
            <a:r>
              <a:rPr kumimoji="1" lang="en-US" altLang="ja-JP" dirty="0" smtClean="0"/>
              <a:t>(a) : </a:t>
            </a:r>
            <a:r>
              <a:rPr kumimoji="1" lang="ja-JP" altLang="en-US" dirty="0" smtClean="0"/>
              <a:t>アプリのソースコードからバイトコードに変換後のサイズ</a:t>
            </a:r>
            <a:endParaRPr kumimoji="1" lang="en-US" altLang="ja-JP" dirty="0" smtClean="0"/>
          </a:p>
          <a:p>
            <a:r>
              <a:rPr lang="en-US" altLang="ja-JP" dirty="0" smtClean="0"/>
              <a:t>(b) : </a:t>
            </a:r>
            <a:r>
              <a:rPr lang="ja-JP" altLang="en-US" dirty="0" smtClean="0"/>
              <a:t>アプリ内の</a:t>
            </a:r>
            <a:r>
              <a:rPr lang="en-US" altLang="ja-JP" dirty="0" smtClean="0"/>
              <a:t>intent</a:t>
            </a:r>
            <a:r>
              <a:rPr lang="ja-JP" altLang="en-US" dirty="0" smtClean="0"/>
              <a:t>の数</a:t>
            </a:r>
            <a:endParaRPr lang="en-US" altLang="ja-JP" dirty="0" smtClean="0"/>
          </a:p>
          <a:p>
            <a:r>
              <a:rPr kumimoji="1" lang="en-US" altLang="ja-JP" dirty="0" smtClean="0"/>
              <a:t>(c) : </a:t>
            </a:r>
            <a:r>
              <a:rPr kumimoji="1" lang="ja-JP" altLang="en-US" dirty="0" smtClean="0"/>
              <a:t>アプリ内の</a:t>
            </a:r>
            <a:r>
              <a:rPr kumimoji="1" lang="en-US" altLang="ja-JP" dirty="0" smtClean="0"/>
              <a:t>Activity</a:t>
            </a:r>
            <a:r>
              <a:rPr kumimoji="1" lang="ja-JP" altLang="en-US" dirty="0" smtClean="0"/>
              <a:t>コンポーネントと</a:t>
            </a:r>
            <a:r>
              <a:rPr kumimoji="1" lang="en-US" altLang="ja-JP" dirty="0" smtClean="0"/>
              <a:t>Service</a:t>
            </a:r>
            <a:r>
              <a:rPr kumimoji="1" lang="ja-JP" altLang="en-US" dirty="0" smtClean="0"/>
              <a:t>コンポーネントの開始するための</a:t>
            </a:r>
            <a:r>
              <a:rPr kumimoji="1" lang="en-US" altLang="ja-JP" dirty="0" smtClean="0"/>
              <a:t>intent</a:t>
            </a:r>
            <a:r>
              <a:rPr kumimoji="1" lang="ja-JP" altLang="en-US" dirty="0" smtClean="0"/>
              <a:t>の数</a:t>
            </a:r>
            <a:endParaRPr kumimoji="1" lang="en-US" altLang="ja-JP" dirty="0" smtClean="0"/>
          </a:p>
        </p:txBody>
      </p:sp>
    </p:spTree>
    <p:extLst>
      <p:ext uri="{BB962C8B-B14F-4D97-AF65-F5344CB8AC3E}">
        <p14:creationId xmlns:p14="http://schemas.microsoft.com/office/powerpoint/2010/main" val="23319161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提案手法</a:t>
            </a:r>
            <a:r>
              <a:rPr kumimoji="1" lang="en-US" altLang="ja-JP" dirty="0" smtClean="0"/>
              <a:t>(</a:t>
            </a:r>
            <a:r>
              <a:rPr kumimoji="1" lang="en-US" altLang="ja-JP" dirty="0" err="1" smtClean="0"/>
              <a:t>IccTA</a:t>
            </a:r>
            <a:r>
              <a:rPr kumimoji="1"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6</a:t>
            </a:fld>
            <a:endParaRPr kumimoji="1" lang="ja-JP" altLang="en-US"/>
          </a:p>
        </p:txBody>
      </p:sp>
      <p:pic>
        <p:nvPicPr>
          <p:cNvPr id="5" name="図 4" descr="スクリーンショット 2015-08-10 0.01.47.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4085" y="1417638"/>
            <a:ext cx="6273592" cy="3034595"/>
          </a:xfrm>
          <a:prstGeom prst="rect">
            <a:avLst/>
          </a:prstGeom>
        </p:spPr>
      </p:pic>
      <p:sp>
        <p:nvSpPr>
          <p:cNvPr id="6" name="テキスト ボックス 5"/>
          <p:cNvSpPr txBox="1"/>
          <p:nvPr/>
        </p:nvSpPr>
        <p:spPr>
          <a:xfrm>
            <a:off x="1747557" y="4534956"/>
            <a:ext cx="7495787" cy="2031325"/>
          </a:xfrm>
          <a:prstGeom prst="rect">
            <a:avLst/>
          </a:prstGeom>
          <a:noFill/>
        </p:spPr>
        <p:txBody>
          <a:bodyPr wrap="none" rtlCol="0">
            <a:spAutoFit/>
          </a:bodyPr>
          <a:lstStyle/>
          <a:p>
            <a:r>
              <a:rPr kumimoji="1" lang="en-US" altLang="ja-JP" dirty="0" smtClean="0"/>
              <a:t>(1) : java</a:t>
            </a:r>
            <a:r>
              <a:rPr kumimoji="1" lang="ja-JP" altLang="en-US" dirty="0" smtClean="0"/>
              <a:t>のバイトコード取得</a:t>
            </a:r>
            <a:endParaRPr kumimoji="1" lang="en-US" altLang="ja-JP" dirty="0" smtClean="0"/>
          </a:p>
          <a:p>
            <a:r>
              <a:rPr lang="en-US" altLang="ja-JP" dirty="0" smtClean="0"/>
              <a:t>(2) : ICC Links</a:t>
            </a:r>
            <a:r>
              <a:rPr lang="ja-JP" altLang="en-US" dirty="0" smtClean="0"/>
              <a:t>取得</a:t>
            </a:r>
            <a:endParaRPr lang="en-US" altLang="ja-JP" dirty="0" smtClean="0"/>
          </a:p>
          <a:p>
            <a:r>
              <a:rPr kumimoji="1" lang="en-US" altLang="ja-JP" dirty="0" smtClean="0"/>
              <a:t>(3) : ICC Links</a:t>
            </a:r>
            <a:r>
              <a:rPr kumimoji="1" lang="ja-JP" altLang="en-US" dirty="0" smtClean="0"/>
              <a:t>を</a:t>
            </a:r>
            <a:r>
              <a:rPr kumimoji="1" lang="en-US" altLang="ja-JP" dirty="0" smtClean="0"/>
              <a:t>DB</a:t>
            </a:r>
            <a:r>
              <a:rPr kumimoji="1" lang="ja-JP" altLang="en-US" dirty="0" smtClean="0"/>
              <a:t>に格納</a:t>
            </a:r>
            <a:endParaRPr kumimoji="1" lang="en-US" altLang="ja-JP" dirty="0" smtClean="0"/>
          </a:p>
          <a:p>
            <a:r>
              <a:rPr lang="en-US" altLang="ja-JP" dirty="0" smtClean="0"/>
              <a:t>(4) : Android</a:t>
            </a:r>
            <a:r>
              <a:rPr lang="ja-JP" altLang="en-US" dirty="0" smtClean="0"/>
              <a:t>特有のコンポーネント間のデータフローを解析</a:t>
            </a:r>
            <a:endParaRPr lang="en-US" altLang="ja-JP" dirty="0" smtClean="0"/>
          </a:p>
          <a:p>
            <a:r>
              <a:rPr kumimoji="1" lang="en-US" altLang="ja-JP" dirty="0" smtClean="0"/>
              <a:t>(5) : </a:t>
            </a:r>
            <a:r>
              <a:rPr kumimoji="1" lang="ja-JP" altLang="en-US" dirty="0" smtClean="0"/>
              <a:t>データの取得元から出力先までのパスを特定</a:t>
            </a:r>
            <a:endParaRPr kumimoji="1" lang="en-US" altLang="ja-JP" dirty="0" smtClean="0"/>
          </a:p>
          <a:p>
            <a:endParaRPr lang="en-US" altLang="ja-JP" dirty="0"/>
          </a:p>
          <a:p>
            <a:r>
              <a:rPr lang="en-US" altLang="ja-JP" dirty="0" smtClean="0"/>
              <a:t>ICC Links : </a:t>
            </a:r>
            <a:r>
              <a:rPr lang="ja-JP" altLang="en-US" dirty="0" smtClean="0"/>
              <a:t>あるコンポーネントからあるコンポーネントへのデータの受け渡し</a:t>
            </a:r>
            <a:endParaRPr kumimoji="1" lang="en-US" altLang="ja-JP" dirty="0" smtClean="0"/>
          </a:p>
        </p:txBody>
      </p:sp>
    </p:spTree>
    <p:extLst>
      <p:ext uri="{BB962C8B-B14F-4D97-AF65-F5344CB8AC3E}">
        <p14:creationId xmlns:p14="http://schemas.microsoft.com/office/powerpoint/2010/main" val="3337238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err="1" smtClean="0"/>
              <a:t>IccTA</a:t>
            </a:r>
            <a:r>
              <a:rPr kumimoji="1" lang="ja-JP" altLang="en-US" dirty="0" smtClean="0"/>
              <a:t>の評価</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dirty="0" smtClean="0"/>
              <a:t>RQ1 : </a:t>
            </a:r>
            <a:r>
              <a:rPr kumimoji="1" lang="ja-JP" altLang="en-US" dirty="0" smtClean="0"/>
              <a:t>他のツールとの比較</a:t>
            </a:r>
            <a:endParaRPr kumimoji="1" lang="en-US" altLang="ja-JP" dirty="0" smtClean="0"/>
          </a:p>
          <a:p>
            <a:pPr lvl="1"/>
            <a:r>
              <a:rPr lang="ja-JP" altLang="en-US" dirty="0" smtClean="0"/>
              <a:t>ページ</a:t>
            </a:r>
            <a:r>
              <a:rPr lang="en-US" altLang="ja-JP" dirty="0" smtClean="0"/>
              <a:t>8</a:t>
            </a:r>
            <a:r>
              <a:rPr lang="ja-JP" altLang="en-US" dirty="0" smtClean="0"/>
              <a:t>の図参照</a:t>
            </a:r>
            <a:endParaRPr lang="en-US" altLang="ja-JP" dirty="0"/>
          </a:p>
          <a:p>
            <a:r>
              <a:rPr kumimoji="1" lang="en-US" altLang="ja-JP" dirty="0" smtClean="0"/>
              <a:t>RQ2 : </a:t>
            </a:r>
            <a:r>
              <a:rPr lang="en-US" altLang="ja-JP" dirty="0" smtClean="0"/>
              <a:t>ICC</a:t>
            </a:r>
            <a:r>
              <a:rPr lang="ja-JP" altLang="en-US" dirty="0" smtClean="0"/>
              <a:t>による情報漏洩の特定</a:t>
            </a:r>
            <a:endParaRPr lang="en-US" altLang="ja-JP" dirty="0"/>
          </a:p>
          <a:p>
            <a:pPr lvl="1"/>
            <a:r>
              <a:rPr lang="en-US" altLang="en-US" dirty="0" smtClean="0"/>
              <a:t>1812leaks / 2929leaks (61.9%)</a:t>
            </a:r>
          </a:p>
          <a:p>
            <a:pPr lvl="1"/>
            <a:r>
              <a:rPr kumimoji="1" lang="ja-JP" altLang="en-US" dirty="0" smtClean="0"/>
              <a:t>他のツールより優秀</a:t>
            </a:r>
            <a:endParaRPr kumimoji="1" lang="en-US" altLang="ja-JP" dirty="0"/>
          </a:p>
          <a:p>
            <a:r>
              <a:rPr lang="en-US" altLang="ja-JP" dirty="0" smtClean="0"/>
              <a:t>RQ3 : </a:t>
            </a:r>
            <a:r>
              <a:rPr lang="ja-JP" altLang="en-US" dirty="0" smtClean="0"/>
              <a:t>実行時間</a:t>
            </a:r>
            <a:endParaRPr lang="en-US" altLang="ja-JP" dirty="0" smtClean="0"/>
          </a:p>
          <a:p>
            <a:pPr lvl="1"/>
            <a:r>
              <a:rPr lang="ja-JP" altLang="en-US" dirty="0" smtClean="0"/>
              <a:t>ページ</a:t>
            </a:r>
            <a:r>
              <a:rPr lang="en-US" altLang="ja-JP" dirty="0" smtClean="0"/>
              <a:t>9</a:t>
            </a:r>
            <a:r>
              <a:rPr lang="ja-JP" altLang="en-US" dirty="0" smtClean="0"/>
              <a:t>の図参照</a:t>
            </a:r>
            <a:endParaRPr lang="en-US" altLang="ja-JP" dirty="0" smtClean="0"/>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7</a:t>
            </a:fld>
            <a:endParaRPr kumimoji="1" lang="ja-JP" altLang="en-US"/>
          </a:p>
        </p:txBody>
      </p:sp>
    </p:spTree>
    <p:extLst>
      <p:ext uri="{BB962C8B-B14F-4D97-AF65-F5344CB8AC3E}">
        <p14:creationId xmlns:p14="http://schemas.microsoft.com/office/powerpoint/2010/main" val="3435878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RQ1</a:t>
            </a:r>
            <a:r>
              <a:rPr lang="en-US" altLang="ja-JP" dirty="0" smtClean="0"/>
              <a:t>(</a:t>
            </a:r>
            <a:r>
              <a:rPr lang="ja-JP" altLang="en-US" dirty="0" smtClean="0"/>
              <a:t>他</a:t>
            </a:r>
            <a:r>
              <a:rPr lang="ja-JP" altLang="en-US" dirty="0"/>
              <a:t>のツールとの</a:t>
            </a:r>
            <a:r>
              <a:rPr lang="ja-JP" altLang="en-US" dirty="0" smtClean="0"/>
              <a:t>比較</a:t>
            </a:r>
            <a:r>
              <a:rPr lang="en-US"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8</a:t>
            </a:fld>
            <a:endParaRPr kumimoji="1" lang="ja-JP" altLang="en-US"/>
          </a:p>
        </p:txBody>
      </p:sp>
      <p:pic>
        <p:nvPicPr>
          <p:cNvPr id="5" name="図 4" descr="スクリーンショット 2015-08-10 0.55.5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2910" y="1453964"/>
            <a:ext cx="6506245" cy="5404036"/>
          </a:xfrm>
          <a:prstGeom prst="rect">
            <a:avLst/>
          </a:prstGeom>
        </p:spPr>
      </p:pic>
    </p:spTree>
    <p:extLst>
      <p:ext uri="{BB962C8B-B14F-4D97-AF65-F5344CB8AC3E}">
        <p14:creationId xmlns:p14="http://schemas.microsoft.com/office/powerpoint/2010/main" val="1568286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RQ3</a:t>
            </a:r>
            <a:r>
              <a:rPr lang="en-US" altLang="ja-JP" dirty="0" smtClean="0"/>
              <a:t>(</a:t>
            </a:r>
            <a:r>
              <a:rPr lang="ja-JP" altLang="en-US" dirty="0" smtClean="0"/>
              <a:t>実行時間</a:t>
            </a:r>
            <a:r>
              <a:rPr lang="ja-JP" altLang="ja-JP" dirty="0" smtClean="0"/>
              <a:t>)</a:t>
            </a:r>
            <a:endParaRPr kumimoji="1" lang="ja-JP" altLang="en-US" dirty="0"/>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9</a:t>
            </a:fld>
            <a:endParaRPr kumimoji="1" lang="ja-JP" altLang="en-US"/>
          </a:p>
        </p:txBody>
      </p:sp>
      <p:pic>
        <p:nvPicPr>
          <p:cNvPr id="5" name="図 4" descr="スクリーンショット 2015-08-10 1.12.0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53566" y="1935699"/>
            <a:ext cx="5467342" cy="3090237"/>
          </a:xfrm>
          <a:prstGeom prst="rect">
            <a:avLst/>
          </a:prstGeom>
        </p:spPr>
      </p:pic>
    </p:spTree>
    <p:extLst>
      <p:ext uri="{BB962C8B-B14F-4D97-AF65-F5344CB8AC3E}">
        <p14:creationId xmlns:p14="http://schemas.microsoft.com/office/powerpoint/2010/main" val="1315023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問題</a:t>
            </a:r>
            <a:r>
              <a:rPr kumimoji="1" lang="en-US" altLang="ja-JP" dirty="0" smtClean="0"/>
              <a:t> : ICC</a:t>
            </a:r>
            <a:r>
              <a:rPr kumimoji="1" lang="ja-JP" altLang="en-US" dirty="0" smtClean="0"/>
              <a:t>によるプライバシー情報のリーク</a:t>
            </a:r>
            <a:endParaRPr kumimoji="1" lang="en-US" altLang="ja-JP" dirty="0" smtClean="0"/>
          </a:p>
          <a:p>
            <a:pPr lvl="1"/>
            <a:r>
              <a:rPr lang="ja-JP" altLang="en-US" dirty="0" smtClean="0"/>
              <a:t>従来の静的解析は非対応</a:t>
            </a:r>
            <a:endParaRPr lang="en-US" altLang="ja-JP" dirty="0" smtClean="0"/>
          </a:p>
          <a:p>
            <a:pPr lvl="1"/>
            <a:endParaRPr kumimoji="1" lang="en-US" altLang="ja-JP" dirty="0"/>
          </a:p>
          <a:p>
            <a:r>
              <a:rPr lang="ja-JP" altLang="en-US" dirty="0" smtClean="0"/>
              <a:t>手法</a:t>
            </a:r>
            <a:r>
              <a:rPr lang="en-US" altLang="ja-JP" dirty="0" smtClean="0"/>
              <a:t> : Android</a:t>
            </a:r>
            <a:r>
              <a:rPr lang="ja-JP" altLang="en-US" dirty="0" smtClean="0"/>
              <a:t>特有のコンポーネント間のデータフローを解析し，データの取得先から出力先までのパスを解析</a:t>
            </a:r>
            <a:endParaRPr lang="en-US" altLang="ja-JP" dirty="0" smtClean="0"/>
          </a:p>
          <a:p>
            <a:endParaRPr kumimoji="1" lang="en-US" altLang="ja-JP" dirty="0"/>
          </a:p>
          <a:p>
            <a:endParaRPr kumimoji="1" lang="en-US" altLang="ja-JP" dirty="0" smtClean="0"/>
          </a:p>
          <a:p>
            <a:endParaRPr lang="en-US" altLang="ja-JP" dirty="0"/>
          </a:p>
          <a:p>
            <a:endParaRPr kumimoji="1" lang="ja-JP" altLang="en-US" dirty="0"/>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10</a:t>
            </a:fld>
            <a:endParaRPr kumimoji="1" lang="ja-JP" altLang="en-US"/>
          </a:p>
        </p:txBody>
      </p:sp>
    </p:spTree>
    <p:extLst>
      <p:ext uri="{BB962C8B-B14F-4D97-AF65-F5344CB8AC3E}">
        <p14:creationId xmlns:p14="http://schemas.microsoft.com/office/powerpoint/2010/main" val="19360417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感想</a:t>
            </a:r>
            <a:endParaRPr kumimoji="1" lang="ja-JP" altLang="en-US" dirty="0"/>
          </a:p>
        </p:txBody>
      </p:sp>
      <p:sp>
        <p:nvSpPr>
          <p:cNvPr id="3" name="コンテンツ プレースホルダー 2"/>
          <p:cNvSpPr>
            <a:spLocks noGrp="1"/>
          </p:cNvSpPr>
          <p:nvPr>
            <p:ph idx="1"/>
          </p:nvPr>
        </p:nvSpPr>
        <p:spPr/>
        <p:txBody>
          <a:bodyPr/>
          <a:lstStyle/>
          <a:p>
            <a:r>
              <a:rPr lang="en-US" altLang="en-US" dirty="0" smtClean="0"/>
              <a:t>この研究が有意であることを証明するために事前調査を行っていた</a:t>
            </a:r>
          </a:p>
          <a:p>
            <a:pPr lvl="1"/>
            <a:r>
              <a:rPr lang="ja-JP" altLang="en-US" dirty="0"/>
              <a:t>私の場合</a:t>
            </a:r>
            <a:r>
              <a:rPr lang="en-US" altLang="en-US" dirty="0"/>
              <a:t>API</a:t>
            </a:r>
            <a:r>
              <a:rPr lang="ja-JP" altLang="en-US" dirty="0"/>
              <a:t>列を用いてアプリの類似度を測ろうとしているので</a:t>
            </a:r>
            <a:r>
              <a:rPr lang="ja-JP" altLang="en-US" dirty="0" smtClean="0"/>
              <a:t>，</a:t>
            </a:r>
            <a:r>
              <a:rPr lang="ja-JP" altLang="en-US" dirty="0" smtClean="0"/>
              <a:t>これが有意であることをどのように証明するか検討しなければならない</a:t>
            </a:r>
            <a:endParaRPr lang="ja-JP" altLang="en-US" dirty="0"/>
          </a:p>
          <a:p>
            <a:endParaRPr kumimoji="1" lang="ja-JP" altLang="en-US" dirty="0"/>
          </a:p>
        </p:txBody>
      </p:sp>
      <p:sp>
        <p:nvSpPr>
          <p:cNvPr id="4" name="スライド番号プレースホルダー 3"/>
          <p:cNvSpPr>
            <a:spLocks noGrp="1"/>
          </p:cNvSpPr>
          <p:nvPr>
            <p:ph type="sldNum" sz="quarter" idx="12"/>
          </p:nvPr>
        </p:nvSpPr>
        <p:spPr/>
        <p:txBody>
          <a:bodyPr/>
          <a:lstStyle/>
          <a:p>
            <a:fld id="{E20C281D-D1CD-474E-B54B-4E4DD8E3E8DC}" type="slidenum">
              <a:rPr kumimoji="1" lang="ja-JP" altLang="en-US" smtClean="0"/>
              <a:t>11</a:t>
            </a:fld>
            <a:endParaRPr kumimoji="1" lang="ja-JP" altLang="en-US"/>
          </a:p>
        </p:txBody>
      </p:sp>
    </p:spTree>
    <p:extLst>
      <p:ext uri="{BB962C8B-B14F-4D97-AF65-F5344CB8AC3E}">
        <p14:creationId xmlns:p14="http://schemas.microsoft.com/office/powerpoint/2010/main" val="81250442"/>
      </p:ext>
    </p:extLst>
  </p:cSld>
  <p:clrMapOvr>
    <a:masterClrMapping/>
  </p:clrMapOvr>
</p:sld>
</file>

<file path=ppt/theme/theme1.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1049</TotalTime>
  <Words>376</Words>
  <Application>Microsoft Macintosh PowerPoint</Application>
  <PresentationFormat>画面に合わせる (4:3)</PresentationFormat>
  <Paragraphs>67</Paragraphs>
  <Slides>11</Slides>
  <Notes>3</Notes>
  <HiddenSlides>0</HiddenSlides>
  <MMClips>0</MMClips>
  <ScaleCrop>false</ScaleCrop>
  <HeadingPairs>
    <vt:vector size="4" baseType="variant">
      <vt:variant>
        <vt:lpstr>テーマ</vt:lpstr>
      </vt:variant>
      <vt:variant>
        <vt:i4>1</vt:i4>
      </vt:variant>
      <vt:variant>
        <vt:lpstr>スライド タイトル</vt:lpstr>
      </vt:variant>
      <vt:variant>
        <vt:i4>11</vt:i4>
      </vt:variant>
    </vt:vector>
  </HeadingPairs>
  <TitlesOfParts>
    <vt:vector size="12" baseType="lpstr">
      <vt:lpstr>ホワイト</vt:lpstr>
      <vt:lpstr>IccTA : Detecting Inter-Component Privacy Leaks in Android Apps</vt:lpstr>
      <vt:lpstr>はじめに</vt:lpstr>
      <vt:lpstr>PowerPoint プレゼンテーション</vt:lpstr>
      <vt:lpstr>事前調査(1)</vt:lpstr>
      <vt:lpstr>事前調査(2)</vt:lpstr>
      <vt:lpstr>提案手法(IccTA)</vt:lpstr>
      <vt:lpstr>IccTAの評価</vt:lpstr>
      <vt:lpstr>RQ1(他のツールとの比較)</vt:lpstr>
      <vt:lpstr>RQ3(実行時間)</vt:lpstr>
      <vt:lpstr>まとめ</vt:lpstr>
      <vt:lpstr>感想</vt:lpstr>
    </vt:vector>
  </TitlesOfParts>
  <Company>wakayama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IccTA : Detecting Inter-Component Privacy Leaks in Android Apps</dc:title>
  <dc:creator>maeda yoshiya</dc:creator>
  <cp:lastModifiedBy>maeda yoshiya</cp:lastModifiedBy>
  <cp:revision>23</cp:revision>
  <dcterms:created xsi:type="dcterms:W3CDTF">2015-08-08T22:48:47Z</dcterms:created>
  <dcterms:modified xsi:type="dcterms:W3CDTF">2015-08-09T16:18:29Z</dcterms:modified>
</cp:coreProperties>
</file>